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9.xml" ContentType="application/vnd.openxmlformats-officedocument.presentationml.tags+xml"/>
  <Override PartName="/ppt/tags/tag6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63"/>
  </p:notesMasterIdLst>
  <p:handoutMasterIdLst>
    <p:handoutMasterId r:id="rId164"/>
  </p:handoutMasterIdLst>
  <p:sldIdLst>
    <p:sldId id="501" r:id="rId3"/>
    <p:sldId id="502" r:id="rId4"/>
    <p:sldId id="503" r:id="rId5"/>
    <p:sldId id="504" r:id="rId6"/>
    <p:sldId id="293" r:id="rId7"/>
    <p:sldId id="653" r:id="rId8"/>
    <p:sldId id="654" r:id="rId9"/>
    <p:sldId id="655" r:id="rId10"/>
    <p:sldId id="656" r:id="rId11"/>
    <p:sldId id="657" r:id="rId12"/>
    <p:sldId id="658" r:id="rId13"/>
    <p:sldId id="659" r:id="rId14"/>
    <p:sldId id="682" r:id="rId15"/>
    <p:sldId id="683" r:id="rId16"/>
    <p:sldId id="684" r:id="rId17"/>
    <p:sldId id="685" r:id="rId18"/>
    <p:sldId id="686" r:id="rId19"/>
    <p:sldId id="687" r:id="rId20"/>
    <p:sldId id="688" r:id="rId21"/>
    <p:sldId id="622" r:id="rId22"/>
    <p:sldId id="623" r:id="rId23"/>
    <p:sldId id="624" r:id="rId24"/>
    <p:sldId id="625" r:id="rId25"/>
    <p:sldId id="537" r:id="rId26"/>
    <p:sldId id="538" r:id="rId27"/>
    <p:sldId id="539" r:id="rId28"/>
    <p:sldId id="540" r:id="rId29"/>
    <p:sldId id="541" r:id="rId30"/>
    <p:sldId id="542" r:id="rId31"/>
    <p:sldId id="543" r:id="rId32"/>
    <p:sldId id="544" r:id="rId33"/>
    <p:sldId id="554" r:id="rId34"/>
    <p:sldId id="689" r:id="rId35"/>
    <p:sldId id="690" r:id="rId36"/>
    <p:sldId id="561" r:id="rId37"/>
    <p:sldId id="562" r:id="rId38"/>
    <p:sldId id="591" r:id="rId39"/>
    <p:sldId id="592" r:id="rId40"/>
    <p:sldId id="697" r:id="rId41"/>
    <p:sldId id="698" r:id="rId42"/>
    <p:sldId id="691" r:id="rId43"/>
    <p:sldId id="692" r:id="rId44"/>
    <p:sldId id="693" r:id="rId45"/>
    <p:sldId id="694" r:id="rId46"/>
    <p:sldId id="695" r:id="rId47"/>
    <p:sldId id="696" r:id="rId48"/>
    <p:sldId id="600" r:id="rId49"/>
    <p:sldId id="601" r:id="rId50"/>
    <p:sldId id="602" r:id="rId51"/>
    <p:sldId id="587" r:id="rId52"/>
    <p:sldId id="588" r:id="rId53"/>
    <p:sldId id="589" r:id="rId54"/>
    <p:sldId id="590" r:id="rId55"/>
    <p:sldId id="603" r:id="rId56"/>
    <p:sldId id="604" r:id="rId57"/>
    <p:sldId id="605" r:id="rId58"/>
    <p:sldId id="606" r:id="rId59"/>
    <p:sldId id="607" r:id="rId60"/>
    <p:sldId id="608" r:id="rId61"/>
    <p:sldId id="633" r:id="rId62"/>
    <p:sldId id="663" r:id="rId63"/>
    <p:sldId id="664" r:id="rId64"/>
    <p:sldId id="665" r:id="rId65"/>
    <p:sldId id="666" r:id="rId66"/>
    <p:sldId id="667" r:id="rId67"/>
    <p:sldId id="668" r:id="rId68"/>
    <p:sldId id="669" r:id="rId69"/>
    <p:sldId id="670" r:id="rId70"/>
    <p:sldId id="634" r:id="rId71"/>
    <p:sldId id="635" r:id="rId72"/>
    <p:sldId id="671" r:id="rId73"/>
    <p:sldId id="672" r:id="rId74"/>
    <p:sldId id="378" r:id="rId75"/>
    <p:sldId id="701" r:id="rId76"/>
    <p:sldId id="702" r:id="rId77"/>
    <p:sldId id="703" r:id="rId78"/>
    <p:sldId id="704" r:id="rId79"/>
    <p:sldId id="370" r:id="rId80"/>
    <p:sldId id="375" r:id="rId81"/>
    <p:sldId id="376" r:id="rId82"/>
    <p:sldId id="399" r:id="rId83"/>
    <p:sldId id="400" r:id="rId84"/>
    <p:sldId id="405" r:id="rId85"/>
    <p:sldId id="406" r:id="rId86"/>
    <p:sldId id="699" r:id="rId87"/>
    <p:sldId id="700" r:id="rId88"/>
    <p:sldId id="511" r:id="rId89"/>
    <p:sldId id="512" r:id="rId90"/>
    <p:sldId id="513" r:id="rId91"/>
    <p:sldId id="508" r:id="rId92"/>
    <p:sldId id="509" r:id="rId93"/>
    <p:sldId id="510" r:id="rId94"/>
    <p:sldId id="609" r:id="rId95"/>
    <p:sldId id="610" r:id="rId96"/>
    <p:sldId id="636" r:id="rId97"/>
    <p:sldId id="637" r:id="rId98"/>
    <p:sldId id="638" r:id="rId99"/>
    <p:sldId id="639" r:id="rId100"/>
    <p:sldId id="640" r:id="rId101"/>
    <p:sldId id="641" r:id="rId102"/>
    <p:sldId id="642" r:id="rId103"/>
    <p:sldId id="643" r:id="rId104"/>
    <p:sldId id="644" r:id="rId105"/>
    <p:sldId id="645" r:id="rId106"/>
    <p:sldId id="646" r:id="rId107"/>
    <p:sldId id="415" r:id="rId108"/>
    <p:sldId id="448" r:id="rId109"/>
    <p:sldId id="449" r:id="rId110"/>
    <p:sldId id="450" r:id="rId111"/>
    <p:sldId id="647" r:id="rId112"/>
    <p:sldId id="648" r:id="rId113"/>
    <p:sldId id="649" r:id="rId114"/>
    <p:sldId id="419" r:id="rId115"/>
    <p:sldId id="420" r:id="rId116"/>
    <p:sldId id="421" r:id="rId117"/>
    <p:sldId id="436" r:id="rId118"/>
    <p:sldId id="437" r:id="rId119"/>
    <p:sldId id="438" r:id="rId120"/>
    <p:sldId id="439" r:id="rId121"/>
    <p:sldId id="379" r:id="rId122"/>
    <p:sldId id="673" r:id="rId123"/>
    <p:sldId id="705" r:id="rId124"/>
    <p:sldId id="706" r:id="rId125"/>
    <p:sldId id="707" r:id="rId126"/>
    <p:sldId id="708" r:id="rId127"/>
    <p:sldId id="612" r:id="rId128"/>
    <p:sldId id="613" r:id="rId129"/>
    <p:sldId id="614" r:id="rId130"/>
    <p:sldId id="387" r:id="rId131"/>
    <p:sldId id="709" r:id="rId132"/>
    <p:sldId id="710" r:id="rId133"/>
    <p:sldId id="569" r:id="rId134"/>
    <p:sldId id="570" r:id="rId135"/>
    <p:sldId id="571" r:id="rId136"/>
    <p:sldId id="611" r:id="rId137"/>
    <p:sldId id="389" r:id="rId138"/>
    <p:sldId id="390" r:id="rId139"/>
    <p:sldId id="442" r:id="rId140"/>
    <p:sldId id="443" r:id="rId141"/>
    <p:sldId id="444" r:id="rId142"/>
    <p:sldId id="713" r:id="rId143"/>
    <p:sldId id="714" r:id="rId144"/>
    <p:sldId id="715" r:id="rId145"/>
    <p:sldId id="471" r:id="rId146"/>
    <p:sldId id="472" r:id="rId147"/>
    <p:sldId id="473" r:id="rId148"/>
    <p:sldId id="474" r:id="rId149"/>
    <p:sldId id="475" r:id="rId150"/>
    <p:sldId id="716" r:id="rId151"/>
    <p:sldId id="717" r:id="rId152"/>
    <p:sldId id="711" r:id="rId153"/>
    <p:sldId id="712" r:id="rId154"/>
    <p:sldId id="529" r:id="rId155"/>
    <p:sldId id="488" r:id="rId156"/>
    <p:sldId id="489" r:id="rId157"/>
    <p:sldId id="490" r:id="rId158"/>
    <p:sldId id="491" r:id="rId159"/>
    <p:sldId id="423" r:id="rId160"/>
    <p:sldId id="424" r:id="rId161"/>
    <p:sldId id="425" r:id="rId162"/>
  </p:sldIdLst>
  <p:sldSz cx="9144000" cy="6858000" type="screen4x3"/>
  <p:notesSz cx="6858000" cy="9144000"/>
  <p:custDataLst>
    <p:tags r:id="rId16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COLORECTAL CANCER" id="{BCE8A2E8-228D-4798-BA7D-4DBEABAB99E5}">
          <p14:sldIdLst>
            <p14:sldId id="501"/>
            <p14:sldId id="502"/>
            <p14:sldId id="503"/>
            <p14:sldId id="504"/>
          </p14:sldIdLst>
        </p14:section>
        <p14:section name="Colorectal cancer" id="{7BCDA1BF-0C56-45A2-A304-9BAF0B6711EA}">
          <p14:sldIdLst>
            <p14:sldId id="293"/>
            <p14:sldId id="653"/>
            <p14:sldId id="654"/>
            <p14:sldId id="655"/>
            <p14:sldId id="656"/>
            <p14:sldId id="657"/>
            <p14:sldId id="658"/>
            <p14:sldId id="659"/>
            <p14:sldId id="682"/>
            <p14:sldId id="683"/>
            <p14:sldId id="684"/>
            <p14:sldId id="685"/>
            <p14:sldId id="686"/>
            <p14:sldId id="687"/>
            <p14:sldId id="688"/>
            <p14:sldId id="622"/>
            <p14:sldId id="623"/>
            <p14:sldId id="624"/>
            <p14:sldId id="625"/>
            <p14:sldId id="537"/>
            <p14:sldId id="538"/>
            <p14:sldId id="539"/>
            <p14:sldId id="540"/>
            <p14:sldId id="541"/>
            <p14:sldId id="542"/>
            <p14:sldId id="543"/>
            <p14:sldId id="544"/>
            <p14:sldId id="554"/>
            <p14:sldId id="689"/>
            <p14:sldId id="690"/>
            <p14:sldId id="561"/>
            <p14:sldId id="562"/>
            <p14:sldId id="591"/>
            <p14:sldId id="592"/>
            <p14:sldId id="697"/>
            <p14:sldId id="698"/>
            <p14:sldId id="691"/>
            <p14:sldId id="692"/>
            <p14:sldId id="693"/>
            <p14:sldId id="694"/>
            <p14:sldId id="695"/>
            <p14:sldId id="696"/>
            <p14:sldId id="600"/>
            <p14:sldId id="601"/>
            <p14:sldId id="602"/>
            <p14:sldId id="587"/>
            <p14:sldId id="588"/>
            <p14:sldId id="589"/>
            <p14:sldId id="590"/>
            <p14:sldId id="603"/>
            <p14:sldId id="604"/>
            <p14:sldId id="605"/>
            <p14:sldId id="606"/>
            <p14:sldId id="607"/>
            <p14:sldId id="608"/>
            <p14:sldId id="633"/>
            <p14:sldId id="663"/>
            <p14:sldId id="664"/>
            <p14:sldId id="665"/>
            <p14:sldId id="666"/>
            <p14:sldId id="667"/>
            <p14:sldId id="668"/>
            <p14:sldId id="669"/>
            <p14:sldId id="670"/>
            <p14:sldId id="634"/>
            <p14:sldId id="635"/>
            <p14:sldId id="671"/>
            <p14:sldId id="672"/>
          </p14:sldIdLst>
        </p14:section>
        <p14:section name="PANCREATIC/HEPATOBILIARY" id="{24B649C9-270D-418F-8BBB-948A96485AAA}">
          <p14:sldIdLst>
            <p14:sldId id="378"/>
            <p14:sldId id="701"/>
            <p14:sldId id="702"/>
            <p14:sldId id="703"/>
            <p14:sldId id="704"/>
            <p14:sldId id="370"/>
            <p14:sldId id="375"/>
            <p14:sldId id="376"/>
            <p14:sldId id="399"/>
            <p14:sldId id="400"/>
            <p14:sldId id="405"/>
            <p14:sldId id="406"/>
            <p14:sldId id="699"/>
            <p14:sldId id="700"/>
            <p14:sldId id="511"/>
            <p14:sldId id="512"/>
            <p14:sldId id="513"/>
            <p14:sldId id="508"/>
            <p14:sldId id="509"/>
            <p14:sldId id="510"/>
            <p14:sldId id="609"/>
            <p14:sldId id="610"/>
            <p14:sldId id="636"/>
            <p14:sldId id="637"/>
            <p14:sldId id="638"/>
            <p14:sldId id="639"/>
            <p14:sldId id="640"/>
            <p14:sldId id="641"/>
            <p14:sldId id="642"/>
            <p14:sldId id="643"/>
            <p14:sldId id="644"/>
            <p14:sldId id="645"/>
            <p14:sldId id="646"/>
            <p14:sldId id="415"/>
            <p14:sldId id="448"/>
            <p14:sldId id="449"/>
            <p14:sldId id="450"/>
            <p14:sldId id="647"/>
            <p14:sldId id="648"/>
            <p14:sldId id="649"/>
            <p14:sldId id="419"/>
            <p14:sldId id="420"/>
            <p14:sldId id="421"/>
            <p14:sldId id="436"/>
            <p14:sldId id="437"/>
            <p14:sldId id="438"/>
            <p14:sldId id="439"/>
          </p14:sldIdLst>
        </p14:section>
        <p14:section name="GASTRO-OESOPHAGEAL/NEUROENDOCRINE" id="{2507E1D1-C00C-4439-8A10-B7027F385B59}">
          <p14:sldIdLst>
            <p14:sldId id="379"/>
            <p14:sldId id="673"/>
            <p14:sldId id="705"/>
            <p14:sldId id="706"/>
            <p14:sldId id="707"/>
            <p14:sldId id="708"/>
            <p14:sldId id="612"/>
            <p14:sldId id="613"/>
            <p14:sldId id="614"/>
            <p14:sldId id="387"/>
            <p14:sldId id="709"/>
            <p14:sldId id="710"/>
            <p14:sldId id="569"/>
            <p14:sldId id="570"/>
            <p14:sldId id="571"/>
            <p14:sldId id="611"/>
            <p14:sldId id="389"/>
            <p14:sldId id="390"/>
            <p14:sldId id="442"/>
            <p14:sldId id="443"/>
            <p14:sldId id="444"/>
            <p14:sldId id="713"/>
            <p14:sldId id="714"/>
            <p14:sldId id="715"/>
            <p14:sldId id="471"/>
            <p14:sldId id="472"/>
            <p14:sldId id="473"/>
            <p14:sldId id="474"/>
            <p14:sldId id="475"/>
            <p14:sldId id="716"/>
            <p14:sldId id="717"/>
            <p14:sldId id="711"/>
            <p14:sldId id="712"/>
          </p14:sldIdLst>
        </p14:section>
        <p14:section name="RARE TUMOURS" id="{99316D6F-B478-4E1F-B5F0-84B5A77A14A6}">
          <p14:sldIdLst>
            <p14:sldId id="529"/>
            <p14:sldId id="488"/>
            <p14:sldId id="489"/>
            <p14:sldId id="490"/>
            <p14:sldId id="491"/>
            <p14:sldId id="423"/>
            <p14:sldId id="424"/>
            <p14:sldId id="425"/>
          </p14:sldIdLst>
        </p14:section>
      </p14:sectionLst>
    </p:ext>
    <p:ext uri="{EFAFB233-063F-42B5-8137-9DF3F51BA10A}">
      <p15:sldGuideLst xmlns:p15="http://schemas.microsoft.com/office/powerpoint/2012/main" xmlns="">
        <p15:guide id="1" orient="horz" pos="4176">
          <p15:clr>
            <a:srgbClr val="A4A3A4"/>
          </p15:clr>
        </p15:guide>
        <p15:guide id="2" orient="horz" pos="144">
          <p15:clr>
            <a:srgbClr val="A4A3A4"/>
          </p15:clr>
        </p15:guide>
        <p15:guide id="3" orient="horz" pos="2256">
          <p15:clr>
            <a:srgbClr val="A4A3A4"/>
          </p15:clr>
        </p15:guide>
        <p15:guide id="4" orient="horz" pos="4064">
          <p15:clr>
            <a:srgbClr val="A4A3A4"/>
          </p15:clr>
        </p15:guide>
        <p15:guide id="5" pos="2880">
          <p15:clr>
            <a:srgbClr val="A4A3A4"/>
          </p15:clr>
        </p15:guide>
        <p15:guide id="6" pos="144">
          <p15:clr>
            <a:srgbClr val="A4A3A4"/>
          </p15:clr>
        </p15:guide>
        <p15:guide id="7" pos="56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iSC" initials="iSC" lastIdx="2" clrIdx="1"/>
  <p:cmAuthor id="2" name="Eric Van Cutsem" initials="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3A06"/>
    <a:srgbClr val="B60D27"/>
    <a:srgbClr val="FF66CC"/>
    <a:srgbClr val="043882"/>
    <a:srgbClr val="C0C0C0"/>
    <a:srgbClr val="2894FF"/>
    <a:srgbClr val="DAE1EC"/>
    <a:srgbClr val="3F5075"/>
    <a:srgbClr val="03469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5" autoAdjust="0"/>
    <p:restoredTop sz="96625" autoAdjust="0"/>
  </p:normalViewPr>
  <p:slideViewPr>
    <p:cSldViewPr snapToGrid="0" showGuides="1">
      <p:cViewPr varScale="1">
        <p:scale>
          <a:sx n="79" d="100"/>
          <a:sy n="79" d="100"/>
        </p:scale>
        <p:origin x="-1286" y="-72"/>
      </p:cViewPr>
      <p:guideLst>
        <p:guide orient="horz" pos="4176"/>
        <p:guide orient="horz" pos="144"/>
        <p:guide orient="horz" pos="2256"/>
        <p:guide orient="horz" pos="4064"/>
        <p:guide pos="2880"/>
        <p:guide pos="144"/>
        <p:guide pos="561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0"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tags" Target="tags/tag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handoutMaster" Target="handoutMasters/handoutMaster1.xml"/><Relationship Id="rId16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CF G3</c:v>
                </c:pt>
              </c:strCache>
            </c:strRef>
          </c:tx>
          <c:spPr>
            <a:solidFill>
              <a:schemeClr val="accent1"/>
            </a:solidFill>
            <a:ln>
              <a:noFill/>
            </a:ln>
            <a:effectLst/>
          </c:spPr>
          <c:invertIfNegative val="0"/>
          <c:dLbls>
            <c:dLbl>
              <c:idx val="3"/>
              <c:layout>
                <c:manualLayout>
                  <c:x val="0"/>
                  <c:y val="-3.5903622802758363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7630820330772105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
                  <c:y val="-3.1415669952413731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
                  <c:y val="-3.2235957052567453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numCache>
            </c:numRef>
          </c:cat>
          <c:val>
            <c:numRef>
              <c:f>Sheet1!$B$2:$B$20</c:f>
              <c:numCache>
                <c:formatCode>General</c:formatCode>
                <c:ptCount val="19"/>
                <c:pt idx="1">
                  <c:v>25</c:v>
                </c:pt>
                <c:pt idx="4">
                  <c:v>1</c:v>
                </c:pt>
                <c:pt idx="7">
                  <c:v>13</c:v>
                </c:pt>
                <c:pt idx="13">
                  <c:v>1</c:v>
                </c:pt>
                <c:pt idx="16">
                  <c:v>20</c:v>
                </c:pt>
              </c:numCache>
            </c:numRef>
          </c:val>
        </c:ser>
        <c:ser>
          <c:idx val="1"/>
          <c:order val="1"/>
          <c:tx>
            <c:strRef>
              <c:f>Sheet1!$C$1</c:f>
              <c:strCache>
                <c:ptCount val="1"/>
                <c:pt idx="0">
                  <c:v>ECX G3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numCache>
            </c:numRef>
          </c:cat>
          <c:val>
            <c:numRef>
              <c:f>Sheet1!$C$2:$C$20</c:f>
              <c:numCache>
                <c:formatCode>General</c:formatCode>
                <c:ptCount val="19"/>
                <c:pt idx="1">
                  <c:v>5</c:v>
                </c:pt>
                <c:pt idx="7">
                  <c:v>4</c:v>
                </c:pt>
                <c:pt idx="16">
                  <c:v>5</c:v>
                </c:pt>
              </c:numCache>
            </c:numRef>
          </c:val>
        </c:ser>
        <c:ser>
          <c:idx val="2"/>
          <c:order val="2"/>
          <c:tx>
            <c:strRef>
              <c:f>Sheet1!$D$1</c:f>
              <c:strCache>
                <c:ptCount val="1"/>
                <c:pt idx="0">
                  <c:v>CF G4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numCache>
            </c:numRef>
          </c:cat>
          <c:val>
            <c:numRef>
              <c:f>Sheet1!$D$2:$D$20</c:f>
              <c:numCache>
                <c:formatCode>General</c:formatCode>
                <c:ptCount val="19"/>
                <c:pt idx="2">
                  <c:v>40</c:v>
                </c:pt>
                <c:pt idx="5">
                  <c:v>7</c:v>
                </c:pt>
                <c:pt idx="8">
                  <c:v>18</c:v>
                </c:pt>
                <c:pt idx="11">
                  <c:v>8</c:v>
                </c:pt>
                <c:pt idx="14">
                  <c:v>3</c:v>
                </c:pt>
                <c:pt idx="17">
                  <c:v>12</c:v>
                </c:pt>
              </c:numCache>
            </c:numRef>
          </c:val>
        </c:ser>
        <c:ser>
          <c:idx val="3"/>
          <c:order val="3"/>
          <c:tx>
            <c:strRef>
              <c:f>Sheet1!$E$1</c:f>
              <c:strCache>
                <c:ptCount val="1"/>
                <c:pt idx="0">
                  <c:v>ECX G4</c:v>
                </c:pt>
              </c:strCache>
            </c:strRef>
          </c:tx>
          <c:spPr>
            <a:solidFill>
              <a:schemeClr val="accent4"/>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dLbl>
              <c:idx val="4"/>
              <c:layout>
                <c:manualLayout>
                  <c:x val="0"/>
                  <c:y val="-3.14156699524135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3.2235957052567536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8"/>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dLbl>
              <c:idx val="16"/>
              <c:layout>
                <c:manualLayout>
                  <c:x val="-1.1547855975024086E-16"/>
                  <c:y val="-3.14156699524136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1.1149654044850841E-16"/>
                  <c:y val="-3.2235957052567453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numCache>
            </c:numRef>
          </c:cat>
          <c:val>
            <c:numRef>
              <c:f>Sheet1!$E$2:$E$20</c:f>
              <c:numCache>
                <c:formatCode>General</c:formatCode>
                <c:ptCount val="19"/>
                <c:pt idx="2">
                  <c:v>7</c:v>
                </c:pt>
                <c:pt idx="5">
                  <c:v>1</c:v>
                </c:pt>
                <c:pt idx="8">
                  <c:v>5</c:v>
                </c:pt>
                <c:pt idx="17">
                  <c:v>1</c:v>
                </c:pt>
              </c:numCache>
            </c:numRef>
          </c:val>
        </c:ser>
        <c:dLbls>
          <c:showLegendKey val="0"/>
          <c:showVal val="0"/>
          <c:showCatName val="0"/>
          <c:showSerName val="0"/>
          <c:showPercent val="0"/>
          <c:showBubbleSize val="0"/>
        </c:dLbls>
        <c:gapWidth val="0"/>
        <c:overlap val="100"/>
        <c:axId val="180822016"/>
        <c:axId val="180823552"/>
      </c:barChart>
      <c:catAx>
        <c:axId val="18082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823552"/>
        <c:crosses val="autoZero"/>
        <c:auto val="1"/>
        <c:lblAlgn val="ctr"/>
        <c:lblOffset val="100"/>
        <c:noMultiLvlLbl val="0"/>
      </c:catAx>
      <c:valAx>
        <c:axId val="180823552"/>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0822016"/>
        <c:crosses val="autoZero"/>
        <c:crossBetween val="between"/>
        <c:majorUnit val="10"/>
      </c:valAx>
      <c:spPr>
        <a:noFill/>
        <a:ln>
          <a:noFill/>
        </a:ln>
        <a:effectLst/>
      </c:spPr>
    </c:plotArea>
    <c:legend>
      <c:legendPos val="tr"/>
      <c:layout>
        <c:manualLayout>
          <c:xMode val="edge"/>
          <c:yMode val="edge"/>
          <c:x val="0.73563378015469549"/>
          <c:y val="1.8420546887181404E-2"/>
          <c:w val="0.18834497316390134"/>
          <c:h val="0.3543446020182827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numCache>
            </c:numRef>
          </c:cat>
          <c:val>
            <c:numRef>
              <c:f>Sheet1!$B$2:$B$7</c:f>
              <c:numCache>
                <c:formatCode>General</c:formatCode>
                <c:ptCount val="6"/>
                <c:pt idx="0">
                  <c:v>54</c:v>
                </c:pt>
                <c:pt idx="1">
                  <c:v>7</c:v>
                </c:pt>
                <c:pt idx="2">
                  <c:v>0.25</c:v>
                </c:pt>
                <c:pt idx="3">
                  <c:v>5</c:v>
                </c:pt>
                <c:pt idx="4">
                  <c:v>11</c:v>
                </c:pt>
                <c:pt idx="5">
                  <c:v>4</c:v>
                </c:pt>
              </c:numCache>
            </c:numRef>
          </c:val>
        </c:ser>
        <c:ser>
          <c:idx val="1"/>
          <c:order val="1"/>
          <c:tx>
            <c:strRef>
              <c:f>Sheet1!$C$1</c:f>
              <c:strCache>
                <c:ptCount val="1"/>
                <c:pt idx="0">
                  <c:v>ECX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numCache>
            </c:numRef>
          </c:cat>
          <c:val>
            <c:numRef>
              <c:f>Sheet1!$C$2:$C$7</c:f>
              <c:numCache>
                <c:formatCode>General</c:formatCode>
                <c:ptCount val="6"/>
                <c:pt idx="0">
                  <c:v>59</c:v>
                </c:pt>
                <c:pt idx="1">
                  <c:v>9</c:v>
                </c:pt>
                <c:pt idx="2">
                  <c:v>2</c:v>
                </c:pt>
                <c:pt idx="3">
                  <c:v>10</c:v>
                </c:pt>
                <c:pt idx="4">
                  <c:v>11</c:v>
                </c:pt>
                <c:pt idx="5">
                  <c:v>4</c:v>
                </c:pt>
              </c:numCache>
            </c:numRef>
          </c:val>
        </c:ser>
        <c:dLbls>
          <c:showLegendKey val="0"/>
          <c:showVal val="0"/>
          <c:showCatName val="0"/>
          <c:showSerName val="0"/>
          <c:showPercent val="0"/>
          <c:showBubbleSize val="0"/>
        </c:dLbls>
        <c:gapWidth val="100"/>
        <c:axId val="180877952"/>
        <c:axId val="181473664"/>
      </c:barChart>
      <c:catAx>
        <c:axId val="180877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473664"/>
        <c:crosses val="autoZero"/>
        <c:auto val="1"/>
        <c:lblAlgn val="ctr"/>
        <c:lblOffset val="100"/>
        <c:noMultiLvlLbl val="0"/>
      </c:catAx>
      <c:valAx>
        <c:axId val="181473664"/>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0877952"/>
        <c:crosses val="autoZero"/>
        <c:crossBetween val="between"/>
      </c:valAx>
      <c:spPr>
        <a:noFill/>
        <a:ln>
          <a:noFill/>
        </a:ln>
        <a:effectLst/>
      </c:spPr>
    </c:plotArea>
    <c:legend>
      <c:legendPos val="tr"/>
      <c:overlay val="1"/>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C4180-ABFB-4094-9ACC-53149B1B241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0C337853-995C-42E4-B055-72D713A51238}">
      <dgm:prSet phldrT="[Text]" custT="1"/>
      <dgm:spPr>
        <a:solidFill>
          <a:schemeClr val="accent3"/>
        </a:solidFill>
        <a:ln>
          <a:noFill/>
        </a:ln>
      </dgm:spPr>
      <dgm:t>
        <a:bodyPr/>
        <a:lstStyle/>
        <a:p>
          <a:r>
            <a:rPr lang="en-GB" sz="1400" dirty="0" smtClean="0">
              <a:solidFill>
                <a:schemeClr val="tx2"/>
              </a:solidFill>
            </a:rPr>
            <a:t>Prospective analysis of samples from </a:t>
          </a:r>
          <a:br>
            <a:rPr lang="en-GB" sz="1400" dirty="0" smtClean="0">
              <a:solidFill>
                <a:schemeClr val="tx2"/>
              </a:solidFill>
            </a:rPr>
          </a:br>
          <a:r>
            <a:rPr lang="en-GB" sz="1400" dirty="0" smtClean="0">
              <a:solidFill>
                <a:schemeClr val="tx2"/>
              </a:solidFill>
            </a:rPr>
            <a:t>50 patients with suspicion or recent diagnosis of PDAC prior to treatment</a:t>
          </a:r>
          <a:endParaRPr lang="en-GB" sz="1400" dirty="0"/>
        </a:p>
      </dgm:t>
    </dgm:pt>
    <dgm:pt modelId="{1B653789-BF79-4841-9EA6-5FDFE6538880}" type="parTrans" cxnId="{1706DCD3-86FD-484F-8DD2-2316E850B7DC}">
      <dgm:prSet/>
      <dgm:spPr/>
      <dgm:t>
        <a:bodyPr/>
        <a:lstStyle/>
        <a:p>
          <a:endParaRPr lang="en-GB"/>
        </a:p>
      </dgm:t>
    </dgm:pt>
    <dgm:pt modelId="{869D8E46-CF67-45BE-9C72-E7FC6E64F470}" type="sibTrans" cxnId="{1706DCD3-86FD-484F-8DD2-2316E850B7DC}">
      <dgm:prSet/>
      <dgm:spPr>
        <a:solidFill>
          <a:schemeClr val="bg1"/>
        </a:solidFill>
        <a:ln>
          <a:solidFill>
            <a:schemeClr val="bg1"/>
          </a:solidFill>
        </a:ln>
      </dgm:spPr>
      <dgm:t>
        <a:bodyPr/>
        <a:lstStyle/>
        <a:p>
          <a:endParaRPr lang="en-GB"/>
        </a:p>
      </dgm:t>
    </dgm:pt>
    <dgm:pt modelId="{3F9C3591-DBCA-40E3-A9E0-DB0F5145325C}">
      <dgm:prSet phldrT="[Text]" custT="1"/>
      <dgm:spPr>
        <a:solidFill>
          <a:schemeClr val="accent2"/>
        </a:solidFill>
        <a:ln>
          <a:noFill/>
        </a:ln>
      </dgm:spPr>
      <dgm:t>
        <a:bodyPr/>
        <a:lstStyle/>
        <a:p>
          <a:pPr algn="ctr"/>
          <a:r>
            <a:rPr lang="en-GB" sz="1400" dirty="0" smtClean="0">
              <a:solidFill>
                <a:schemeClr val="tx1"/>
              </a:solidFill>
            </a:rPr>
            <a:t>2 mL venous blood samples were examined for the presence/number </a:t>
          </a:r>
          <a:br>
            <a:rPr lang="en-GB" sz="1400" dirty="0" smtClean="0">
              <a:solidFill>
                <a:schemeClr val="tx1"/>
              </a:solidFill>
            </a:rPr>
          </a:br>
          <a:r>
            <a:rPr lang="en-GB" sz="1400" dirty="0" smtClean="0">
              <a:solidFill>
                <a:schemeClr val="tx1"/>
              </a:solidFill>
            </a:rPr>
            <a:t>of CTCs</a:t>
          </a:r>
          <a:endParaRPr lang="en-GB" sz="1400" dirty="0">
            <a:solidFill>
              <a:schemeClr val="tx1"/>
            </a:solidFill>
          </a:endParaRPr>
        </a:p>
      </dgm:t>
    </dgm:pt>
    <dgm:pt modelId="{76FB855A-90C1-42B0-9D1D-EC3D5F6440EF}" type="parTrans" cxnId="{02464D1A-8C97-48FF-B9E1-D400A0C6A400}">
      <dgm:prSet/>
      <dgm:spPr/>
      <dgm:t>
        <a:bodyPr/>
        <a:lstStyle/>
        <a:p>
          <a:endParaRPr lang="en-GB"/>
        </a:p>
      </dgm:t>
    </dgm:pt>
    <dgm:pt modelId="{5D5A9B89-FA53-43AF-9082-2A728DF16DBC}" type="sibTrans" cxnId="{02464D1A-8C97-48FF-B9E1-D400A0C6A400}">
      <dgm:prSet/>
      <dgm:spPr>
        <a:solidFill>
          <a:schemeClr val="accent2"/>
        </a:solidFill>
      </dgm:spPr>
      <dgm:t>
        <a:bodyPr/>
        <a:lstStyle/>
        <a:p>
          <a:endParaRPr lang="en-GB"/>
        </a:p>
      </dgm:t>
    </dgm:pt>
    <dgm:pt modelId="{64E37F76-B633-4E7D-9ED9-63D2473C1AD5}">
      <dgm:prSet phldrT="[Text]" custT="1"/>
      <dgm:spPr>
        <a:solidFill>
          <a:schemeClr val="accent1"/>
        </a:solidFill>
        <a:ln>
          <a:noFill/>
        </a:ln>
      </dgm:spPr>
      <dgm:t>
        <a:bodyPr/>
        <a:lstStyle/>
        <a:p>
          <a:pPr algn="ctr"/>
          <a:r>
            <a:rPr lang="en-GB" sz="1400" dirty="0" smtClean="0">
              <a:solidFill>
                <a:schemeClr val="tx2"/>
              </a:solidFill>
            </a:rPr>
            <a:t>CTCs were captured and enumerated using </a:t>
          </a:r>
          <a:r>
            <a:rPr lang="en-GB" sz="1400" dirty="0" err="1" smtClean="0">
              <a:solidFill>
                <a:schemeClr val="tx2"/>
              </a:solidFill>
            </a:rPr>
            <a:t>NanoVelcro</a:t>
          </a:r>
          <a:r>
            <a:rPr lang="en-GB" sz="1400" dirty="0" smtClean="0">
              <a:solidFill>
                <a:schemeClr val="tx2"/>
              </a:solidFill>
            </a:rPr>
            <a:t> technology improved by anti-</a:t>
          </a:r>
          <a:r>
            <a:rPr lang="en-GB" sz="1400" dirty="0" err="1" smtClean="0">
              <a:solidFill>
                <a:schemeClr val="tx2"/>
              </a:solidFill>
            </a:rPr>
            <a:t>EpCAM</a:t>
          </a:r>
          <a:r>
            <a:rPr lang="en-GB" sz="1400" dirty="0" smtClean="0">
              <a:solidFill>
                <a:schemeClr val="tx2"/>
              </a:solidFill>
            </a:rPr>
            <a:t> enrichment</a:t>
          </a:r>
          <a:endParaRPr lang="en-GB" sz="1400" dirty="0">
            <a:solidFill>
              <a:schemeClr val="tx2"/>
            </a:solidFill>
          </a:endParaRPr>
        </a:p>
      </dgm:t>
    </dgm:pt>
    <dgm:pt modelId="{CE60A3E0-D154-4CFA-B31A-106932FB8145}" type="parTrans" cxnId="{45537E7D-ECAB-44C9-99C6-349D3D31E928}">
      <dgm:prSet/>
      <dgm:spPr/>
      <dgm:t>
        <a:bodyPr/>
        <a:lstStyle/>
        <a:p>
          <a:endParaRPr lang="en-GB"/>
        </a:p>
      </dgm:t>
    </dgm:pt>
    <dgm:pt modelId="{B2D2A0AE-1972-4D41-AE42-C50B579AC573}" type="sibTrans" cxnId="{45537E7D-ECAB-44C9-99C6-349D3D31E928}">
      <dgm:prSet/>
      <dgm:spPr>
        <a:solidFill>
          <a:schemeClr val="accent1"/>
        </a:solidFill>
      </dgm:spPr>
      <dgm:t>
        <a:bodyPr/>
        <a:lstStyle/>
        <a:p>
          <a:endParaRPr lang="en-GB"/>
        </a:p>
      </dgm:t>
    </dgm:pt>
    <dgm:pt modelId="{053F40B3-22B3-4FF8-8A25-ED633BB0E2C9}">
      <dgm:prSet phldrT="[Text]" custT="1"/>
      <dgm:spPr>
        <a:solidFill>
          <a:schemeClr val="accent4"/>
        </a:solidFill>
        <a:ln>
          <a:noFill/>
        </a:ln>
      </dgm:spPr>
      <dgm:t>
        <a:bodyPr/>
        <a:lstStyle/>
        <a:p>
          <a:r>
            <a:rPr lang="en-GB" sz="1400" dirty="0" smtClean="0">
              <a:solidFill>
                <a:schemeClr val="tx1"/>
              </a:solidFill>
            </a:rPr>
            <a:t>CTCs defined by size &gt;10 µm and ICC staining pattern. KRAS mutational status was evaluated in CTCs from 3 patients to validate PDAC origin </a:t>
          </a:r>
          <a:br>
            <a:rPr lang="en-GB" sz="1400" dirty="0" smtClean="0">
              <a:solidFill>
                <a:schemeClr val="tx1"/>
              </a:solidFill>
            </a:rPr>
          </a:br>
          <a:r>
            <a:rPr lang="en-GB" sz="1400" dirty="0" smtClean="0">
              <a:solidFill>
                <a:schemeClr val="tx1"/>
              </a:solidFill>
            </a:rPr>
            <a:t>of CTCs</a:t>
          </a:r>
          <a:endParaRPr lang="en-GB" sz="1200" dirty="0">
            <a:solidFill>
              <a:schemeClr val="tx1"/>
            </a:solidFill>
          </a:endParaRPr>
        </a:p>
      </dgm:t>
    </dgm:pt>
    <dgm:pt modelId="{D5F9C81E-7A74-4CA7-AEAD-518A6D124F42}" type="parTrans" cxnId="{1BFA4AC0-6A9F-4378-824C-382F224A8355}">
      <dgm:prSet/>
      <dgm:spPr/>
      <dgm:t>
        <a:bodyPr/>
        <a:lstStyle/>
        <a:p>
          <a:endParaRPr lang="en-GB"/>
        </a:p>
      </dgm:t>
    </dgm:pt>
    <dgm:pt modelId="{55C30974-73D9-4856-95AE-AD4CE44ED353}" type="sibTrans" cxnId="{1BFA4AC0-6A9F-4378-824C-382F224A8355}">
      <dgm:prSet/>
      <dgm:spPr>
        <a:solidFill>
          <a:schemeClr val="accent4"/>
        </a:solidFill>
      </dgm:spPr>
      <dgm:t>
        <a:bodyPr/>
        <a:lstStyle/>
        <a:p>
          <a:endParaRPr lang="en-GB"/>
        </a:p>
      </dgm:t>
    </dgm:pt>
    <dgm:pt modelId="{AD7DB479-0DAA-4C91-9D8E-49F2C70C27B2}">
      <dgm:prSet phldrT="[Text]" custT="1"/>
      <dgm:spPr>
        <a:solidFill>
          <a:schemeClr val="accent5"/>
        </a:solidFill>
        <a:ln>
          <a:noFill/>
        </a:ln>
      </dgm:spPr>
      <dgm:t>
        <a:bodyPr/>
        <a:lstStyle/>
        <a:p>
          <a:r>
            <a:rPr lang="en-GB" sz="1400" dirty="0" smtClean="0">
              <a:solidFill>
                <a:schemeClr val="tx1"/>
              </a:solidFill>
            </a:rPr>
            <a:t>Diagnostic performance evaluated by analysis of specificity, sensitivity, PPV, NPV and ROC curves</a:t>
          </a:r>
          <a:endParaRPr lang="en-GB" sz="1200" dirty="0">
            <a:solidFill>
              <a:schemeClr val="tx1"/>
            </a:solidFill>
          </a:endParaRPr>
        </a:p>
      </dgm:t>
    </dgm:pt>
    <dgm:pt modelId="{4BFF8973-C645-4573-A59A-6DBF116F01CA}" type="parTrans" cxnId="{FF2A3091-2C03-40D3-BE5D-25A5356E90AC}">
      <dgm:prSet/>
      <dgm:spPr/>
      <dgm:t>
        <a:bodyPr/>
        <a:lstStyle/>
        <a:p>
          <a:endParaRPr lang="en-GB"/>
        </a:p>
      </dgm:t>
    </dgm:pt>
    <dgm:pt modelId="{B4C7FFC3-9377-43B2-887C-AC9080262169}" type="sibTrans" cxnId="{FF2A3091-2C03-40D3-BE5D-25A5356E90AC}">
      <dgm:prSet/>
      <dgm:spPr/>
      <dgm:t>
        <a:bodyPr/>
        <a:lstStyle/>
        <a:p>
          <a:endParaRPr lang="en-GB"/>
        </a:p>
      </dgm:t>
    </dgm:pt>
    <dgm:pt modelId="{C46911D0-CF41-4CE7-9F1A-FAB50ADD4EB9}" type="pres">
      <dgm:prSet presAssocID="{2DDC4180-ABFB-4094-9ACC-53149B1B2417}" presName="diagram" presStyleCnt="0">
        <dgm:presLayoutVars>
          <dgm:dir/>
          <dgm:resizeHandles val="exact"/>
        </dgm:presLayoutVars>
      </dgm:prSet>
      <dgm:spPr/>
      <dgm:t>
        <a:bodyPr/>
        <a:lstStyle/>
        <a:p>
          <a:endParaRPr lang="en-GB"/>
        </a:p>
      </dgm:t>
    </dgm:pt>
    <dgm:pt modelId="{D3C0A0EA-394B-45BE-A013-359AB26CA248}" type="pres">
      <dgm:prSet presAssocID="{0C337853-995C-42E4-B055-72D713A51238}" presName="node" presStyleLbl="node1" presStyleIdx="0" presStyleCnt="5" custScaleY="119906">
        <dgm:presLayoutVars>
          <dgm:bulletEnabled val="1"/>
        </dgm:presLayoutVars>
      </dgm:prSet>
      <dgm:spPr/>
      <dgm:t>
        <a:bodyPr/>
        <a:lstStyle/>
        <a:p>
          <a:endParaRPr lang="en-GB"/>
        </a:p>
      </dgm:t>
    </dgm:pt>
    <dgm:pt modelId="{75489200-50FB-4E1F-BB8B-6788BDE8E96B}" type="pres">
      <dgm:prSet presAssocID="{869D8E46-CF67-45BE-9C72-E7FC6E64F470}" presName="sibTrans" presStyleLbl="sibTrans2D1" presStyleIdx="0" presStyleCnt="4"/>
      <dgm:spPr/>
      <dgm:t>
        <a:bodyPr/>
        <a:lstStyle/>
        <a:p>
          <a:endParaRPr lang="en-GB"/>
        </a:p>
      </dgm:t>
    </dgm:pt>
    <dgm:pt modelId="{F1F41AB0-A688-4024-A520-445DFA87789D}" type="pres">
      <dgm:prSet presAssocID="{869D8E46-CF67-45BE-9C72-E7FC6E64F470}" presName="connectorText" presStyleLbl="sibTrans2D1" presStyleIdx="0" presStyleCnt="4"/>
      <dgm:spPr/>
      <dgm:t>
        <a:bodyPr/>
        <a:lstStyle/>
        <a:p>
          <a:endParaRPr lang="en-GB"/>
        </a:p>
      </dgm:t>
    </dgm:pt>
    <dgm:pt modelId="{FB5FC72A-E376-4EE0-B6F6-1BEFB300E57C}" type="pres">
      <dgm:prSet presAssocID="{3F9C3591-DBCA-40E3-A9E0-DB0F5145325C}" presName="node" presStyleLbl="node1" presStyleIdx="1" presStyleCnt="5">
        <dgm:presLayoutVars>
          <dgm:bulletEnabled val="1"/>
        </dgm:presLayoutVars>
      </dgm:prSet>
      <dgm:spPr/>
      <dgm:t>
        <a:bodyPr/>
        <a:lstStyle/>
        <a:p>
          <a:endParaRPr lang="en-GB"/>
        </a:p>
      </dgm:t>
    </dgm:pt>
    <dgm:pt modelId="{275AEE44-3042-47B3-B6B1-03511736E91D}" type="pres">
      <dgm:prSet presAssocID="{5D5A9B89-FA53-43AF-9082-2A728DF16DBC}" presName="sibTrans" presStyleLbl="sibTrans2D1" presStyleIdx="1" presStyleCnt="4"/>
      <dgm:spPr/>
      <dgm:t>
        <a:bodyPr/>
        <a:lstStyle/>
        <a:p>
          <a:endParaRPr lang="en-GB"/>
        </a:p>
      </dgm:t>
    </dgm:pt>
    <dgm:pt modelId="{1D222775-540A-4801-88CC-2A6B98C5C23F}" type="pres">
      <dgm:prSet presAssocID="{5D5A9B89-FA53-43AF-9082-2A728DF16DBC}" presName="connectorText" presStyleLbl="sibTrans2D1" presStyleIdx="1" presStyleCnt="4"/>
      <dgm:spPr/>
      <dgm:t>
        <a:bodyPr/>
        <a:lstStyle/>
        <a:p>
          <a:endParaRPr lang="en-GB"/>
        </a:p>
      </dgm:t>
    </dgm:pt>
    <dgm:pt modelId="{7D81F74A-95C4-4CBE-8554-64A217B35BC9}" type="pres">
      <dgm:prSet presAssocID="{64E37F76-B633-4E7D-9ED9-63D2473C1AD5}" presName="node" presStyleLbl="node1" presStyleIdx="2" presStyleCnt="5" custScaleX="118824">
        <dgm:presLayoutVars>
          <dgm:bulletEnabled val="1"/>
        </dgm:presLayoutVars>
      </dgm:prSet>
      <dgm:spPr/>
      <dgm:t>
        <a:bodyPr/>
        <a:lstStyle/>
        <a:p>
          <a:endParaRPr lang="en-GB"/>
        </a:p>
      </dgm:t>
    </dgm:pt>
    <dgm:pt modelId="{69A1D1F7-A573-4C7F-AB07-009FCD97ADB9}" type="pres">
      <dgm:prSet presAssocID="{B2D2A0AE-1972-4D41-AE42-C50B579AC573}" presName="sibTrans" presStyleLbl="sibTrans2D1" presStyleIdx="2" presStyleCnt="4"/>
      <dgm:spPr/>
      <dgm:t>
        <a:bodyPr/>
        <a:lstStyle/>
        <a:p>
          <a:endParaRPr lang="en-GB"/>
        </a:p>
      </dgm:t>
    </dgm:pt>
    <dgm:pt modelId="{698E8BDC-BA1A-457A-BFFB-9285037C5C39}" type="pres">
      <dgm:prSet presAssocID="{B2D2A0AE-1972-4D41-AE42-C50B579AC573}" presName="connectorText" presStyleLbl="sibTrans2D1" presStyleIdx="2" presStyleCnt="4"/>
      <dgm:spPr/>
      <dgm:t>
        <a:bodyPr/>
        <a:lstStyle/>
        <a:p>
          <a:endParaRPr lang="en-GB"/>
        </a:p>
      </dgm:t>
    </dgm:pt>
    <dgm:pt modelId="{4F303E13-B0BA-44EC-80CB-FFD0A206E8A6}" type="pres">
      <dgm:prSet presAssocID="{053F40B3-22B3-4FF8-8A25-ED633BB0E2C9}" presName="node" presStyleLbl="node1" presStyleIdx="3" presStyleCnt="5" custScaleX="117333" custScaleY="128899">
        <dgm:presLayoutVars>
          <dgm:bulletEnabled val="1"/>
        </dgm:presLayoutVars>
      </dgm:prSet>
      <dgm:spPr/>
      <dgm:t>
        <a:bodyPr/>
        <a:lstStyle/>
        <a:p>
          <a:endParaRPr lang="en-GB"/>
        </a:p>
      </dgm:t>
    </dgm:pt>
    <dgm:pt modelId="{F64F97CA-7F19-4D07-A232-09CF41D53D39}" type="pres">
      <dgm:prSet presAssocID="{55C30974-73D9-4856-95AE-AD4CE44ED353}" presName="sibTrans" presStyleLbl="sibTrans2D1" presStyleIdx="3" presStyleCnt="4"/>
      <dgm:spPr/>
      <dgm:t>
        <a:bodyPr/>
        <a:lstStyle/>
        <a:p>
          <a:endParaRPr lang="en-GB"/>
        </a:p>
      </dgm:t>
    </dgm:pt>
    <dgm:pt modelId="{C610617B-E481-4CDA-B64F-A1592BE6D412}" type="pres">
      <dgm:prSet presAssocID="{55C30974-73D9-4856-95AE-AD4CE44ED353}" presName="connectorText" presStyleLbl="sibTrans2D1" presStyleIdx="3" presStyleCnt="4"/>
      <dgm:spPr/>
      <dgm:t>
        <a:bodyPr/>
        <a:lstStyle/>
        <a:p>
          <a:endParaRPr lang="en-GB"/>
        </a:p>
      </dgm:t>
    </dgm:pt>
    <dgm:pt modelId="{A5FC21D9-9925-4206-8397-2B674560FD71}" type="pres">
      <dgm:prSet presAssocID="{AD7DB479-0DAA-4C91-9D8E-49F2C70C27B2}" presName="node" presStyleLbl="node1" presStyleIdx="4" presStyleCnt="5" custScaleX="130616" custScaleY="90119">
        <dgm:presLayoutVars>
          <dgm:bulletEnabled val="1"/>
        </dgm:presLayoutVars>
      </dgm:prSet>
      <dgm:spPr/>
      <dgm:t>
        <a:bodyPr/>
        <a:lstStyle/>
        <a:p>
          <a:endParaRPr lang="en-GB"/>
        </a:p>
      </dgm:t>
    </dgm:pt>
  </dgm:ptLst>
  <dgm:cxnLst>
    <dgm:cxn modelId="{039A2962-BCAC-452E-991A-BA479A09CDB9}" type="presOf" srcId="{AD7DB479-0DAA-4C91-9D8E-49F2C70C27B2}" destId="{A5FC21D9-9925-4206-8397-2B674560FD71}" srcOrd="0" destOrd="0" presId="urn:microsoft.com/office/officeart/2005/8/layout/process5"/>
    <dgm:cxn modelId="{F383A651-0B8C-4C06-A6AF-D0BE7D4443A0}" type="presOf" srcId="{0C337853-995C-42E4-B055-72D713A51238}" destId="{D3C0A0EA-394B-45BE-A013-359AB26CA248}" srcOrd="0" destOrd="0" presId="urn:microsoft.com/office/officeart/2005/8/layout/process5"/>
    <dgm:cxn modelId="{41C24919-33F0-426C-8EB1-4FDAEDBE08A2}" type="presOf" srcId="{869D8E46-CF67-45BE-9C72-E7FC6E64F470}" destId="{F1F41AB0-A688-4024-A520-445DFA87789D}" srcOrd="1" destOrd="0" presId="urn:microsoft.com/office/officeart/2005/8/layout/process5"/>
    <dgm:cxn modelId="{A0810FF2-EFB6-4B63-B0C9-889EBB2DDD1B}" type="presOf" srcId="{053F40B3-22B3-4FF8-8A25-ED633BB0E2C9}" destId="{4F303E13-B0BA-44EC-80CB-FFD0A206E8A6}" srcOrd="0" destOrd="0" presId="urn:microsoft.com/office/officeart/2005/8/layout/process5"/>
    <dgm:cxn modelId="{02464D1A-8C97-48FF-B9E1-D400A0C6A400}" srcId="{2DDC4180-ABFB-4094-9ACC-53149B1B2417}" destId="{3F9C3591-DBCA-40E3-A9E0-DB0F5145325C}" srcOrd="1" destOrd="0" parTransId="{76FB855A-90C1-42B0-9D1D-EC3D5F6440EF}" sibTransId="{5D5A9B89-FA53-43AF-9082-2A728DF16DBC}"/>
    <dgm:cxn modelId="{1BFA4AC0-6A9F-4378-824C-382F224A8355}" srcId="{2DDC4180-ABFB-4094-9ACC-53149B1B2417}" destId="{053F40B3-22B3-4FF8-8A25-ED633BB0E2C9}" srcOrd="3" destOrd="0" parTransId="{D5F9C81E-7A74-4CA7-AEAD-518A6D124F42}" sibTransId="{55C30974-73D9-4856-95AE-AD4CE44ED353}"/>
    <dgm:cxn modelId="{B0078C7B-C556-4A12-B6E8-200D118C4C14}" type="presOf" srcId="{3F9C3591-DBCA-40E3-A9E0-DB0F5145325C}" destId="{FB5FC72A-E376-4EE0-B6F6-1BEFB300E57C}" srcOrd="0" destOrd="0" presId="urn:microsoft.com/office/officeart/2005/8/layout/process5"/>
    <dgm:cxn modelId="{76AA1F7D-FC65-450B-9885-D73272FEB3B0}" type="presOf" srcId="{2DDC4180-ABFB-4094-9ACC-53149B1B2417}" destId="{C46911D0-CF41-4CE7-9F1A-FAB50ADD4EB9}" srcOrd="0" destOrd="0" presId="urn:microsoft.com/office/officeart/2005/8/layout/process5"/>
    <dgm:cxn modelId="{BD467ED1-A42C-411B-8AF7-B7F6ADD7F275}" type="presOf" srcId="{5D5A9B89-FA53-43AF-9082-2A728DF16DBC}" destId="{275AEE44-3042-47B3-B6B1-03511736E91D}" srcOrd="0" destOrd="0" presId="urn:microsoft.com/office/officeart/2005/8/layout/process5"/>
    <dgm:cxn modelId="{32C5C1EB-99CE-44B5-943C-735571A66339}" type="presOf" srcId="{5D5A9B89-FA53-43AF-9082-2A728DF16DBC}" destId="{1D222775-540A-4801-88CC-2A6B98C5C23F}" srcOrd="1" destOrd="0" presId="urn:microsoft.com/office/officeart/2005/8/layout/process5"/>
    <dgm:cxn modelId="{5ECFE843-1553-400D-AA8D-C069AC2B179D}" type="presOf" srcId="{B2D2A0AE-1972-4D41-AE42-C50B579AC573}" destId="{698E8BDC-BA1A-457A-BFFB-9285037C5C39}" srcOrd="1" destOrd="0" presId="urn:microsoft.com/office/officeart/2005/8/layout/process5"/>
    <dgm:cxn modelId="{1F2DF293-FE04-4249-9986-1802E376136D}" type="presOf" srcId="{55C30974-73D9-4856-95AE-AD4CE44ED353}" destId="{F64F97CA-7F19-4D07-A232-09CF41D53D39}" srcOrd="0" destOrd="0" presId="urn:microsoft.com/office/officeart/2005/8/layout/process5"/>
    <dgm:cxn modelId="{FF2A3091-2C03-40D3-BE5D-25A5356E90AC}" srcId="{2DDC4180-ABFB-4094-9ACC-53149B1B2417}" destId="{AD7DB479-0DAA-4C91-9D8E-49F2C70C27B2}" srcOrd="4" destOrd="0" parTransId="{4BFF8973-C645-4573-A59A-6DBF116F01CA}" sibTransId="{B4C7FFC3-9377-43B2-887C-AC9080262169}"/>
    <dgm:cxn modelId="{38A33088-D4C8-4A8A-A2CA-9F30DE0B1D93}" type="presOf" srcId="{B2D2A0AE-1972-4D41-AE42-C50B579AC573}" destId="{69A1D1F7-A573-4C7F-AB07-009FCD97ADB9}" srcOrd="0" destOrd="0" presId="urn:microsoft.com/office/officeart/2005/8/layout/process5"/>
    <dgm:cxn modelId="{FA8C499C-82CA-4955-BFAF-19EF52B5FD7B}" type="presOf" srcId="{64E37F76-B633-4E7D-9ED9-63D2473C1AD5}" destId="{7D81F74A-95C4-4CBE-8554-64A217B35BC9}" srcOrd="0" destOrd="0" presId="urn:microsoft.com/office/officeart/2005/8/layout/process5"/>
    <dgm:cxn modelId="{250D6387-A6D2-4429-B816-B16AC160C45C}" type="presOf" srcId="{55C30974-73D9-4856-95AE-AD4CE44ED353}" destId="{C610617B-E481-4CDA-B64F-A1592BE6D412}" srcOrd="1" destOrd="0" presId="urn:microsoft.com/office/officeart/2005/8/layout/process5"/>
    <dgm:cxn modelId="{45537E7D-ECAB-44C9-99C6-349D3D31E928}" srcId="{2DDC4180-ABFB-4094-9ACC-53149B1B2417}" destId="{64E37F76-B633-4E7D-9ED9-63D2473C1AD5}" srcOrd="2" destOrd="0" parTransId="{CE60A3E0-D154-4CFA-B31A-106932FB8145}" sibTransId="{B2D2A0AE-1972-4D41-AE42-C50B579AC573}"/>
    <dgm:cxn modelId="{1706DCD3-86FD-484F-8DD2-2316E850B7DC}" srcId="{2DDC4180-ABFB-4094-9ACC-53149B1B2417}" destId="{0C337853-995C-42E4-B055-72D713A51238}" srcOrd="0" destOrd="0" parTransId="{1B653789-BF79-4841-9EA6-5FDFE6538880}" sibTransId="{869D8E46-CF67-45BE-9C72-E7FC6E64F470}"/>
    <dgm:cxn modelId="{4E77DFCE-2BE9-48D1-BB92-438A41F0B08B}" type="presOf" srcId="{869D8E46-CF67-45BE-9C72-E7FC6E64F470}" destId="{75489200-50FB-4E1F-BB8B-6788BDE8E96B}" srcOrd="0" destOrd="0" presId="urn:microsoft.com/office/officeart/2005/8/layout/process5"/>
    <dgm:cxn modelId="{903BD959-D256-4B80-84E6-4CE0AE990E80}" type="presParOf" srcId="{C46911D0-CF41-4CE7-9F1A-FAB50ADD4EB9}" destId="{D3C0A0EA-394B-45BE-A013-359AB26CA248}" srcOrd="0" destOrd="0" presId="urn:microsoft.com/office/officeart/2005/8/layout/process5"/>
    <dgm:cxn modelId="{8811D1AC-EE84-459B-96EF-77C23239732F}" type="presParOf" srcId="{C46911D0-CF41-4CE7-9F1A-FAB50ADD4EB9}" destId="{75489200-50FB-4E1F-BB8B-6788BDE8E96B}" srcOrd="1" destOrd="0" presId="urn:microsoft.com/office/officeart/2005/8/layout/process5"/>
    <dgm:cxn modelId="{A796B262-8451-49C8-8D16-B1333CF56D5F}" type="presParOf" srcId="{75489200-50FB-4E1F-BB8B-6788BDE8E96B}" destId="{F1F41AB0-A688-4024-A520-445DFA87789D}" srcOrd="0" destOrd="0" presId="urn:microsoft.com/office/officeart/2005/8/layout/process5"/>
    <dgm:cxn modelId="{7640EA4B-F123-43BF-8A0E-F816A93B1CF2}" type="presParOf" srcId="{C46911D0-CF41-4CE7-9F1A-FAB50ADD4EB9}" destId="{FB5FC72A-E376-4EE0-B6F6-1BEFB300E57C}" srcOrd="2" destOrd="0" presId="urn:microsoft.com/office/officeart/2005/8/layout/process5"/>
    <dgm:cxn modelId="{6A7B1A4C-5065-4ACA-A426-4BCCA0E1CC29}" type="presParOf" srcId="{C46911D0-CF41-4CE7-9F1A-FAB50ADD4EB9}" destId="{275AEE44-3042-47B3-B6B1-03511736E91D}" srcOrd="3" destOrd="0" presId="urn:microsoft.com/office/officeart/2005/8/layout/process5"/>
    <dgm:cxn modelId="{98148165-7964-4933-B90F-F4E5F8C78FBE}" type="presParOf" srcId="{275AEE44-3042-47B3-B6B1-03511736E91D}" destId="{1D222775-540A-4801-88CC-2A6B98C5C23F}" srcOrd="0" destOrd="0" presId="urn:microsoft.com/office/officeart/2005/8/layout/process5"/>
    <dgm:cxn modelId="{602B5D8C-DD10-4717-839B-142B1FB36B86}" type="presParOf" srcId="{C46911D0-CF41-4CE7-9F1A-FAB50ADD4EB9}" destId="{7D81F74A-95C4-4CBE-8554-64A217B35BC9}" srcOrd="4" destOrd="0" presId="urn:microsoft.com/office/officeart/2005/8/layout/process5"/>
    <dgm:cxn modelId="{5BE99690-AC7A-46B2-A9AE-D41C1FD5F553}" type="presParOf" srcId="{C46911D0-CF41-4CE7-9F1A-FAB50ADD4EB9}" destId="{69A1D1F7-A573-4C7F-AB07-009FCD97ADB9}" srcOrd="5" destOrd="0" presId="urn:microsoft.com/office/officeart/2005/8/layout/process5"/>
    <dgm:cxn modelId="{5ECC4786-479D-4FD4-A1FB-7BDE89E071B1}" type="presParOf" srcId="{69A1D1F7-A573-4C7F-AB07-009FCD97ADB9}" destId="{698E8BDC-BA1A-457A-BFFB-9285037C5C39}" srcOrd="0" destOrd="0" presId="urn:microsoft.com/office/officeart/2005/8/layout/process5"/>
    <dgm:cxn modelId="{51C1031F-C269-4D0A-BD42-F76C3B33E5AC}" type="presParOf" srcId="{C46911D0-CF41-4CE7-9F1A-FAB50ADD4EB9}" destId="{4F303E13-B0BA-44EC-80CB-FFD0A206E8A6}" srcOrd="6" destOrd="0" presId="urn:microsoft.com/office/officeart/2005/8/layout/process5"/>
    <dgm:cxn modelId="{101472D5-EBC6-4DEB-930C-A90476197FA3}" type="presParOf" srcId="{C46911D0-CF41-4CE7-9F1A-FAB50ADD4EB9}" destId="{F64F97CA-7F19-4D07-A232-09CF41D53D39}" srcOrd="7" destOrd="0" presId="urn:microsoft.com/office/officeart/2005/8/layout/process5"/>
    <dgm:cxn modelId="{0F84529B-5285-4C03-B06D-E5C4682492B7}" type="presParOf" srcId="{F64F97CA-7F19-4D07-A232-09CF41D53D39}" destId="{C610617B-E481-4CDA-B64F-A1592BE6D412}" srcOrd="0" destOrd="0" presId="urn:microsoft.com/office/officeart/2005/8/layout/process5"/>
    <dgm:cxn modelId="{69E6B1A1-87B0-4300-B0D1-84624BDFAA63}" type="presParOf" srcId="{C46911D0-CF41-4CE7-9F1A-FAB50ADD4EB9}" destId="{A5FC21D9-9925-4206-8397-2B674560FD71}" srcOrd="8" destOrd="0" presId="urn:microsoft.com/office/officeart/2005/8/layout/process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04/07/2014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7/4/2014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7</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7</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7</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107</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107</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107</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108</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108</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108</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109</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109</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109</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126</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126</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126</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127</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127</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127</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128</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128</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128</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132</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132</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132</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133</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133</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133</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134</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134</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134</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138</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138</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138</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8</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8</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8</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139</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139</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139</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140</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140</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140</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141</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141</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141</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142</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142</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142</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143</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143</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143</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9</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9</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9</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11230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33</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33</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33</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34</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34</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34</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03432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3EC362-CE9F-468D-BD4B-59F23DB59829}" type="slidenum">
              <a:rPr lang="en-GB" smtClean="0">
                <a:solidFill>
                  <a:prstClr val="black"/>
                </a:solidFill>
              </a:rPr>
              <a:pPr/>
              <a:t>89</a:t>
            </a:fld>
            <a:endParaRPr lang="en-GB">
              <a:solidFill>
                <a:prstClr val="black"/>
              </a:solidFill>
            </a:endParaRPr>
          </a:p>
        </p:txBody>
      </p:sp>
    </p:spTree>
    <p:extLst>
      <p:ext uri="{BB962C8B-B14F-4D97-AF65-F5344CB8AC3E}">
        <p14:creationId xmlns:p14="http://schemas.microsoft.com/office/powerpoint/2010/main" val="269495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t>95</a:t>
            </a:fld>
            <a:endParaRPr lang="en-US"/>
          </a:p>
        </p:txBody>
      </p:sp>
    </p:spTree>
    <p:extLst>
      <p:ext uri="{BB962C8B-B14F-4D97-AF65-F5344CB8AC3E}">
        <p14:creationId xmlns:p14="http://schemas.microsoft.com/office/powerpoint/2010/main" val="186783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573866"/>
            <a:ext cx="8686800" cy="1798638"/>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28600" y="4486807"/>
            <a:ext cx="8686800" cy="1416050"/>
          </a:xfrm>
        </p:spPr>
        <p:txBody>
          <a:bodyPr/>
          <a:lstStyle>
            <a:lvl1pPr marL="0" indent="0">
              <a:buFontTx/>
              <a:buNone/>
              <a:defRPr/>
            </a:lvl1pPr>
          </a:lstStyle>
          <a:p>
            <a:pPr lvl="0"/>
            <a:r>
              <a:rPr lang="en-GB" noProof="0" dirty="0" smtClean="0"/>
              <a:t>Click to edit Master subtitle style</a:t>
            </a:r>
          </a:p>
        </p:txBody>
      </p:sp>
      <p:cxnSp>
        <p:nvCxnSpPr>
          <p:cNvPr id="4" name="Straight Connector 3"/>
          <p:cNvCxnSpPr/>
          <p:nvPr userDrawn="1"/>
        </p:nvCxnSpPr>
        <p:spPr>
          <a:xfrm>
            <a:off x="228600" y="4411133"/>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110666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92391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9223033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5" name="Straight Connector 4"/>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3038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0402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923277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108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40403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5860796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5" name="Straight Connector 4"/>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09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573866"/>
            <a:ext cx="8686800" cy="1798638"/>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28600" y="4486807"/>
            <a:ext cx="8686800" cy="1416050"/>
          </a:xfrm>
        </p:spPr>
        <p:txBody>
          <a:bodyPr/>
          <a:lstStyle>
            <a:lvl1pPr marL="0" indent="0">
              <a:buFontTx/>
              <a:buNone/>
              <a:defRPr/>
            </a:lvl1pPr>
          </a:lstStyle>
          <a:p>
            <a:pPr lvl="0"/>
            <a:r>
              <a:rPr lang="en-GB" noProof="0" dirty="0" smtClean="0"/>
              <a:t>Click to edit Master subtitle style</a:t>
            </a:r>
          </a:p>
        </p:txBody>
      </p:sp>
      <p:cxnSp>
        <p:nvCxnSpPr>
          <p:cNvPr id="4" name="Straight Connector 3"/>
          <p:cNvCxnSpPr/>
          <p:nvPr userDrawn="1"/>
        </p:nvCxnSpPr>
        <p:spPr>
          <a:xfrm>
            <a:off x="228600" y="4411133"/>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7798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05830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cxnSp>
        <p:nvCxnSpPr>
          <p:cNvPr id="4" name="Straight Connector 3"/>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cxnSp>
        <p:nvCxnSpPr>
          <p:cNvPr id="4" name="Straight Connector 3"/>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701538"/>
      </p:ext>
    </p:extLst>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1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chart" Target="../charts/char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8" Type="http://schemas.openxmlformats.org/officeDocument/2006/relationships/slide" Target="slide73.xml"/><Relationship Id="rId13" Type="http://schemas.openxmlformats.org/officeDocument/2006/relationships/slide" Target="slide110.xml"/><Relationship Id="rId18" Type="http://schemas.openxmlformats.org/officeDocument/2006/relationships/slide" Target="slide129.xml"/><Relationship Id="rId3" Type="http://schemas.openxmlformats.org/officeDocument/2006/relationships/slide" Target="slide6.xml"/><Relationship Id="rId21" Type="http://schemas.openxmlformats.org/officeDocument/2006/relationships/slide" Target="slide154.xml"/><Relationship Id="rId7" Type="http://schemas.openxmlformats.org/officeDocument/2006/relationships/slide" Target="slide60.xml"/><Relationship Id="rId12" Type="http://schemas.openxmlformats.org/officeDocument/2006/relationships/slide" Target="slide106.xml"/><Relationship Id="rId17" Type="http://schemas.openxmlformats.org/officeDocument/2006/relationships/slide" Target="slide121.xml"/><Relationship Id="rId2" Type="http://schemas.openxmlformats.org/officeDocument/2006/relationships/slide" Target="slide5.xml"/><Relationship Id="rId16" Type="http://schemas.openxmlformats.org/officeDocument/2006/relationships/slide" Target="slide120.xml"/><Relationship Id="rId20" Type="http://schemas.openxmlformats.org/officeDocument/2006/relationships/slide" Target="slide153.xml"/><Relationship Id="rId1" Type="http://schemas.openxmlformats.org/officeDocument/2006/relationships/slideLayout" Target="../slideLayouts/slideLayout9.xml"/><Relationship Id="rId6" Type="http://schemas.openxmlformats.org/officeDocument/2006/relationships/slide" Target="slide32.xml"/><Relationship Id="rId11" Type="http://schemas.openxmlformats.org/officeDocument/2006/relationships/slide" Target="slide95.xml"/><Relationship Id="rId5" Type="http://schemas.openxmlformats.org/officeDocument/2006/relationships/slide" Target="slide20.xml"/><Relationship Id="rId15" Type="http://schemas.openxmlformats.org/officeDocument/2006/relationships/slide" Target="slide116.xml"/><Relationship Id="rId10" Type="http://schemas.openxmlformats.org/officeDocument/2006/relationships/slide" Target="slide78.xml"/><Relationship Id="rId19" Type="http://schemas.openxmlformats.org/officeDocument/2006/relationships/slide" Target="slide135.xml"/><Relationship Id="rId4" Type="http://schemas.openxmlformats.org/officeDocument/2006/relationships/slide" Target="slide16.xml"/><Relationship Id="rId9" Type="http://schemas.openxmlformats.org/officeDocument/2006/relationships/slide" Target="slide74.xml"/><Relationship Id="rId14" Type="http://schemas.openxmlformats.org/officeDocument/2006/relationships/slide" Target="slide113.xml"/><Relationship Id="rId22" Type="http://schemas.openxmlformats.org/officeDocument/2006/relationships/slide" Target="slide15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9.xml"/><Relationship Id="rId4" Type="http://schemas.microsoft.com/office/2007/relationships/hdphoto" Target="../media/hdphoto2.wdp"/></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14102"/>
          <a:stretch/>
        </p:blipFill>
        <p:spPr>
          <a:xfrm>
            <a:off x="3944090" y="3000375"/>
            <a:ext cx="5199910" cy="3019425"/>
          </a:xfrm>
          <a:prstGeom prst="rect">
            <a:avLst/>
          </a:prstGeom>
        </p:spPr>
      </p:pic>
      <p:pic>
        <p:nvPicPr>
          <p:cNvPr id="15" name="Picture 14"/>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5635" t="7255" r="1363" b="11875"/>
          <a:stretch/>
        </p:blipFill>
        <p:spPr>
          <a:xfrm>
            <a:off x="3944092" y="-1"/>
            <a:ext cx="5199907" cy="3001993"/>
          </a:xfrm>
          <a:prstGeom prst="rect">
            <a:avLst/>
          </a:prstGeom>
        </p:spPr>
      </p:pic>
      <p:sp>
        <p:nvSpPr>
          <p:cNvPr id="2" name="Rectangle 1"/>
          <p:cNvSpPr/>
          <p:nvPr/>
        </p:nvSpPr>
        <p:spPr>
          <a:xfrm>
            <a:off x="0" y="-1"/>
            <a:ext cx="3927423" cy="6019801"/>
          </a:xfrm>
          <a:prstGeom prst="rect">
            <a:avLst/>
          </a:prstGeom>
          <a:solidFill>
            <a:srgbClr val="043882"/>
          </a:solidFill>
          <a:ln>
            <a:solidFill>
              <a:srgbClr val="0438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3" name="Title 1"/>
          <p:cNvSpPr>
            <a:spLocks noGrp="1"/>
          </p:cNvSpPr>
          <p:nvPr>
            <p:ph type="ctrTitle"/>
          </p:nvPr>
        </p:nvSpPr>
        <p:spPr>
          <a:xfrm>
            <a:off x="564005" y="1333500"/>
            <a:ext cx="2799413" cy="2019300"/>
          </a:xfrm>
          <a:effectLst/>
        </p:spPr>
        <p:txBody>
          <a:bodyPr lIns="0" tIns="0" rIns="0" bIns="0" anchor="t">
            <a:normAutofit fontScale="90000"/>
          </a:bodyPr>
          <a:lstStyle/>
          <a:p>
            <a:pPr algn="ctr"/>
            <a:r>
              <a:rPr lang="en-US" sz="4800" dirty="0" smtClean="0">
                <a:solidFill>
                  <a:schemeClr val="tx2"/>
                </a:solidFill>
                <a:effectLst>
                  <a:outerShdw blurRad="38100" dist="38100" dir="2700000" algn="tl">
                    <a:srgbClr val="000000">
                      <a:alpha val="43137"/>
                    </a:srgbClr>
                  </a:outerShdw>
                </a:effectLst>
                <a:latin typeface="Arial"/>
                <a:cs typeface="Arial"/>
              </a:rPr>
              <a:t>GI SLIDE DECK </a:t>
            </a:r>
            <a:br>
              <a:rPr lang="en-US" sz="4800" dirty="0" smtClean="0">
                <a:solidFill>
                  <a:schemeClr val="tx2"/>
                </a:solidFill>
                <a:effectLst>
                  <a:outerShdw blurRad="38100" dist="38100" dir="2700000" algn="tl">
                    <a:srgbClr val="000000">
                      <a:alpha val="43137"/>
                    </a:srgbClr>
                  </a:outerShdw>
                </a:effectLst>
                <a:latin typeface="Arial"/>
                <a:cs typeface="Arial"/>
              </a:rPr>
            </a:br>
            <a:r>
              <a:rPr lang="en-US" sz="4800" dirty="0" smtClean="0">
                <a:solidFill>
                  <a:schemeClr val="tx2"/>
                </a:solidFill>
                <a:effectLst>
                  <a:outerShdw blurRad="38100" dist="38100" dir="2700000" algn="tl">
                    <a:srgbClr val="000000">
                      <a:alpha val="43137"/>
                    </a:srgbClr>
                  </a:outerShdw>
                </a:effectLst>
                <a:latin typeface="Arial"/>
                <a:cs typeface="Arial"/>
              </a:rPr>
              <a:t>2014</a:t>
            </a:r>
            <a:endParaRPr lang="en-US" sz="2000" b="0" i="1" dirty="0">
              <a:solidFill>
                <a:schemeClr val="tx2"/>
              </a:solidFill>
              <a:effectLst>
                <a:outerShdw blurRad="38100" dist="38100" dir="2700000" algn="tl">
                  <a:srgbClr val="000000">
                    <a:alpha val="43137"/>
                  </a:srgbClr>
                </a:outerShdw>
              </a:effectLst>
              <a:latin typeface="Arial"/>
              <a:cs typeface="Arial"/>
            </a:endParaRPr>
          </a:p>
        </p:txBody>
      </p:sp>
      <p:sp>
        <p:nvSpPr>
          <p:cNvPr id="4" name="Rectangle 3"/>
          <p:cNvSpPr/>
          <p:nvPr/>
        </p:nvSpPr>
        <p:spPr>
          <a:xfrm>
            <a:off x="483319" y="3682741"/>
            <a:ext cx="2960785" cy="954107"/>
          </a:xfrm>
          <a:prstGeom prst="rect">
            <a:avLst/>
          </a:prstGeom>
        </p:spPr>
        <p:txBody>
          <a:bodyPr wrap="square">
            <a:spAutoFit/>
          </a:bodyPr>
          <a:lstStyle/>
          <a:p>
            <a:pPr algn="ctr"/>
            <a:r>
              <a:rPr lang="en-US" sz="2800" b="1" dirty="0" smtClean="0">
                <a:solidFill>
                  <a:srgbClr val="FFFFFF"/>
                </a:solidFill>
                <a:effectLst>
                  <a:outerShdw blurRad="38100" dist="38100" dir="2700000" algn="tl">
                    <a:srgbClr val="000000">
                      <a:alpha val="43137"/>
                    </a:srgbClr>
                  </a:outerShdw>
                </a:effectLst>
                <a:latin typeface="Arial"/>
                <a:cs typeface="Arial"/>
              </a:rPr>
              <a:t>Selected abstracts from:</a:t>
            </a:r>
            <a:endParaRPr lang="en-GB" sz="2800" b="1" dirty="0">
              <a:solidFill>
                <a:srgbClr val="FFFFFF"/>
              </a:solidFill>
              <a:effectLst>
                <a:outerShdw blurRad="38100" dist="38100" dir="2700000" algn="tl">
                  <a:srgbClr val="000000">
                    <a:alpha val="43137"/>
                  </a:srgbClr>
                </a:outerShdw>
              </a:effectLst>
            </a:endParaRPr>
          </a:p>
        </p:txBody>
      </p:sp>
      <p:pic>
        <p:nvPicPr>
          <p:cNvPr id="6" name="Picture 5" descr="LILLY_LOGO.jpg"/>
          <p:cNvPicPr>
            <a:picLocks noChangeAspect="1"/>
          </p:cNvPicPr>
          <p:nvPr/>
        </p:nvPicPr>
        <p:blipFill>
          <a:blip r:embed="rId6" cstate="print"/>
          <a:stretch>
            <a:fillRect/>
          </a:stretch>
        </p:blipFill>
        <p:spPr>
          <a:xfrm>
            <a:off x="8107840" y="6330313"/>
            <a:ext cx="633977" cy="345152"/>
          </a:xfrm>
          <a:prstGeom prst="rect">
            <a:avLst/>
          </a:prstGeom>
        </p:spPr>
      </p:pic>
      <p:sp>
        <p:nvSpPr>
          <p:cNvPr id="7" name="Subtitle 2"/>
          <p:cNvSpPr txBox="1">
            <a:spLocks/>
          </p:cNvSpPr>
          <p:nvPr/>
        </p:nvSpPr>
        <p:spPr>
          <a:xfrm>
            <a:off x="838200" y="614310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363636"/>
                </a:solidFill>
              </a:rPr>
              <a:t>Supported by Eli </a:t>
            </a:r>
            <a:r>
              <a:rPr lang="en-US" sz="1100" b="1" dirty="0" smtClean="0">
                <a:solidFill>
                  <a:srgbClr val="363636"/>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b="24601"/>
          <a:stretch/>
        </p:blipFill>
        <p:spPr>
          <a:xfrm>
            <a:off x="6528" y="6070679"/>
            <a:ext cx="1066800" cy="752485"/>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t="84401"/>
          <a:stretch/>
        </p:blipFill>
        <p:spPr>
          <a:xfrm>
            <a:off x="873423" y="6200502"/>
            <a:ext cx="1500059" cy="218903"/>
          </a:xfrm>
          <a:prstGeom prst="rect">
            <a:avLst/>
          </a:prstGeom>
        </p:spPr>
      </p:pic>
      <p:cxnSp>
        <p:nvCxnSpPr>
          <p:cNvPr id="13" name="Straight Connector 12"/>
          <p:cNvCxnSpPr/>
          <p:nvPr/>
        </p:nvCxnSpPr>
        <p:spPr>
          <a:xfrm flipV="1">
            <a:off x="3944093" y="-1"/>
            <a:ext cx="0" cy="601980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19800"/>
            <a:ext cx="9144000" cy="0"/>
          </a:xfrm>
          <a:prstGeom prst="line">
            <a:avLst/>
          </a:prstGeom>
          <a:ln w="38100">
            <a:solidFill>
              <a:srgbClr val="B60D27"/>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995364" y="3040740"/>
            <a:ext cx="4117474" cy="754053"/>
          </a:xfrm>
          <a:prstGeom prst="rect">
            <a:avLst/>
          </a:prstGeom>
        </p:spPr>
        <p:txBody>
          <a:bodyPr wrap="none">
            <a:spAutoFit/>
          </a:bodyPr>
          <a:lstStyle/>
          <a:p>
            <a:pPr algn="r"/>
            <a:r>
              <a:rPr lang="en-US" sz="1400" b="1" dirty="0" smtClean="0">
                <a:solidFill>
                  <a:srgbClr val="FFFFFF"/>
                </a:solidFill>
                <a:effectLst>
                  <a:outerShdw blurRad="50800" dist="38100" dir="2700000" algn="tl" rotWithShape="0">
                    <a:srgbClr val="043882">
                      <a:alpha val="85000"/>
                    </a:srgbClr>
                  </a:outerShdw>
                </a:effectLst>
                <a:latin typeface="Arial"/>
                <a:cs typeface="Arial"/>
              </a:rPr>
              <a:t>31 May – 3 Jun 2014 </a:t>
            </a:r>
            <a:r>
              <a:rPr lang="en-US" sz="1400" b="1" dirty="0">
                <a:solidFill>
                  <a:srgbClr val="FFFFFF"/>
                </a:solidFill>
                <a:effectLst>
                  <a:outerShdw blurRad="50800" dist="38100" dir="2700000" algn="tl" rotWithShape="0">
                    <a:srgbClr val="043882">
                      <a:alpha val="85000"/>
                    </a:srgbClr>
                  </a:outerShdw>
                </a:effectLst>
                <a:latin typeface="Arial"/>
                <a:cs typeface="Arial"/>
              </a:rPr>
              <a:t>| Chicago, </a:t>
            </a:r>
            <a:r>
              <a:rPr lang="en-US" sz="1400" b="1" dirty="0" smtClean="0">
                <a:solidFill>
                  <a:srgbClr val="FFFFFF"/>
                </a:solidFill>
                <a:effectLst>
                  <a:outerShdw blurRad="50800" dist="38100" dir="2700000" algn="tl" rotWithShape="0">
                    <a:srgbClr val="043882">
                      <a:alpha val="85000"/>
                    </a:srgbClr>
                  </a:outerShdw>
                </a:effectLst>
                <a:latin typeface="Arial"/>
                <a:cs typeface="Arial"/>
              </a:rPr>
              <a:t>USA</a:t>
            </a:r>
          </a:p>
          <a:p>
            <a:pPr algn="r"/>
            <a:r>
              <a:rPr lang="en-US" sz="2900" b="1" dirty="0" smtClean="0">
                <a:solidFill>
                  <a:srgbClr val="FFFFFF"/>
                </a:solidFill>
                <a:effectLst>
                  <a:outerShdw blurRad="50800" dist="38100" dir="2700000" algn="tl" rotWithShape="0">
                    <a:srgbClr val="043882">
                      <a:alpha val="85000"/>
                    </a:srgbClr>
                  </a:outerShdw>
                </a:effectLst>
                <a:latin typeface="Arial"/>
                <a:cs typeface="Arial"/>
              </a:rPr>
              <a:t>ASCO Annual Meeting</a:t>
            </a:r>
            <a:endParaRPr lang="en-GB" sz="2900" b="1" dirty="0">
              <a:solidFill>
                <a:srgbClr val="FFFFFF"/>
              </a:solidFill>
              <a:effectLst>
                <a:outerShdw blurRad="50800" dist="38100" dir="2700000" algn="tl" rotWithShape="0">
                  <a:srgbClr val="043882">
                    <a:alpha val="85000"/>
                  </a:srgbClr>
                </a:outerShdw>
              </a:effectLst>
            </a:endParaRPr>
          </a:p>
        </p:txBody>
      </p:sp>
      <p:sp>
        <p:nvSpPr>
          <p:cNvPr id="18" name="Rectangle 17"/>
          <p:cNvSpPr/>
          <p:nvPr/>
        </p:nvSpPr>
        <p:spPr>
          <a:xfrm>
            <a:off x="5249281" y="11568"/>
            <a:ext cx="3863557" cy="1200329"/>
          </a:xfrm>
          <a:prstGeom prst="rect">
            <a:avLst/>
          </a:prstGeom>
        </p:spPr>
        <p:txBody>
          <a:bodyPr wrap="none">
            <a:spAutoFit/>
          </a:bodyPr>
          <a:lstStyle/>
          <a:p>
            <a:pPr algn="r"/>
            <a:r>
              <a:rPr lang="en-US" sz="1400" b="1" dirty="0" smtClean="0">
                <a:solidFill>
                  <a:srgbClr val="FFFFFF"/>
                </a:solidFill>
                <a:effectLst>
                  <a:outerShdw blurRad="50800" dist="38100" dir="2700000" algn="tl" rotWithShape="0">
                    <a:srgbClr val="043882">
                      <a:alpha val="85000"/>
                    </a:srgbClr>
                  </a:outerShdw>
                </a:effectLst>
                <a:latin typeface="Arial"/>
                <a:cs typeface="Arial"/>
              </a:rPr>
              <a:t>16 – 18 Jan 2014 </a:t>
            </a:r>
            <a:r>
              <a:rPr lang="en-US" sz="1400" b="1" dirty="0">
                <a:solidFill>
                  <a:srgbClr val="FFFFFF"/>
                </a:solidFill>
                <a:effectLst>
                  <a:outerShdw blurRad="50800" dist="38100" dir="2700000" algn="tl" rotWithShape="0">
                    <a:srgbClr val="043882">
                      <a:alpha val="85000"/>
                    </a:srgbClr>
                  </a:outerShdw>
                </a:effectLst>
                <a:latin typeface="Arial"/>
                <a:cs typeface="Arial"/>
              </a:rPr>
              <a:t>| </a:t>
            </a:r>
            <a:r>
              <a:rPr lang="en-US" sz="1400" b="1" dirty="0" smtClean="0">
                <a:solidFill>
                  <a:srgbClr val="FFFFFF"/>
                </a:solidFill>
                <a:effectLst>
                  <a:outerShdw blurRad="50800" dist="38100" dir="2700000" algn="tl" rotWithShape="0">
                    <a:srgbClr val="043882">
                      <a:alpha val="85000"/>
                    </a:srgbClr>
                  </a:outerShdw>
                </a:effectLst>
                <a:latin typeface="Arial"/>
                <a:cs typeface="Arial"/>
              </a:rPr>
              <a:t>San Francisco, USA</a:t>
            </a:r>
          </a:p>
          <a:p>
            <a:pPr algn="r"/>
            <a:r>
              <a:rPr lang="en-US" sz="2900" b="1" dirty="0" smtClean="0">
                <a:solidFill>
                  <a:srgbClr val="FFFFFF"/>
                </a:solidFill>
                <a:effectLst>
                  <a:outerShdw blurRad="50800" dist="38100" dir="2700000" algn="tl" rotWithShape="0">
                    <a:srgbClr val="043882">
                      <a:alpha val="85000"/>
                    </a:srgbClr>
                  </a:outerShdw>
                </a:effectLst>
                <a:latin typeface="Arial"/>
                <a:cs typeface="Arial"/>
              </a:rPr>
              <a:t>Gastrointestinal</a:t>
            </a:r>
            <a:br>
              <a:rPr lang="en-US" sz="2900" b="1" dirty="0" smtClean="0">
                <a:solidFill>
                  <a:srgbClr val="FFFFFF"/>
                </a:solidFill>
                <a:effectLst>
                  <a:outerShdw blurRad="50800" dist="38100" dir="2700000" algn="tl" rotWithShape="0">
                    <a:srgbClr val="043882">
                      <a:alpha val="85000"/>
                    </a:srgbClr>
                  </a:outerShdw>
                </a:effectLst>
                <a:latin typeface="Arial"/>
                <a:cs typeface="Arial"/>
              </a:rPr>
            </a:br>
            <a:r>
              <a:rPr lang="en-US" sz="2900" b="1" dirty="0" smtClean="0">
                <a:solidFill>
                  <a:srgbClr val="FFFFFF"/>
                </a:solidFill>
                <a:effectLst>
                  <a:outerShdw blurRad="50800" dist="38100" dir="2700000" algn="tl" rotWithShape="0">
                    <a:srgbClr val="043882">
                      <a:alpha val="85000"/>
                    </a:srgbClr>
                  </a:outerShdw>
                </a:effectLst>
                <a:latin typeface="Arial"/>
                <a:cs typeface="Arial"/>
              </a:rPr>
              <a:t>Cancers Symposium</a:t>
            </a:r>
            <a:endParaRPr lang="en-GB" sz="2900" b="1" dirty="0">
              <a:solidFill>
                <a:srgbClr val="FFFFFF"/>
              </a:solidFill>
              <a:effectLst>
                <a:outerShdw blurRad="50800" dist="38100" dir="2700000" algn="tl" rotWithShape="0">
                  <a:srgbClr val="043882">
                    <a:alpha val="85000"/>
                  </a:srgbClr>
                </a:outerShdw>
              </a:effectLst>
            </a:endParaRPr>
          </a:p>
        </p:txBody>
      </p:sp>
      <p:cxnSp>
        <p:nvCxnSpPr>
          <p:cNvPr id="22" name="Straight Connector 21"/>
          <p:cNvCxnSpPr/>
          <p:nvPr/>
        </p:nvCxnSpPr>
        <p:spPr>
          <a:xfrm>
            <a:off x="3944091" y="3009900"/>
            <a:ext cx="51999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54403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3501: Preoperative </a:t>
            </a:r>
            <a:r>
              <a:rPr lang="en-GB" sz="1800" dirty="0" err="1" smtClean="0"/>
              <a:t>chemoradiotherapy</a:t>
            </a:r>
            <a:r>
              <a:rPr lang="en-GB" sz="1800" dirty="0" smtClean="0"/>
              <a:t> and postoperative chemotherapy with capecitabine and oxaliplatin versus capecitabine alone in locally advanced rectal cancer: Disease-free survival results at interim analysis </a:t>
            </a:r>
            <a:br>
              <a:rPr lang="en-GB" sz="1800" dirty="0" smtClean="0"/>
            </a:br>
            <a:r>
              <a:rPr lang="en-GB" sz="1800" dirty="0" smtClean="0"/>
              <a:t>– </a:t>
            </a:r>
            <a:r>
              <a:rPr lang="en-GB" sz="1800" dirty="0" err="1" smtClean="0"/>
              <a:t>Schmoll</a:t>
            </a:r>
            <a:r>
              <a:rPr lang="en-GB" sz="1800" dirty="0" smtClean="0"/>
              <a:t> H-J et al</a:t>
            </a:r>
            <a:endParaRPr lang="en-GB" sz="1800" dirty="0"/>
          </a:p>
        </p:txBody>
      </p:sp>
      <p:sp>
        <p:nvSpPr>
          <p:cNvPr id="5123" name="Rectangle 3"/>
          <p:cNvSpPr>
            <a:spLocks noGrp="1" noChangeArrowheads="1"/>
          </p:cNvSpPr>
          <p:nvPr>
            <p:ph type="body" idx="1"/>
          </p:nvPr>
        </p:nvSpPr>
        <p:spPr/>
        <p:txBody>
          <a:bodyPr/>
          <a:lstStyle/>
          <a:p>
            <a:r>
              <a:rPr lang="en-GB" sz="1600" b="1" dirty="0"/>
              <a:t>Study </a:t>
            </a:r>
            <a:r>
              <a:rPr lang="en-GB" sz="1600" b="1" dirty="0" smtClean="0"/>
              <a:t>objective</a:t>
            </a:r>
          </a:p>
          <a:p>
            <a:pPr lvl="1"/>
            <a:r>
              <a:rPr lang="en-GB" sz="1600" dirty="0" smtClean="0"/>
              <a:t>To investigate whether the addition of oxaliplatin to preoperative oral fluoropyrimidine-based CRT followed by postoperative adjuvant fluoropyrimidine-based CT improves outcome in locally advanced rectal </a:t>
            </a:r>
            <a:r>
              <a:rPr lang="en-GB" sz="1600" dirty="0"/>
              <a:t>cancer (PETACC-6 </a:t>
            </a:r>
            <a:r>
              <a:rPr lang="en-GB" sz="1600" dirty="0" smtClean="0"/>
              <a:t>trial)</a:t>
            </a:r>
            <a:endParaRPr lang="en-GB" sz="1600" dirty="0"/>
          </a:p>
        </p:txBody>
      </p:sp>
      <p:sp>
        <p:nvSpPr>
          <p:cNvPr id="5124" name="Text Box 4"/>
          <p:cNvSpPr txBox="1">
            <a:spLocks noChangeArrowheads="1"/>
          </p:cNvSpPr>
          <p:nvPr/>
        </p:nvSpPr>
        <p:spPr bwMode="auto">
          <a:xfrm>
            <a:off x="4997583" y="6474897"/>
            <a:ext cx="3925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Schmoll</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3501) </a:t>
            </a:r>
            <a:endParaRPr lang="en-GB" sz="1200" dirty="0">
              <a:solidFill>
                <a:srgbClr val="363636"/>
              </a:solidFill>
            </a:endParaRPr>
          </a:p>
        </p:txBody>
      </p:sp>
      <p:sp>
        <p:nvSpPr>
          <p:cNvPr id="2" name="Rectangle 1"/>
          <p:cNvSpPr/>
          <p:nvPr/>
        </p:nvSpPr>
        <p:spPr>
          <a:xfrm>
            <a:off x="265534" y="6167613"/>
            <a:ext cx="4749570" cy="646331"/>
          </a:xfrm>
          <a:prstGeom prst="rect">
            <a:avLst/>
          </a:prstGeom>
        </p:spPr>
        <p:txBody>
          <a:bodyPr wrap="none">
            <a:spAutoFit/>
          </a:bodyPr>
          <a:lstStyle/>
          <a:p>
            <a:r>
              <a:rPr lang="en-GB" sz="1200" dirty="0" smtClean="0">
                <a:solidFill>
                  <a:srgbClr val="363636"/>
                </a:solidFill>
              </a:rPr>
              <a:t>*45 </a:t>
            </a:r>
            <a:r>
              <a:rPr lang="en-GB" sz="1200" dirty="0" err="1" smtClean="0">
                <a:solidFill>
                  <a:srgbClr val="363636"/>
                </a:solidFill>
              </a:rPr>
              <a:t>Gy</a:t>
            </a:r>
            <a:r>
              <a:rPr lang="en-GB" sz="1200" dirty="0" smtClean="0">
                <a:solidFill>
                  <a:srgbClr val="363636"/>
                </a:solidFill>
              </a:rPr>
              <a:t> (25 </a:t>
            </a:r>
            <a:r>
              <a:rPr lang="en-GB" sz="1200" dirty="0">
                <a:solidFill>
                  <a:srgbClr val="363636"/>
                </a:solidFill>
              </a:rPr>
              <a:t>fractions) + capecitabine </a:t>
            </a:r>
            <a:r>
              <a:rPr lang="en-GB" sz="1200" dirty="0" smtClean="0">
                <a:solidFill>
                  <a:srgbClr val="363636"/>
                </a:solidFill>
              </a:rPr>
              <a:t>(825 </a:t>
            </a:r>
            <a:r>
              <a:rPr lang="en-GB" sz="1200" dirty="0">
                <a:solidFill>
                  <a:srgbClr val="363636"/>
                </a:solidFill>
              </a:rPr>
              <a:t>mg/m² </a:t>
            </a:r>
            <a:r>
              <a:rPr lang="en-GB" sz="1200" dirty="0" smtClean="0">
                <a:solidFill>
                  <a:srgbClr val="363636"/>
                </a:solidFill>
              </a:rPr>
              <a:t>bid) days 1–33 </a:t>
            </a:r>
            <a:br>
              <a:rPr lang="en-GB" sz="1200" dirty="0" smtClean="0">
                <a:solidFill>
                  <a:srgbClr val="363636"/>
                </a:solidFill>
              </a:rPr>
            </a:br>
            <a:r>
              <a:rPr lang="en-GB" sz="1200" dirty="0" smtClean="0">
                <a:solidFill>
                  <a:srgbClr val="363636"/>
                </a:solidFill>
              </a:rPr>
              <a:t>w/o weekends; </a:t>
            </a:r>
            <a:r>
              <a:rPr lang="en-GB" sz="1200" baseline="30000" dirty="0" smtClean="0">
                <a:solidFill>
                  <a:srgbClr val="363636"/>
                </a:solidFill>
              </a:rPr>
              <a:t>†</a:t>
            </a:r>
            <a:r>
              <a:rPr lang="en-NZ" altLang="zh-CN" sz="1200" dirty="0" smtClean="0">
                <a:solidFill>
                  <a:srgbClr val="363636"/>
                </a:solidFill>
                <a:ea typeface="SimSun" pitchFamily="2" charset="-122"/>
              </a:rPr>
              <a:t>50 </a:t>
            </a:r>
            <a:r>
              <a:rPr lang="en-NZ" altLang="zh-CN" sz="1200" dirty="0">
                <a:solidFill>
                  <a:srgbClr val="363636"/>
                </a:solidFill>
                <a:ea typeface="SimSun" pitchFamily="2" charset="-122"/>
              </a:rPr>
              <a:t>mg/m² </a:t>
            </a:r>
            <a:r>
              <a:rPr lang="en-NZ" altLang="zh-CN" sz="1200" dirty="0" smtClean="0">
                <a:solidFill>
                  <a:srgbClr val="363636"/>
                </a:solidFill>
                <a:ea typeface="SimSun" pitchFamily="2" charset="-122"/>
              </a:rPr>
              <a:t>days 1</a:t>
            </a:r>
            <a:r>
              <a:rPr lang="en-NZ" altLang="zh-CN" sz="1200" dirty="0">
                <a:solidFill>
                  <a:srgbClr val="363636"/>
                </a:solidFill>
                <a:ea typeface="SimSun" pitchFamily="2" charset="-122"/>
              </a:rPr>
              <a:t>, 8, 15, 22, </a:t>
            </a:r>
            <a:r>
              <a:rPr lang="en-NZ" altLang="zh-CN" sz="1200" dirty="0" smtClean="0">
                <a:solidFill>
                  <a:srgbClr val="363636"/>
                </a:solidFill>
                <a:ea typeface="SimSun" pitchFamily="2" charset="-122"/>
              </a:rPr>
              <a:t>29; </a:t>
            </a:r>
            <a:r>
              <a:rPr lang="en-NZ" altLang="zh-CN" sz="1200" baseline="30000" dirty="0" smtClean="0">
                <a:solidFill>
                  <a:srgbClr val="363636"/>
                </a:solidFill>
                <a:ea typeface="SimSun" pitchFamily="2" charset="-122"/>
              </a:rPr>
              <a:t>‡</a:t>
            </a:r>
            <a:r>
              <a:rPr lang="en-NZ" altLang="zh-CN" sz="1200" dirty="0" smtClean="0">
                <a:solidFill>
                  <a:srgbClr val="363636"/>
                </a:solidFill>
                <a:ea typeface="SimSun" pitchFamily="2" charset="-122"/>
              </a:rPr>
              <a:t>1</a:t>
            </a:r>
            <a:r>
              <a:rPr lang="pl-PL" altLang="zh-CN" sz="1200" dirty="0" smtClean="0">
                <a:solidFill>
                  <a:srgbClr val="363636"/>
                </a:solidFill>
                <a:ea typeface="SimSun" pitchFamily="2" charset="-122"/>
              </a:rPr>
              <a:t>000 </a:t>
            </a:r>
            <a:r>
              <a:rPr lang="pl-PL" altLang="zh-CN" sz="1200" dirty="0">
                <a:solidFill>
                  <a:srgbClr val="363636"/>
                </a:solidFill>
                <a:ea typeface="SimSun" pitchFamily="2" charset="-122"/>
              </a:rPr>
              <a:t>mg/m</a:t>
            </a:r>
            <a:r>
              <a:rPr lang="pl-PL" altLang="zh-CN" sz="1200" baseline="30000" dirty="0">
                <a:solidFill>
                  <a:srgbClr val="363636"/>
                </a:solidFill>
                <a:ea typeface="SimSun" pitchFamily="2" charset="-122"/>
              </a:rPr>
              <a:t>2</a:t>
            </a:r>
            <a:r>
              <a:rPr lang="pl-PL" altLang="zh-CN" sz="1200" dirty="0">
                <a:solidFill>
                  <a:srgbClr val="363636"/>
                </a:solidFill>
                <a:ea typeface="SimSun" pitchFamily="2" charset="-122"/>
              </a:rPr>
              <a:t> </a:t>
            </a:r>
            <a:r>
              <a:rPr lang="en-GB" altLang="zh-CN" sz="1200" dirty="0" smtClean="0">
                <a:solidFill>
                  <a:srgbClr val="363636"/>
                </a:solidFill>
                <a:ea typeface="SimSun" pitchFamily="2" charset="-122"/>
              </a:rPr>
              <a:t>bid</a:t>
            </a:r>
            <a:r>
              <a:rPr lang="pl-PL" altLang="zh-CN" sz="1200" dirty="0" smtClean="0">
                <a:solidFill>
                  <a:srgbClr val="363636"/>
                </a:solidFill>
                <a:ea typeface="SimSun" pitchFamily="2" charset="-122"/>
              </a:rPr>
              <a:t> </a:t>
            </a:r>
            <a:r>
              <a:rPr lang="pl-PL" altLang="zh-CN" sz="1200" dirty="0">
                <a:solidFill>
                  <a:srgbClr val="363636"/>
                </a:solidFill>
                <a:ea typeface="SimSun" pitchFamily="2" charset="-122"/>
              </a:rPr>
              <a:t/>
            </a:r>
            <a:br>
              <a:rPr lang="pl-PL" altLang="zh-CN" sz="1200" dirty="0">
                <a:solidFill>
                  <a:srgbClr val="363636"/>
                </a:solidFill>
                <a:ea typeface="SimSun" pitchFamily="2" charset="-122"/>
              </a:rPr>
            </a:br>
            <a:r>
              <a:rPr lang="pl-PL" altLang="zh-CN" sz="1200" dirty="0" smtClean="0">
                <a:solidFill>
                  <a:srgbClr val="363636"/>
                </a:solidFill>
                <a:ea typeface="SimSun" pitchFamily="2" charset="-122"/>
              </a:rPr>
              <a:t>d</a:t>
            </a:r>
            <a:r>
              <a:rPr lang="en-GB" altLang="zh-CN" sz="1200" dirty="0" err="1" smtClean="0">
                <a:solidFill>
                  <a:srgbClr val="363636"/>
                </a:solidFill>
                <a:ea typeface="SimSun" pitchFamily="2" charset="-122"/>
              </a:rPr>
              <a:t>ays</a:t>
            </a:r>
            <a:r>
              <a:rPr lang="en-GB" altLang="zh-CN" sz="1200" dirty="0" smtClean="0">
                <a:solidFill>
                  <a:srgbClr val="363636"/>
                </a:solidFill>
                <a:ea typeface="SimSun" pitchFamily="2" charset="-122"/>
              </a:rPr>
              <a:t> </a:t>
            </a:r>
            <a:r>
              <a:rPr lang="pl-PL" altLang="zh-CN" sz="1200" dirty="0" smtClean="0">
                <a:solidFill>
                  <a:srgbClr val="363636"/>
                </a:solidFill>
                <a:ea typeface="SimSun" pitchFamily="2" charset="-122"/>
              </a:rPr>
              <a:t>1–15 q3w</a:t>
            </a:r>
            <a:r>
              <a:rPr lang="en-GB" altLang="zh-CN" sz="1200" dirty="0" smtClean="0">
                <a:solidFill>
                  <a:srgbClr val="363636"/>
                </a:solidFill>
                <a:ea typeface="SimSun" pitchFamily="2" charset="-122"/>
              </a:rPr>
              <a:t> (6 cycles); </a:t>
            </a:r>
            <a:r>
              <a:rPr lang="en-GB" altLang="zh-CN" sz="1200" baseline="30000" dirty="0" smtClean="0">
                <a:solidFill>
                  <a:srgbClr val="363636"/>
                </a:solidFill>
                <a:latin typeface="Arial"/>
                <a:ea typeface="SimSun" pitchFamily="2" charset="-122"/>
                <a:cs typeface="Arial"/>
              </a:rPr>
              <a:t>§</a:t>
            </a:r>
            <a:r>
              <a:rPr lang="en-GB" altLang="zh-CN" sz="1200" dirty="0" smtClean="0">
                <a:solidFill>
                  <a:srgbClr val="363636"/>
                </a:solidFill>
                <a:latin typeface="Arial"/>
                <a:ea typeface="SimSun" pitchFamily="2" charset="-122"/>
                <a:cs typeface="Arial"/>
              </a:rPr>
              <a:t>1</a:t>
            </a:r>
            <a:r>
              <a:rPr lang="en-NZ" altLang="zh-CN" sz="1200" dirty="0" smtClean="0">
                <a:solidFill>
                  <a:srgbClr val="363636"/>
                </a:solidFill>
                <a:ea typeface="SimSun" pitchFamily="2" charset="-122"/>
              </a:rPr>
              <a:t>30 </a:t>
            </a:r>
            <a:r>
              <a:rPr lang="en-NZ" altLang="zh-CN" sz="1200" dirty="0">
                <a:solidFill>
                  <a:srgbClr val="363636"/>
                </a:solidFill>
                <a:ea typeface="SimSun" pitchFamily="2" charset="-122"/>
              </a:rPr>
              <a:t>mg/m² </a:t>
            </a:r>
            <a:r>
              <a:rPr lang="en-NZ" altLang="zh-CN" sz="1200" dirty="0" smtClean="0">
                <a:solidFill>
                  <a:srgbClr val="363636"/>
                </a:solidFill>
                <a:ea typeface="SimSun" pitchFamily="2" charset="-122"/>
              </a:rPr>
              <a:t>day 1</a:t>
            </a:r>
            <a:r>
              <a:rPr lang="en-NZ" altLang="zh-CN" sz="1200" dirty="0">
                <a:solidFill>
                  <a:srgbClr val="363636"/>
                </a:solidFill>
                <a:ea typeface="SimSun" pitchFamily="2" charset="-122"/>
              </a:rPr>
              <a:t>, </a:t>
            </a:r>
            <a:r>
              <a:rPr lang="en-NZ" altLang="zh-CN" sz="1200" dirty="0" smtClean="0">
                <a:solidFill>
                  <a:srgbClr val="363636"/>
                </a:solidFill>
                <a:ea typeface="SimSun" pitchFamily="2" charset="-122"/>
              </a:rPr>
              <a:t>q3w</a:t>
            </a:r>
            <a:endParaRPr lang="en-US" sz="1200" dirty="0">
              <a:solidFill>
                <a:srgbClr val="363636"/>
              </a:solidFill>
            </a:endParaRPr>
          </a:p>
        </p:txBody>
      </p:sp>
      <p:sp>
        <p:nvSpPr>
          <p:cNvPr id="19" name="Rectangle 9"/>
          <p:cNvSpPr txBox="1">
            <a:spLocks noChangeArrowheads="1"/>
          </p:cNvSpPr>
          <p:nvPr/>
        </p:nvSpPr>
        <p:spPr bwMode="auto">
          <a:xfrm>
            <a:off x="214329" y="5566805"/>
            <a:ext cx="2611285" cy="82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dirty="0" smtClean="0">
                <a:solidFill>
                  <a:srgbClr val="363636"/>
                </a:solidFill>
              </a:rPr>
              <a:t>Primary endpoint</a:t>
            </a:r>
          </a:p>
          <a:p>
            <a:pPr>
              <a:buClr>
                <a:srgbClr val="043882"/>
              </a:buClr>
            </a:pPr>
            <a:r>
              <a:rPr lang="en-GB" sz="1600" dirty="0" smtClean="0">
                <a:solidFill>
                  <a:srgbClr val="363636"/>
                </a:solidFill>
              </a:rPr>
              <a:t>DFS</a:t>
            </a:r>
          </a:p>
          <a:p>
            <a:pPr>
              <a:buClr>
                <a:srgbClr val="043882"/>
              </a:buClr>
            </a:pPr>
            <a:endParaRPr lang="en-GB" sz="1600" dirty="0" smtClean="0">
              <a:solidFill>
                <a:srgbClr val="363636"/>
              </a:solidFill>
            </a:endParaRPr>
          </a:p>
        </p:txBody>
      </p:sp>
      <p:sp>
        <p:nvSpPr>
          <p:cNvPr id="24" name="Oval 14"/>
          <p:cNvSpPr>
            <a:spLocks noChangeArrowheads="1"/>
          </p:cNvSpPr>
          <p:nvPr/>
        </p:nvSpPr>
        <p:spPr bwMode="auto">
          <a:xfrm>
            <a:off x="3403057" y="3735731"/>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25" name="AutoShape 15"/>
          <p:cNvCxnSpPr>
            <a:cxnSpLocks noChangeShapeType="1"/>
            <a:stCxn id="24" idx="0"/>
            <a:endCxn id="34" idx="1"/>
          </p:cNvCxnSpPr>
          <p:nvPr/>
        </p:nvCxnSpPr>
        <p:spPr bwMode="auto">
          <a:xfrm rot="5400000" flipH="1" flipV="1">
            <a:off x="3997055" y="2867477"/>
            <a:ext cx="566054" cy="1170455"/>
          </a:xfrm>
          <a:prstGeom prst="bentConnector2">
            <a:avLst/>
          </a:prstGeom>
          <a:noFill/>
          <a:ln w="38100">
            <a:solidFill>
              <a:schemeClr val="bg1"/>
            </a:solidFill>
            <a:miter lim="800000"/>
            <a:headEnd/>
            <a:tailEnd type="triangle" w="med" len="med"/>
          </a:ln>
        </p:spPr>
      </p:cxnSp>
      <p:cxnSp>
        <p:nvCxnSpPr>
          <p:cNvPr id="26" name="AutoShape 16"/>
          <p:cNvCxnSpPr>
            <a:cxnSpLocks noChangeShapeType="1"/>
            <a:stCxn id="24" idx="4"/>
            <a:endCxn id="33" idx="1"/>
          </p:cNvCxnSpPr>
          <p:nvPr/>
        </p:nvCxnSpPr>
        <p:spPr bwMode="auto">
          <a:xfrm rot="16200000" flipH="1">
            <a:off x="4011894" y="4002891"/>
            <a:ext cx="536377" cy="1170455"/>
          </a:xfrm>
          <a:prstGeom prst="bentConnector2">
            <a:avLst/>
          </a:prstGeom>
          <a:noFill/>
          <a:ln w="38100">
            <a:solidFill>
              <a:schemeClr val="bg1"/>
            </a:solidFill>
            <a:miter lim="800000"/>
            <a:headEnd/>
            <a:tailEnd type="triangle" w="med" len="med"/>
          </a:ln>
        </p:spPr>
      </p:cxnSp>
      <p:sp>
        <p:nvSpPr>
          <p:cNvPr id="27" name="AutoShape 12"/>
          <p:cNvSpPr>
            <a:spLocks noChangeArrowheads="1"/>
          </p:cNvSpPr>
          <p:nvPr/>
        </p:nvSpPr>
        <p:spPr bwMode="auto">
          <a:xfrm>
            <a:off x="8257722" y="4597150"/>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28" name="AutoShape 12"/>
          <p:cNvSpPr>
            <a:spLocks noChangeArrowheads="1"/>
          </p:cNvSpPr>
          <p:nvPr/>
        </p:nvSpPr>
        <p:spPr bwMode="auto">
          <a:xfrm>
            <a:off x="8257722" y="2905543"/>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29" name="AutoShape 19"/>
          <p:cNvCxnSpPr>
            <a:cxnSpLocks noChangeShapeType="1"/>
            <a:stCxn id="32" idx="3"/>
            <a:endCxn id="24" idx="2"/>
          </p:cNvCxnSpPr>
          <p:nvPr/>
        </p:nvCxnSpPr>
        <p:spPr bwMode="auto">
          <a:xfrm>
            <a:off x="3137647" y="4024672"/>
            <a:ext cx="265410" cy="3159"/>
          </a:xfrm>
          <a:prstGeom prst="straightConnector1">
            <a:avLst/>
          </a:prstGeom>
          <a:noFill/>
          <a:ln w="38100">
            <a:solidFill>
              <a:schemeClr val="bg1"/>
            </a:solidFill>
            <a:round/>
            <a:headEnd/>
            <a:tailEnd type="triangle" w="med" len="med"/>
          </a:ln>
        </p:spPr>
      </p:cxnSp>
      <p:cxnSp>
        <p:nvCxnSpPr>
          <p:cNvPr id="30" name="AutoShape 20"/>
          <p:cNvCxnSpPr>
            <a:cxnSpLocks noChangeShapeType="1"/>
            <a:stCxn id="33" idx="3"/>
            <a:endCxn id="27" idx="1"/>
          </p:cNvCxnSpPr>
          <p:nvPr/>
        </p:nvCxnSpPr>
        <p:spPr bwMode="auto">
          <a:xfrm>
            <a:off x="7925310" y="4856308"/>
            <a:ext cx="332412" cy="5161"/>
          </a:xfrm>
          <a:prstGeom prst="straightConnector1">
            <a:avLst/>
          </a:prstGeom>
          <a:noFill/>
          <a:ln w="38100">
            <a:solidFill>
              <a:schemeClr val="bg1"/>
            </a:solidFill>
            <a:prstDash val="dash"/>
            <a:round/>
            <a:headEnd/>
            <a:tailEnd type="triangle" w="med" len="med"/>
          </a:ln>
        </p:spPr>
      </p:cxnSp>
      <p:cxnSp>
        <p:nvCxnSpPr>
          <p:cNvPr id="31" name="AutoShape 21"/>
          <p:cNvCxnSpPr>
            <a:cxnSpLocks noChangeShapeType="1"/>
            <a:stCxn id="34" idx="3"/>
            <a:endCxn id="28" idx="1"/>
          </p:cNvCxnSpPr>
          <p:nvPr/>
        </p:nvCxnSpPr>
        <p:spPr bwMode="auto">
          <a:xfrm>
            <a:off x="7925310" y="3169677"/>
            <a:ext cx="332412" cy="185"/>
          </a:xfrm>
          <a:prstGeom prst="straightConnector1">
            <a:avLst/>
          </a:prstGeom>
          <a:noFill/>
          <a:ln w="38100">
            <a:solidFill>
              <a:schemeClr val="bg1"/>
            </a:solidFill>
            <a:round/>
            <a:headEnd/>
            <a:tailEnd type="triangle" w="med" len="med"/>
          </a:ln>
        </p:spPr>
      </p:cxnSp>
      <p:sp>
        <p:nvSpPr>
          <p:cNvPr id="32" name="AutoShape 9"/>
          <p:cNvSpPr>
            <a:spLocks noChangeArrowheads="1"/>
          </p:cNvSpPr>
          <p:nvPr/>
        </p:nvSpPr>
        <p:spPr bwMode="auto">
          <a:xfrm>
            <a:off x="228600" y="2532103"/>
            <a:ext cx="2909047" cy="2985137"/>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FFFFFF"/>
                </a:solidFill>
                <a:ea typeface="SimSun" pitchFamily="2" charset="-122"/>
              </a:rPr>
              <a:t>Key </a:t>
            </a:r>
            <a:r>
              <a:rPr lang="en-US" altLang="zh-CN" sz="1400" dirty="0">
                <a:solidFill>
                  <a:srgbClr val="FFFFFF"/>
                </a:solidFill>
                <a:ea typeface="SimSun" pitchFamily="2" charset="-122"/>
              </a:rPr>
              <a:t>patient inclusion criteria</a:t>
            </a:r>
            <a:endParaRPr lang="en-GB" altLang="zh-CN" sz="1400" dirty="0">
              <a:solidFill>
                <a:srgbClr val="FFFFFF"/>
              </a:solidFill>
              <a:ea typeface="SimSun" pitchFamily="2" charset="-122"/>
            </a:endParaRPr>
          </a:p>
          <a:p>
            <a:pPr marL="182563" indent="-182563" defTabSz="892175" eaLnBrk="0" hangingPunct="0">
              <a:spcAft>
                <a:spcPct val="30000"/>
              </a:spcAft>
              <a:buFont typeface="Arial" pitchFamily="34" charset="0"/>
              <a:buChar char="•"/>
            </a:pPr>
            <a:r>
              <a:rPr lang="en-NZ" altLang="zh-CN" sz="1400" dirty="0" smtClean="0">
                <a:solidFill>
                  <a:srgbClr val="FFFFFF"/>
                </a:solidFill>
                <a:ea typeface="SimSun" pitchFamily="2" charset="-122"/>
              </a:rPr>
              <a:t>Rectal </a:t>
            </a:r>
            <a:r>
              <a:rPr lang="en-NZ" altLang="zh-CN" sz="1400" dirty="0">
                <a:solidFill>
                  <a:srgbClr val="FFFFFF"/>
                </a:solidFill>
                <a:ea typeface="SimSun" pitchFamily="2" charset="-122"/>
              </a:rPr>
              <a:t>cancer within 12 cm from the anal </a:t>
            </a:r>
            <a:r>
              <a:rPr lang="en-NZ" altLang="zh-CN" sz="1400" dirty="0" smtClean="0">
                <a:solidFill>
                  <a:srgbClr val="FFFFFF"/>
                </a:solidFill>
                <a:ea typeface="SimSun" pitchFamily="2" charset="-122"/>
              </a:rPr>
              <a:t>verge</a:t>
            </a:r>
          </a:p>
          <a:p>
            <a:pPr marL="180975" indent="-180975" defTabSz="892175" eaLnBrk="0" hangingPunct="0">
              <a:spcAft>
                <a:spcPct val="30000"/>
              </a:spcAft>
              <a:buFont typeface="Arial" panose="020B0604020202020204" pitchFamily="34" charset="0"/>
              <a:buChar char="•"/>
            </a:pPr>
            <a:r>
              <a:rPr lang="en-NZ" altLang="zh-CN" sz="1400" dirty="0" smtClean="0">
                <a:solidFill>
                  <a:srgbClr val="FFFFFF"/>
                </a:solidFill>
                <a:ea typeface="SimSun" pitchFamily="2" charset="-122"/>
              </a:rPr>
              <a:t>T3/4 </a:t>
            </a:r>
            <a:r>
              <a:rPr lang="en-NZ" altLang="zh-CN" sz="1400" dirty="0">
                <a:solidFill>
                  <a:srgbClr val="FFFFFF"/>
                </a:solidFill>
                <a:ea typeface="SimSun" pitchFamily="2" charset="-122"/>
              </a:rPr>
              <a:t>and/or </a:t>
            </a:r>
            <a:r>
              <a:rPr lang="en-NZ" altLang="zh-CN" sz="1400" dirty="0" smtClean="0">
                <a:solidFill>
                  <a:srgbClr val="FFFFFF"/>
                </a:solidFill>
                <a:ea typeface="SimSun" pitchFamily="2" charset="-122"/>
              </a:rPr>
              <a:t>node-positive</a:t>
            </a:r>
          </a:p>
          <a:p>
            <a:pPr marL="180975" indent="-180975" defTabSz="892175" eaLnBrk="0" hangingPunct="0">
              <a:spcAft>
                <a:spcPct val="30000"/>
              </a:spcAft>
              <a:buFont typeface="Arial" panose="020B0604020202020204" pitchFamily="34" charset="0"/>
              <a:buChar char="•"/>
            </a:pPr>
            <a:r>
              <a:rPr lang="en-NZ" altLang="zh-CN" sz="1400" dirty="0">
                <a:solidFill>
                  <a:srgbClr val="FFFFFF"/>
                </a:solidFill>
                <a:ea typeface="SimSun" pitchFamily="2" charset="-122"/>
              </a:rPr>
              <a:t>N</a:t>
            </a:r>
            <a:r>
              <a:rPr lang="en-NZ" altLang="zh-CN" sz="1400" dirty="0" smtClean="0">
                <a:solidFill>
                  <a:srgbClr val="FFFFFF"/>
                </a:solidFill>
                <a:ea typeface="SimSun" pitchFamily="2" charset="-122"/>
              </a:rPr>
              <a:t>o metastatic disease</a:t>
            </a:r>
          </a:p>
          <a:p>
            <a:pPr marL="180975" indent="-180975" defTabSz="892175" eaLnBrk="0" hangingPunct="0">
              <a:spcAft>
                <a:spcPct val="30000"/>
              </a:spcAft>
              <a:buFont typeface="Arial" panose="020B0604020202020204" pitchFamily="34" charset="0"/>
              <a:buChar char="•"/>
            </a:pPr>
            <a:r>
              <a:rPr lang="en-NZ" altLang="zh-CN" sz="1400" dirty="0" smtClean="0">
                <a:solidFill>
                  <a:srgbClr val="FFFFFF"/>
                </a:solidFill>
                <a:ea typeface="SimSun" pitchFamily="2" charset="-122"/>
              </a:rPr>
              <a:t>Considered </a:t>
            </a:r>
            <a:r>
              <a:rPr lang="en-NZ" altLang="zh-CN" sz="1400" dirty="0" err="1" smtClean="0">
                <a:solidFill>
                  <a:srgbClr val="FFFFFF"/>
                </a:solidFill>
                <a:ea typeface="SimSun" pitchFamily="2" charset="-122"/>
              </a:rPr>
              <a:t>resectable</a:t>
            </a:r>
            <a:r>
              <a:rPr lang="en-NZ" altLang="zh-CN" sz="1400" dirty="0" smtClean="0">
                <a:solidFill>
                  <a:srgbClr val="FFFFFF"/>
                </a:solidFill>
                <a:ea typeface="SimSun" pitchFamily="2" charset="-122"/>
              </a:rPr>
              <a:t> </a:t>
            </a:r>
            <a:r>
              <a:rPr lang="en-NZ" altLang="zh-CN" sz="1400" dirty="0">
                <a:solidFill>
                  <a:srgbClr val="FFFFFF"/>
                </a:solidFill>
                <a:ea typeface="SimSun" pitchFamily="2" charset="-122"/>
              </a:rPr>
              <a:t>at the time of entry or expected to become </a:t>
            </a:r>
            <a:r>
              <a:rPr lang="en-NZ" altLang="zh-CN" sz="1400" dirty="0" err="1">
                <a:solidFill>
                  <a:srgbClr val="FFFFFF"/>
                </a:solidFill>
                <a:ea typeface="SimSun" pitchFamily="2" charset="-122"/>
              </a:rPr>
              <a:t>resectable</a:t>
            </a:r>
            <a:r>
              <a:rPr lang="en-NZ" altLang="zh-CN" sz="1400" dirty="0">
                <a:solidFill>
                  <a:srgbClr val="FFFFFF"/>
                </a:solidFill>
                <a:ea typeface="SimSun" pitchFamily="2" charset="-122"/>
              </a:rPr>
              <a:t> after preoperative </a:t>
            </a:r>
            <a:r>
              <a:rPr lang="en-NZ" altLang="zh-CN" sz="1400" dirty="0" smtClean="0">
                <a:solidFill>
                  <a:srgbClr val="FFFFFF"/>
                </a:solidFill>
                <a:ea typeface="SimSun" pitchFamily="2" charset="-122"/>
              </a:rPr>
              <a:t>CRT</a:t>
            </a:r>
          </a:p>
          <a:p>
            <a:pPr marL="180975" indent="-180975" defTabSz="892175" eaLnBrk="0" hangingPunct="0">
              <a:spcAft>
                <a:spcPct val="30000"/>
              </a:spcAft>
              <a:buFont typeface="Arial" panose="020B0604020202020204" pitchFamily="34" charset="0"/>
              <a:buChar char="•"/>
            </a:pPr>
            <a:r>
              <a:rPr lang="en-NZ" altLang="zh-CN" sz="1400" dirty="0" smtClean="0">
                <a:solidFill>
                  <a:srgbClr val="FFFFFF"/>
                </a:solidFill>
                <a:ea typeface="SimSun" pitchFamily="2" charset="-122"/>
              </a:rPr>
              <a:t>WHO/ECOG PS 0–2</a:t>
            </a:r>
          </a:p>
          <a:p>
            <a:pPr defTabSz="892175" eaLnBrk="0" hangingPunct="0">
              <a:spcAft>
                <a:spcPct val="30000"/>
              </a:spcAft>
            </a:pPr>
            <a:r>
              <a:rPr lang="en-GB" altLang="zh-CN" sz="1400" dirty="0" smtClean="0">
                <a:solidFill>
                  <a:srgbClr val="FFFFFF"/>
                </a:solidFill>
                <a:ea typeface="SimSun" pitchFamily="2" charset="-122"/>
              </a:rPr>
              <a:t>(n=1094)</a:t>
            </a:r>
            <a:endParaRPr lang="en-GB" altLang="zh-CN" sz="1400" dirty="0">
              <a:solidFill>
                <a:srgbClr val="FFFFFF"/>
              </a:solidFill>
              <a:ea typeface="SimSun" pitchFamily="2" charset="-122"/>
            </a:endParaRPr>
          </a:p>
        </p:txBody>
      </p:sp>
      <p:sp>
        <p:nvSpPr>
          <p:cNvPr id="33" name="AutoShape 12"/>
          <p:cNvSpPr>
            <a:spLocks noChangeArrowheads="1"/>
          </p:cNvSpPr>
          <p:nvPr/>
        </p:nvSpPr>
        <p:spPr bwMode="auto">
          <a:xfrm>
            <a:off x="4865310" y="4099388"/>
            <a:ext cx="3060000" cy="1513840"/>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363636"/>
                </a:solidFill>
                <a:ea typeface="SimSun" pitchFamily="2" charset="-122"/>
              </a:rPr>
              <a:t>Preoperative CRT* + o</a:t>
            </a:r>
            <a:r>
              <a:rPr lang="en-NZ" altLang="zh-CN" sz="1600" dirty="0" err="1" smtClean="0">
                <a:solidFill>
                  <a:srgbClr val="363636"/>
                </a:solidFill>
                <a:ea typeface="SimSun" pitchFamily="2" charset="-122"/>
              </a:rPr>
              <a:t>xaliplatin</a:t>
            </a:r>
            <a:r>
              <a:rPr lang="en-NZ" altLang="zh-CN" sz="1600" baseline="30000" dirty="0" smtClean="0">
                <a:solidFill>
                  <a:srgbClr val="363636"/>
                </a:solidFill>
                <a:ea typeface="SimSun" pitchFamily="2" charset="-122"/>
              </a:rPr>
              <a:t>†</a:t>
            </a:r>
            <a:r>
              <a:rPr lang="en-NZ" altLang="zh-CN" sz="1600" dirty="0" smtClean="0">
                <a:solidFill>
                  <a:srgbClr val="363636"/>
                </a:solidFill>
                <a:ea typeface="SimSun" pitchFamily="2" charset="-122"/>
              </a:rPr>
              <a:t/>
            </a:r>
            <a:br>
              <a:rPr lang="en-NZ" altLang="zh-CN" sz="1600" dirty="0" smtClean="0">
                <a:solidFill>
                  <a:srgbClr val="363636"/>
                </a:solidFill>
                <a:ea typeface="SimSun" pitchFamily="2" charset="-122"/>
              </a:rPr>
            </a:br>
            <a:r>
              <a:rPr lang="en-NZ" altLang="zh-CN" sz="1600" dirty="0" smtClean="0">
                <a:solidFill>
                  <a:srgbClr val="363636"/>
                </a:solidFill>
                <a:ea typeface="SimSun" pitchFamily="2" charset="-122"/>
              </a:rPr>
              <a:t>then adjuvant CT </a:t>
            </a:r>
            <a:r>
              <a:rPr lang="en-NZ" altLang="zh-CN" sz="1600" dirty="0">
                <a:solidFill>
                  <a:srgbClr val="363636"/>
                </a:solidFill>
                <a:ea typeface="SimSun" pitchFamily="2" charset="-122"/>
              </a:rPr>
              <a:t>with c</a:t>
            </a:r>
            <a:r>
              <a:rPr lang="en-NZ" altLang="zh-CN" sz="1600" dirty="0" smtClean="0">
                <a:solidFill>
                  <a:srgbClr val="363636"/>
                </a:solidFill>
                <a:ea typeface="SimSun" pitchFamily="2" charset="-122"/>
              </a:rPr>
              <a:t>apecitabine</a:t>
            </a:r>
            <a:r>
              <a:rPr lang="en-NZ" altLang="zh-CN" sz="1600" baseline="30000" dirty="0">
                <a:solidFill>
                  <a:srgbClr val="363636"/>
                </a:solidFill>
                <a:ea typeface="SimSun" pitchFamily="2" charset="-122"/>
              </a:rPr>
              <a:t>‡</a:t>
            </a:r>
            <a:r>
              <a:rPr lang="en-NZ" altLang="zh-CN" sz="1600" dirty="0" smtClean="0">
                <a:solidFill>
                  <a:srgbClr val="363636"/>
                </a:solidFill>
                <a:ea typeface="SimSun" pitchFamily="2" charset="-122"/>
              </a:rPr>
              <a:t> + oxaliplatin</a:t>
            </a:r>
            <a:r>
              <a:rPr lang="en-NZ" altLang="zh-CN" sz="1600" baseline="30000" dirty="0" smtClean="0">
                <a:solidFill>
                  <a:srgbClr val="363636"/>
                </a:solidFill>
                <a:latin typeface="Arial"/>
                <a:ea typeface="SimSun" pitchFamily="2" charset="-122"/>
                <a:cs typeface="Arial"/>
              </a:rPr>
              <a:t>§</a:t>
            </a:r>
            <a:r>
              <a:rPr lang="en-NZ" altLang="zh-CN" sz="1600" dirty="0" smtClean="0">
                <a:solidFill>
                  <a:srgbClr val="363636"/>
                </a:solidFill>
                <a:ea typeface="SimSun" pitchFamily="2" charset="-122"/>
              </a:rPr>
              <a:t> (</a:t>
            </a:r>
            <a:r>
              <a:rPr lang="en-NZ" altLang="zh-CN" sz="1600" dirty="0">
                <a:solidFill>
                  <a:srgbClr val="363636"/>
                </a:solidFill>
                <a:ea typeface="SimSun" pitchFamily="2" charset="-122"/>
              </a:rPr>
              <a:t>n=547)</a:t>
            </a:r>
            <a:endParaRPr lang="en-GB" altLang="zh-CN" sz="1600" dirty="0">
              <a:solidFill>
                <a:srgbClr val="363636"/>
              </a:solidFill>
              <a:ea typeface="SimSun" pitchFamily="2" charset="-122"/>
            </a:endParaRPr>
          </a:p>
        </p:txBody>
      </p:sp>
      <p:sp>
        <p:nvSpPr>
          <p:cNvPr id="34" name="AutoShape 8"/>
          <p:cNvSpPr>
            <a:spLocks noChangeArrowheads="1"/>
          </p:cNvSpPr>
          <p:nvPr/>
        </p:nvSpPr>
        <p:spPr bwMode="auto">
          <a:xfrm>
            <a:off x="4865310" y="2456222"/>
            <a:ext cx="3060000" cy="142691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NZ" altLang="zh-CN" sz="1600" dirty="0" smtClean="0">
                <a:solidFill>
                  <a:srgbClr val="FFFFFF"/>
                </a:solidFill>
                <a:ea typeface="SimSun" pitchFamily="2" charset="-122"/>
              </a:rPr>
              <a:t>Preoperative CRT* + adjuvant </a:t>
            </a:r>
            <a:r>
              <a:rPr lang="en-NZ" altLang="zh-CN" sz="1600" dirty="0">
                <a:solidFill>
                  <a:srgbClr val="FFFFFF"/>
                </a:solidFill>
                <a:ea typeface="SimSun" pitchFamily="2" charset="-122"/>
              </a:rPr>
              <a:t>CT with c</a:t>
            </a:r>
            <a:r>
              <a:rPr lang="en-NZ" altLang="zh-CN" sz="1600" dirty="0" smtClean="0">
                <a:solidFill>
                  <a:srgbClr val="FFFFFF"/>
                </a:solidFill>
                <a:ea typeface="SimSun" pitchFamily="2" charset="-122"/>
              </a:rPr>
              <a:t>apecitabine</a:t>
            </a:r>
            <a:r>
              <a:rPr lang="en-NZ" altLang="zh-CN" sz="1600" baseline="30000" dirty="0" smtClean="0">
                <a:solidFill>
                  <a:srgbClr val="FFFFFF"/>
                </a:solidFill>
                <a:ea typeface="SimSun" pitchFamily="2" charset="-122"/>
              </a:rPr>
              <a:t>‡</a:t>
            </a:r>
          </a:p>
          <a:p>
            <a:pPr algn="ctr" defTabSz="892175" eaLnBrk="0" hangingPunct="0"/>
            <a:r>
              <a:rPr lang="en-NZ" altLang="zh-CN" sz="1600" dirty="0" smtClean="0">
                <a:solidFill>
                  <a:srgbClr val="FFFFFF"/>
                </a:solidFill>
                <a:ea typeface="SimSun" pitchFamily="2" charset="-122"/>
              </a:rPr>
              <a:t>(n=547)</a:t>
            </a:r>
            <a:endParaRPr lang="en-NZ" altLang="zh-CN" sz="1600" dirty="0">
              <a:solidFill>
                <a:srgbClr val="FFFFFF"/>
              </a:solidFill>
              <a:ea typeface="SimSun" pitchFamily="2" charset="-122"/>
            </a:endParaRPr>
          </a:p>
        </p:txBody>
      </p:sp>
      <p:sp>
        <p:nvSpPr>
          <p:cNvPr id="36" name="Rectangle 35"/>
          <p:cNvSpPr/>
          <p:nvPr/>
        </p:nvSpPr>
        <p:spPr>
          <a:xfrm>
            <a:off x="3840208" y="2792291"/>
            <a:ext cx="807992" cy="338554"/>
          </a:xfrm>
          <a:prstGeom prst="rect">
            <a:avLst/>
          </a:prstGeom>
        </p:spPr>
        <p:txBody>
          <a:bodyPr wrap="square">
            <a:spAutoFit/>
          </a:bodyPr>
          <a:lstStyle/>
          <a:p>
            <a:r>
              <a:rPr lang="en-GB" sz="1600" b="1" dirty="0" smtClean="0">
                <a:solidFill>
                  <a:srgbClr val="363636"/>
                </a:solidFill>
              </a:rPr>
              <a:t>Arm 1</a:t>
            </a:r>
            <a:endParaRPr lang="en-GB" sz="1600" b="1" dirty="0">
              <a:solidFill>
                <a:srgbClr val="363636"/>
              </a:solidFill>
            </a:endParaRPr>
          </a:p>
        </p:txBody>
      </p:sp>
      <p:sp>
        <p:nvSpPr>
          <p:cNvPr id="37" name="Rectangle 36"/>
          <p:cNvSpPr/>
          <p:nvPr/>
        </p:nvSpPr>
        <p:spPr>
          <a:xfrm>
            <a:off x="3840208" y="4930267"/>
            <a:ext cx="807992" cy="338554"/>
          </a:xfrm>
          <a:prstGeom prst="rect">
            <a:avLst/>
          </a:prstGeom>
        </p:spPr>
        <p:txBody>
          <a:bodyPr wrap="square">
            <a:spAutoFit/>
          </a:bodyPr>
          <a:lstStyle/>
          <a:p>
            <a:r>
              <a:rPr lang="en-GB" sz="1600" b="1" dirty="0" smtClean="0">
                <a:solidFill>
                  <a:srgbClr val="363636"/>
                </a:solidFill>
              </a:rPr>
              <a:t>Arm 2</a:t>
            </a:r>
            <a:endParaRPr lang="en-GB" sz="1600" b="1" dirty="0">
              <a:solidFill>
                <a:srgbClr val="363636"/>
              </a:solidFill>
            </a:endParaRPr>
          </a:p>
        </p:txBody>
      </p:sp>
      <p:sp>
        <p:nvSpPr>
          <p:cNvPr id="20" name="Rectangle 9"/>
          <p:cNvSpPr txBox="1">
            <a:spLocks noChangeArrowheads="1"/>
          </p:cNvSpPr>
          <p:nvPr/>
        </p:nvSpPr>
        <p:spPr bwMode="auto">
          <a:xfrm>
            <a:off x="4973564" y="5566805"/>
            <a:ext cx="2611285" cy="87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dirty="0" smtClean="0">
                <a:solidFill>
                  <a:srgbClr val="363636"/>
                </a:solidFill>
              </a:rPr>
              <a:t>Secondary endpoints</a:t>
            </a:r>
          </a:p>
          <a:p>
            <a:pPr>
              <a:buClr>
                <a:srgbClr val="043882"/>
              </a:buClr>
            </a:pPr>
            <a:r>
              <a:rPr lang="en-GB" sz="1600" dirty="0" smtClean="0">
                <a:solidFill>
                  <a:srgbClr val="363636"/>
                </a:solidFill>
              </a:rPr>
              <a:t>OS, tumour response</a:t>
            </a:r>
          </a:p>
          <a:p>
            <a:pPr>
              <a:buClr>
                <a:srgbClr val="043882"/>
              </a:buClr>
            </a:pPr>
            <a:endParaRPr lang="en-GB" sz="1600" dirty="0" smtClean="0">
              <a:solidFill>
                <a:srgbClr val="363636"/>
              </a:solidFill>
            </a:endParaRPr>
          </a:p>
        </p:txBody>
      </p:sp>
    </p:spTree>
    <p:custDataLst>
      <p:tags r:id="rId1"/>
    </p:custDataLst>
    <p:extLst>
      <p:ext uri="{BB962C8B-B14F-4D97-AF65-F5344CB8AC3E}">
        <p14:creationId xmlns:p14="http://schemas.microsoft.com/office/powerpoint/2010/main" val="7818100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176: A novel biomarker panel examining response to adjuvant pancreatic cancer therapy in RTOG 9704 –</a:t>
            </a:r>
            <a:r>
              <a:rPr lang="en-US" sz="1800" i="1" dirty="0"/>
              <a:t> </a:t>
            </a:r>
            <a:r>
              <a:rPr lang="en-US" sz="1800" dirty="0" err="1"/>
              <a:t>Heestand</a:t>
            </a:r>
            <a:r>
              <a:rPr lang="en-US" sz="1800" dirty="0"/>
              <a:t> GM et al</a:t>
            </a:r>
            <a:endParaRPr lang="en-GB" sz="1800" dirty="0"/>
          </a:p>
        </p:txBody>
      </p:sp>
      <p:sp>
        <p:nvSpPr>
          <p:cNvPr id="3" name="Content Placeholder 2"/>
          <p:cNvSpPr>
            <a:spLocks noGrp="1"/>
          </p:cNvSpPr>
          <p:nvPr>
            <p:ph idx="1"/>
          </p:nvPr>
        </p:nvSpPr>
        <p:spPr/>
        <p:txBody>
          <a:bodyPr/>
          <a:lstStyle/>
          <a:p>
            <a:r>
              <a:rPr lang="en-GB" sz="1600" b="1" dirty="0" smtClean="0"/>
              <a:t>Study objective </a:t>
            </a:r>
          </a:p>
          <a:p>
            <a:pPr lvl="1"/>
            <a:r>
              <a:rPr lang="en-GB" sz="1600" dirty="0" smtClean="0"/>
              <a:t>To determine whether a biomarker signature when using a proximity ligation assay (PLA) panel can predict response to adjuvant therapy in pancreatic cancer</a:t>
            </a:r>
          </a:p>
          <a:p>
            <a:pPr lvl="1"/>
            <a:endParaRPr lang="en-GB" sz="1600" dirty="0" smtClean="0"/>
          </a:p>
        </p:txBody>
      </p:sp>
      <p:sp>
        <p:nvSpPr>
          <p:cNvPr id="14"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Heestand</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176)</a:t>
            </a:r>
            <a:endParaRPr lang="en-GB" sz="1100" dirty="0">
              <a:solidFill>
                <a:srgbClr val="363636"/>
              </a:solidFill>
            </a:endParaRPr>
          </a:p>
        </p:txBody>
      </p:sp>
      <p:sp>
        <p:nvSpPr>
          <p:cNvPr id="15" name="Rectangle 9"/>
          <p:cNvSpPr txBox="1">
            <a:spLocks noChangeArrowheads="1"/>
          </p:cNvSpPr>
          <p:nvPr/>
        </p:nvSpPr>
        <p:spPr bwMode="auto">
          <a:xfrm>
            <a:off x="466475" y="5375320"/>
            <a:ext cx="323887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endpoints</a:t>
            </a:r>
          </a:p>
          <a:p>
            <a:pPr>
              <a:buClr>
                <a:srgbClr val="043882"/>
              </a:buClr>
            </a:pPr>
            <a:r>
              <a:rPr lang="en-GB" sz="1600" kern="0" dirty="0" smtClean="0">
                <a:solidFill>
                  <a:srgbClr val="363636"/>
                </a:solidFill>
              </a:rPr>
              <a:t>OS, DFS</a:t>
            </a:r>
          </a:p>
        </p:txBody>
      </p:sp>
      <p:sp>
        <p:nvSpPr>
          <p:cNvPr id="13" name="AutoShape 9"/>
          <p:cNvSpPr>
            <a:spLocks noChangeArrowheads="1"/>
          </p:cNvSpPr>
          <p:nvPr/>
        </p:nvSpPr>
        <p:spPr bwMode="auto">
          <a:xfrm>
            <a:off x="479351" y="3381846"/>
            <a:ext cx="1922940" cy="945930"/>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Patients with pancreatic cancer</a:t>
            </a:r>
          </a:p>
          <a:p>
            <a:pPr defTabSz="892175" eaLnBrk="0" hangingPunct="0">
              <a:spcAft>
                <a:spcPct val="30000"/>
              </a:spcAft>
            </a:pPr>
            <a:r>
              <a:rPr lang="en-GB" altLang="zh-CN" sz="1600" dirty="0" smtClean="0">
                <a:solidFill>
                  <a:srgbClr val="FFFFFF"/>
                </a:solidFill>
                <a:ea typeface="SimSun" pitchFamily="2" charset="-122"/>
              </a:rPr>
              <a:t>(n=451)</a:t>
            </a:r>
            <a:endParaRPr lang="en-GB" altLang="zh-CN" sz="1600" dirty="0">
              <a:solidFill>
                <a:srgbClr val="FFFFFF"/>
              </a:solidFill>
              <a:ea typeface="SimSun" pitchFamily="2" charset="-122"/>
            </a:endParaRPr>
          </a:p>
        </p:txBody>
      </p:sp>
      <p:sp>
        <p:nvSpPr>
          <p:cNvPr id="16" name="AutoShape 9"/>
          <p:cNvSpPr>
            <a:spLocks noChangeArrowheads="1"/>
          </p:cNvSpPr>
          <p:nvPr/>
        </p:nvSpPr>
        <p:spPr bwMode="auto">
          <a:xfrm>
            <a:off x="3935736" y="4330035"/>
            <a:ext cx="2301654" cy="610364"/>
          </a:xfrm>
          <a:prstGeom prst="roundRect">
            <a:avLst>
              <a:gd name="adj" fmla="val 8208"/>
            </a:avLst>
          </a:prstGeom>
          <a:solidFill>
            <a:schemeClr val="accent2"/>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600" dirty="0" smtClean="0">
                <a:solidFill>
                  <a:srgbClr val="363636"/>
                </a:solidFill>
                <a:ea typeface="SimSun" pitchFamily="2" charset="-122"/>
              </a:rPr>
              <a:t>5-FU+</a:t>
            </a:r>
            <a:br>
              <a:rPr lang="en-GB" altLang="zh-CN" sz="1600" dirty="0" smtClean="0">
                <a:solidFill>
                  <a:srgbClr val="363636"/>
                </a:solidFill>
                <a:ea typeface="SimSun" pitchFamily="2" charset="-122"/>
              </a:rPr>
            </a:br>
            <a:r>
              <a:rPr lang="en-GB" altLang="zh-CN" sz="1600" dirty="0" err="1" smtClean="0">
                <a:solidFill>
                  <a:srgbClr val="363636"/>
                </a:solidFill>
                <a:ea typeface="SimSun" pitchFamily="2" charset="-122"/>
              </a:rPr>
              <a:t>chemoradiation</a:t>
            </a:r>
            <a:endParaRPr lang="en-GB" altLang="zh-CN" sz="1600" dirty="0">
              <a:solidFill>
                <a:srgbClr val="363636"/>
              </a:solidFill>
              <a:ea typeface="SimSun" pitchFamily="2" charset="-122"/>
            </a:endParaRPr>
          </a:p>
        </p:txBody>
      </p:sp>
      <p:sp>
        <p:nvSpPr>
          <p:cNvPr id="17" name="AutoShape 9"/>
          <p:cNvSpPr>
            <a:spLocks noChangeArrowheads="1"/>
          </p:cNvSpPr>
          <p:nvPr/>
        </p:nvSpPr>
        <p:spPr bwMode="auto">
          <a:xfrm>
            <a:off x="7032079" y="2924175"/>
            <a:ext cx="1656184" cy="1883465"/>
          </a:xfrm>
          <a:prstGeom prst="roundRect">
            <a:avLst>
              <a:gd name="adj" fmla="val 8208"/>
            </a:avLst>
          </a:prstGeom>
          <a:solidFill>
            <a:schemeClr val="accent4"/>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600" dirty="0" smtClean="0">
                <a:solidFill>
                  <a:srgbClr val="363636"/>
                </a:solidFill>
                <a:ea typeface="SimSun" pitchFamily="2" charset="-122"/>
              </a:rPr>
              <a:t>213 baseline serum samples available for PLA analysis (56-probe pancreatic cancer panel</a:t>
            </a:r>
            <a:endParaRPr lang="en-GB" altLang="zh-CN" sz="1600" dirty="0">
              <a:solidFill>
                <a:srgbClr val="363636"/>
              </a:solidFill>
              <a:ea typeface="SimSun" pitchFamily="2" charset="-122"/>
            </a:endParaRPr>
          </a:p>
        </p:txBody>
      </p:sp>
      <p:sp>
        <p:nvSpPr>
          <p:cNvPr id="18" name="AutoShape 9"/>
          <p:cNvSpPr>
            <a:spLocks noChangeArrowheads="1"/>
          </p:cNvSpPr>
          <p:nvPr/>
        </p:nvSpPr>
        <p:spPr bwMode="auto">
          <a:xfrm>
            <a:off x="3935736" y="2636143"/>
            <a:ext cx="2304256" cy="610364"/>
          </a:xfrm>
          <a:prstGeom prst="roundRect">
            <a:avLst>
              <a:gd name="adj" fmla="val 8208"/>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600" dirty="0" smtClean="0">
                <a:solidFill>
                  <a:srgbClr val="FFFFFF"/>
                </a:solidFill>
                <a:ea typeface="SimSun" pitchFamily="2" charset="-122"/>
              </a:rPr>
              <a:t>Gemcitabine+</a:t>
            </a:r>
            <a:br>
              <a:rPr lang="en-GB" altLang="zh-CN" sz="1600" dirty="0" smtClean="0">
                <a:solidFill>
                  <a:srgbClr val="FFFFFF"/>
                </a:solidFill>
                <a:ea typeface="SimSun" pitchFamily="2" charset="-122"/>
              </a:rPr>
            </a:br>
            <a:r>
              <a:rPr lang="en-GB" altLang="zh-CN" sz="1600" dirty="0" err="1" smtClean="0">
                <a:solidFill>
                  <a:srgbClr val="FFFFFF"/>
                </a:solidFill>
                <a:ea typeface="SimSun" pitchFamily="2" charset="-122"/>
              </a:rPr>
              <a:t>chemoradiation</a:t>
            </a:r>
            <a:endParaRPr lang="en-GB" altLang="zh-CN" sz="1600" dirty="0">
              <a:solidFill>
                <a:srgbClr val="FFFFFF"/>
              </a:solidFill>
              <a:ea typeface="SimSun" pitchFamily="2" charset="-122"/>
            </a:endParaRPr>
          </a:p>
        </p:txBody>
      </p:sp>
      <p:sp>
        <p:nvSpPr>
          <p:cNvPr id="22" name="Oval 14"/>
          <p:cNvSpPr>
            <a:spLocks noChangeArrowheads="1"/>
          </p:cNvSpPr>
          <p:nvPr/>
        </p:nvSpPr>
        <p:spPr bwMode="auto">
          <a:xfrm>
            <a:off x="2783607" y="3586659"/>
            <a:ext cx="591846" cy="558497"/>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endParaRPr lang="en-GB" altLang="zh-CN" b="1" dirty="0">
              <a:solidFill>
                <a:srgbClr val="043882"/>
              </a:solidFill>
              <a:ea typeface="SimSun" pitchFamily="2" charset="-122"/>
            </a:endParaRPr>
          </a:p>
        </p:txBody>
      </p:sp>
      <p:cxnSp>
        <p:nvCxnSpPr>
          <p:cNvPr id="23" name="Elbow Connector 22"/>
          <p:cNvCxnSpPr>
            <a:stCxn id="22" idx="0"/>
            <a:endCxn id="18" idx="1"/>
          </p:cNvCxnSpPr>
          <p:nvPr/>
        </p:nvCxnSpPr>
        <p:spPr>
          <a:xfrm rot="5400000" flipH="1" flipV="1">
            <a:off x="3184966" y="2835889"/>
            <a:ext cx="645334" cy="856206"/>
          </a:xfrm>
          <a:prstGeom prst="bentConnector2">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22" idx="4"/>
            <a:endCxn id="16" idx="1"/>
          </p:cNvCxnSpPr>
          <p:nvPr/>
        </p:nvCxnSpPr>
        <p:spPr>
          <a:xfrm rot="16200000" flipH="1">
            <a:off x="3262603" y="3962083"/>
            <a:ext cx="490061" cy="856206"/>
          </a:xfrm>
          <a:prstGeom prst="bentConnector2">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351559" y="3860279"/>
            <a:ext cx="432048" cy="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3"/>
            <a:endCxn id="17" idx="1"/>
          </p:cNvCxnSpPr>
          <p:nvPr/>
        </p:nvCxnSpPr>
        <p:spPr>
          <a:xfrm flipV="1">
            <a:off x="6237390" y="3865908"/>
            <a:ext cx="794689" cy="76930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3"/>
            <a:endCxn id="17" idx="1"/>
          </p:cNvCxnSpPr>
          <p:nvPr/>
        </p:nvCxnSpPr>
        <p:spPr>
          <a:xfrm>
            <a:off x="6239992" y="2941325"/>
            <a:ext cx="792087" cy="92458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362395" y="2901434"/>
            <a:ext cx="686406" cy="307777"/>
          </a:xfrm>
          <a:prstGeom prst="rect">
            <a:avLst/>
          </a:prstGeom>
        </p:spPr>
        <p:txBody>
          <a:bodyPr wrap="none">
            <a:spAutoFit/>
          </a:bodyPr>
          <a:lstStyle/>
          <a:p>
            <a:pPr algn="ctr" defTabSz="892175" eaLnBrk="0" hangingPunct="0">
              <a:spcAft>
                <a:spcPct val="30000"/>
              </a:spcAft>
            </a:pPr>
            <a:r>
              <a:rPr lang="en-GB" altLang="zh-CN" sz="1400" dirty="0" smtClean="0">
                <a:solidFill>
                  <a:srgbClr val="363636"/>
                </a:solidFill>
                <a:ea typeface="SimSun" pitchFamily="2" charset="-122"/>
              </a:rPr>
              <a:t>n=101</a:t>
            </a:r>
            <a:endParaRPr lang="en-GB" altLang="zh-CN" sz="1400" dirty="0">
              <a:solidFill>
                <a:srgbClr val="363636"/>
              </a:solidFill>
              <a:ea typeface="SimSun" pitchFamily="2" charset="-122"/>
            </a:endParaRPr>
          </a:p>
        </p:txBody>
      </p:sp>
      <p:sp>
        <p:nvSpPr>
          <p:cNvPr id="10" name="Rectangle 9"/>
          <p:cNvSpPr/>
          <p:nvPr/>
        </p:nvSpPr>
        <p:spPr>
          <a:xfrm>
            <a:off x="6375732" y="4415909"/>
            <a:ext cx="673069" cy="307777"/>
          </a:xfrm>
          <a:prstGeom prst="rect">
            <a:avLst/>
          </a:prstGeom>
        </p:spPr>
        <p:txBody>
          <a:bodyPr wrap="none">
            <a:spAutoFit/>
          </a:bodyPr>
          <a:lstStyle/>
          <a:p>
            <a:pPr algn="ctr" defTabSz="892175" eaLnBrk="0" hangingPunct="0">
              <a:spcAft>
                <a:spcPct val="30000"/>
              </a:spcAft>
            </a:pPr>
            <a:r>
              <a:rPr lang="en-GB" altLang="zh-CN" sz="1400" dirty="0" smtClean="0">
                <a:solidFill>
                  <a:srgbClr val="363636"/>
                </a:solidFill>
                <a:ea typeface="SimSun" pitchFamily="2" charset="-122"/>
              </a:rPr>
              <a:t>n=112</a:t>
            </a:r>
            <a:endParaRPr lang="en-GB" altLang="zh-CN" sz="1400" dirty="0">
              <a:solidFill>
                <a:srgbClr val="363636"/>
              </a:solidFill>
              <a:ea typeface="SimSun" pitchFamily="2" charset="-122"/>
            </a:endParaRPr>
          </a:p>
        </p:txBody>
      </p:sp>
    </p:spTree>
    <p:extLst>
      <p:ext uri="{BB962C8B-B14F-4D97-AF65-F5344CB8AC3E}">
        <p14:creationId xmlns:p14="http://schemas.microsoft.com/office/powerpoint/2010/main" val="10661813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176: A novel biomarker panel examining response to adjuvant pancreatic cancer therapy in RTOG 9704 –</a:t>
            </a:r>
            <a:r>
              <a:rPr lang="en-US" sz="1800" i="1" dirty="0"/>
              <a:t> </a:t>
            </a:r>
            <a:r>
              <a:rPr lang="en-US" sz="1800" dirty="0" err="1"/>
              <a:t>Heestand</a:t>
            </a:r>
            <a:r>
              <a:rPr lang="en-US" sz="1800" dirty="0"/>
              <a:t> GM et al</a:t>
            </a:r>
            <a:endParaRPr lang="en-GB" sz="1800" dirty="0"/>
          </a:p>
        </p:txBody>
      </p:sp>
      <p:sp>
        <p:nvSpPr>
          <p:cNvPr id="3" name="Content Placeholder 2"/>
          <p:cNvSpPr>
            <a:spLocks noGrp="1"/>
          </p:cNvSpPr>
          <p:nvPr>
            <p:ph idx="1"/>
          </p:nvPr>
        </p:nvSpPr>
        <p:spPr/>
        <p:txBody>
          <a:bodyPr numCol="1"/>
          <a:lstStyle/>
          <a:p>
            <a:r>
              <a:rPr lang="en-GB" sz="1600" b="1" dirty="0" smtClean="0"/>
              <a:t>Key results</a:t>
            </a:r>
          </a:p>
          <a:p>
            <a:pPr lvl="1"/>
            <a:r>
              <a:rPr lang="en-GB" sz="1600" dirty="0" err="1"/>
              <a:t>Univariate</a:t>
            </a:r>
            <a:r>
              <a:rPr lang="en-GB" sz="1600" dirty="0"/>
              <a:t> survival analysis demonstrated that </a:t>
            </a:r>
            <a:r>
              <a:rPr lang="en-GB" sz="1600" dirty="0" smtClean="0"/>
              <a:t>improved </a:t>
            </a:r>
            <a:r>
              <a:rPr lang="en-GB" sz="1600" dirty="0"/>
              <a:t>OS in all patients was associated with reduced levels of </a:t>
            </a:r>
            <a:r>
              <a:rPr lang="en-GB" sz="1600" dirty="0" smtClean="0"/>
              <a:t>CEA </a:t>
            </a:r>
            <a:r>
              <a:rPr lang="en-GB" sz="1600" dirty="0"/>
              <a:t>and CA 19-9:</a:t>
            </a:r>
          </a:p>
          <a:p>
            <a:endParaRPr lang="en-GB" sz="1600" dirty="0"/>
          </a:p>
          <a:p>
            <a:endParaRPr lang="en-GB" sz="1600" dirty="0" smtClean="0"/>
          </a:p>
          <a:p>
            <a:endParaRPr lang="en-GB" sz="1600" dirty="0"/>
          </a:p>
          <a:p>
            <a:endParaRPr lang="en-GB" sz="1600" dirty="0" smtClean="0"/>
          </a:p>
          <a:p>
            <a:endParaRPr lang="en-GB" sz="1600" dirty="0"/>
          </a:p>
        </p:txBody>
      </p:sp>
      <p:graphicFrame>
        <p:nvGraphicFramePr>
          <p:cNvPr id="5" name="Table 4"/>
          <p:cNvGraphicFramePr>
            <a:graphicFrameLocks noGrp="1"/>
          </p:cNvGraphicFramePr>
          <p:nvPr>
            <p:extLst>
              <p:ext uri="{D42A27DB-BD31-4B8C-83A1-F6EECF244321}">
                <p14:modId xmlns:p14="http://schemas.microsoft.com/office/powerpoint/2010/main" val="490003047"/>
              </p:ext>
            </p:extLst>
          </p:nvPr>
        </p:nvGraphicFramePr>
        <p:xfrm>
          <a:off x="789484" y="2359546"/>
          <a:ext cx="7416825" cy="2506243"/>
        </p:xfrm>
        <a:graphic>
          <a:graphicData uri="http://schemas.openxmlformats.org/drawingml/2006/table">
            <a:tbl>
              <a:tblPr firstRow="1" bandRow="1">
                <a:tableStyleId>{69012ECD-51FC-41F1-AA8D-1B2483CD663E}</a:tableStyleId>
              </a:tblPr>
              <a:tblGrid>
                <a:gridCol w="1204638"/>
                <a:gridCol w="2080738"/>
                <a:gridCol w="1971226"/>
                <a:gridCol w="2160223"/>
              </a:tblGrid>
              <a:tr h="450329">
                <a:tc>
                  <a:txBody>
                    <a:bodyPr/>
                    <a:lstStyle/>
                    <a:p>
                      <a:endParaRPr lang="en-GB" sz="1200" dirty="0">
                        <a:solidFill>
                          <a:schemeClr val="tx2"/>
                        </a:solidFill>
                      </a:endParaRPr>
                    </a:p>
                  </a:txBody>
                  <a:tcPr/>
                </a:tc>
                <a:tc>
                  <a:txBody>
                    <a:bodyPr/>
                    <a:lstStyle/>
                    <a:p>
                      <a:pPr algn="ctr"/>
                      <a:r>
                        <a:rPr lang="en-GB" sz="1600" dirty="0" smtClean="0">
                          <a:solidFill>
                            <a:schemeClr val="tx2"/>
                          </a:solidFill>
                        </a:rPr>
                        <a:t>All Patients</a:t>
                      </a:r>
                      <a:endParaRPr lang="en-GB" sz="1600" dirty="0">
                        <a:solidFill>
                          <a:schemeClr val="tx2"/>
                        </a:solidFill>
                      </a:endParaRPr>
                    </a:p>
                  </a:txBody>
                  <a:tcPr/>
                </a:tc>
                <a:tc>
                  <a:txBody>
                    <a:bodyPr/>
                    <a:lstStyle/>
                    <a:p>
                      <a:pPr algn="ctr"/>
                      <a:r>
                        <a:rPr lang="en-GB" sz="1600" dirty="0" smtClean="0">
                          <a:solidFill>
                            <a:schemeClr val="tx2"/>
                          </a:solidFill>
                        </a:rPr>
                        <a:t>5-FU</a:t>
                      </a:r>
                      <a:endParaRPr lang="en-GB" sz="1600" dirty="0">
                        <a:solidFill>
                          <a:schemeClr val="tx2"/>
                        </a:solidFill>
                      </a:endParaRPr>
                    </a:p>
                  </a:txBody>
                  <a:tcPr/>
                </a:tc>
                <a:tc>
                  <a:txBody>
                    <a:bodyPr/>
                    <a:lstStyle/>
                    <a:p>
                      <a:pPr algn="ctr"/>
                      <a:r>
                        <a:rPr lang="en-GB" sz="1600" dirty="0" smtClean="0">
                          <a:solidFill>
                            <a:schemeClr val="tx2"/>
                          </a:solidFill>
                        </a:rPr>
                        <a:t>Gemcitabine</a:t>
                      </a:r>
                      <a:endParaRPr lang="en-GB" sz="1600" dirty="0">
                        <a:solidFill>
                          <a:schemeClr val="tx2"/>
                        </a:solidFill>
                      </a:endParaRPr>
                    </a:p>
                  </a:txBody>
                  <a:tcPr/>
                </a:tc>
              </a:tr>
              <a:tr h="679107">
                <a:tc>
                  <a:txBody>
                    <a:bodyPr/>
                    <a:lstStyle/>
                    <a:p>
                      <a:r>
                        <a:rPr lang="en-GB" sz="1600" b="1" dirty="0" smtClean="0"/>
                        <a:t>CA 19-9</a:t>
                      </a:r>
                      <a:endParaRPr lang="en-GB" sz="1600" b="1" dirty="0"/>
                    </a:p>
                  </a:txBody>
                  <a:tcPr/>
                </a:tc>
                <a:tc>
                  <a:txBody>
                    <a:bodyPr/>
                    <a:lstStyle/>
                    <a:p>
                      <a:pPr algn="ctr"/>
                      <a:r>
                        <a:rPr lang="en-GB" sz="1600" dirty="0" smtClean="0"/>
                        <a:t>1.20 (1.11, 1.30)* p&lt;0.0001</a:t>
                      </a:r>
                      <a:endParaRPr lang="en-GB" sz="1600" dirty="0"/>
                    </a:p>
                  </a:txBody>
                  <a:tcPr/>
                </a:tc>
                <a:tc>
                  <a:txBody>
                    <a:bodyPr/>
                    <a:lstStyle/>
                    <a:p>
                      <a:pPr algn="ctr"/>
                      <a:r>
                        <a:rPr lang="en-GB" sz="1600" dirty="0" smtClean="0"/>
                        <a:t>1.20 (1.08, 1.33)*</a:t>
                      </a:r>
                      <a:r>
                        <a:rPr lang="en-GB" sz="1600" baseline="0" dirty="0" smtClean="0"/>
                        <a:t> p&lt;0.0001</a:t>
                      </a:r>
                      <a:endParaRPr lang="en-GB" sz="1600" dirty="0"/>
                    </a:p>
                  </a:txBody>
                  <a:tcPr/>
                </a:tc>
                <a:tc>
                  <a:txBody>
                    <a:bodyPr/>
                    <a:lstStyle/>
                    <a:p>
                      <a:pPr algn="ctr"/>
                      <a:r>
                        <a:rPr lang="en-GB" sz="1600" dirty="0" smtClean="0"/>
                        <a:t>1.21 (1.06, 1.39)*</a:t>
                      </a:r>
                      <a:r>
                        <a:rPr lang="en-GB" sz="1600" baseline="0" dirty="0" smtClean="0"/>
                        <a:t> p&lt;0.0001</a:t>
                      </a:r>
                      <a:endParaRPr lang="en-GB" sz="1600" dirty="0"/>
                    </a:p>
                  </a:txBody>
                  <a:tcPr/>
                </a:tc>
              </a:tr>
              <a:tr h="702503">
                <a:tc>
                  <a:txBody>
                    <a:bodyPr/>
                    <a:lstStyle/>
                    <a:p>
                      <a:r>
                        <a:rPr lang="en-GB" sz="1600" b="1" dirty="0" smtClean="0"/>
                        <a:t>CEA</a:t>
                      </a:r>
                      <a:endParaRPr lang="en-GB" sz="1600" b="1" dirty="0"/>
                    </a:p>
                  </a:txBody>
                  <a:tcPr/>
                </a:tc>
                <a:tc>
                  <a:txBody>
                    <a:bodyPr/>
                    <a:lstStyle/>
                    <a:p>
                      <a:pPr algn="ctr"/>
                      <a:r>
                        <a:rPr lang="en-GB" sz="1600" dirty="0" smtClean="0"/>
                        <a:t>1.19 (1.04, 1.38)* p&lt;0.0001</a:t>
                      </a:r>
                      <a:endParaRPr lang="en-GB" sz="1600" dirty="0"/>
                    </a:p>
                  </a:txBody>
                  <a:tcPr/>
                </a:tc>
                <a:tc>
                  <a:txBody>
                    <a:bodyPr/>
                    <a:lstStyle/>
                    <a:p>
                      <a:pPr algn="ctr"/>
                      <a:r>
                        <a:rPr lang="en-GB" sz="1600" dirty="0" smtClean="0"/>
                        <a:t>1.43 (1.12, 1.83)* p&lt;0.0001</a:t>
                      </a:r>
                      <a:endParaRPr lang="en-GB" sz="1600" dirty="0"/>
                    </a:p>
                  </a:txBody>
                  <a:tcPr/>
                </a:tc>
                <a:tc>
                  <a:txBody>
                    <a:bodyPr/>
                    <a:lstStyle/>
                    <a:p>
                      <a:pPr algn="ctr"/>
                      <a:r>
                        <a:rPr lang="en-GB" sz="1600" dirty="0" smtClean="0"/>
                        <a:t>1.12 (0.90, 1.38) p=</a:t>
                      </a:r>
                      <a:r>
                        <a:rPr lang="en-GB" sz="1600" baseline="0" dirty="0" smtClean="0"/>
                        <a:t>0.094</a:t>
                      </a:r>
                      <a:endParaRPr lang="en-GB" sz="1600" dirty="0"/>
                    </a:p>
                  </a:txBody>
                  <a:tcPr/>
                </a:tc>
              </a:tr>
              <a:tr h="674304">
                <a:tc>
                  <a:txBody>
                    <a:bodyPr/>
                    <a:lstStyle/>
                    <a:p>
                      <a:r>
                        <a:rPr lang="en-GB" sz="1600" b="1" dirty="0" smtClean="0"/>
                        <a:t>MMP-7</a:t>
                      </a:r>
                      <a:endParaRPr lang="en-GB" sz="1600" b="1" dirty="0"/>
                    </a:p>
                  </a:txBody>
                  <a:tcPr/>
                </a:tc>
                <a:tc>
                  <a:txBody>
                    <a:bodyPr/>
                    <a:lstStyle/>
                    <a:p>
                      <a:pPr algn="ctr"/>
                      <a:r>
                        <a:rPr lang="en-GB" sz="1600" dirty="0" smtClean="0"/>
                        <a:t>1.15 (0.98, 1.34) p=0.0054</a:t>
                      </a:r>
                      <a:endParaRPr lang="en-GB" sz="1600" dirty="0"/>
                    </a:p>
                  </a:txBody>
                  <a:tcPr/>
                </a:tc>
                <a:tc>
                  <a:txBody>
                    <a:bodyPr/>
                    <a:lstStyle/>
                    <a:p>
                      <a:pPr algn="ctr"/>
                      <a:r>
                        <a:rPr lang="en-GB" sz="1600" dirty="0" smtClean="0"/>
                        <a:t>0.96 (0.73, 1.25) p=0.58</a:t>
                      </a:r>
                      <a:endParaRPr lang="en-GB" sz="1600" dirty="0"/>
                    </a:p>
                  </a:txBody>
                  <a:tcPr/>
                </a:tc>
                <a:tc>
                  <a:txBody>
                    <a:bodyPr/>
                    <a:lstStyle/>
                    <a:p>
                      <a:pPr algn="ctr"/>
                      <a:r>
                        <a:rPr lang="en-GB" sz="1600" dirty="0" smtClean="0"/>
                        <a:t>1.39 (1.05, 1.83)*</a:t>
                      </a:r>
                      <a:r>
                        <a:rPr lang="en-GB" sz="1600" baseline="0" dirty="0" smtClean="0"/>
                        <a:t> p=0.0001</a:t>
                      </a:r>
                      <a:endParaRPr lang="en-GB" sz="1600" dirty="0"/>
                    </a:p>
                  </a:txBody>
                  <a:tcPr/>
                </a:tc>
              </a:tr>
            </a:tbl>
          </a:graphicData>
        </a:graphic>
      </p:graphicFrame>
      <p:sp>
        <p:nvSpPr>
          <p:cNvPr id="8"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Heestand</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176)</a:t>
            </a:r>
            <a:endParaRPr lang="en-GB" sz="1100" dirty="0">
              <a:solidFill>
                <a:srgbClr val="363636"/>
              </a:solidFill>
            </a:endParaRPr>
          </a:p>
        </p:txBody>
      </p:sp>
      <p:sp>
        <p:nvSpPr>
          <p:cNvPr id="6" name="Rectangle 5"/>
          <p:cNvSpPr/>
          <p:nvPr/>
        </p:nvSpPr>
        <p:spPr>
          <a:xfrm>
            <a:off x="755576" y="4924474"/>
            <a:ext cx="6192688" cy="307777"/>
          </a:xfrm>
          <a:prstGeom prst="rect">
            <a:avLst/>
          </a:prstGeom>
        </p:spPr>
        <p:txBody>
          <a:bodyPr wrap="square">
            <a:spAutoFit/>
          </a:bodyPr>
          <a:lstStyle/>
          <a:p>
            <a:r>
              <a:rPr lang="en-GB" sz="1400" dirty="0" smtClean="0">
                <a:solidFill>
                  <a:srgbClr val="363636"/>
                </a:solidFill>
              </a:rPr>
              <a:t>*</a:t>
            </a:r>
            <a:r>
              <a:rPr lang="en-GB" sz="1400" dirty="0">
                <a:solidFill>
                  <a:srgbClr val="363636"/>
                </a:solidFill>
              </a:rPr>
              <a:t>Significance was maintained with multivariate analysis</a:t>
            </a:r>
          </a:p>
        </p:txBody>
      </p:sp>
    </p:spTree>
    <p:extLst>
      <p:ext uri="{BB962C8B-B14F-4D97-AF65-F5344CB8AC3E}">
        <p14:creationId xmlns:p14="http://schemas.microsoft.com/office/powerpoint/2010/main" val="203351234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176: A novel biomarker panel examining response to adjuvant pancreatic cancer therapy in RTOG 9704 –</a:t>
            </a:r>
            <a:r>
              <a:rPr lang="en-US" sz="1800" i="1" dirty="0"/>
              <a:t> </a:t>
            </a:r>
            <a:r>
              <a:rPr lang="en-US" sz="1800" dirty="0" err="1"/>
              <a:t>Heestand</a:t>
            </a:r>
            <a:r>
              <a:rPr lang="en-US" sz="1800" dirty="0"/>
              <a:t> GM et al</a:t>
            </a:r>
            <a:endParaRPr lang="en-GB" sz="1800" dirty="0"/>
          </a:p>
        </p:txBody>
      </p:sp>
      <p:sp>
        <p:nvSpPr>
          <p:cNvPr id="3" name="Content Placeholder 2"/>
          <p:cNvSpPr>
            <a:spLocks noGrp="1"/>
          </p:cNvSpPr>
          <p:nvPr>
            <p:ph idx="1"/>
          </p:nvPr>
        </p:nvSpPr>
        <p:spPr/>
        <p:txBody>
          <a:bodyPr/>
          <a:lstStyle/>
          <a:p>
            <a:r>
              <a:rPr lang="en-GB" sz="1600" b="1" dirty="0" smtClean="0"/>
              <a:t>Key results</a:t>
            </a:r>
          </a:p>
          <a:p>
            <a:pPr lvl="1"/>
            <a:r>
              <a:rPr lang="en-GB" sz="1600" dirty="0" smtClean="0"/>
              <a:t>Low levels of MMP-7 were associated with significant improvement in disease-free survival and OS in the patients receiving adjuvant therapy compared with high levels; this was not observed in patients receiving 5-FU</a:t>
            </a:r>
            <a:endParaRPr lang="en-GB" sz="1600" strike="dblStrike" dirty="0"/>
          </a:p>
        </p:txBody>
      </p:sp>
      <p:sp>
        <p:nvSpPr>
          <p:cNvPr id="7"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Heestand</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176)</a:t>
            </a:r>
            <a:endParaRPr lang="en-GB" sz="1100" dirty="0">
              <a:solidFill>
                <a:srgbClr val="363636"/>
              </a:solidFill>
            </a:endParaRPr>
          </a:p>
        </p:txBody>
      </p:sp>
      <p:sp>
        <p:nvSpPr>
          <p:cNvPr id="10" name="TextBox 9"/>
          <p:cNvSpPr txBox="1"/>
          <p:nvPr/>
        </p:nvSpPr>
        <p:spPr>
          <a:xfrm>
            <a:off x="1457797" y="6162027"/>
            <a:ext cx="6206444" cy="276999"/>
          </a:xfrm>
          <a:prstGeom prst="rect">
            <a:avLst/>
          </a:prstGeom>
          <a:noFill/>
        </p:spPr>
        <p:txBody>
          <a:bodyPr wrap="none" rtlCol="0">
            <a:spAutoFit/>
          </a:bodyPr>
          <a:lstStyle/>
          <a:p>
            <a:pPr algn="ctr"/>
            <a:r>
              <a:rPr lang="en-GB" sz="1200" dirty="0" smtClean="0">
                <a:solidFill>
                  <a:srgbClr val="363636"/>
                </a:solidFill>
              </a:rPr>
              <a:t>Gemcitabine arm: MMP-7 &lt; median: MST 1.99 years; MMP-7 ≥ median: MST 1.52 years</a:t>
            </a:r>
            <a:endParaRPr lang="en-GB" sz="1200" dirty="0">
              <a:solidFill>
                <a:srgbClr val="363636"/>
              </a:solidFill>
            </a:endParaRPr>
          </a:p>
        </p:txBody>
      </p:sp>
      <p:cxnSp>
        <p:nvCxnSpPr>
          <p:cNvPr id="11" name="Straight Connector 10"/>
          <p:cNvCxnSpPr/>
          <p:nvPr/>
        </p:nvCxnSpPr>
        <p:spPr>
          <a:xfrm>
            <a:off x="2393446" y="2613025"/>
            <a:ext cx="0" cy="139465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320234" y="2608994"/>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320234" y="2893361"/>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320234" y="3170009"/>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320234" y="3439270"/>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59382" y="2484839"/>
            <a:ext cx="396262" cy="246221"/>
          </a:xfrm>
          <a:prstGeom prst="rect">
            <a:avLst/>
          </a:prstGeom>
          <a:noFill/>
        </p:spPr>
        <p:txBody>
          <a:bodyPr wrap="none" rtlCol="0">
            <a:spAutoFit/>
          </a:bodyPr>
          <a:lstStyle/>
          <a:p>
            <a:pPr algn="r"/>
            <a:r>
              <a:rPr lang="en-GB" sz="1000" dirty="0" smtClean="0">
                <a:solidFill>
                  <a:srgbClr val="000000"/>
                </a:solidFill>
              </a:rPr>
              <a:t>100</a:t>
            </a:r>
            <a:endParaRPr lang="en-GB" sz="1000" dirty="0">
              <a:solidFill>
                <a:srgbClr val="000000"/>
              </a:solidFill>
            </a:endParaRPr>
          </a:p>
        </p:txBody>
      </p:sp>
      <p:sp>
        <p:nvSpPr>
          <p:cNvPr id="17" name="TextBox 16"/>
          <p:cNvSpPr txBox="1"/>
          <p:nvPr/>
        </p:nvSpPr>
        <p:spPr>
          <a:xfrm>
            <a:off x="2029914" y="3316858"/>
            <a:ext cx="325730" cy="246221"/>
          </a:xfrm>
          <a:prstGeom prst="rect">
            <a:avLst/>
          </a:prstGeom>
          <a:noFill/>
        </p:spPr>
        <p:txBody>
          <a:bodyPr wrap="none" rtlCol="0">
            <a:spAutoFit/>
          </a:bodyPr>
          <a:lstStyle/>
          <a:p>
            <a:pPr algn="r"/>
            <a:r>
              <a:rPr lang="en-GB" sz="1000" dirty="0" smtClean="0">
                <a:solidFill>
                  <a:srgbClr val="000000"/>
                </a:solidFill>
              </a:rPr>
              <a:t>40</a:t>
            </a:r>
            <a:endParaRPr lang="en-GB" sz="1000" dirty="0">
              <a:solidFill>
                <a:srgbClr val="000000"/>
              </a:solidFill>
            </a:endParaRPr>
          </a:p>
        </p:txBody>
      </p:sp>
      <p:sp>
        <p:nvSpPr>
          <p:cNvPr id="18" name="TextBox 17"/>
          <p:cNvSpPr txBox="1"/>
          <p:nvPr/>
        </p:nvSpPr>
        <p:spPr>
          <a:xfrm>
            <a:off x="2029914" y="3590490"/>
            <a:ext cx="325730" cy="246221"/>
          </a:xfrm>
          <a:prstGeom prst="rect">
            <a:avLst/>
          </a:prstGeom>
          <a:noFill/>
        </p:spPr>
        <p:txBody>
          <a:bodyPr wrap="none" rtlCol="0">
            <a:spAutoFit/>
          </a:bodyPr>
          <a:lstStyle/>
          <a:p>
            <a:pPr algn="r"/>
            <a:r>
              <a:rPr lang="en-GB" sz="1000" dirty="0" smtClean="0">
                <a:solidFill>
                  <a:srgbClr val="000000"/>
                </a:solidFill>
              </a:rPr>
              <a:t>20</a:t>
            </a:r>
            <a:endParaRPr lang="en-GB" sz="1000" dirty="0">
              <a:solidFill>
                <a:srgbClr val="000000"/>
              </a:solidFill>
            </a:endParaRPr>
          </a:p>
        </p:txBody>
      </p:sp>
      <p:cxnSp>
        <p:nvCxnSpPr>
          <p:cNvPr id="19" name="Straight Connector 18"/>
          <p:cNvCxnSpPr/>
          <p:nvPr/>
        </p:nvCxnSpPr>
        <p:spPr>
          <a:xfrm flipH="1">
            <a:off x="2320234" y="3715005"/>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320235" y="3990192"/>
            <a:ext cx="1871804" cy="476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a:off x="2743022" y="403101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a:off x="3124990" y="403101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a:off x="3506958" y="403101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a:off x="3887715" y="403101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a:off x="2350421" y="4035774"/>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029914" y="3043761"/>
            <a:ext cx="325730" cy="246221"/>
          </a:xfrm>
          <a:prstGeom prst="rect">
            <a:avLst/>
          </a:prstGeom>
          <a:noFill/>
        </p:spPr>
        <p:txBody>
          <a:bodyPr wrap="none" rtlCol="0">
            <a:spAutoFit/>
          </a:bodyPr>
          <a:lstStyle/>
          <a:p>
            <a:pPr algn="r"/>
            <a:r>
              <a:rPr lang="en-GB" sz="1000" dirty="0" smtClean="0">
                <a:solidFill>
                  <a:srgbClr val="000000"/>
                </a:solidFill>
              </a:rPr>
              <a:t>60</a:t>
            </a:r>
            <a:endParaRPr lang="en-GB" sz="1000" dirty="0">
              <a:solidFill>
                <a:srgbClr val="000000"/>
              </a:solidFill>
            </a:endParaRPr>
          </a:p>
        </p:txBody>
      </p:sp>
      <p:sp>
        <p:nvSpPr>
          <p:cNvPr id="27" name="TextBox 26"/>
          <p:cNvSpPr txBox="1"/>
          <p:nvPr/>
        </p:nvSpPr>
        <p:spPr>
          <a:xfrm>
            <a:off x="2029914" y="2770395"/>
            <a:ext cx="325730" cy="246221"/>
          </a:xfrm>
          <a:prstGeom prst="rect">
            <a:avLst/>
          </a:prstGeom>
          <a:noFill/>
        </p:spPr>
        <p:txBody>
          <a:bodyPr wrap="none" rtlCol="0">
            <a:spAutoFit/>
          </a:bodyPr>
          <a:lstStyle/>
          <a:p>
            <a:pPr algn="r"/>
            <a:r>
              <a:rPr lang="en-GB" sz="1000" dirty="0" smtClean="0">
                <a:solidFill>
                  <a:srgbClr val="000000"/>
                </a:solidFill>
              </a:rPr>
              <a:t>80</a:t>
            </a:r>
            <a:endParaRPr lang="en-GB" sz="1000" dirty="0">
              <a:solidFill>
                <a:srgbClr val="000000"/>
              </a:solidFill>
            </a:endParaRPr>
          </a:p>
        </p:txBody>
      </p:sp>
      <p:sp>
        <p:nvSpPr>
          <p:cNvPr id="28" name="TextBox 27"/>
          <p:cNvSpPr txBox="1"/>
          <p:nvPr/>
        </p:nvSpPr>
        <p:spPr>
          <a:xfrm rot="16200000">
            <a:off x="1581214" y="3189104"/>
            <a:ext cx="676788" cy="246221"/>
          </a:xfrm>
          <a:prstGeom prst="rect">
            <a:avLst/>
          </a:prstGeom>
          <a:noFill/>
        </p:spPr>
        <p:txBody>
          <a:bodyPr wrap="none" rtlCol="0">
            <a:spAutoFit/>
          </a:bodyPr>
          <a:lstStyle/>
          <a:p>
            <a:pPr algn="ctr"/>
            <a:r>
              <a:rPr lang="en-GB" sz="1000" dirty="0" smtClean="0">
                <a:solidFill>
                  <a:srgbClr val="000000"/>
                </a:solidFill>
              </a:rPr>
              <a:t>DFS (%)</a:t>
            </a:r>
            <a:endParaRPr lang="en-GB" sz="1000" dirty="0">
              <a:solidFill>
                <a:srgbClr val="000000"/>
              </a:solidFill>
            </a:endParaRPr>
          </a:p>
        </p:txBody>
      </p:sp>
      <p:sp>
        <p:nvSpPr>
          <p:cNvPr id="29" name="TextBox 28"/>
          <p:cNvSpPr txBox="1"/>
          <p:nvPr/>
        </p:nvSpPr>
        <p:spPr>
          <a:xfrm>
            <a:off x="2268406" y="4096899"/>
            <a:ext cx="255198" cy="246221"/>
          </a:xfrm>
          <a:prstGeom prst="rect">
            <a:avLst/>
          </a:prstGeom>
          <a:noFill/>
        </p:spPr>
        <p:txBody>
          <a:bodyPr wrap="none" rtlCol="0">
            <a:spAutoFit/>
          </a:bodyPr>
          <a:lstStyle/>
          <a:p>
            <a:pPr algn="ctr"/>
            <a:r>
              <a:rPr lang="en-GB" sz="1000" dirty="0" smtClean="0">
                <a:solidFill>
                  <a:srgbClr val="000000"/>
                </a:solidFill>
              </a:rPr>
              <a:t>0</a:t>
            </a:r>
            <a:endParaRPr lang="en-GB" sz="1000" dirty="0">
              <a:solidFill>
                <a:srgbClr val="000000"/>
              </a:solidFill>
            </a:endParaRPr>
          </a:p>
        </p:txBody>
      </p:sp>
      <p:sp>
        <p:nvSpPr>
          <p:cNvPr id="30" name="TextBox 29"/>
          <p:cNvSpPr txBox="1"/>
          <p:nvPr/>
        </p:nvSpPr>
        <p:spPr>
          <a:xfrm>
            <a:off x="2661590" y="4096899"/>
            <a:ext cx="255198" cy="246221"/>
          </a:xfrm>
          <a:prstGeom prst="rect">
            <a:avLst/>
          </a:prstGeom>
          <a:noFill/>
        </p:spPr>
        <p:txBody>
          <a:bodyPr wrap="none" rtlCol="0">
            <a:spAutoFit/>
          </a:bodyPr>
          <a:lstStyle/>
          <a:p>
            <a:pPr algn="ctr"/>
            <a:r>
              <a:rPr lang="en-GB" sz="1000" dirty="0" smtClean="0">
                <a:solidFill>
                  <a:srgbClr val="000000"/>
                </a:solidFill>
              </a:rPr>
              <a:t>2</a:t>
            </a:r>
            <a:endParaRPr lang="en-GB" sz="1000" dirty="0">
              <a:solidFill>
                <a:srgbClr val="000000"/>
              </a:solidFill>
            </a:endParaRPr>
          </a:p>
        </p:txBody>
      </p:sp>
      <p:sp>
        <p:nvSpPr>
          <p:cNvPr id="31" name="TextBox 30"/>
          <p:cNvSpPr txBox="1"/>
          <p:nvPr/>
        </p:nvSpPr>
        <p:spPr>
          <a:xfrm>
            <a:off x="3036937" y="4096899"/>
            <a:ext cx="255198" cy="246221"/>
          </a:xfrm>
          <a:prstGeom prst="rect">
            <a:avLst/>
          </a:prstGeom>
          <a:noFill/>
        </p:spPr>
        <p:txBody>
          <a:bodyPr wrap="none" rtlCol="0">
            <a:spAutoFit/>
          </a:bodyPr>
          <a:lstStyle/>
          <a:p>
            <a:pPr algn="ctr"/>
            <a:r>
              <a:rPr lang="en-GB" sz="1000" dirty="0" smtClean="0">
                <a:solidFill>
                  <a:srgbClr val="000000"/>
                </a:solidFill>
              </a:rPr>
              <a:t>4</a:t>
            </a:r>
            <a:endParaRPr lang="en-GB" sz="1000" dirty="0">
              <a:solidFill>
                <a:srgbClr val="000000"/>
              </a:solidFill>
            </a:endParaRPr>
          </a:p>
        </p:txBody>
      </p:sp>
      <p:sp>
        <p:nvSpPr>
          <p:cNvPr id="32" name="TextBox 31"/>
          <p:cNvSpPr txBox="1"/>
          <p:nvPr/>
        </p:nvSpPr>
        <p:spPr>
          <a:xfrm>
            <a:off x="3420012" y="4096899"/>
            <a:ext cx="255198" cy="246221"/>
          </a:xfrm>
          <a:prstGeom prst="rect">
            <a:avLst/>
          </a:prstGeom>
          <a:noFill/>
        </p:spPr>
        <p:txBody>
          <a:bodyPr wrap="none" rtlCol="0">
            <a:spAutoFit/>
          </a:bodyPr>
          <a:lstStyle/>
          <a:p>
            <a:pPr algn="ctr"/>
            <a:r>
              <a:rPr lang="en-GB" sz="1000" dirty="0" smtClean="0">
                <a:solidFill>
                  <a:srgbClr val="000000"/>
                </a:solidFill>
              </a:rPr>
              <a:t>6</a:t>
            </a:r>
            <a:endParaRPr lang="en-GB" sz="1000" dirty="0">
              <a:solidFill>
                <a:srgbClr val="000000"/>
              </a:solidFill>
            </a:endParaRPr>
          </a:p>
        </p:txBody>
      </p:sp>
      <p:sp>
        <p:nvSpPr>
          <p:cNvPr id="33" name="TextBox 32"/>
          <p:cNvSpPr txBox="1"/>
          <p:nvPr/>
        </p:nvSpPr>
        <p:spPr>
          <a:xfrm>
            <a:off x="3801876" y="4096899"/>
            <a:ext cx="255198" cy="246221"/>
          </a:xfrm>
          <a:prstGeom prst="rect">
            <a:avLst/>
          </a:prstGeom>
          <a:noFill/>
        </p:spPr>
        <p:txBody>
          <a:bodyPr wrap="none" rtlCol="0">
            <a:spAutoFit/>
          </a:bodyPr>
          <a:lstStyle/>
          <a:p>
            <a:pPr algn="ctr"/>
            <a:r>
              <a:rPr lang="en-GB" sz="1000" dirty="0" smtClean="0">
                <a:solidFill>
                  <a:srgbClr val="000000"/>
                </a:solidFill>
              </a:rPr>
              <a:t>8</a:t>
            </a:r>
            <a:endParaRPr lang="en-GB" sz="1000" dirty="0">
              <a:solidFill>
                <a:srgbClr val="000000"/>
              </a:solidFill>
            </a:endParaRPr>
          </a:p>
        </p:txBody>
      </p:sp>
      <p:sp>
        <p:nvSpPr>
          <p:cNvPr id="34" name="TextBox 33"/>
          <p:cNvSpPr txBox="1"/>
          <p:nvPr/>
        </p:nvSpPr>
        <p:spPr>
          <a:xfrm>
            <a:off x="2100446" y="3870435"/>
            <a:ext cx="255198" cy="246221"/>
          </a:xfrm>
          <a:prstGeom prst="rect">
            <a:avLst/>
          </a:prstGeom>
          <a:noFill/>
        </p:spPr>
        <p:txBody>
          <a:bodyPr wrap="none" rtlCol="0">
            <a:spAutoFit/>
          </a:bodyPr>
          <a:lstStyle/>
          <a:p>
            <a:pPr algn="r"/>
            <a:r>
              <a:rPr lang="en-GB" sz="1000" dirty="0" smtClean="0">
                <a:solidFill>
                  <a:srgbClr val="000000"/>
                </a:solidFill>
              </a:rPr>
              <a:t>0</a:t>
            </a:r>
            <a:endParaRPr lang="en-GB" sz="1000" dirty="0">
              <a:solidFill>
                <a:srgbClr val="000000"/>
              </a:solidFill>
            </a:endParaRPr>
          </a:p>
        </p:txBody>
      </p:sp>
      <p:sp>
        <p:nvSpPr>
          <p:cNvPr id="35" name="Rectangle 34"/>
          <p:cNvSpPr/>
          <p:nvPr/>
        </p:nvSpPr>
        <p:spPr>
          <a:xfrm>
            <a:off x="2892791" y="2616506"/>
            <a:ext cx="1338828" cy="553998"/>
          </a:xfrm>
          <a:prstGeom prst="rect">
            <a:avLst/>
          </a:prstGeom>
        </p:spPr>
        <p:txBody>
          <a:bodyPr wrap="none">
            <a:spAutoFit/>
          </a:bodyPr>
          <a:lstStyle/>
          <a:p>
            <a:r>
              <a:rPr lang="en-GB" sz="1000" dirty="0" smtClean="0">
                <a:solidFill>
                  <a:srgbClr val="363636"/>
                </a:solidFill>
              </a:rPr>
              <a:t>Gemcitabine arm:</a:t>
            </a:r>
          </a:p>
          <a:p>
            <a:r>
              <a:rPr lang="en-GB" sz="1000" dirty="0" smtClean="0">
                <a:solidFill>
                  <a:srgbClr val="363636"/>
                </a:solidFill>
              </a:rPr>
              <a:t>HR 1.19 (1.10, 1.30)</a:t>
            </a:r>
          </a:p>
          <a:p>
            <a:r>
              <a:rPr lang="en-GB" sz="1000" dirty="0" smtClean="0">
                <a:solidFill>
                  <a:srgbClr val="363636"/>
                </a:solidFill>
              </a:rPr>
              <a:t>p&lt;0.0001</a:t>
            </a:r>
            <a:endParaRPr lang="en-GB" sz="1000" dirty="0">
              <a:solidFill>
                <a:srgbClr val="363636"/>
              </a:solidFill>
            </a:endParaRPr>
          </a:p>
        </p:txBody>
      </p:sp>
      <p:sp>
        <p:nvSpPr>
          <p:cNvPr id="36" name="Rectangle 35"/>
          <p:cNvSpPr/>
          <p:nvPr/>
        </p:nvSpPr>
        <p:spPr>
          <a:xfrm>
            <a:off x="7569642" y="3964735"/>
            <a:ext cx="896399" cy="553998"/>
          </a:xfrm>
          <a:prstGeom prst="rect">
            <a:avLst/>
          </a:prstGeom>
        </p:spPr>
        <p:txBody>
          <a:bodyPr wrap="none">
            <a:spAutoFit/>
          </a:bodyPr>
          <a:lstStyle/>
          <a:p>
            <a:r>
              <a:rPr lang="en-GB" sz="1000" dirty="0" smtClean="0">
                <a:solidFill>
                  <a:srgbClr val="363636"/>
                </a:solidFill>
              </a:rPr>
              <a:t>Low MMP-7</a:t>
            </a:r>
          </a:p>
          <a:p>
            <a:endParaRPr lang="en-GB" sz="1000" dirty="0">
              <a:solidFill>
                <a:srgbClr val="363636"/>
              </a:solidFill>
            </a:endParaRPr>
          </a:p>
          <a:p>
            <a:r>
              <a:rPr lang="en-GB" sz="1000" dirty="0">
                <a:solidFill>
                  <a:srgbClr val="363636"/>
                </a:solidFill>
              </a:rPr>
              <a:t>High </a:t>
            </a:r>
            <a:r>
              <a:rPr lang="en-GB" sz="1000" dirty="0" smtClean="0">
                <a:solidFill>
                  <a:srgbClr val="363636"/>
                </a:solidFill>
              </a:rPr>
              <a:t>MMP-7</a:t>
            </a:r>
            <a:endParaRPr lang="en-GB" sz="1000" dirty="0">
              <a:solidFill>
                <a:srgbClr val="363636"/>
              </a:solidFill>
            </a:endParaRPr>
          </a:p>
        </p:txBody>
      </p:sp>
      <p:cxnSp>
        <p:nvCxnSpPr>
          <p:cNvPr id="37" name="Straight Connector 36"/>
          <p:cNvCxnSpPr/>
          <p:nvPr/>
        </p:nvCxnSpPr>
        <p:spPr>
          <a:xfrm>
            <a:off x="2393446" y="4402085"/>
            <a:ext cx="0" cy="139465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320234" y="4398054"/>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320234" y="4682421"/>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320234" y="4959069"/>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320234" y="5228330"/>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959382" y="4273899"/>
            <a:ext cx="396262" cy="246221"/>
          </a:xfrm>
          <a:prstGeom prst="rect">
            <a:avLst/>
          </a:prstGeom>
          <a:noFill/>
        </p:spPr>
        <p:txBody>
          <a:bodyPr wrap="none" rtlCol="0">
            <a:spAutoFit/>
          </a:bodyPr>
          <a:lstStyle/>
          <a:p>
            <a:pPr algn="r"/>
            <a:r>
              <a:rPr lang="en-GB" sz="1000" dirty="0" smtClean="0">
                <a:solidFill>
                  <a:srgbClr val="000000"/>
                </a:solidFill>
              </a:rPr>
              <a:t>100</a:t>
            </a:r>
            <a:endParaRPr lang="en-GB" sz="1000" dirty="0">
              <a:solidFill>
                <a:srgbClr val="000000"/>
              </a:solidFill>
            </a:endParaRPr>
          </a:p>
        </p:txBody>
      </p:sp>
      <p:sp>
        <p:nvSpPr>
          <p:cNvPr id="43" name="TextBox 42"/>
          <p:cNvSpPr txBox="1"/>
          <p:nvPr/>
        </p:nvSpPr>
        <p:spPr>
          <a:xfrm>
            <a:off x="2029914" y="5105918"/>
            <a:ext cx="325730" cy="246221"/>
          </a:xfrm>
          <a:prstGeom prst="rect">
            <a:avLst/>
          </a:prstGeom>
          <a:noFill/>
        </p:spPr>
        <p:txBody>
          <a:bodyPr wrap="none" rtlCol="0">
            <a:spAutoFit/>
          </a:bodyPr>
          <a:lstStyle/>
          <a:p>
            <a:pPr algn="r"/>
            <a:r>
              <a:rPr lang="en-GB" sz="1000" dirty="0" smtClean="0">
                <a:solidFill>
                  <a:srgbClr val="000000"/>
                </a:solidFill>
              </a:rPr>
              <a:t>40</a:t>
            </a:r>
            <a:endParaRPr lang="en-GB" sz="1000" dirty="0">
              <a:solidFill>
                <a:srgbClr val="000000"/>
              </a:solidFill>
            </a:endParaRPr>
          </a:p>
        </p:txBody>
      </p:sp>
      <p:sp>
        <p:nvSpPr>
          <p:cNvPr id="44" name="TextBox 43"/>
          <p:cNvSpPr txBox="1"/>
          <p:nvPr/>
        </p:nvSpPr>
        <p:spPr>
          <a:xfrm>
            <a:off x="2029914" y="5379550"/>
            <a:ext cx="325730" cy="246221"/>
          </a:xfrm>
          <a:prstGeom prst="rect">
            <a:avLst/>
          </a:prstGeom>
          <a:noFill/>
        </p:spPr>
        <p:txBody>
          <a:bodyPr wrap="none" rtlCol="0">
            <a:spAutoFit/>
          </a:bodyPr>
          <a:lstStyle/>
          <a:p>
            <a:pPr algn="r"/>
            <a:r>
              <a:rPr lang="en-GB" sz="1000" dirty="0" smtClean="0">
                <a:solidFill>
                  <a:srgbClr val="000000"/>
                </a:solidFill>
              </a:rPr>
              <a:t>20</a:t>
            </a:r>
            <a:endParaRPr lang="en-GB" sz="1000" dirty="0">
              <a:solidFill>
                <a:srgbClr val="000000"/>
              </a:solidFill>
            </a:endParaRPr>
          </a:p>
        </p:txBody>
      </p:sp>
      <p:cxnSp>
        <p:nvCxnSpPr>
          <p:cNvPr id="45" name="Straight Connector 44"/>
          <p:cNvCxnSpPr/>
          <p:nvPr/>
        </p:nvCxnSpPr>
        <p:spPr>
          <a:xfrm flipH="1">
            <a:off x="2320234" y="5504065"/>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320235" y="5779252"/>
            <a:ext cx="1871804" cy="476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a:off x="2743022" y="582007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a:off x="3124990" y="582007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a:off x="3506958" y="582007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a:off x="3887715" y="582007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a:off x="2350421" y="5824834"/>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029914" y="4832821"/>
            <a:ext cx="325730" cy="246221"/>
          </a:xfrm>
          <a:prstGeom prst="rect">
            <a:avLst/>
          </a:prstGeom>
          <a:noFill/>
        </p:spPr>
        <p:txBody>
          <a:bodyPr wrap="none" rtlCol="0">
            <a:spAutoFit/>
          </a:bodyPr>
          <a:lstStyle/>
          <a:p>
            <a:pPr algn="r"/>
            <a:r>
              <a:rPr lang="en-GB" sz="1000" dirty="0" smtClean="0">
                <a:solidFill>
                  <a:srgbClr val="000000"/>
                </a:solidFill>
              </a:rPr>
              <a:t>60</a:t>
            </a:r>
            <a:endParaRPr lang="en-GB" sz="1000" dirty="0">
              <a:solidFill>
                <a:srgbClr val="000000"/>
              </a:solidFill>
            </a:endParaRPr>
          </a:p>
        </p:txBody>
      </p:sp>
      <p:sp>
        <p:nvSpPr>
          <p:cNvPr id="53" name="TextBox 52"/>
          <p:cNvSpPr txBox="1"/>
          <p:nvPr/>
        </p:nvSpPr>
        <p:spPr>
          <a:xfrm>
            <a:off x="2029914" y="4559455"/>
            <a:ext cx="325730" cy="246221"/>
          </a:xfrm>
          <a:prstGeom prst="rect">
            <a:avLst/>
          </a:prstGeom>
          <a:noFill/>
        </p:spPr>
        <p:txBody>
          <a:bodyPr wrap="none" rtlCol="0">
            <a:spAutoFit/>
          </a:bodyPr>
          <a:lstStyle/>
          <a:p>
            <a:pPr algn="r"/>
            <a:r>
              <a:rPr lang="en-GB" sz="1000" dirty="0" smtClean="0">
                <a:solidFill>
                  <a:srgbClr val="000000"/>
                </a:solidFill>
              </a:rPr>
              <a:t>80</a:t>
            </a:r>
            <a:endParaRPr lang="en-GB" sz="1000" dirty="0">
              <a:solidFill>
                <a:srgbClr val="000000"/>
              </a:solidFill>
            </a:endParaRPr>
          </a:p>
        </p:txBody>
      </p:sp>
      <p:sp>
        <p:nvSpPr>
          <p:cNvPr id="54" name="TextBox 53"/>
          <p:cNvSpPr txBox="1"/>
          <p:nvPr/>
        </p:nvSpPr>
        <p:spPr>
          <a:xfrm rot="16200000">
            <a:off x="1617280" y="4978164"/>
            <a:ext cx="604654" cy="246221"/>
          </a:xfrm>
          <a:prstGeom prst="rect">
            <a:avLst/>
          </a:prstGeom>
          <a:noFill/>
        </p:spPr>
        <p:txBody>
          <a:bodyPr wrap="none" rtlCol="0">
            <a:spAutoFit/>
          </a:bodyPr>
          <a:lstStyle/>
          <a:p>
            <a:pPr algn="ctr"/>
            <a:r>
              <a:rPr lang="en-GB" sz="1000" dirty="0" smtClean="0">
                <a:solidFill>
                  <a:srgbClr val="000000"/>
                </a:solidFill>
              </a:rPr>
              <a:t>OS (%)</a:t>
            </a:r>
            <a:endParaRPr lang="en-GB" sz="1000" dirty="0">
              <a:solidFill>
                <a:srgbClr val="000000"/>
              </a:solidFill>
            </a:endParaRPr>
          </a:p>
        </p:txBody>
      </p:sp>
      <p:sp>
        <p:nvSpPr>
          <p:cNvPr id="55" name="TextBox 54"/>
          <p:cNvSpPr txBox="1"/>
          <p:nvPr/>
        </p:nvSpPr>
        <p:spPr>
          <a:xfrm>
            <a:off x="2268406" y="5885959"/>
            <a:ext cx="255198" cy="246221"/>
          </a:xfrm>
          <a:prstGeom prst="rect">
            <a:avLst/>
          </a:prstGeom>
          <a:noFill/>
        </p:spPr>
        <p:txBody>
          <a:bodyPr wrap="none" rtlCol="0">
            <a:spAutoFit/>
          </a:bodyPr>
          <a:lstStyle/>
          <a:p>
            <a:pPr algn="ctr"/>
            <a:r>
              <a:rPr lang="en-GB" sz="1000" dirty="0" smtClean="0">
                <a:solidFill>
                  <a:srgbClr val="000000"/>
                </a:solidFill>
              </a:rPr>
              <a:t>0</a:t>
            </a:r>
            <a:endParaRPr lang="en-GB" sz="1000" dirty="0">
              <a:solidFill>
                <a:srgbClr val="000000"/>
              </a:solidFill>
            </a:endParaRPr>
          </a:p>
        </p:txBody>
      </p:sp>
      <p:sp>
        <p:nvSpPr>
          <p:cNvPr id="56" name="TextBox 55"/>
          <p:cNvSpPr txBox="1"/>
          <p:nvPr/>
        </p:nvSpPr>
        <p:spPr>
          <a:xfrm>
            <a:off x="2661590" y="5885959"/>
            <a:ext cx="255198" cy="246221"/>
          </a:xfrm>
          <a:prstGeom prst="rect">
            <a:avLst/>
          </a:prstGeom>
          <a:noFill/>
        </p:spPr>
        <p:txBody>
          <a:bodyPr wrap="none" rtlCol="0">
            <a:spAutoFit/>
          </a:bodyPr>
          <a:lstStyle/>
          <a:p>
            <a:pPr algn="ctr"/>
            <a:r>
              <a:rPr lang="en-GB" sz="1000" dirty="0" smtClean="0">
                <a:solidFill>
                  <a:srgbClr val="000000"/>
                </a:solidFill>
              </a:rPr>
              <a:t>2</a:t>
            </a:r>
            <a:endParaRPr lang="en-GB" sz="1000" dirty="0">
              <a:solidFill>
                <a:srgbClr val="000000"/>
              </a:solidFill>
            </a:endParaRPr>
          </a:p>
        </p:txBody>
      </p:sp>
      <p:sp>
        <p:nvSpPr>
          <p:cNvPr id="57" name="TextBox 56"/>
          <p:cNvSpPr txBox="1"/>
          <p:nvPr/>
        </p:nvSpPr>
        <p:spPr>
          <a:xfrm>
            <a:off x="3036937" y="5885959"/>
            <a:ext cx="255198" cy="246221"/>
          </a:xfrm>
          <a:prstGeom prst="rect">
            <a:avLst/>
          </a:prstGeom>
          <a:noFill/>
        </p:spPr>
        <p:txBody>
          <a:bodyPr wrap="none" rtlCol="0">
            <a:spAutoFit/>
          </a:bodyPr>
          <a:lstStyle/>
          <a:p>
            <a:pPr algn="ctr"/>
            <a:r>
              <a:rPr lang="en-GB" sz="1000" dirty="0" smtClean="0">
                <a:solidFill>
                  <a:srgbClr val="000000"/>
                </a:solidFill>
              </a:rPr>
              <a:t>4</a:t>
            </a:r>
            <a:endParaRPr lang="en-GB" sz="1000" dirty="0">
              <a:solidFill>
                <a:srgbClr val="000000"/>
              </a:solidFill>
            </a:endParaRPr>
          </a:p>
        </p:txBody>
      </p:sp>
      <p:sp>
        <p:nvSpPr>
          <p:cNvPr id="58" name="TextBox 57"/>
          <p:cNvSpPr txBox="1"/>
          <p:nvPr/>
        </p:nvSpPr>
        <p:spPr>
          <a:xfrm>
            <a:off x="3420012" y="5885959"/>
            <a:ext cx="255198" cy="246221"/>
          </a:xfrm>
          <a:prstGeom prst="rect">
            <a:avLst/>
          </a:prstGeom>
          <a:noFill/>
        </p:spPr>
        <p:txBody>
          <a:bodyPr wrap="none" rtlCol="0">
            <a:spAutoFit/>
          </a:bodyPr>
          <a:lstStyle/>
          <a:p>
            <a:pPr algn="ctr"/>
            <a:r>
              <a:rPr lang="en-GB" sz="1000" dirty="0" smtClean="0">
                <a:solidFill>
                  <a:srgbClr val="000000"/>
                </a:solidFill>
              </a:rPr>
              <a:t>6</a:t>
            </a:r>
            <a:endParaRPr lang="en-GB" sz="1000" dirty="0">
              <a:solidFill>
                <a:srgbClr val="000000"/>
              </a:solidFill>
            </a:endParaRPr>
          </a:p>
        </p:txBody>
      </p:sp>
      <p:sp>
        <p:nvSpPr>
          <p:cNvPr id="59" name="TextBox 58"/>
          <p:cNvSpPr txBox="1"/>
          <p:nvPr/>
        </p:nvSpPr>
        <p:spPr>
          <a:xfrm>
            <a:off x="3801876" y="5885959"/>
            <a:ext cx="255198" cy="246221"/>
          </a:xfrm>
          <a:prstGeom prst="rect">
            <a:avLst/>
          </a:prstGeom>
          <a:noFill/>
        </p:spPr>
        <p:txBody>
          <a:bodyPr wrap="none" rtlCol="0">
            <a:spAutoFit/>
          </a:bodyPr>
          <a:lstStyle/>
          <a:p>
            <a:pPr algn="ctr"/>
            <a:r>
              <a:rPr lang="en-GB" sz="1000" dirty="0" smtClean="0">
                <a:solidFill>
                  <a:srgbClr val="000000"/>
                </a:solidFill>
              </a:rPr>
              <a:t>8</a:t>
            </a:r>
            <a:endParaRPr lang="en-GB" sz="1000" dirty="0">
              <a:solidFill>
                <a:srgbClr val="000000"/>
              </a:solidFill>
            </a:endParaRPr>
          </a:p>
        </p:txBody>
      </p:sp>
      <p:sp>
        <p:nvSpPr>
          <p:cNvPr id="60" name="TextBox 59"/>
          <p:cNvSpPr txBox="1"/>
          <p:nvPr/>
        </p:nvSpPr>
        <p:spPr>
          <a:xfrm>
            <a:off x="2100446" y="5659495"/>
            <a:ext cx="255198" cy="246221"/>
          </a:xfrm>
          <a:prstGeom prst="rect">
            <a:avLst/>
          </a:prstGeom>
          <a:noFill/>
        </p:spPr>
        <p:txBody>
          <a:bodyPr wrap="none" rtlCol="0">
            <a:spAutoFit/>
          </a:bodyPr>
          <a:lstStyle/>
          <a:p>
            <a:pPr algn="r"/>
            <a:r>
              <a:rPr lang="en-GB" sz="1000" dirty="0" smtClean="0">
                <a:solidFill>
                  <a:srgbClr val="000000"/>
                </a:solidFill>
              </a:rPr>
              <a:t>0</a:t>
            </a:r>
            <a:endParaRPr lang="en-GB" sz="1000" dirty="0">
              <a:solidFill>
                <a:srgbClr val="000000"/>
              </a:solidFill>
            </a:endParaRPr>
          </a:p>
        </p:txBody>
      </p:sp>
      <p:sp>
        <p:nvSpPr>
          <p:cNvPr id="61" name="Rectangle 60"/>
          <p:cNvSpPr/>
          <p:nvPr/>
        </p:nvSpPr>
        <p:spPr>
          <a:xfrm>
            <a:off x="2892791" y="4405566"/>
            <a:ext cx="1338828" cy="553998"/>
          </a:xfrm>
          <a:prstGeom prst="rect">
            <a:avLst/>
          </a:prstGeom>
        </p:spPr>
        <p:txBody>
          <a:bodyPr wrap="none">
            <a:spAutoFit/>
          </a:bodyPr>
          <a:lstStyle/>
          <a:p>
            <a:r>
              <a:rPr lang="en-GB" sz="1000" dirty="0">
                <a:solidFill>
                  <a:srgbClr val="363636"/>
                </a:solidFill>
              </a:rPr>
              <a:t>Gemcitabine </a:t>
            </a:r>
            <a:r>
              <a:rPr lang="en-GB" sz="1000" dirty="0" smtClean="0">
                <a:solidFill>
                  <a:srgbClr val="363636"/>
                </a:solidFill>
              </a:rPr>
              <a:t>arm:</a:t>
            </a:r>
          </a:p>
          <a:p>
            <a:r>
              <a:rPr lang="en-GB" sz="1000" dirty="0" smtClean="0">
                <a:solidFill>
                  <a:srgbClr val="363636"/>
                </a:solidFill>
              </a:rPr>
              <a:t>HR 1.37 (1.16, 1.61)</a:t>
            </a:r>
          </a:p>
          <a:p>
            <a:r>
              <a:rPr lang="en-GB" sz="1000" dirty="0" smtClean="0">
                <a:solidFill>
                  <a:srgbClr val="363636"/>
                </a:solidFill>
              </a:rPr>
              <a:t>p=0.0001</a:t>
            </a:r>
            <a:endParaRPr lang="en-GB" sz="1000" dirty="0">
              <a:solidFill>
                <a:srgbClr val="363636"/>
              </a:solidFill>
            </a:endParaRPr>
          </a:p>
        </p:txBody>
      </p:sp>
      <p:sp>
        <p:nvSpPr>
          <p:cNvPr id="62" name="TextBox 61"/>
          <p:cNvSpPr txBox="1"/>
          <p:nvPr/>
        </p:nvSpPr>
        <p:spPr>
          <a:xfrm>
            <a:off x="3098801" y="6009960"/>
            <a:ext cx="518092" cy="246221"/>
          </a:xfrm>
          <a:prstGeom prst="rect">
            <a:avLst/>
          </a:prstGeom>
          <a:noFill/>
        </p:spPr>
        <p:txBody>
          <a:bodyPr wrap="none" rtlCol="0">
            <a:spAutoFit/>
          </a:bodyPr>
          <a:lstStyle/>
          <a:p>
            <a:pPr algn="ctr"/>
            <a:r>
              <a:rPr lang="en-GB" sz="1000" dirty="0" smtClean="0">
                <a:solidFill>
                  <a:srgbClr val="000000"/>
                </a:solidFill>
              </a:rPr>
              <a:t>Years</a:t>
            </a:r>
            <a:endParaRPr lang="en-GB" sz="1000" dirty="0">
              <a:solidFill>
                <a:srgbClr val="000000"/>
              </a:solidFill>
            </a:endParaRPr>
          </a:p>
        </p:txBody>
      </p:sp>
      <p:cxnSp>
        <p:nvCxnSpPr>
          <p:cNvPr id="63" name="Straight Connector 62"/>
          <p:cNvCxnSpPr/>
          <p:nvPr/>
        </p:nvCxnSpPr>
        <p:spPr>
          <a:xfrm>
            <a:off x="5279068" y="2613025"/>
            <a:ext cx="0" cy="139465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205856" y="2608994"/>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05856" y="2893361"/>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05856" y="3170009"/>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05856" y="3439270"/>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845004" y="2484839"/>
            <a:ext cx="396262" cy="246221"/>
          </a:xfrm>
          <a:prstGeom prst="rect">
            <a:avLst/>
          </a:prstGeom>
          <a:noFill/>
        </p:spPr>
        <p:txBody>
          <a:bodyPr wrap="none" rtlCol="0">
            <a:spAutoFit/>
          </a:bodyPr>
          <a:lstStyle/>
          <a:p>
            <a:pPr algn="r"/>
            <a:r>
              <a:rPr lang="en-GB" sz="1000" dirty="0" smtClean="0">
                <a:solidFill>
                  <a:srgbClr val="000000"/>
                </a:solidFill>
              </a:rPr>
              <a:t>100</a:t>
            </a:r>
            <a:endParaRPr lang="en-GB" sz="1000" dirty="0">
              <a:solidFill>
                <a:srgbClr val="000000"/>
              </a:solidFill>
            </a:endParaRPr>
          </a:p>
        </p:txBody>
      </p:sp>
      <p:sp>
        <p:nvSpPr>
          <p:cNvPr id="69" name="TextBox 68"/>
          <p:cNvSpPr txBox="1"/>
          <p:nvPr/>
        </p:nvSpPr>
        <p:spPr>
          <a:xfrm>
            <a:off x="4915536" y="3316858"/>
            <a:ext cx="325730" cy="246221"/>
          </a:xfrm>
          <a:prstGeom prst="rect">
            <a:avLst/>
          </a:prstGeom>
          <a:noFill/>
        </p:spPr>
        <p:txBody>
          <a:bodyPr wrap="none" rtlCol="0">
            <a:spAutoFit/>
          </a:bodyPr>
          <a:lstStyle/>
          <a:p>
            <a:pPr algn="r"/>
            <a:r>
              <a:rPr lang="en-GB" sz="1000" dirty="0" smtClean="0">
                <a:solidFill>
                  <a:srgbClr val="000000"/>
                </a:solidFill>
              </a:rPr>
              <a:t>40</a:t>
            </a:r>
            <a:endParaRPr lang="en-GB" sz="1000" dirty="0">
              <a:solidFill>
                <a:srgbClr val="000000"/>
              </a:solidFill>
            </a:endParaRPr>
          </a:p>
        </p:txBody>
      </p:sp>
      <p:sp>
        <p:nvSpPr>
          <p:cNvPr id="70" name="TextBox 69"/>
          <p:cNvSpPr txBox="1"/>
          <p:nvPr/>
        </p:nvSpPr>
        <p:spPr>
          <a:xfrm>
            <a:off x="4915536" y="3590490"/>
            <a:ext cx="325730" cy="246221"/>
          </a:xfrm>
          <a:prstGeom prst="rect">
            <a:avLst/>
          </a:prstGeom>
          <a:noFill/>
        </p:spPr>
        <p:txBody>
          <a:bodyPr wrap="none" rtlCol="0">
            <a:spAutoFit/>
          </a:bodyPr>
          <a:lstStyle/>
          <a:p>
            <a:pPr algn="r"/>
            <a:r>
              <a:rPr lang="en-GB" sz="1000" dirty="0" smtClean="0">
                <a:solidFill>
                  <a:srgbClr val="000000"/>
                </a:solidFill>
              </a:rPr>
              <a:t>20</a:t>
            </a:r>
            <a:endParaRPr lang="en-GB" sz="1000" dirty="0">
              <a:solidFill>
                <a:srgbClr val="000000"/>
              </a:solidFill>
            </a:endParaRPr>
          </a:p>
        </p:txBody>
      </p:sp>
      <p:cxnSp>
        <p:nvCxnSpPr>
          <p:cNvPr id="71" name="Straight Connector 70"/>
          <p:cNvCxnSpPr/>
          <p:nvPr/>
        </p:nvCxnSpPr>
        <p:spPr>
          <a:xfrm flipH="1">
            <a:off x="5205856" y="3715005"/>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205857" y="3990192"/>
            <a:ext cx="1871804" cy="476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a:off x="5628644" y="403101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a:off x="6010612" y="403101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a:off x="6392580" y="403101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flipH="1">
            <a:off x="6773337" y="403101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flipH="1">
            <a:off x="5236043" y="4035774"/>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915536" y="3043761"/>
            <a:ext cx="325730" cy="246221"/>
          </a:xfrm>
          <a:prstGeom prst="rect">
            <a:avLst/>
          </a:prstGeom>
          <a:noFill/>
        </p:spPr>
        <p:txBody>
          <a:bodyPr wrap="none" rtlCol="0">
            <a:spAutoFit/>
          </a:bodyPr>
          <a:lstStyle/>
          <a:p>
            <a:pPr algn="r"/>
            <a:r>
              <a:rPr lang="en-GB" sz="1000" dirty="0" smtClean="0">
                <a:solidFill>
                  <a:srgbClr val="000000"/>
                </a:solidFill>
              </a:rPr>
              <a:t>60</a:t>
            </a:r>
            <a:endParaRPr lang="en-GB" sz="1000" dirty="0">
              <a:solidFill>
                <a:srgbClr val="000000"/>
              </a:solidFill>
            </a:endParaRPr>
          </a:p>
        </p:txBody>
      </p:sp>
      <p:sp>
        <p:nvSpPr>
          <p:cNvPr id="79" name="TextBox 78"/>
          <p:cNvSpPr txBox="1"/>
          <p:nvPr/>
        </p:nvSpPr>
        <p:spPr>
          <a:xfrm>
            <a:off x="4915536" y="2770395"/>
            <a:ext cx="325730" cy="246221"/>
          </a:xfrm>
          <a:prstGeom prst="rect">
            <a:avLst/>
          </a:prstGeom>
          <a:noFill/>
        </p:spPr>
        <p:txBody>
          <a:bodyPr wrap="none" rtlCol="0">
            <a:spAutoFit/>
          </a:bodyPr>
          <a:lstStyle/>
          <a:p>
            <a:pPr algn="r"/>
            <a:r>
              <a:rPr lang="en-GB" sz="1000" dirty="0" smtClean="0">
                <a:solidFill>
                  <a:srgbClr val="000000"/>
                </a:solidFill>
              </a:rPr>
              <a:t>80</a:t>
            </a:r>
            <a:endParaRPr lang="en-GB" sz="1000" dirty="0">
              <a:solidFill>
                <a:srgbClr val="000000"/>
              </a:solidFill>
            </a:endParaRPr>
          </a:p>
        </p:txBody>
      </p:sp>
      <p:sp>
        <p:nvSpPr>
          <p:cNvPr id="80" name="TextBox 79"/>
          <p:cNvSpPr txBox="1"/>
          <p:nvPr/>
        </p:nvSpPr>
        <p:spPr>
          <a:xfrm rot="16200000">
            <a:off x="4466835" y="3189104"/>
            <a:ext cx="676788" cy="246221"/>
          </a:xfrm>
          <a:prstGeom prst="rect">
            <a:avLst/>
          </a:prstGeom>
          <a:noFill/>
        </p:spPr>
        <p:txBody>
          <a:bodyPr wrap="none" rtlCol="0">
            <a:spAutoFit/>
          </a:bodyPr>
          <a:lstStyle/>
          <a:p>
            <a:pPr algn="ctr"/>
            <a:r>
              <a:rPr lang="en-GB" sz="1000" dirty="0" smtClean="0">
                <a:solidFill>
                  <a:srgbClr val="000000"/>
                </a:solidFill>
              </a:rPr>
              <a:t>DFS (%)</a:t>
            </a:r>
            <a:endParaRPr lang="en-GB" sz="1000" dirty="0">
              <a:solidFill>
                <a:srgbClr val="000000"/>
              </a:solidFill>
            </a:endParaRPr>
          </a:p>
        </p:txBody>
      </p:sp>
      <p:sp>
        <p:nvSpPr>
          <p:cNvPr id="81" name="TextBox 80"/>
          <p:cNvSpPr txBox="1"/>
          <p:nvPr/>
        </p:nvSpPr>
        <p:spPr>
          <a:xfrm>
            <a:off x="5154028" y="4096899"/>
            <a:ext cx="255198" cy="246221"/>
          </a:xfrm>
          <a:prstGeom prst="rect">
            <a:avLst/>
          </a:prstGeom>
          <a:noFill/>
        </p:spPr>
        <p:txBody>
          <a:bodyPr wrap="none" rtlCol="0">
            <a:spAutoFit/>
          </a:bodyPr>
          <a:lstStyle/>
          <a:p>
            <a:pPr algn="ctr"/>
            <a:r>
              <a:rPr lang="en-GB" sz="1000" dirty="0" smtClean="0">
                <a:solidFill>
                  <a:srgbClr val="000000"/>
                </a:solidFill>
              </a:rPr>
              <a:t>0</a:t>
            </a:r>
            <a:endParaRPr lang="en-GB" sz="1000" dirty="0">
              <a:solidFill>
                <a:srgbClr val="000000"/>
              </a:solidFill>
            </a:endParaRPr>
          </a:p>
        </p:txBody>
      </p:sp>
      <p:sp>
        <p:nvSpPr>
          <p:cNvPr id="82" name="TextBox 81"/>
          <p:cNvSpPr txBox="1"/>
          <p:nvPr/>
        </p:nvSpPr>
        <p:spPr>
          <a:xfrm>
            <a:off x="5547212" y="4096899"/>
            <a:ext cx="255198" cy="246221"/>
          </a:xfrm>
          <a:prstGeom prst="rect">
            <a:avLst/>
          </a:prstGeom>
          <a:noFill/>
        </p:spPr>
        <p:txBody>
          <a:bodyPr wrap="none" rtlCol="0">
            <a:spAutoFit/>
          </a:bodyPr>
          <a:lstStyle/>
          <a:p>
            <a:pPr algn="ctr"/>
            <a:r>
              <a:rPr lang="en-GB" sz="1000" dirty="0" smtClean="0">
                <a:solidFill>
                  <a:srgbClr val="000000"/>
                </a:solidFill>
              </a:rPr>
              <a:t>2</a:t>
            </a:r>
            <a:endParaRPr lang="en-GB" sz="1000" dirty="0">
              <a:solidFill>
                <a:srgbClr val="000000"/>
              </a:solidFill>
            </a:endParaRPr>
          </a:p>
        </p:txBody>
      </p:sp>
      <p:sp>
        <p:nvSpPr>
          <p:cNvPr id="83" name="TextBox 82"/>
          <p:cNvSpPr txBox="1"/>
          <p:nvPr/>
        </p:nvSpPr>
        <p:spPr>
          <a:xfrm>
            <a:off x="5922559" y="4096899"/>
            <a:ext cx="255198" cy="246221"/>
          </a:xfrm>
          <a:prstGeom prst="rect">
            <a:avLst/>
          </a:prstGeom>
          <a:noFill/>
        </p:spPr>
        <p:txBody>
          <a:bodyPr wrap="none" rtlCol="0">
            <a:spAutoFit/>
          </a:bodyPr>
          <a:lstStyle/>
          <a:p>
            <a:pPr algn="ctr"/>
            <a:r>
              <a:rPr lang="en-GB" sz="1000" dirty="0" smtClean="0">
                <a:solidFill>
                  <a:srgbClr val="000000"/>
                </a:solidFill>
              </a:rPr>
              <a:t>4</a:t>
            </a:r>
            <a:endParaRPr lang="en-GB" sz="1000" dirty="0">
              <a:solidFill>
                <a:srgbClr val="000000"/>
              </a:solidFill>
            </a:endParaRPr>
          </a:p>
        </p:txBody>
      </p:sp>
      <p:sp>
        <p:nvSpPr>
          <p:cNvPr id="84" name="TextBox 83"/>
          <p:cNvSpPr txBox="1"/>
          <p:nvPr/>
        </p:nvSpPr>
        <p:spPr>
          <a:xfrm>
            <a:off x="6305634" y="4096899"/>
            <a:ext cx="255198" cy="246221"/>
          </a:xfrm>
          <a:prstGeom prst="rect">
            <a:avLst/>
          </a:prstGeom>
          <a:noFill/>
        </p:spPr>
        <p:txBody>
          <a:bodyPr wrap="none" rtlCol="0">
            <a:spAutoFit/>
          </a:bodyPr>
          <a:lstStyle/>
          <a:p>
            <a:pPr algn="ctr"/>
            <a:r>
              <a:rPr lang="en-GB" sz="1000" dirty="0" smtClean="0">
                <a:solidFill>
                  <a:srgbClr val="000000"/>
                </a:solidFill>
              </a:rPr>
              <a:t>6</a:t>
            </a:r>
            <a:endParaRPr lang="en-GB" sz="1000" dirty="0">
              <a:solidFill>
                <a:srgbClr val="000000"/>
              </a:solidFill>
            </a:endParaRPr>
          </a:p>
        </p:txBody>
      </p:sp>
      <p:sp>
        <p:nvSpPr>
          <p:cNvPr id="85" name="TextBox 84"/>
          <p:cNvSpPr txBox="1"/>
          <p:nvPr/>
        </p:nvSpPr>
        <p:spPr>
          <a:xfrm>
            <a:off x="6687498" y="4096899"/>
            <a:ext cx="255198" cy="246221"/>
          </a:xfrm>
          <a:prstGeom prst="rect">
            <a:avLst/>
          </a:prstGeom>
          <a:noFill/>
        </p:spPr>
        <p:txBody>
          <a:bodyPr wrap="none" rtlCol="0">
            <a:spAutoFit/>
          </a:bodyPr>
          <a:lstStyle/>
          <a:p>
            <a:pPr algn="ctr"/>
            <a:r>
              <a:rPr lang="en-GB" sz="1000" dirty="0" smtClean="0">
                <a:solidFill>
                  <a:srgbClr val="000000"/>
                </a:solidFill>
              </a:rPr>
              <a:t>8</a:t>
            </a:r>
            <a:endParaRPr lang="en-GB" sz="1000" dirty="0">
              <a:solidFill>
                <a:srgbClr val="000000"/>
              </a:solidFill>
            </a:endParaRPr>
          </a:p>
        </p:txBody>
      </p:sp>
      <p:sp>
        <p:nvSpPr>
          <p:cNvPr id="86" name="TextBox 85"/>
          <p:cNvSpPr txBox="1"/>
          <p:nvPr/>
        </p:nvSpPr>
        <p:spPr>
          <a:xfrm>
            <a:off x="4986068" y="3870435"/>
            <a:ext cx="255198" cy="246221"/>
          </a:xfrm>
          <a:prstGeom prst="rect">
            <a:avLst/>
          </a:prstGeom>
          <a:noFill/>
        </p:spPr>
        <p:txBody>
          <a:bodyPr wrap="none" rtlCol="0">
            <a:spAutoFit/>
          </a:bodyPr>
          <a:lstStyle/>
          <a:p>
            <a:pPr algn="r"/>
            <a:r>
              <a:rPr lang="en-GB" sz="1000" dirty="0" smtClean="0">
                <a:solidFill>
                  <a:srgbClr val="000000"/>
                </a:solidFill>
              </a:rPr>
              <a:t>0</a:t>
            </a:r>
            <a:endParaRPr lang="en-GB" sz="1000" dirty="0">
              <a:solidFill>
                <a:srgbClr val="000000"/>
              </a:solidFill>
            </a:endParaRPr>
          </a:p>
        </p:txBody>
      </p:sp>
      <p:sp>
        <p:nvSpPr>
          <p:cNvPr id="87" name="Rectangle 86"/>
          <p:cNvSpPr/>
          <p:nvPr/>
        </p:nvSpPr>
        <p:spPr>
          <a:xfrm>
            <a:off x="5778413" y="2616506"/>
            <a:ext cx="1338828" cy="553998"/>
          </a:xfrm>
          <a:prstGeom prst="rect">
            <a:avLst/>
          </a:prstGeom>
        </p:spPr>
        <p:txBody>
          <a:bodyPr wrap="none">
            <a:spAutoFit/>
          </a:bodyPr>
          <a:lstStyle/>
          <a:p>
            <a:r>
              <a:rPr lang="en-GB" sz="1000" dirty="0" smtClean="0">
                <a:solidFill>
                  <a:srgbClr val="363636"/>
                </a:solidFill>
              </a:rPr>
              <a:t>5-FU arm:</a:t>
            </a:r>
          </a:p>
          <a:p>
            <a:r>
              <a:rPr lang="en-GB" sz="1000" dirty="0" smtClean="0">
                <a:solidFill>
                  <a:srgbClr val="363636"/>
                </a:solidFill>
              </a:rPr>
              <a:t>HR 1.02 (0.88,1.18)</a:t>
            </a:r>
          </a:p>
          <a:p>
            <a:r>
              <a:rPr lang="en-GB" sz="1000" dirty="0" smtClean="0">
                <a:solidFill>
                  <a:srgbClr val="363636"/>
                </a:solidFill>
              </a:rPr>
              <a:t>p=0.80</a:t>
            </a:r>
            <a:endParaRPr lang="en-GB" sz="1000" dirty="0">
              <a:solidFill>
                <a:srgbClr val="363636"/>
              </a:solidFill>
            </a:endParaRPr>
          </a:p>
        </p:txBody>
      </p:sp>
      <p:cxnSp>
        <p:nvCxnSpPr>
          <p:cNvPr id="88" name="Straight Connector 87"/>
          <p:cNvCxnSpPr/>
          <p:nvPr/>
        </p:nvCxnSpPr>
        <p:spPr>
          <a:xfrm>
            <a:off x="5279068" y="4402085"/>
            <a:ext cx="0" cy="139465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5205856" y="4398054"/>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5205856" y="4682421"/>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5205856" y="4959069"/>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5205856" y="5228330"/>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845004" y="4273899"/>
            <a:ext cx="396262" cy="246221"/>
          </a:xfrm>
          <a:prstGeom prst="rect">
            <a:avLst/>
          </a:prstGeom>
          <a:noFill/>
        </p:spPr>
        <p:txBody>
          <a:bodyPr wrap="none" rtlCol="0">
            <a:spAutoFit/>
          </a:bodyPr>
          <a:lstStyle/>
          <a:p>
            <a:pPr algn="r"/>
            <a:r>
              <a:rPr lang="en-GB" sz="1000" dirty="0" smtClean="0">
                <a:solidFill>
                  <a:srgbClr val="000000"/>
                </a:solidFill>
              </a:rPr>
              <a:t>100</a:t>
            </a:r>
            <a:endParaRPr lang="en-GB" sz="1000" dirty="0">
              <a:solidFill>
                <a:srgbClr val="000000"/>
              </a:solidFill>
            </a:endParaRPr>
          </a:p>
        </p:txBody>
      </p:sp>
      <p:sp>
        <p:nvSpPr>
          <p:cNvPr id="94" name="TextBox 93"/>
          <p:cNvSpPr txBox="1"/>
          <p:nvPr/>
        </p:nvSpPr>
        <p:spPr>
          <a:xfrm>
            <a:off x="4915536" y="5105918"/>
            <a:ext cx="325730" cy="246221"/>
          </a:xfrm>
          <a:prstGeom prst="rect">
            <a:avLst/>
          </a:prstGeom>
          <a:noFill/>
        </p:spPr>
        <p:txBody>
          <a:bodyPr wrap="none" rtlCol="0">
            <a:spAutoFit/>
          </a:bodyPr>
          <a:lstStyle/>
          <a:p>
            <a:pPr algn="r"/>
            <a:r>
              <a:rPr lang="en-GB" sz="1000" dirty="0" smtClean="0">
                <a:solidFill>
                  <a:srgbClr val="000000"/>
                </a:solidFill>
              </a:rPr>
              <a:t>40</a:t>
            </a:r>
            <a:endParaRPr lang="en-GB" sz="1000" dirty="0">
              <a:solidFill>
                <a:srgbClr val="000000"/>
              </a:solidFill>
            </a:endParaRPr>
          </a:p>
        </p:txBody>
      </p:sp>
      <p:sp>
        <p:nvSpPr>
          <p:cNvPr id="95" name="TextBox 94"/>
          <p:cNvSpPr txBox="1"/>
          <p:nvPr/>
        </p:nvSpPr>
        <p:spPr>
          <a:xfrm>
            <a:off x="4915536" y="5379550"/>
            <a:ext cx="325730" cy="246221"/>
          </a:xfrm>
          <a:prstGeom prst="rect">
            <a:avLst/>
          </a:prstGeom>
          <a:noFill/>
        </p:spPr>
        <p:txBody>
          <a:bodyPr wrap="none" rtlCol="0">
            <a:spAutoFit/>
          </a:bodyPr>
          <a:lstStyle/>
          <a:p>
            <a:pPr algn="r"/>
            <a:r>
              <a:rPr lang="en-GB" sz="1000" dirty="0" smtClean="0">
                <a:solidFill>
                  <a:srgbClr val="000000"/>
                </a:solidFill>
              </a:rPr>
              <a:t>20</a:t>
            </a:r>
            <a:endParaRPr lang="en-GB" sz="1000" dirty="0">
              <a:solidFill>
                <a:srgbClr val="000000"/>
              </a:solidFill>
            </a:endParaRPr>
          </a:p>
        </p:txBody>
      </p:sp>
      <p:cxnSp>
        <p:nvCxnSpPr>
          <p:cNvPr id="96" name="Straight Connector 95"/>
          <p:cNvCxnSpPr/>
          <p:nvPr/>
        </p:nvCxnSpPr>
        <p:spPr>
          <a:xfrm flipH="1">
            <a:off x="5205856" y="5504065"/>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5205857" y="5779252"/>
            <a:ext cx="1871804" cy="476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a:off x="5628644" y="582007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flipH="1">
            <a:off x="6010612" y="582007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flipH="1">
            <a:off x="6392580" y="582007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a:off x="6773337" y="582007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a:off x="5236043" y="5824834"/>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915536" y="4832821"/>
            <a:ext cx="325730" cy="246221"/>
          </a:xfrm>
          <a:prstGeom prst="rect">
            <a:avLst/>
          </a:prstGeom>
          <a:noFill/>
        </p:spPr>
        <p:txBody>
          <a:bodyPr wrap="none" rtlCol="0">
            <a:spAutoFit/>
          </a:bodyPr>
          <a:lstStyle/>
          <a:p>
            <a:pPr algn="r"/>
            <a:r>
              <a:rPr lang="en-GB" sz="1000" dirty="0" smtClean="0">
                <a:solidFill>
                  <a:srgbClr val="000000"/>
                </a:solidFill>
              </a:rPr>
              <a:t>60</a:t>
            </a:r>
            <a:endParaRPr lang="en-GB" sz="1000" dirty="0">
              <a:solidFill>
                <a:srgbClr val="000000"/>
              </a:solidFill>
            </a:endParaRPr>
          </a:p>
        </p:txBody>
      </p:sp>
      <p:sp>
        <p:nvSpPr>
          <p:cNvPr id="104" name="TextBox 103"/>
          <p:cNvSpPr txBox="1"/>
          <p:nvPr/>
        </p:nvSpPr>
        <p:spPr>
          <a:xfrm>
            <a:off x="4915536" y="4559455"/>
            <a:ext cx="325730" cy="246221"/>
          </a:xfrm>
          <a:prstGeom prst="rect">
            <a:avLst/>
          </a:prstGeom>
          <a:noFill/>
        </p:spPr>
        <p:txBody>
          <a:bodyPr wrap="none" rtlCol="0">
            <a:spAutoFit/>
          </a:bodyPr>
          <a:lstStyle/>
          <a:p>
            <a:pPr algn="r"/>
            <a:r>
              <a:rPr lang="en-GB" sz="1000" dirty="0" smtClean="0">
                <a:solidFill>
                  <a:srgbClr val="000000"/>
                </a:solidFill>
              </a:rPr>
              <a:t>80</a:t>
            </a:r>
            <a:endParaRPr lang="en-GB" sz="1000" dirty="0">
              <a:solidFill>
                <a:srgbClr val="000000"/>
              </a:solidFill>
            </a:endParaRPr>
          </a:p>
        </p:txBody>
      </p:sp>
      <p:sp>
        <p:nvSpPr>
          <p:cNvPr id="105" name="TextBox 104"/>
          <p:cNvSpPr txBox="1"/>
          <p:nvPr/>
        </p:nvSpPr>
        <p:spPr>
          <a:xfrm rot="16200000">
            <a:off x="4502902" y="4978164"/>
            <a:ext cx="604654" cy="246221"/>
          </a:xfrm>
          <a:prstGeom prst="rect">
            <a:avLst/>
          </a:prstGeom>
          <a:noFill/>
        </p:spPr>
        <p:txBody>
          <a:bodyPr wrap="none" rtlCol="0">
            <a:spAutoFit/>
          </a:bodyPr>
          <a:lstStyle/>
          <a:p>
            <a:pPr algn="ctr"/>
            <a:r>
              <a:rPr lang="en-GB" sz="1000" dirty="0" smtClean="0">
                <a:solidFill>
                  <a:srgbClr val="000000"/>
                </a:solidFill>
              </a:rPr>
              <a:t>OS (%)</a:t>
            </a:r>
            <a:endParaRPr lang="en-GB" sz="1000" dirty="0">
              <a:solidFill>
                <a:srgbClr val="000000"/>
              </a:solidFill>
            </a:endParaRPr>
          </a:p>
        </p:txBody>
      </p:sp>
      <p:sp>
        <p:nvSpPr>
          <p:cNvPr id="106" name="TextBox 105"/>
          <p:cNvSpPr txBox="1"/>
          <p:nvPr/>
        </p:nvSpPr>
        <p:spPr>
          <a:xfrm>
            <a:off x="5154028" y="5885959"/>
            <a:ext cx="255198" cy="246221"/>
          </a:xfrm>
          <a:prstGeom prst="rect">
            <a:avLst/>
          </a:prstGeom>
          <a:noFill/>
        </p:spPr>
        <p:txBody>
          <a:bodyPr wrap="none" rtlCol="0">
            <a:spAutoFit/>
          </a:bodyPr>
          <a:lstStyle/>
          <a:p>
            <a:pPr algn="ctr"/>
            <a:r>
              <a:rPr lang="en-GB" sz="1000" dirty="0" smtClean="0">
                <a:solidFill>
                  <a:srgbClr val="000000"/>
                </a:solidFill>
              </a:rPr>
              <a:t>0</a:t>
            </a:r>
            <a:endParaRPr lang="en-GB" sz="1000" dirty="0">
              <a:solidFill>
                <a:srgbClr val="000000"/>
              </a:solidFill>
            </a:endParaRPr>
          </a:p>
        </p:txBody>
      </p:sp>
      <p:sp>
        <p:nvSpPr>
          <p:cNvPr id="107" name="TextBox 106"/>
          <p:cNvSpPr txBox="1"/>
          <p:nvPr/>
        </p:nvSpPr>
        <p:spPr>
          <a:xfrm>
            <a:off x="5547212" y="5885959"/>
            <a:ext cx="255198" cy="246221"/>
          </a:xfrm>
          <a:prstGeom prst="rect">
            <a:avLst/>
          </a:prstGeom>
          <a:noFill/>
        </p:spPr>
        <p:txBody>
          <a:bodyPr wrap="none" rtlCol="0">
            <a:spAutoFit/>
          </a:bodyPr>
          <a:lstStyle/>
          <a:p>
            <a:pPr algn="ctr"/>
            <a:r>
              <a:rPr lang="en-GB" sz="1000" dirty="0" smtClean="0">
                <a:solidFill>
                  <a:srgbClr val="000000"/>
                </a:solidFill>
              </a:rPr>
              <a:t>2</a:t>
            </a:r>
            <a:endParaRPr lang="en-GB" sz="1000" dirty="0">
              <a:solidFill>
                <a:srgbClr val="000000"/>
              </a:solidFill>
            </a:endParaRPr>
          </a:p>
        </p:txBody>
      </p:sp>
      <p:sp>
        <p:nvSpPr>
          <p:cNvPr id="108" name="TextBox 107"/>
          <p:cNvSpPr txBox="1"/>
          <p:nvPr/>
        </p:nvSpPr>
        <p:spPr>
          <a:xfrm>
            <a:off x="5922559" y="5885959"/>
            <a:ext cx="255198" cy="246221"/>
          </a:xfrm>
          <a:prstGeom prst="rect">
            <a:avLst/>
          </a:prstGeom>
          <a:noFill/>
        </p:spPr>
        <p:txBody>
          <a:bodyPr wrap="none" rtlCol="0">
            <a:spAutoFit/>
          </a:bodyPr>
          <a:lstStyle/>
          <a:p>
            <a:pPr algn="ctr"/>
            <a:r>
              <a:rPr lang="en-GB" sz="1000" dirty="0" smtClean="0">
                <a:solidFill>
                  <a:srgbClr val="000000"/>
                </a:solidFill>
              </a:rPr>
              <a:t>4</a:t>
            </a:r>
            <a:endParaRPr lang="en-GB" sz="1000" dirty="0">
              <a:solidFill>
                <a:srgbClr val="000000"/>
              </a:solidFill>
            </a:endParaRPr>
          </a:p>
        </p:txBody>
      </p:sp>
      <p:sp>
        <p:nvSpPr>
          <p:cNvPr id="109" name="TextBox 108"/>
          <p:cNvSpPr txBox="1"/>
          <p:nvPr/>
        </p:nvSpPr>
        <p:spPr>
          <a:xfrm>
            <a:off x="6305634" y="5885959"/>
            <a:ext cx="255198" cy="246221"/>
          </a:xfrm>
          <a:prstGeom prst="rect">
            <a:avLst/>
          </a:prstGeom>
          <a:noFill/>
        </p:spPr>
        <p:txBody>
          <a:bodyPr wrap="none" rtlCol="0">
            <a:spAutoFit/>
          </a:bodyPr>
          <a:lstStyle/>
          <a:p>
            <a:pPr algn="ctr"/>
            <a:r>
              <a:rPr lang="en-GB" sz="1000" dirty="0" smtClean="0">
                <a:solidFill>
                  <a:srgbClr val="000000"/>
                </a:solidFill>
              </a:rPr>
              <a:t>6</a:t>
            </a:r>
            <a:endParaRPr lang="en-GB" sz="1000" dirty="0">
              <a:solidFill>
                <a:srgbClr val="000000"/>
              </a:solidFill>
            </a:endParaRPr>
          </a:p>
        </p:txBody>
      </p:sp>
      <p:sp>
        <p:nvSpPr>
          <p:cNvPr id="110" name="TextBox 109"/>
          <p:cNvSpPr txBox="1"/>
          <p:nvPr/>
        </p:nvSpPr>
        <p:spPr>
          <a:xfrm>
            <a:off x="6687498" y="5885959"/>
            <a:ext cx="255198" cy="246221"/>
          </a:xfrm>
          <a:prstGeom prst="rect">
            <a:avLst/>
          </a:prstGeom>
          <a:noFill/>
        </p:spPr>
        <p:txBody>
          <a:bodyPr wrap="none" rtlCol="0">
            <a:spAutoFit/>
          </a:bodyPr>
          <a:lstStyle/>
          <a:p>
            <a:pPr algn="ctr"/>
            <a:r>
              <a:rPr lang="en-GB" sz="1000" dirty="0" smtClean="0">
                <a:solidFill>
                  <a:srgbClr val="000000"/>
                </a:solidFill>
              </a:rPr>
              <a:t>8</a:t>
            </a:r>
            <a:endParaRPr lang="en-GB" sz="1000" dirty="0">
              <a:solidFill>
                <a:srgbClr val="000000"/>
              </a:solidFill>
            </a:endParaRPr>
          </a:p>
        </p:txBody>
      </p:sp>
      <p:sp>
        <p:nvSpPr>
          <p:cNvPr id="111" name="TextBox 110"/>
          <p:cNvSpPr txBox="1"/>
          <p:nvPr/>
        </p:nvSpPr>
        <p:spPr>
          <a:xfrm>
            <a:off x="4986068" y="5659495"/>
            <a:ext cx="255198" cy="246221"/>
          </a:xfrm>
          <a:prstGeom prst="rect">
            <a:avLst/>
          </a:prstGeom>
          <a:noFill/>
        </p:spPr>
        <p:txBody>
          <a:bodyPr wrap="none" rtlCol="0">
            <a:spAutoFit/>
          </a:bodyPr>
          <a:lstStyle/>
          <a:p>
            <a:pPr algn="r"/>
            <a:r>
              <a:rPr lang="en-GB" sz="1000" dirty="0" smtClean="0">
                <a:solidFill>
                  <a:srgbClr val="000000"/>
                </a:solidFill>
              </a:rPr>
              <a:t>0</a:t>
            </a:r>
            <a:endParaRPr lang="en-GB" sz="1000" dirty="0">
              <a:solidFill>
                <a:srgbClr val="000000"/>
              </a:solidFill>
            </a:endParaRPr>
          </a:p>
        </p:txBody>
      </p:sp>
      <p:sp>
        <p:nvSpPr>
          <p:cNvPr id="112" name="Rectangle 111"/>
          <p:cNvSpPr/>
          <p:nvPr/>
        </p:nvSpPr>
        <p:spPr>
          <a:xfrm>
            <a:off x="5778413" y="4405566"/>
            <a:ext cx="1338828" cy="553998"/>
          </a:xfrm>
          <a:prstGeom prst="rect">
            <a:avLst/>
          </a:prstGeom>
        </p:spPr>
        <p:txBody>
          <a:bodyPr wrap="none">
            <a:spAutoFit/>
          </a:bodyPr>
          <a:lstStyle/>
          <a:p>
            <a:r>
              <a:rPr lang="en-GB" sz="1000" dirty="0" smtClean="0">
                <a:solidFill>
                  <a:srgbClr val="363636"/>
                </a:solidFill>
              </a:rPr>
              <a:t>5-FU arm:</a:t>
            </a:r>
          </a:p>
          <a:p>
            <a:r>
              <a:rPr lang="en-GB" sz="1000" dirty="0" smtClean="0">
                <a:solidFill>
                  <a:srgbClr val="363636"/>
                </a:solidFill>
              </a:rPr>
              <a:t>HR 0.96 (0.82, 1.12)</a:t>
            </a:r>
          </a:p>
          <a:p>
            <a:r>
              <a:rPr lang="en-GB" sz="1000" dirty="0" smtClean="0">
                <a:solidFill>
                  <a:srgbClr val="363636"/>
                </a:solidFill>
              </a:rPr>
              <a:t>p=0.58</a:t>
            </a:r>
            <a:endParaRPr lang="en-GB" sz="1000" dirty="0">
              <a:solidFill>
                <a:srgbClr val="363636"/>
              </a:solidFill>
            </a:endParaRPr>
          </a:p>
        </p:txBody>
      </p:sp>
      <p:sp>
        <p:nvSpPr>
          <p:cNvPr id="113" name="TextBox 112"/>
          <p:cNvSpPr txBox="1"/>
          <p:nvPr/>
        </p:nvSpPr>
        <p:spPr>
          <a:xfrm>
            <a:off x="5984423" y="6009960"/>
            <a:ext cx="518092" cy="246221"/>
          </a:xfrm>
          <a:prstGeom prst="rect">
            <a:avLst/>
          </a:prstGeom>
          <a:noFill/>
        </p:spPr>
        <p:txBody>
          <a:bodyPr wrap="none" rtlCol="0">
            <a:spAutoFit/>
          </a:bodyPr>
          <a:lstStyle/>
          <a:p>
            <a:pPr algn="ctr"/>
            <a:r>
              <a:rPr lang="en-GB" sz="1000" dirty="0" smtClean="0">
                <a:solidFill>
                  <a:srgbClr val="000000"/>
                </a:solidFill>
              </a:rPr>
              <a:t>Years</a:t>
            </a:r>
            <a:endParaRPr lang="en-GB" sz="1000" dirty="0">
              <a:solidFill>
                <a:srgbClr val="000000"/>
              </a:solidFill>
            </a:endParaRPr>
          </a:p>
        </p:txBody>
      </p:sp>
      <p:sp>
        <p:nvSpPr>
          <p:cNvPr id="114" name="Freeform 2"/>
          <p:cNvSpPr>
            <a:spLocks/>
          </p:cNvSpPr>
          <p:nvPr/>
        </p:nvSpPr>
        <p:spPr bwMode="auto">
          <a:xfrm>
            <a:off x="2396388" y="2609210"/>
            <a:ext cx="1555909" cy="1298734"/>
          </a:xfrm>
          <a:custGeom>
            <a:avLst/>
            <a:gdLst>
              <a:gd name="T0" fmla="*/ 121 w 121"/>
              <a:gd name="T1" fmla="*/ 101 h 101"/>
              <a:gd name="T2" fmla="*/ 90 w 121"/>
              <a:gd name="T3" fmla="*/ 101 h 101"/>
              <a:gd name="T4" fmla="*/ 90 w 121"/>
              <a:gd name="T5" fmla="*/ 98 h 101"/>
              <a:gd name="T6" fmla="*/ 38 w 121"/>
              <a:gd name="T7" fmla="*/ 98 h 101"/>
              <a:gd name="T8" fmla="*/ 38 w 121"/>
              <a:gd name="T9" fmla="*/ 96 h 101"/>
              <a:gd name="T10" fmla="*/ 36 w 121"/>
              <a:gd name="T11" fmla="*/ 96 h 101"/>
              <a:gd name="T12" fmla="*/ 36 w 121"/>
              <a:gd name="T13" fmla="*/ 93 h 101"/>
              <a:gd name="T14" fmla="*/ 25 w 121"/>
              <a:gd name="T15" fmla="*/ 93 h 101"/>
              <a:gd name="T16" fmla="*/ 25 w 121"/>
              <a:gd name="T17" fmla="*/ 90 h 101"/>
              <a:gd name="T18" fmla="*/ 24 w 121"/>
              <a:gd name="T19" fmla="*/ 90 h 101"/>
              <a:gd name="T20" fmla="*/ 24 w 121"/>
              <a:gd name="T21" fmla="*/ 88 h 101"/>
              <a:gd name="T22" fmla="*/ 22 w 121"/>
              <a:gd name="T23" fmla="*/ 88 h 101"/>
              <a:gd name="T24" fmla="*/ 22 w 121"/>
              <a:gd name="T25" fmla="*/ 82 h 101"/>
              <a:gd name="T26" fmla="*/ 21 w 121"/>
              <a:gd name="T27" fmla="*/ 82 h 101"/>
              <a:gd name="T28" fmla="*/ 21 w 121"/>
              <a:gd name="T29" fmla="*/ 79 h 101"/>
              <a:gd name="T30" fmla="*/ 18 w 121"/>
              <a:gd name="T31" fmla="*/ 79 h 101"/>
              <a:gd name="T32" fmla="*/ 18 w 121"/>
              <a:gd name="T33" fmla="*/ 78 h 101"/>
              <a:gd name="T34" fmla="*/ 16 w 121"/>
              <a:gd name="T35" fmla="*/ 78 h 101"/>
              <a:gd name="T36" fmla="*/ 16 w 121"/>
              <a:gd name="T37" fmla="*/ 74 h 101"/>
              <a:gd name="T38" fmla="*/ 15 w 121"/>
              <a:gd name="T39" fmla="*/ 74 h 101"/>
              <a:gd name="T40" fmla="*/ 15 w 121"/>
              <a:gd name="T41" fmla="*/ 69 h 101"/>
              <a:gd name="T42" fmla="*/ 13 w 121"/>
              <a:gd name="T43" fmla="*/ 69 h 101"/>
              <a:gd name="T44" fmla="*/ 13 w 121"/>
              <a:gd name="T45" fmla="*/ 64 h 101"/>
              <a:gd name="T46" fmla="*/ 12 w 121"/>
              <a:gd name="T47" fmla="*/ 64 h 101"/>
              <a:gd name="T48" fmla="*/ 12 w 121"/>
              <a:gd name="T49" fmla="*/ 57 h 101"/>
              <a:gd name="T50" fmla="*/ 10 w 121"/>
              <a:gd name="T51" fmla="*/ 57 h 101"/>
              <a:gd name="T52" fmla="*/ 10 w 121"/>
              <a:gd name="T53" fmla="*/ 46 h 101"/>
              <a:gd name="T54" fmla="*/ 8 w 121"/>
              <a:gd name="T55" fmla="*/ 46 h 101"/>
              <a:gd name="T56" fmla="*/ 8 w 121"/>
              <a:gd name="T57" fmla="*/ 32 h 101"/>
              <a:gd name="T58" fmla="*/ 5 w 121"/>
              <a:gd name="T59" fmla="*/ 32 h 101"/>
              <a:gd name="T60" fmla="*/ 5 w 121"/>
              <a:gd name="T61" fmla="*/ 14 h 101"/>
              <a:gd name="T62" fmla="*/ 3 w 121"/>
              <a:gd name="T63" fmla="*/ 14 h 101"/>
              <a:gd name="T64" fmla="*/ 3 w 121"/>
              <a:gd name="T65" fmla="*/ 4 h 101"/>
              <a:gd name="T66" fmla="*/ 2 w 121"/>
              <a:gd name="T67" fmla="*/ 4 h 101"/>
              <a:gd name="T68" fmla="*/ 2 w 121"/>
              <a:gd name="T69" fmla="*/ 0 h 101"/>
              <a:gd name="T70" fmla="*/ 0 w 121"/>
              <a:gd name="T7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01">
                <a:moveTo>
                  <a:pt x="121" y="101"/>
                </a:moveTo>
                <a:lnTo>
                  <a:pt x="90" y="101"/>
                </a:lnTo>
                <a:lnTo>
                  <a:pt x="90" y="98"/>
                </a:lnTo>
                <a:lnTo>
                  <a:pt x="38" y="98"/>
                </a:lnTo>
                <a:lnTo>
                  <a:pt x="38" y="96"/>
                </a:lnTo>
                <a:lnTo>
                  <a:pt x="36" y="96"/>
                </a:lnTo>
                <a:lnTo>
                  <a:pt x="36" y="93"/>
                </a:lnTo>
                <a:lnTo>
                  <a:pt x="25" y="93"/>
                </a:lnTo>
                <a:lnTo>
                  <a:pt x="25" y="90"/>
                </a:lnTo>
                <a:lnTo>
                  <a:pt x="24" y="90"/>
                </a:lnTo>
                <a:lnTo>
                  <a:pt x="24" y="88"/>
                </a:lnTo>
                <a:lnTo>
                  <a:pt x="22" y="88"/>
                </a:lnTo>
                <a:lnTo>
                  <a:pt x="22" y="82"/>
                </a:lnTo>
                <a:lnTo>
                  <a:pt x="21" y="82"/>
                </a:lnTo>
                <a:lnTo>
                  <a:pt x="21" y="79"/>
                </a:lnTo>
                <a:lnTo>
                  <a:pt x="18" y="79"/>
                </a:lnTo>
                <a:lnTo>
                  <a:pt x="18" y="78"/>
                </a:lnTo>
                <a:lnTo>
                  <a:pt x="16" y="78"/>
                </a:lnTo>
                <a:lnTo>
                  <a:pt x="16" y="74"/>
                </a:lnTo>
                <a:lnTo>
                  <a:pt x="15" y="74"/>
                </a:lnTo>
                <a:lnTo>
                  <a:pt x="15" y="69"/>
                </a:lnTo>
                <a:lnTo>
                  <a:pt x="13" y="69"/>
                </a:lnTo>
                <a:lnTo>
                  <a:pt x="13" y="64"/>
                </a:lnTo>
                <a:lnTo>
                  <a:pt x="12" y="64"/>
                </a:lnTo>
                <a:lnTo>
                  <a:pt x="12" y="57"/>
                </a:lnTo>
                <a:lnTo>
                  <a:pt x="10" y="57"/>
                </a:lnTo>
                <a:lnTo>
                  <a:pt x="10" y="46"/>
                </a:lnTo>
                <a:lnTo>
                  <a:pt x="8" y="46"/>
                </a:lnTo>
                <a:lnTo>
                  <a:pt x="8" y="32"/>
                </a:lnTo>
                <a:lnTo>
                  <a:pt x="5" y="32"/>
                </a:lnTo>
                <a:lnTo>
                  <a:pt x="5" y="14"/>
                </a:lnTo>
                <a:lnTo>
                  <a:pt x="3" y="14"/>
                </a:lnTo>
                <a:lnTo>
                  <a:pt x="3" y="4"/>
                </a:lnTo>
                <a:lnTo>
                  <a:pt x="2" y="4"/>
                </a:lnTo>
                <a:lnTo>
                  <a:pt x="2"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Freeform 3"/>
          <p:cNvSpPr>
            <a:spLocks/>
          </p:cNvSpPr>
          <p:nvPr/>
        </p:nvSpPr>
        <p:spPr bwMode="auto">
          <a:xfrm>
            <a:off x="2396388" y="2609210"/>
            <a:ext cx="1748790" cy="1234440"/>
          </a:xfrm>
          <a:custGeom>
            <a:avLst/>
            <a:gdLst>
              <a:gd name="T0" fmla="*/ 136 w 136"/>
              <a:gd name="T1" fmla="*/ 96 h 96"/>
              <a:gd name="T2" fmla="*/ 116 w 136"/>
              <a:gd name="T3" fmla="*/ 96 h 96"/>
              <a:gd name="T4" fmla="*/ 116 w 136"/>
              <a:gd name="T5" fmla="*/ 91 h 96"/>
              <a:gd name="T6" fmla="*/ 71 w 136"/>
              <a:gd name="T7" fmla="*/ 91 h 96"/>
              <a:gd name="T8" fmla="*/ 71 w 136"/>
              <a:gd name="T9" fmla="*/ 88 h 96"/>
              <a:gd name="T10" fmla="*/ 46 w 136"/>
              <a:gd name="T11" fmla="*/ 88 h 96"/>
              <a:gd name="T12" fmla="*/ 46 w 136"/>
              <a:gd name="T13" fmla="*/ 86 h 96"/>
              <a:gd name="T14" fmla="*/ 44 w 136"/>
              <a:gd name="T15" fmla="*/ 86 h 96"/>
              <a:gd name="T16" fmla="*/ 44 w 136"/>
              <a:gd name="T17" fmla="*/ 84 h 96"/>
              <a:gd name="T18" fmla="*/ 39 w 136"/>
              <a:gd name="T19" fmla="*/ 84 h 96"/>
              <a:gd name="T20" fmla="*/ 39 w 136"/>
              <a:gd name="T21" fmla="*/ 80 h 96"/>
              <a:gd name="T22" fmla="*/ 38 w 136"/>
              <a:gd name="T23" fmla="*/ 80 h 96"/>
              <a:gd name="T24" fmla="*/ 38 w 136"/>
              <a:gd name="T25" fmla="*/ 79 h 96"/>
              <a:gd name="T26" fmla="*/ 36 w 136"/>
              <a:gd name="T27" fmla="*/ 79 h 96"/>
              <a:gd name="T28" fmla="*/ 36 w 136"/>
              <a:gd name="T29" fmla="*/ 75 h 96"/>
              <a:gd name="T30" fmla="*/ 30 w 136"/>
              <a:gd name="T31" fmla="*/ 75 h 96"/>
              <a:gd name="T32" fmla="*/ 30 w 136"/>
              <a:gd name="T33" fmla="*/ 70 h 96"/>
              <a:gd name="T34" fmla="*/ 21 w 136"/>
              <a:gd name="T35" fmla="*/ 70 h 96"/>
              <a:gd name="T36" fmla="*/ 21 w 136"/>
              <a:gd name="T37" fmla="*/ 66 h 96"/>
              <a:gd name="T38" fmla="*/ 20 w 136"/>
              <a:gd name="T39" fmla="*/ 66 h 96"/>
              <a:gd name="T40" fmla="*/ 20 w 136"/>
              <a:gd name="T41" fmla="*/ 64 h 96"/>
              <a:gd name="T42" fmla="*/ 18 w 136"/>
              <a:gd name="T43" fmla="*/ 64 h 96"/>
              <a:gd name="T44" fmla="*/ 18 w 136"/>
              <a:gd name="T45" fmla="*/ 58 h 96"/>
              <a:gd name="T46" fmla="*/ 16 w 136"/>
              <a:gd name="T47" fmla="*/ 58 h 96"/>
              <a:gd name="T48" fmla="*/ 16 w 136"/>
              <a:gd name="T49" fmla="*/ 56 h 96"/>
              <a:gd name="T50" fmla="*/ 13 w 136"/>
              <a:gd name="T51" fmla="*/ 56 h 96"/>
              <a:gd name="T52" fmla="*/ 13 w 136"/>
              <a:gd name="T53" fmla="*/ 49 h 96"/>
              <a:gd name="T54" fmla="*/ 12 w 136"/>
              <a:gd name="T55" fmla="*/ 49 h 96"/>
              <a:gd name="T56" fmla="*/ 12 w 136"/>
              <a:gd name="T57" fmla="*/ 46 h 96"/>
              <a:gd name="T58" fmla="*/ 11 w 136"/>
              <a:gd name="T59" fmla="*/ 46 h 96"/>
              <a:gd name="T60" fmla="*/ 11 w 136"/>
              <a:gd name="T61" fmla="*/ 31 h 96"/>
              <a:gd name="T62" fmla="*/ 7 w 136"/>
              <a:gd name="T63" fmla="*/ 31 h 96"/>
              <a:gd name="T64" fmla="*/ 7 w 136"/>
              <a:gd name="T65" fmla="*/ 20 h 96"/>
              <a:gd name="T66" fmla="*/ 5 w 136"/>
              <a:gd name="T67" fmla="*/ 20 h 96"/>
              <a:gd name="T68" fmla="*/ 5 w 136"/>
              <a:gd name="T69" fmla="*/ 13 h 96"/>
              <a:gd name="T70" fmla="*/ 3 w 136"/>
              <a:gd name="T71" fmla="*/ 13 h 96"/>
              <a:gd name="T72" fmla="*/ 3 w 136"/>
              <a:gd name="T73" fmla="*/ 4 h 96"/>
              <a:gd name="T74" fmla="*/ 2 w 136"/>
              <a:gd name="T75" fmla="*/ 4 h 96"/>
              <a:gd name="T76" fmla="*/ 2 w 136"/>
              <a:gd name="T77" fmla="*/ 0 h 96"/>
              <a:gd name="T78" fmla="*/ 0 w 136"/>
              <a:gd name="T7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 h="96">
                <a:moveTo>
                  <a:pt x="136" y="96"/>
                </a:moveTo>
                <a:lnTo>
                  <a:pt x="116" y="96"/>
                </a:lnTo>
                <a:lnTo>
                  <a:pt x="116" y="91"/>
                </a:lnTo>
                <a:lnTo>
                  <a:pt x="71" y="91"/>
                </a:lnTo>
                <a:lnTo>
                  <a:pt x="71" y="88"/>
                </a:lnTo>
                <a:lnTo>
                  <a:pt x="46" y="88"/>
                </a:lnTo>
                <a:lnTo>
                  <a:pt x="46" y="86"/>
                </a:lnTo>
                <a:lnTo>
                  <a:pt x="44" y="86"/>
                </a:lnTo>
                <a:lnTo>
                  <a:pt x="44" y="84"/>
                </a:lnTo>
                <a:lnTo>
                  <a:pt x="39" y="84"/>
                </a:lnTo>
                <a:lnTo>
                  <a:pt x="39" y="80"/>
                </a:lnTo>
                <a:lnTo>
                  <a:pt x="38" y="80"/>
                </a:lnTo>
                <a:lnTo>
                  <a:pt x="38" y="79"/>
                </a:lnTo>
                <a:lnTo>
                  <a:pt x="36" y="79"/>
                </a:lnTo>
                <a:lnTo>
                  <a:pt x="36" y="75"/>
                </a:lnTo>
                <a:lnTo>
                  <a:pt x="30" y="75"/>
                </a:lnTo>
                <a:lnTo>
                  <a:pt x="30" y="70"/>
                </a:lnTo>
                <a:lnTo>
                  <a:pt x="21" y="70"/>
                </a:lnTo>
                <a:lnTo>
                  <a:pt x="21" y="66"/>
                </a:lnTo>
                <a:lnTo>
                  <a:pt x="20" y="66"/>
                </a:lnTo>
                <a:lnTo>
                  <a:pt x="20" y="64"/>
                </a:lnTo>
                <a:lnTo>
                  <a:pt x="18" y="64"/>
                </a:lnTo>
                <a:lnTo>
                  <a:pt x="18" y="58"/>
                </a:lnTo>
                <a:lnTo>
                  <a:pt x="16" y="58"/>
                </a:lnTo>
                <a:lnTo>
                  <a:pt x="16" y="56"/>
                </a:lnTo>
                <a:lnTo>
                  <a:pt x="13" y="56"/>
                </a:lnTo>
                <a:lnTo>
                  <a:pt x="13" y="49"/>
                </a:lnTo>
                <a:lnTo>
                  <a:pt x="12" y="49"/>
                </a:lnTo>
                <a:lnTo>
                  <a:pt x="12" y="46"/>
                </a:lnTo>
                <a:lnTo>
                  <a:pt x="11" y="46"/>
                </a:lnTo>
                <a:lnTo>
                  <a:pt x="11" y="31"/>
                </a:lnTo>
                <a:lnTo>
                  <a:pt x="7" y="31"/>
                </a:lnTo>
                <a:lnTo>
                  <a:pt x="7" y="20"/>
                </a:lnTo>
                <a:lnTo>
                  <a:pt x="5" y="20"/>
                </a:lnTo>
                <a:lnTo>
                  <a:pt x="5" y="13"/>
                </a:lnTo>
                <a:lnTo>
                  <a:pt x="3" y="13"/>
                </a:lnTo>
                <a:lnTo>
                  <a:pt x="3" y="4"/>
                </a:lnTo>
                <a:lnTo>
                  <a:pt x="2" y="4"/>
                </a:lnTo>
                <a:lnTo>
                  <a:pt x="2" y="0"/>
                </a:lnTo>
                <a:lnTo>
                  <a:pt x="0" y="0"/>
                </a:lnTo>
              </a:path>
            </a:pathLst>
          </a:cu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cxnSp>
        <p:nvCxnSpPr>
          <p:cNvPr id="116" name="Straight Connector 115"/>
          <p:cNvCxnSpPr/>
          <p:nvPr/>
        </p:nvCxnSpPr>
        <p:spPr>
          <a:xfrm>
            <a:off x="4119667" y="3818792"/>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17" name="Straight Connector 116"/>
          <p:cNvCxnSpPr/>
          <p:nvPr/>
        </p:nvCxnSpPr>
        <p:spPr>
          <a:xfrm>
            <a:off x="4056498" y="3818791"/>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18" name="Straight Connector 117"/>
          <p:cNvCxnSpPr/>
          <p:nvPr/>
        </p:nvCxnSpPr>
        <p:spPr>
          <a:xfrm>
            <a:off x="3751122" y="3755150"/>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19" name="Straight Connector 118"/>
          <p:cNvCxnSpPr/>
          <p:nvPr/>
        </p:nvCxnSpPr>
        <p:spPr>
          <a:xfrm>
            <a:off x="3717889" y="3755150"/>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0" name="Straight Connector 119"/>
          <p:cNvCxnSpPr/>
          <p:nvPr/>
        </p:nvCxnSpPr>
        <p:spPr>
          <a:xfrm>
            <a:off x="3505070" y="3755150"/>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1" name="Straight Connector 120"/>
          <p:cNvCxnSpPr/>
          <p:nvPr/>
        </p:nvCxnSpPr>
        <p:spPr>
          <a:xfrm>
            <a:off x="3928535" y="3886801"/>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2" name="Straight Connector 121"/>
          <p:cNvCxnSpPr/>
          <p:nvPr/>
        </p:nvCxnSpPr>
        <p:spPr>
          <a:xfrm>
            <a:off x="3722124" y="3886801"/>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3" name="Straight Connector 122"/>
          <p:cNvCxnSpPr/>
          <p:nvPr/>
        </p:nvCxnSpPr>
        <p:spPr>
          <a:xfrm>
            <a:off x="3618824" y="3885046"/>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4" name="Straight Connector 123"/>
          <p:cNvCxnSpPr/>
          <p:nvPr/>
        </p:nvCxnSpPr>
        <p:spPr>
          <a:xfrm>
            <a:off x="2783842" y="3781739"/>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sp>
        <p:nvSpPr>
          <p:cNvPr id="125" name="Freeform 4"/>
          <p:cNvSpPr>
            <a:spLocks/>
          </p:cNvSpPr>
          <p:nvPr/>
        </p:nvSpPr>
        <p:spPr bwMode="auto">
          <a:xfrm>
            <a:off x="5287469" y="2604203"/>
            <a:ext cx="1740308" cy="1276208"/>
          </a:xfrm>
          <a:custGeom>
            <a:avLst/>
            <a:gdLst>
              <a:gd name="T0" fmla="*/ 135 w 135"/>
              <a:gd name="T1" fmla="*/ 99 h 99"/>
              <a:gd name="T2" fmla="*/ 76 w 135"/>
              <a:gd name="T3" fmla="*/ 99 h 99"/>
              <a:gd name="T4" fmla="*/ 76 w 135"/>
              <a:gd name="T5" fmla="*/ 97 h 99"/>
              <a:gd name="T6" fmla="*/ 56 w 135"/>
              <a:gd name="T7" fmla="*/ 97 h 99"/>
              <a:gd name="T8" fmla="*/ 56 w 135"/>
              <a:gd name="T9" fmla="*/ 94 h 99"/>
              <a:gd name="T10" fmla="*/ 48 w 135"/>
              <a:gd name="T11" fmla="*/ 94 h 99"/>
              <a:gd name="T12" fmla="*/ 48 w 135"/>
              <a:gd name="T13" fmla="*/ 92 h 99"/>
              <a:gd name="T14" fmla="*/ 43 w 135"/>
              <a:gd name="T15" fmla="*/ 92 h 99"/>
              <a:gd name="T16" fmla="*/ 43 w 135"/>
              <a:gd name="T17" fmla="*/ 89 h 99"/>
              <a:gd name="T18" fmla="*/ 30 w 135"/>
              <a:gd name="T19" fmla="*/ 89 h 99"/>
              <a:gd name="T20" fmla="*/ 30 w 135"/>
              <a:gd name="T21" fmla="*/ 87 h 99"/>
              <a:gd name="T22" fmla="*/ 27 w 135"/>
              <a:gd name="T23" fmla="*/ 87 h 99"/>
              <a:gd name="T24" fmla="*/ 27 w 135"/>
              <a:gd name="T25" fmla="*/ 82 h 99"/>
              <a:gd name="T26" fmla="*/ 27 w 135"/>
              <a:gd name="T27" fmla="*/ 79 h 99"/>
              <a:gd name="T28" fmla="*/ 22 w 135"/>
              <a:gd name="T29" fmla="*/ 79 h 99"/>
              <a:gd name="T30" fmla="*/ 22 w 135"/>
              <a:gd name="T31" fmla="*/ 74 h 99"/>
              <a:gd name="T32" fmla="*/ 17 w 135"/>
              <a:gd name="T33" fmla="*/ 74 h 99"/>
              <a:gd name="T34" fmla="*/ 17 w 135"/>
              <a:gd name="T35" fmla="*/ 68 h 99"/>
              <a:gd name="T36" fmla="*/ 15 w 135"/>
              <a:gd name="T37" fmla="*/ 68 h 99"/>
              <a:gd name="T38" fmla="*/ 15 w 135"/>
              <a:gd name="T39" fmla="*/ 62 h 99"/>
              <a:gd name="T40" fmla="*/ 13 w 135"/>
              <a:gd name="T41" fmla="*/ 62 h 99"/>
              <a:gd name="T42" fmla="*/ 13 w 135"/>
              <a:gd name="T43" fmla="*/ 55 h 99"/>
              <a:gd name="T44" fmla="*/ 12 w 135"/>
              <a:gd name="T45" fmla="*/ 55 h 99"/>
              <a:gd name="T46" fmla="*/ 12 w 135"/>
              <a:gd name="T47" fmla="*/ 43 h 99"/>
              <a:gd name="T48" fmla="*/ 11 w 135"/>
              <a:gd name="T49" fmla="*/ 43 h 99"/>
              <a:gd name="T50" fmla="*/ 11 w 135"/>
              <a:gd name="T51" fmla="*/ 35 h 99"/>
              <a:gd name="T52" fmla="*/ 9 w 135"/>
              <a:gd name="T53" fmla="*/ 35 h 99"/>
              <a:gd name="T54" fmla="*/ 9 w 135"/>
              <a:gd name="T55" fmla="*/ 33 h 99"/>
              <a:gd name="T56" fmla="*/ 8 w 135"/>
              <a:gd name="T57" fmla="*/ 33 h 99"/>
              <a:gd name="T58" fmla="*/ 8 w 135"/>
              <a:gd name="T59" fmla="*/ 29 h 99"/>
              <a:gd name="T60" fmla="*/ 6 w 135"/>
              <a:gd name="T61" fmla="*/ 29 h 99"/>
              <a:gd name="T62" fmla="*/ 6 w 135"/>
              <a:gd name="T63" fmla="*/ 21 h 99"/>
              <a:gd name="T64" fmla="*/ 5 w 135"/>
              <a:gd name="T65" fmla="*/ 21 h 99"/>
              <a:gd name="T66" fmla="*/ 5 w 135"/>
              <a:gd name="T67" fmla="*/ 0 h 99"/>
              <a:gd name="T68" fmla="*/ 0 w 135"/>
              <a:gd name="T6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99">
                <a:moveTo>
                  <a:pt x="135" y="99"/>
                </a:moveTo>
                <a:lnTo>
                  <a:pt x="76" y="99"/>
                </a:lnTo>
                <a:lnTo>
                  <a:pt x="76" y="97"/>
                </a:lnTo>
                <a:lnTo>
                  <a:pt x="56" y="97"/>
                </a:lnTo>
                <a:lnTo>
                  <a:pt x="56" y="94"/>
                </a:lnTo>
                <a:lnTo>
                  <a:pt x="48" y="94"/>
                </a:lnTo>
                <a:lnTo>
                  <a:pt x="48" y="92"/>
                </a:lnTo>
                <a:lnTo>
                  <a:pt x="43" y="92"/>
                </a:lnTo>
                <a:lnTo>
                  <a:pt x="43" y="89"/>
                </a:lnTo>
                <a:lnTo>
                  <a:pt x="30" y="89"/>
                </a:lnTo>
                <a:lnTo>
                  <a:pt x="30" y="87"/>
                </a:lnTo>
                <a:lnTo>
                  <a:pt x="27" y="87"/>
                </a:lnTo>
                <a:lnTo>
                  <a:pt x="27" y="82"/>
                </a:lnTo>
                <a:lnTo>
                  <a:pt x="27" y="79"/>
                </a:lnTo>
                <a:lnTo>
                  <a:pt x="22" y="79"/>
                </a:lnTo>
                <a:lnTo>
                  <a:pt x="22" y="74"/>
                </a:lnTo>
                <a:lnTo>
                  <a:pt x="17" y="74"/>
                </a:lnTo>
                <a:lnTo>
                  <a:pt x="17" y="68"/>
                </a:lnTo>
                <a:lnTo>
                  <a:pt x="15" y="68"/>
                </a:lnTo>
                <a:lnTo>
                  <a:pt x="15" y="62"/>
                </a:lnTo>
                <a:lnTo>
                  <a:pt x="13" y="62"/>
                </a:lnTo>
                <a:lnTo>
                  <a:pt x="13" y="55"/>
                </a:lnTo>
                <a:lnTo>
                  <a:pt x="12" y="55"/>
                </a:lnTo>
                <a:lnTo>
                  <a:pt x="12" y="43"/>
                </a:lnTo>
                <a:lnTo>
                  <a:pt x="11" y="43"/>
                </a:lnTo>
                <a:lnTo>
                  <a:pt x="11" y="35"/>
                </a:lnTo>
                <a:lnTo>
                  <a:pt x="9" y="35"/>
                </a:lnTo>
                <a:lnTo>
                  <a:pt x="9" y="33"/>
                </a:lnTo>
                <a:lnTo>
                  <a:pt x="8" y="33"/>
                </a:lnTo>
                <a:lnTo>
                  <a:pt x="8" y="29"/>
                </a:lnTo>
                <a:lnTo>
                  <a:pt x="6" y="29"/>
                </a:lnTo>
                <a:lnTo>
                  <a:pt x="6" y="21"/>
                </a:lnTo>
                <a:lnTo>
                  <a:pt x="5" y="21"/>
                </a:lnTo>
                <a:lnTo>
                  <a:pt x="5" y="0"/>
                </a:lnTo>
                <a:lnTo>
                  <a:pt x="0" y="0"/>
                </a:lnTo>
              </a:path>
            </a:pathLst>
          </a:cu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6" name="Freeform 5"/>
          <p:cNvSpPr>
            <a:spLocks/>
          </p:cNvSpPr>
          <p:nvPr/>
        </p:nvSpPr>
        <p:spPr bwMode="auto">
          <a:xfrm>
            <a:off x="5286861" y="2604387"/>
            <a:ext cx="1478777" cy="1392228"/>
          </a:xfrm>
          <a:custGeom>
            <a:avLst/>
            <a:gdLst>
              <a:gd name="T0" fmla="*/ 116 w 116"/>
              <a:gd name="T1" fmla="*/ 108 h 108"/>
              <a:gd name="T2" fmla="*/ 116 w 116"/>
              <a:gd name="T3" fmla="*/ 97 h 108"/>
              <a:gd name="T4" fmla="*/ 87 w 116"/>
              <a:gd name="T5" fmla="*/ 97 h 108"/>
              <a:gd name="T6" fmla="*/ 87 w 116"/>
              <a:gd name="T7" fmla="*/ 95 h 108"/>
              <a:gd name="T8" fmla="*/ 68 w 116"/>
              <a:gd name="T9" fmla="*/ 95 h 108"/>
              <a:gd name="T10" fmla="*/ 68 w 116"/>
              <a:gd name="T11" fmla="*/ 93 h 108"/>
              <a:gd name="T12" fmla="*/ 59 w 116"/>
              <a:gd name="T13" fmla="*/ 93 h 108"/>
              <a:gd name="T14" fmla="*/ 59 w 116"/>
              <a:gd name="T15" fmla="*/ 90 h 108"/>
              <a:gd name="T16" fmla="*/ 44 w 116"/>
              <a:gd name="T17" fmla="*/ 90 h 108"/>
              <a:gd name="T18" fmla="*/ 44 w 116"/>
              <a:gd name="T19" fmla="*/ 89 h 108"/>
              <a:gd name="T20" fmla="*/ 32 w 116"/>
              <a:gd name="T21" fmla="*/ 89 h 108"/>
              <a:gd name="T22" fmla="*/ 32 w 116"/>
              <a:gd name="T23" fmla="*/ 87 h 108"/>
              <a:gd name="T24" fmla="*/ 27 w 116"/>
              <a:gd name="T25" fmla="*/ 87 h 108"/>
              <a:gd name="T26" fmla="*/ 27 w 116"/>
              <a:gd name="T27" fmla="*/ 84 h 108"/>
              <a:gd name="T28" fmla="*/ 25 w 116"/>
              <a:gd name="T29" fmla="*/ 84 h 108"/>
              <a:gd name="T30" fmla="*/ 25 w 116"/>
              <a:gd name="T31" fmla="*/ 81 h 108"/>
              <a:gd name="T32" fmla="*/ 21 w 116"/>
              <a:gd name="T33" fmla="*/ 81 h 108"/>
              <a:gd name="T34" fmla="*/ 21 w 116"/>
              <a:gd name="T35" fmla="*/ 77 h 108"/>
              <a:gd name="T36" fmla="*/ 18 w 116"/>
              <a:gd name="T37" fmla="*/ 77 h 108"/>
              <a:gd name="T38" fmla="*/ 18 w 116"/>
              <a:gd name="T39" fmla="*/ 74 h 108"/>
              <a:gd name="T40" fmla="*/ 17 w 116"/>
              <a:gd name="T41" fmla="*/ 74 h 108"/>
              <a:gd name="T42" fmla="*/ 17 w 116"/>
              <a:gd name="T43" fmla="*/ 70 h 108"/>
              <a:gd name="T44" fmla="*/ 15 w 116"/>
              <a:gd name="T45" fmla="*/ 70 h 108"/>
              <a:gd name="T46" fmla="*/ 15 w 116"/>
              <a:gd name="T47" fmla="*/ 62 h 108"/>
              <a:gd name="T48" fmla="*/ 13 w 116"/>
              <a:gd name="T49" fmla="*/ 62 h 108"/>
              <a:gd name="T50" fmla="*/ 13 w 116"/>
              <a:gd name="T51" fmla="*/ 55 h 108"/>
              <a:gd name="T52" fmla="*/ 11 w 116"/>
              <a:gd name="T53" fmla="*/ 55 h 108"/>
              <a:gd name="T54" fmla="*/ 11 w 116"/>
              <a:gd name="T55" fmla="*/ 49 h 108"/>
              <a:gd name="T56" fmla="*/ 8 w 116"/>
              <a:gd name="T57" fmla="*/ 49 h 108"/>
              <a:gd name="T58" fmla="*/ 8 w 116"/>
              <a:gd name="T59" fmla="*/ 43 h 108"/>
              <a:gd name="T60" fmla="*/ 6 w 116"/>
              <a:gd name="T61" fmla="*/ 43 h 108"/>
              <a:gd name="T62" fmla="*/ 6 w 116"/>
              <a:gd name="T63" fmla="*/ 38 h 108"/>
              <a:gd name="T64" fmla="*/ 4 w 116"/>
              <a:gd name="T65" fmla="*/ 38 h 108"/>
              <a:gd name="T66" fmla="*/ 4 w 116"/>
              <a:gd name="T67" fmla="*/ 10 h 108"/>
              <a:gd name="T68" fmla="*/ 3 w 116"/>
              <a:gd name="T69" fmla="*/ 10 h 108"/>
              <a:gd name="T70" fmla="*/ 3 w 116"/>
              <a:gd name="T71" fmla="*/ 9 h 108"/>
              <a:gd name="T72" fmla="*/ 1 w 116"/>
              <a:gd name="T73" fmla="*/ 9 h 108"/>
              <a:gd name="T74" fmla="*/ 1 w 116"/>
              <a:gd name="T75" fmla="*/ 0 h 108"/>
              <a:gd name="T76" fmla="*/ 0 w 116"/>
              <a:gd name="T77" fmla="*/ 0 h 108"/>
              <a:gd name="connsiteX0" fmla="*/ 10000 w 10000"/>
              <a:gd name="connsiteY0" fmla="*/ 10000 h 10000"/>
              <a:gd name="connsiteX1" fmla="*/ 9862 w 10000"/>
              <a:gd name="connsiteY1" fmla="*/ 8981 h 10000"/>
              <a:gd name="connsiteX2" fmla="*/ 7500 w 10000"/>
              <a:gd name="connsiteY2" fmla="*/ 8981 h 10000"/>
              <a:gd name="connsiteX3" fmla="*/ 7500 w 10000"/>
              <a:gd name="connsiteY3" fmla="*/ 8796 h 10000"/>
              <a:gd name="connsiteX4" fmla="*/ 5862 w 10000"/>
              <a:gd name="connsiteY4" fmla="*/ 8796 h 10000"/>
              <a:gd name="connsiteX5" fmla="*/ 5862 w 10000"/>
              <a:gd name="connsiteY5" fmla="*/ 8611 h 10000"/>
              <a:gd name="connsiteX6" fmla="*/ 5086 w 10000"/>
              <a:gd name="connsiteY6" fmla="*/ 8611 h 10000"/>
              <a:gd name="connsiteX7" fmla="*/ 5086 w 10000"/>
              <a:gd name="connsiteY7" fmla="*/ 8333 h 10000"/>
              <a:gd name="connsiteX8" fmla="*/ 3793 w 10000"/>
              <a:gd name="connsiteY8" fmla="*/ 8333 h 10000"/>
              <a:gd name="connsiteX9" fmla="*/ 3793 w 10000"/>
              <a:gd name="connsiteY9" fmla="*/ 8241 h 10000"/>
              <a:gd name="connsiteX10" fmla="*/ 2759 w 10000"/>
              <a:gd name="connsiteY10" fmla="*/ 8241 h 10000"/>
              <a:gd name="connsiteX11" fmla="*/ 2759 w 10000"/>
              <a:gd name="connsiteY11" fmla="*/ 8056 h 10000"/>
              <a:gd name="connsiteX12" fmla="*/ 2328 w 10000"/>
              <a:gd name="connsiteY12" fmla="*/ 8056 h 10000"/>
              <a:gd name="connsiteX13" fmla="*/ 2328 w 10000"/>
              <a:gd name="connsiteY13" fmla="*/ 7778 h 10000"/>
              <a:gd name="connsiteX14" fmla="*/ 2155 w 10000"/>
              <a:gd name="connsiteY14" fmla="*/ 7778 h 10000"/>
              <a:gd name="connsiteX15" fmla="*/ 2155 w 10000"/>
              <a:gd name="connsiteY15" fmla="*/ 7500 h 10000"/>
              <a:gd name="connsiteX16" fmla="*/ 1810 w 10000"/>
              <a:gd name="connsiteY16" fmla="*/ 7500 h 10000"/>
              <a:gd name="connsiteX17" fmla="*/ 1810 w 10000"/>
              <a:gd name="connsiteY17" fmla="*/ 7130 h 10000"/>
              <a:gd name="connsiteX18" fmla="*/ 1552 w 10000"/>
              <a:gd name="connsiteY18" fmla="*/ 7130 h 10000"/>
              <a:gd name="connsiteX19" fmla="*/ 1552 w 10000"/>
              <a:gd name="connsiteY19" fmla="*/ 6852 h 10000"/>
              <a:gd name="connsiteX20" fmla="*/ 1466 w 10000"/>
              <a:gd name="connsiteY20" fmla="*/ 6852 h 10000"/>
              <a:gd name="connsiteX21" fmla="*/ 1466 w 10000"/>
              <a:gd name="connsiteY21" fmla="*/ 6481 h 10000"/>
              <a:gd name="connsiteX22" fmla="*/ 1293 w 10000"/>
              <a:gd name="connsiteY22" fmla="*/ 6481 h 10000"/>
              <a:gd name="connsiteX23" fmla="*/ 1293 w 10000"/>
              <a:gd name="connsiteY23" fmla="*/ 5741 h 10000"/>
              <a:gd name="connsiteX24" fmla="*/ 1121 w 10000"/>
              <a:gd name="connsiteY24" fmla="*/ 5741 h 10000"/>
              <a:gd name="connsiteX25" fmla="*/ 1121 w 10000"/>
              <a:gd name="connsiteY25" fmla="*/ 5093 h 10000"/>
              <a:gd name="connsiteX26" fmla="*/ 948 w 10000"/>
              <a:gd name="connsiteY26" fmla="*/ 5093 h 10000"/>
              <a:gd name="connsiteX27" fmla="*/ 948 w 10000"/>
              <a:gd name="connsiteY27" fmla="*/ 4537 h 10000"/>
              <a:gd name="connsiteX28" fmla="*/ 690 w 10000"/>
              <a:gd name="connsiteY28" fmla="*/ 4537 h 10000"/>
              <a:gd name="connsiteX29" fmla="*/ 690 w 10000"/>
              <a:gd name="connsiteY29" fmla="*/ 3981 h 10000"/>
              <a:gd name="connsiteX30" fmla="*/ 517 w 10000"/>
              <a:gd name="connsiteY30" fmla="*/ 3981 h 10000"/>
              <a:gd name="connsiteX31" fmla="*/ 517 w 10000"/>
              <a:gd name="connsiteY31" fmla="*/ 3519 h 10000"/>
              <a:gd name="connsiteX32" fmla="*/ 345 w 10000"/>
              <a:gd name="connsiteY32" fmla="*/ 3519 h 10000"/>
              <a:gd name="connsiteX33" fmla="*/ 345 w 10000"/>
              <a:gd name="connsiteY33" fmla="*/ 926 h 10000"/>
              <a:gd name="connsiteX34" fmla="*/ 259 w 10000"/>
              <a:gd name="connsiteY34" fmla="*/ 926 h 10000"/>
              <a:gd name="connsiteX35" fmla="*/ 259 w 10000"/>
              <a:gd name="connsiteY35" fmla="*/ 833 h 10000"/>
              <a:gd name="connsiteX36" fmla="*/ 86 w 10000"/>
              <a:gd name="connsiteY36" fmla="*/ 833 h 10000"/>
              <a:gd name="connsiteX37" fmla="*/ 86 w 10000"/>
              <a:gd name="connsiteY37" fmla="*/ 0 h 10000"/>
              <a:gd name="connsiteX38" fmla="*/ 0 w 10000"/>
              <a:gd name="connsiteY38" fmla="*/ 0 h 10000"/>
              <a:gd name="connsiteX0" fmla="*/ 9889 w 9889"/>
              <a:gd name="connsiteY0" fmla="*/ 10000 h 10000"/>
              <a:gd name="connsiteX1" fmla="*/ 9862 w 9889"/>
              <a:gd name="connsiteY1" fmla="*/ 8981 h 10000"/>
              <a:gd name="connsiteX2" fmla="*/ 7500 w 9889"/>
              <a:gd name="connsiteY2" fmla="*/ 8981 h 10000"/>
              <a:gd name="connsiteX3" fmla="*/ 7500 w 9889"/>
              <a:gd name="connsiteY3" fmla="*/ 8796 h 10000"/>
              <a:gd name="connsiteX4" fmla="*/ 5862 w 9889"/>
              <a:gd name="connsiteY4" fmla="*/ 8796 h 10000"/>
              <a:gd name="connsiteX5" fmla="*/ 5862 w 9889"/>
              <a:gd name="connsiteY5" fmla="*/ 8611 h 10000"/>
              <a:gd name="connsiteX6" fmla="*/ 5086 w 9889"/>
              <a:gd name="connsiteY6" fmla="*/ 8611 h 10000"/>
              <a:gd name="connsiteX7" fmla="*/ 5086 w 9889"/>
              <a:gd name="connsiteY7" fmla="*/ 8333 h 10000"/>
              <a:gd name="connsiteX8" fmla="*/ 3793 w 9889"/>
              <a:gd name="connsiteY8" fmla="*/ 8333 h 10000"/>
              <a:gd name="connsiteX9" fmla="*/ 3793 w 9889"/>
              <a:gd name="connsiteY9" fmla="*/ 8241 h 10000"/>
              <a:gd name="connsiteX10" fmla="*/ 2759 w 9889"/>
              <a:gd name="connsiteY10" fmla="*/ 8241 h 10000"/>
              <a:gd name="connsiteX11" fmla="*/ 2759 w 9889"/>
              <a:gd name="connsiteY11" fmla="*/ 8056 h 10000"/>
              <a:gd name="connsiteX12" fmla="*/ 2328 w 9889"/>
              <a:gd name="connsiteY12" fmla="*/ 8056 h 10000"/>
              <a:gd name="connsiteX13" fmla="*/ 2328 w 9889"/>
              <a:gd name="connsiteY13" fmla="*/ 7778 h 10000"/>
              <a:gd name="connsiteX14" fmla="*/ 2155 w 9889"/>
              <a:gd name="connsiteY14" fmla="*/ 7778 h 10000"/>
              <a:gd name="connsiteX15" fmla="*/ 2155 w 9889"/>
              <a:gd name="connsiteY15" fmla="*/ 7500 h 10000"/>
              <a:gd name="connsiteX16" fmla="*/ 1810 w 9889"/>
              <a:gd name="connsiteY16" fmla="*/ 7500 h 10000"/>
              <a:gd name="connsiteX17" fmla="*/ 1810 w 9889"/>
              <a:gd name="connsiteY17" fmla="*/ 7130 h 10000"/>
              <a:gd name="connsiteX18" fmla="*/ 1552 w 9889"/>
              <a:gd name="connsiteY18" fmla="*/ 7130 h 10000"/>
              <a:gd name="connsiteX19" fmla="*/ 1552 w 9889"/>
              <a:gd name="connsiteY19" fmla="*/ 6852 h 10000"/>
              <a:gd name="connsiteX20" fmla="*/ 1466 w 9889"/>
              <a:gd name="connsiteY20" fmla="*/ 6852 h 10000"/>
              <a:gd name="connsiteX21" fmla="*/ 1466 w 9889"/>
              <a:gd name="connsiteY21" fmla="*/ 6481 h 10000"/>
              <a:gd name="connsiteX22" fmla="*/ 1293 w 9889"/>
              <a:gd name="connsiteY22" fmla="*/ 6481 h 10000"/>
              <a:gd name="connsiteX23" fmla="*/ 1293 w 9889"/>
              <a:gd name="connsiteY23" fmla="*/ 5741 h 10000"/>
              <a:gd name="connsiteX24" fmla="*/ 1121 w 9889"/>
              <a:gd name="connsiteY24" fmla="*/ 5741 h 10000"/>
              <a:gd name="connsiteX25" fmla="*/ 1121 w 9889"/>
              <a:gd name="connsiteY25" fmla="*/ 5093 h 10000"/>
              <a:gd name="connsiteX26" fmla="*/ 948 w 9889"/>
              <a:gd name="connsiteY26" fmla="*/ 5093 h 10000"/>
              <a:gd name="connsiteX27" fmla="*/ 948 w 9889"/>
              <a:gd name="connsiteY27" fmla="*/ 4537 h 10000"/>
              <a:gd name="connsiteX28" fmla="*/ 690 w 9889"/>
              <a:gd name="connsiteY28" fmla="*/ 4537 h 10000"/>
              <a:gd name="connsiteX29" fmla="*/ 690 w 9889"/>
              <a:gd name="connsiteY29" fmla="*/ 3981 h 10000"/>
              <a:gd name="connsiteX30" fmla="*/ 517 w 9889"/>
              <a:gd name="connsiteY30" fmla="*/ 3981 h 10000"/>
              <a:gd name="connsiteX31" fmla="*/ 517 w 9889"/>
              <a:gd name="connsiteY31" fmla="*/ 3519 h 10000"/>
              <a:gd name="connsiteX32" fmla="*/ 345 w 9889"/>
              <a:gd name="connsiteY32" fmla="*/ 3519 h 10000"/>
              <a:gd name="connsiteX33" fmla="*/ 345 w 9889"/>
              <a:gd name="connsiteY33" fmla="*/ 926 h 10000"/>
              <a:gd name="connsiteX34" fmla="*/ 259 w 9889"/>
              <a:gd name="connsiteY34" fmla="*/ 926 h 10000"/>
              <a:gd name="connsiteX35" fmla="*/ 259 w 9889"/>
              <a:gd name="connsiteY35" fmla="*/ 833 h 10000"/>
              <a:gd name="connsiteX36" fmla="*/ 86 w 9889"/>
              <a:gd name="connsiteY36" fmla="*/ 833 h 10000"/>
              <a:gd name="connsiteX37" fmla="*/ 86 w 9889"/>
              <a:gd name="connsiteY37" fmla="*/ 0 h 10000"/>
              <a:gd name="connsiteX38" fmla="*/ 0 w 9889"/>
              <a:gd name="connsiteY38" fmla="*/ 0 h 10000"/>
              <a:gd name="connsiteX0" fmla="*/ 10000 w 10000"/>
              <a:gd name="connsiteY0" fmla="*/ 10000 h 10000"/>
              <a:gd name="connsiteX1" fmla="*/ 9973 w 10000"/>
              <a:gd name="connsiteY1" fmla="*/ 8981 h 10000"/>
              <a:gd name="connsiteX2" fmla="*/ 7584 w 10000"/>
              <a:gd name="connsiteY2" fmla="*/ 8981 h 10000"/>
              <a:gd name="connsiteX3" fmla="*/ 7584 w 10000"/>
              <a:gd name="connsiteY3" fmla="*/ 8796 h 10000"/>
              <a:gd name="connsiteX4" fmla="*/ 5928 w 10000"/>
              <a:gd name="connsiteY4" fmla="*/ 8796 h 10000"/>
              <a:gd name="connsiteX5" fmla="*/ 5928 w 10000"/>
              <a:gd name="connsiteY5" fmla="*/ 8611 h 10000"/>
              <a:gd name="connsiteX6" fmla="*/ 5143 w 10000"/>
              <a:gd name="connsiteY6" fmla="*/ 8611 h 10000"/>
              <a:gd name="connsiteX7" fmla="*/ 5143 w 10000"/>
              <a:gd name="connsiteY7" fmla="*/ 8333 h 10000"/>
              <a:gd name="connsiteX8" fmla="*/ 3836 w 10000"/>
              <a:gd name="connsiteY8" fmla="*/ 8333 h 10000"/>
              <a:gd name="connsiteX9" fmla="*/ 3836 w 10000"/>
              <a:gd name="connsiteY9" fmla="*/ 8241 h 10000"/>
              <a:gd name="connsiteX10" fmla="*/ 2790 w 10000"/>
              <a:gd name="connsiteY10" fmla="*/ 8241 h 10000"/>
              <a:gd name="connsiteX11" fmla="*/ 2790 w 10000"/>
              <a:gd name="connsiteY11" fmla="*/ 8056 h 10000"/>
              <a:gd name="connsiteX12" fmla="*/ 2354 w 10000"/>
              <a:gd name="connsiteY12" fmla="*/ 8056 h 10000"/>
              <a:gd name="connsiteX13" fmla="*/ 2354 w 10000"/>
              <a:gd name="connsiteY13" fmla="*/ 7778 h 10000"/>
              <a:gd name="connsiteX14" fmla="*/ 2179 w 10000"/>
              <a:gd name="connsiteY14" fmla="*/ 7778 h 10000"/>
              <a:gd name="connsiteX15" fmla="*/ 2179 w 10000"/>
              <a:gd name="connsiteY15" fmla="*/ 7500 h 10000"/>
              <a:gd name="connsiteX16" fmla="*/ 1830 w 10000"/>
              <a:gd name="connsiteY16" fmla="*/ 7500 h 10000"/>
              <a:gd name="connsiteX17" fmla="*/ 1830 w 10000"/>
              <a:gd name="connsiteY17" fmla="*/ 7130 h 10000"/>
              <a:gd name="connsiteX18" fmla="*/ 1569 w 10000"/>
              <a:gd name="connsiteY18" fmla="*/ 7130 h 10000"/>
              <a:gd name="connsiteX19" fmla="*/ 1569 w 10000"/>
              <a:gd name="connsiteY19" fmla="*/ 6852 h 10000"/>
              <a:gd name="connsiteX20" fmla="*/ 1482 w 10000"/>
              <a:gd name="connsiteY20" fmla="*/ 6852 h 10000"/>
              <a:gd name="connsiteX21" fmla="*/ 1482 w 10000"/>
              <a:gd name="connsiteY21" fmla="*/ 6481 h 10000"/>
              <a:gd name="connsiteX22" fmla="*/ 1308 w 10000"/>
              <a:gd name="connsiteY22" fmla="*/ 6481 h 10000"/>
              <a:gd name="connsiteX23" fmla="*/ 1308 w 10000"/>
              <a:gd name="connsiteY23" fmla="*/ 5741 h 10000"/>
              <a:gd name="connsiteX24" fmla="*/ 1134 w 10000"/>
              <a:gd name="connsiteY24" fmla="*/ 5741 h 10000"/>
              <a:gd name="connsiteX25" fmla="*/ 1134 w 10000"/>
              <a:gd name="connsiteY25" fmla="*/ 5093 h 10000"/>
              <a:gd name="connsiteX26" fmla="*/ 959 w 10000"/>
              <a:gd name="connsiteY26" fmla="*/ 5093 h 10000"/>
              <a:gd name="connsiteX27" fmla="*/ 959 w 10000"/>
              <a:gd name="connsiteY27" fmla="*/ 4537 h 10000"/>
              <a:gd name="connsiteX28" fmla="*/ 698 w 10000"/>
              <a:gd name="connsiteY28" fmla="*/ 4537 h 10000"/>
              <a:gd name="connsiteX29" fmla="*/ 698 w 10000"/>
              <a:gd name="connsiteY29" fmla="*/ 3981 h 10000"/>
              <a:gd name="connsiteX30" fmla="*/ 523 w 10000"/>
              <a:gd name="connsiteY30" fmla="*/ 3981 h 10000"/>
              <a:gd name="connsiteX31" fmla="*/ 523 w 10000"/>
              <a:gd name="connsiteY31" fmla="*/ 3519 h 10000"/>
              <a:gd name="connsiteX32" fmla="*/ 349 w 10000"/>
              <a:gd name="connsiteY32" fmla="*/ 3519 h 10000"/>
              <a:gd name="connsiteX33" fmla="*/ 349 w 10000"/>
              <a:gd name="connsiteY33" fmla="*/ 926 h 10000"/>
              <a:gd name="connsiteX34" fmla="*/ 262 w 10000"/>
              <a:gd name="connsiteY34" fmla="*/ 926 h 10000"/>
              <a:gd name="connsiteX35" fmla="*/ 262 w 10000"/>
              <a:gd name="connsiteY35" fmla="*/ 833 h 10000"/>
              <a:gd name="connsiteX36" fmla="*/ 87 w 10000"/>
              <a:gd name="connsiteY36" fmla="*/ 0 h 10000"/>
              <a:gd name="connsiteX37" fmla="*/ 0 w 10000"/>
              <a:gd name="connsiteY37" fmla="*/ 0 h 10000"/>
              <a:gd name="connsiteX0" fmla="*/ 10000 w 10000"/>
              <a:gd name="connsiteY0" fmla="*/ 10000 h 10000"/>
              <a:gd name="connsiteX1" fmla="*/ 9973 w 10000"/>
              <a:gd name="connsiteY1" fmla="*/ 8981 h 10000"/>
              <a:gd name="connsiteX2" fmla="*/ 7584 w 10000"/>
              <a:gd name="connsiteY2" fmla="*/ 8981 h 10000"/>
              <a:gd name="connsiteX3" fmla="*/ 7584 w 10000"/>
              <a:gd name="connsiteY3" fmla="*/ 8796 h 10000"/>
              <a:gd name="connsiteX4" fmla="*/ 5928 w 10000"/>
              <a:gd name="connsiteY4" fmla="*/ 8796 h 10000"/>
              <a:gd name="connsiteX5" fmla="*/ 5928 w 10000"/>
              <a:gd name="connsiteY5" fmla="*/ 8611 h 10000"/>
              <a:gd name="connsiteX6" fmla="*/ 5143 w 10000"/>
              <a:gd name="connsiteY6" fmla="*/ 8611 h 10000"/>
              <a:gd name="connsiteX7" fmla="*/ 5143 w 10000"/>
              <a:gd name="connsiteY7" fmla="*/ 8333 h 10000"/>
              <a:gd name="connsiteX8" fmla="*/ 3836 w 10000"/>
              <a:gd name="connsiteY8" fmla="*/ 8333 h 10000"/>
              <a:gd name="connsiteX9" fmla="*/ 3836 w 10000"/>
              <a:gd name="connsiteY9" fmla="*/ 8241 h 10000"/>
              <a:gd name="connsiteX10" fmla="*/ 2790 w 10000"/>
              <a:gd name="connsiteY10" fmla="*/ 8241 h 10000"/>
              <a:gd name="connsiteX11" fmla="*/ 2790 w 10000"/>
              <a:gd name="connsiteY11" fmla="*/ 8056 h 10000"/>
              <a:gd name="connsiteX12" fmla="*/ 2354 w 10000"/>
              <a:gd name="connsiteY12" fmla="*/ 8056 h 10000"/>
              <a:gd name="connsiteX13" fmla="*/ 2354 w 10000"/>
              <a:gd name="connsiteY13" fmla="*/ 7778 h 10000"/>
              <a:gd name="connsiteX14" fmla="*/ 2179 w 10000"/>
              <a:gd name="connsiteY14" fmla="*/ 7778 h 10000"/>
              <a:gd name="connsiteX15" fmla="*/ 2179 w 10000"/>
              <a:gd name="connsiteY15" fmla="*/ 7500 h 10000"/>
              <a:gd name="connsiteX16" fmla="*/ 1830 w 10000"/>
              <a:gd name="connsiteY16" fmla="*/ 7500 h 10000"/>
              <a:gd name="connsiteX17" fmla="*/ 1830 w 10000"/>
              <a:gd name="connsiteY17" fmla="*/ 7130 h 10000"/>
              <a:gd name="connsiteX18" fmla="*/ 1569 w 10000"/>
              <a:gd name="connsiteY18" fmla="*/ 7130 h 10000"/>
              <a:gd name="connsiteX19" fmla="*/ 1569 w 10000"/>
              <a:gd name="connsiteY19" fmla="*/ 6852 h 10000"/>
              <a:gd name="connsiteX20" fmla="*/ 1482 w 10000"/>
              <a:gd name="connsiteY20" fmla="*/ 6852 h 10000"/>
              <a:gd name="connsiteX21" fmla="*/ 1482 w 10000"/>
              <a:gd name="connsiteY21" fmla="*/ 6481 h 10000"/>
              <a:gd name="connsiteX22" fmla="*/ 1308 w 10000"/>
              <a:gd name="connsiteY22" fmla="*/ 6481 h 10000"/>
              <a:gd name="connsiteX23" fmla="*/ 1308 w 10000"/>
              <a:gd name="connsiteY23" fmla="*/ 5741 h 10000"/>
              <a:gd name="connsiteX24" fmla="*/ 1134 w 10000"/>
              <a:gd name="connsiteY24" fmla="*/ 5741 h 10000"/>
              <a:gd name="connsiteX25" fmla="*/ 1134 w 10000"/>
              <a:gd name="connsiteY25" fmla="*/ 5093 h 10000"/>
              <a:gd name="connsiteX26" fmla="*/ 959 w 10000"/>
              <a:gd name="connsiteY26" fmla="*/ 5093 h 10000"/>
              <a:gd name="connsiteX27" fmla="*/ 959 w 10000"/>
              <a:gd name="connsiteY27" fmla="*/ 4537 h 10000"/>
              <a:gd name="connsiteX28" fmla="*/ 698 w 10000"/>
              <a:gd name="connsiteY28" fmla="*/ 4537 h 10000"/>
              <a:gd name="connsiteX29" fmla="*/ 698 w 10000"/>
              <a:gd name="connsiteY29" fmla="*/ 3981 h 10000"/>
              <a:gd name="connsiteX30" fmla="*/ 523 w 10000"/>
              <a:gd name="connsiteY30" fmla="*/ 3981 h 10000"/>
              <a:gd name="connsiteX31" fmla="*/ 523 w 10000"/>
              <a:gd name="connsiteY31" fmla="*/ 3519 h 10000"/>
              <a:gd name="connsiteX32" fmla="*/ 349 w 10000"/>
              <a:gd name="connsiteY32" fmla="*/ 3519 h 10000"/>
              <a:gd name="connsiteX33" fmla="*/ 349 w 10000"/>
              <a:gd name="connsiteY33" fmla="*/ 926 h 10000"/>
              <a:gd name="connsiteX34" fmla="*/ 262 w 10000"/>
              <a:gd name="connsiteY34" fmla="*/ 926 h 10000"/>
              <a:gd name="connsiteX35" fmla="*/ 262 w 10000"/>
              <a:gd name="connsiteY35" fmla="*/ 833 h 10000"/>
              <a:gd name="connsiteX36" fmla="*/ 204 w 10000"/>
              <a:gd name="connsiteY36" fmla="*/ 0 h 10000"/>
              <a:gd name="connsiteX37" fmla="*/ 0 w 10000"/>
              <a:gd name="connsiteY37" fmla="*/ 0 h 10000"/>
              <a:gd name="connsiteX0" fmla="*/ 10000 w 10000"/>
              <a:gd name="connsiteY0" fmla="*/ 10000 h 10000"/>
              <a:gd name="connsiteX1" fmla="*/ 9973 w 10000"/>
              <a:gd name="connsiteY1" fmla="*/ 8981 h 10000"/>
              <a:gd name="connsiteX2" fmla="*/ 7584 w 10000"/>
              <a:gd name="connsiteY2" fmla="*/ 8981 h 10000"/>
              <a:gd name="connsiteX3" fmla="*/ 7584 w 10000"/>
              <a:gd name="connsiteY3" fmla="*/ 8796 h 10000"/>
              <a:gd name="connsiteX4" fmla="*/ 5928 w 10000"/>
              <a:gd name="connsiteY4" fmla="*/ 8796 h 10000"/>
              <a:gd name="connsiteX5" fmla="*/ 5928 w 10000"/>
              <a:gd name="connsiteY5" fmla="*/ 8611 h 10000"/>
              <a:gd name="connsiteX6" fmla="*/ 5143 w 10000"/>
              <a:gd name="connsiteY6" fmla="*/ 8611 h 10000"/>
              <a:gd name="connsiteX7" fmla="*/ 5143 w 10000"/>
              <a:gd name="connsiteY7" fmla="*/ 8333 h 10000"/>
              <a:gd name="connsiteX8" fmla="*/ 3836 w 10000"/>
              <a:gd name="connsiteY8" fmla="*/ 8333 h 10000"/>
              <a:gd name="connsiteX9" fmla="*/ 3836 w 10000"/>
              <a:gd name="connsiteY9" fmla="*/ 8241 h 10000"/>
              <a:gd name="connsiteX10" fmla="*/ 2790 w 10000"/>
              <a:gd name="connsiteY10" fmla="*/ 8241 h 10000"/>
              <a:gd name="connsiteX11" fmla="*/ 2790 w 10000"/>
              <a:gd name="connsiteY11" fmla="*/ 8056 h 10000"/>
              <a:gd name="connsiteX12" fmla="*/ 2354 w 10000"/>
              <a:gd name="connsiteY12" fmla="*/ 8056 h 10000"/>
              <a:gd name="connsiteX13" fmla="*/ 2354 w 10000"/>
              <a:gd name="connsiteY13" fmla="*/ 7778 h 10000"/>
              <a:gd name="connsiteX14" fmla="*/ 2179 w 10000"/>
              <a:gd name="connsiteY14" fmla="*/ 7778 h 10000"/>
              <a:gd name="connsiteX15" fmla="*/ 2179 w 10000"/>
              <a:gd name="connsiteY15" fmla="*/ 7500 h 10000"/>
              <a:gd name="connsiteX16" fmla="*/ 1830 w 10000"/>
              <a:gd name="connsiteY16" fmla="*/ 7500 h 10000"/>
              <a:gd name="connsiteX17" fmla="*/ 1830 w 10000"/>
              <a:gd name="connsiteY17" fmla="*/ 7130 h 10000"/>
              <a:gd name="connsiteX18" fmla="*/ 1569 w 10000"/>
              <a:gd name="connsiteY18" fmla="*/ 7130 h 10000"/>
              <a:gd name="connsiteX19" fmla="*/ 1569 w 10000"/>
              <a:gd name="connsiteY19" fmla="*/ 6852 h 10000"/>
              <a:gd name="connsiteX20" fmla="*/ 1482 w 10000"/>
              <a:gd name="connsiteY20" fmla="*/ 6852 h 10000"/>
              <a:gd name="connsiteX21" fmla="*/ 1482 w 10000"/>
              <a:gd name="connsiteY21" fmla="*/ 6481 h 10000"/>
              <a:gd name="connsiteX22" fmla="*/ 1308 w 10000"/>
              <a:gd name="connsiteY22" fmla="*/ 6481 h 10000"/>
              <a:gd name="connsiteX23" fmla="*/ 1308 w 10000"/>
              <a:gd name="connsiteY23" fmla="*/ 5741 h 10000"/>
              <a:gd name="connsiteX24" fmla="*/ 1134 w 10000"/>
              <a:gd name="connsiteY24" fmla="*/ 5741 h 10000"/>
              <a:gd name="connsiteX25" fmla="*/ 1134 w 10000"/>
              <a:gd name="connsiteY25" fmla="*/ 5093 h 10000"/>
              <a:gd name="connsiteX26" fmla="*/ 959 w 10000"/>
              <a:gd name="connsiteY26" fmla="*/ 5093 h 10000"/>
              <a:gd name="connsiteX27" fmla="*/ 959 w 10000"/>
              <a:gd name="connsiteY27" fmla="*/ 4537 h 10000"/>
              <a:gd name="connsiteX28" fmla="*/ 698 w 10000"/>
              <a:gd name="connsiteY28" fmla="*/ 4537 h 10000"/>
              <a:gd name="connsiteX29" fmla="*/ 698 w 10000"/>
              <a:gd name="connsiteY29" fmla="*/ 3981 h 10000"/>
              <a:gd name="connsiteX30" fmla="*/ 523 w 10000"/>
              <a:gd name="connsiteY30" fmla="*/ 3981 h 10000"/>
              <a:gd name="connsiteX31" fmla="*/ 523 w 10000"/>
              <a:gd name="connsiteY31" fmla="*/ 3519 h 10000"/>
              <a:gd name="connsiteX32" fmla="*/ 349 w 10000"/>
              <a:gd name="connsiteY32" fmla="*/ 3519 h 10000"/>
              <a:gd name="connsiteX33" fmla="*/ 349 w 10000"/>
              <a:gd name="connsiteY33" fmla="*/ 926 h 10000"/>
              <a:gd name="connsiteX34" fmla="*/ 262 w 10000"/>
              <a:gd name="connsiteY34" fmla="*/ 926 h 10000"/>
              <a:gd name="connsiteX35" fmla="*/ 262 w 10000"/>
              <a:gd name="connsiteY35" fmla="*/ 833 h 10000"/>
              <a:gd name="connsiteX36" fmla="*/ 252 w 10000"/>
              <a:gd name="connsiteY36" fmla="*/ 0 h 10000"/>
              <a:gd name="connsiteX37" fmla="*/ 0 w 10000"/>
              <a:gd name="connsiteY37" fmla="*/ 0 h 10000"/>
              <a:gd name="connsiteX0" fmla="*/ 10000 w 10000"/>
              <a:gd name="connsiteY0" fmla="*/ 10000 h 10000"/>
              <a:gd name="connsiteX1" fmla="*/ 9973 w 10000"/>
              <a:gd name="connsiteY1" fmla="*/ 8981 h 10000"/>
              <a:gd name="connsiteX2" fmla="*/ 7584 w 10000"/>
              <a:gd name="connsiteY2" fmla="*/ 8981 h 10000"/>
              <a:gd name="connsiteX3" fmla="*/ 7584 w 10000"/>
              <a:gd name="connsiteY3" fmla="*/ 8796 h 10000"/>
              <a:gd name="connsiteX4" fmla="*/ 5928 w 10000"/>
              <a:gd name="connsiteY4" fmla="*/ 8796 h 10000"/>
              <a:gd name="connsiteX5" fmla="*/ 5928 w 10000"/>
              <a:gd name="connsiteY5" fmla="*/ 8611 h 10000"/>
              <a:gd name="connsiteX6" fmla="*/ 5143 w 10000"/>
              <a:gd name="connsiteY6" fmla="*/ 8611 h 10000"/>
              <a:gd name="connsiteX7" fmla="*/ 5143 w 10000"/>
              <a:gd name="connsiteY7" fmla="*/ 8333 h 10000"/>
              <a:gd name="connsiteX8" fmla="*/ 3836 w 10000"/>
              <a:gd name="connsiteY8" fmla="*/ 8333 h 10000"/>
              <a:gd name="connsiteX9" fmla="*/ 3836 w 10000"/>
              <a:gd name="connsiteY9" fmla="*/ 8241 h 10000"/>
              <a:gd name="connsiteX10" fmla="*/ 2790 w 10000"/>
              <a:gd name="connsiteY10" fmla="*/ 8241 h 10000"/>
              <a:gd name="connsiteX11" fmla="*/ 2790 w 10000"/>
              <a:gd name="connsiteY11" fmla="*/ 8056 h 10000"/>
              <a:gd name="connsiteX12" fmla="*/ 2354 w 10000"/>
              <a:gd name="connsiteY12" fmla="*/ 8056 h 10000"/>
              <a:gd name="connsiteX13" fmla="*/ 2354 w 10000"/>
              <a:gd name="connsiteY13" fmla="*/ 7778 h 10000"/>
              <a:gd name="connsiteX14" fmla="*/ 2179 w 10000"/>
              <a:gd name="connsiteY14" fmla="*/ 7778 h 10000"/>
              <a:gd name="connsiteX15" fmla="*/ 2179 w 10000"/>
              <a:gd name="connsiteY15" fmla="*/ 7500 h 10000"/>
              <a:gd name="connsiteX16" fmla="*/ 1830 w 10000"/>
              <a:gd name="connsiteY16" fmla="*/ 7500 h 10000"/>
              <a:gd name="connsiteX17" fmla="*/ 1830 w 10000"/>
              <a:gd name="connsiteY17" fmla="*/ 7130 h 10000"/>
              <a:gd name="connsiteX18" fmla="*/ 1569 w 10000"/>
              <a:gd name="connsiteY18" fmla="*/ 7130 h 10000"/>
              <a:gd name="connsiteX19" fmla="*/ 1569 w 10000"/>
              <a:gd name="connsiteY19" fmla="*/ 6852 h 10000"/>
              <a:gd name="connsiteX20" fmla="*/ 1482 w 10000"/>
              <a:gd name="connsiteY20" fmla="*/ 6852 h 10000"/>
              <a:gd name="connsiteX21" fmla="*/ 1482 w 10000"/>
              <a:gd name="connsiteY21" fmla="*/ 6481 h 10000"/>
              <a:gd name="connsiteX22" fmla="*/ 1308 w 10000"/>
              <a:gd name="connsiteY22" fmla="*/ 6481 h 10000"/>
              <a:gd name="connsiteX23" fmla="*/ 1308 w 10000"/>
              <a:gd name="connsiteY23" fmla="*/ 5741 h 10000"/>
              <a:gd name="connsiteX24" fmla="*/ 1134 w 10000"/>
              <a:gd name="connsiteY24" fmla="*/ 5741 h 10000"/>
              <a:gd name="connsiteX25" fmla="*/ 1134 w 10000"/>
              <a:gd name="connsiteY25" fmla="*/ 5093 h 10000"/>
              <a:gd name="connsiteX26" fmla="*/ 959 w 10000"/>
              <a:gd name="connsiteY26" fmla="*/ 5093 h 10000"/>
              <a:gd name="connsiteX27" fmla="*/ 959 w 10000"/>
              <a:gd name="connsiteY27" fmla="*/ 4537 h 10000"/>
              <a:gd name="connsiteX28" fmla="*/ 698 w 10000"/>
              <a:gd name="connsiteY28" fmla="*/ 4537 h 10000"/>
              <a:gd name="connsiteX29" fmla="*/ 698 w 10000"/>
              <a:gd name="connsiteY29" fmla="*/ 3981 h 10000"/>
              <a:gd name="connsiteX30" fmla="*/ 523 w 10000"/>
              <a:gd name="connsiteY30" fmla="*/ 3981 h 10000"/>
              <a:gd name="connsiteX31" fmla="*/ 523 w 10000"/>
              <a:gd name="connsiteY31" fmla="*/ 3519 h 10000"/>
              <a:gd name="connsiteX32" fmla="*/ 349 w 10000"/>
              <a:gd name="connsiteY32" fmla="*/ 3519 h 10000"/>
              <a:gd name="connsiteX33" fmla="*/ 349 w 10000"/>
              <a:gd name="connsiteY33" fmla="*/ 926 h 10000"/>
              <a:gd name="connsiteX34" fmla="*/ 262 w 10000"/>
              <a:gd name="connsiteY34" fmla="*/ 926 h 10000"/>
              <a:gd name="connsiteX35" fmla="*/ 262 w 10000"/>
              <a:gd name="connsiteY35" fmla="*/ 833 h 10000"/>
              <a:gd name="connsiteX36" fmla="*/ 204 w 10000"/>
              <a:gd name="connsiteY36" fmla="*/ 17 h 10000"/>
              <a:gd name="connsiteX37" fmla="*/ 0 w 10000"/>
              <a:gd name="connsiteY37" fmla="*/ 0 h 10000"/>
              <a:gd name="connsiteX0" fmla="*/ 10000 w 10000"/>
              <a:gd name="connsiteY0" fmla="*/ 10000 h 10000"/>
              <a:gd name="connsiteX1" fmla="*/ 9973 w 10000"/>
              <a:gd name="connsiteY1" fmla="*/ 8981 h 10000"/>
              <a:gd name="connsiteX2" fmla="*/ 7584 w 10000"/>
              <a:gd name="connsiteY2" fmla="*/ 8981 h 10000"/>
              <a:gd name="connsiteX3" fmla="*/ 7584 w 10000"/>
              <a:gd name="connsiteY3" fmla="*/ 8796 h 10000"/>
              <a:gd name="connsiteX4" fmla="*/ 5928 w 10000"/>
              <a:gd name="connsiteY4" fmla="*/ 8796 h 10000"/>
              <a:gd name="connsiteX5" fmla="*/ 5928 w 10000"/>
              <a:gd name="connsiteY5" fmla="*/ 8611 h 10000"/>
              <a:gd name="connsiteX6" fmla="*/ 5143 w 10000"/>
              <a:gd name="connsiteY6" fmla="*/ 8611 h 10000"/>
              <a:gd name="connsiteX7" fmla="*/ 5143 w 10000"/>
              <a:gd name="connsiteY7" fmla="*/ 8333 h 10000"/>
              <a:gd name="connsiteX8" fmla="*/ 3836 w 10000"/>
              <a:gd name="connsiteY8" fmla="*/ 8333 h 10000"/>
              <a:gd name="connsiteX9" fmla="*/ 3836 w 10000"/>
              <a:gd name="connsiteY9" fmla="*/ 8241 h 10000"/>
              <a:gd name="connsiteX10" fmla="*/ 2790 w 10000"/>
              <a:gd name="connsiteY10" fmla="*/ 8241 h 10000"/>
              <a:gd name="connsiteX11" fmla="*/ 2790 w 10000"/>
              <a:gd name="connsiteY11" fmla="*/ 8056 h 10000"/>
              <a:gd name="connsiteX12" fmla="*/ 2354 w 10000"/>
              <a:gd name="connsiteY12" fmla="*/ 8056 h 10000"/>
              <a:gd name="connsiteX13" fmla="*/ 2354 w 10000"/>
              <a:gd name="connsiteY13" fmla="*/ 7778 h 10000"/>
              <a:gd name="connsiteX14" fmla="*/ 2179 w 10000"/>
              <a:gd name="connsiteY14" fmla="*/ 7778 h 10000"/>
              <a:gd name="connsiteX15" fmla="*/ 2179 w 10000"/>
              <a:gd name="connsiteY15" fmla="*/ 7500 h 10000"/>
              <a:gd name="connsiteX16" fmla="*/ 1830 w 10000"/>
              <a:gd name="connsiteY16" fmla="*/ 7500 h 10000"/>
              <a:gd name="connsiteX17" fmla="*/ 1830 w 10000"/>
              <a:gd name="connsiteY17" fmla="*/ 7130 h 10000"/>
              <a:gd name="connsiteX18" fmla="*/ 1569 w 10000"/>
              <a:gd name="connsiteY18" fmla="*/ 7130 h 10000"/>
              <a:gd name="connsiteX19" fmla="*/ 1569 w 10000"/>
              <a:gd name="connsiteY19" fmla="*/ 6852 h 10000"/>
              <a:gd name="connsiteX20" fmla="*/ 1482 w 10000"/>
              <a:gd name="connsiteY20" fmla="*/ 6852 h 10000"/>
              <a:gd name="connsiteX21" fmla="*/ 1482 w 10000"/>
              <a:gd name="connsiteY21" fmla="*/ 6481 h 10000"/>
              <a:gd name="connsiteX22" fmla="*/ 1308 w 10000"/>
              <a:gd name="connsiteY22" fmla="*/ 6481 h 10000"/>
              <a:gd name="connsiteX23" fmla="*/ 1308 w 10000"/>
              <a:gd name="connsiteY23" fmla="*/ 5741 h 10000"/>
              <a:gd name="connsiteX24" fmla="*/ 1134 w 10000"/>
              <a:gd name="connsiteY24" fmla="*/ 5741 h 10000"/>
              <a:gd name="connsiteX25" fmla="*/ 1134 w 10000"/>
              <a:gd name="connsiteY25" fmla="*/ 5093 h 10000"/>
              <a:gd name="connsiteX26" fmla="*/ 959 w 10000"/>
              <a:gd name="connsiteY26" fmla="*/ 5093 h 10000"/>
              <a:gd name="connsiteX27" fmla="*/ 959 w 10000"/>
              <a:gd name="connsiteY27" fmla="*/ 4537 h 10000"/>
              <a:gd name="connsiteX28" fmla="*/ 698 w 10000"/>
              <a:gd name="connsiteY28" fmla="*/ 4537 h 10000"/>
              <a:gd name="connsiteX29" fmla="*/ 698 w 10000"/>
              <a:gd name="connsiteY29" fmla="*/ 3981 h 10000"/>
              <a:gd name="connsiteX30" fmla="*/ 523 w 10000"/>
              <a:gd name="connsiteY30" fmla="*/ 3981 h 10000"/>
              <a:gd name="connsiteX31" fmla="*/ 523 w 10000"/>
              <a:gd name="connsiteY31" fmla="*/ 3519 h 10000"/>
              <a:gd name="connsiteX32" fmla="*/ 349 w 10000"/>
              <a:gd name="connsiteY32" fmla="*/ 3519 h 10000"/>
              <a:gd name="connsiteX33" fmla="*/ 349 w 10000"/>
              <a:gd name="connsiteY33" fmla="*/ 926 h 10000"/>
              <a:gd name="connsiteX34" fmla="*/ 262 w 10000"/>
              <a:gd name="connsiteY34" fmla="*/ 926 h 10000"/>
              <a:gd name="connsiteX35" fmla="*/ 262 w 10000"/>
              <a:gd name="connsiteY35" fmla="*/ 833 h 10000"/>
              <a:gd name="connsiteX36" fmla="*/ 220 w 10000"/>
              <a:gd name="connsiteY36" fmla="*/ 17 h 10000"/>
              <a:gd name="connsiteX37" fmla="*/ 0 w 10000"/>
              <a:gd name="connsiteY37" fmla="*/ 0 h 10000"/>
              <a:gd name="connsiteX0" fmla="*/ 10000 w 10000"/>
              <a:gd name="connsiteY0" fmla="*/ 10000 h 10000"/>
              <a:gd name="connsiteX1" fmla="*/ 9973 w 10000"/>
              <a:gd name="connsiteY1" fmla="*/ 8981 h 10000"/>
              <a:gd name="connsiteX2" fmla="*/ 7584 w 10000"/>
              <a:gd name="connsiteY2" fmla="*/ 8981 h 10000"/>
              <a:gd name="connsiteX3" fmla="*/ 7584 w 10000"/>
              <a:gd name="connsiteY3" fmla="*/ 8796 h 10000"/>
              <a:gd name="connsiteX4" fmla="*/ 5928 w 10000"/>
              <a:gd name="connsiteY4" fmla="*/ 8796 h 10000"/>
              <a:gd name="connsiteX5" fmla="*/ 5928 w 10000"/>
              <a:gd name="connsiteY5" fmla="*/ 8611 h 10000"/>
              <a:gd name="connsiteX6" fmla="*/ 5143 w 10000"/>
              <a:gd name="connsiteY6" fmla="*/ 8611 h 10000"/>
              <a:gd name="connsiteX7" fmla="*/ 5143 w 10000"/>
              <a:gd name="connsiteY7" fmla="*/ 8333 h 10000"/>
              <a:gd name="connsiteX8" fmla="*/ 3836 w 10000"/>
              <a:gd name="connsiteY8" fmla="*/ 8333 h 10000"/>
              <a:gd name="connsiteX9" fmla="*/ 3836 w 10000"/>
              <a:gd name="connsiteY9" fmla="*/ 8241 h 10000"/>
              <a:gd name="connsiteX10" fmla="*/ 2790 w 10000"/>
              <a:gd name="connsiteY10" fmla="*/ 8241 h 10000"/>
              <a:gd name="connsiteX11" fmla="*/ 2790 w 10000"/>
              <a:gd name="connsiteY11" fmla="*/ 8056 h 10000"/>
              <a:gd name="connsiteX12" fmla="*/ 2354 w 10000"/>
              <a:gd name="connsiteY12" fmla="*/ 8056 h 10000"/>
              <a:gd name="connsiteX13" fmla="*/ 2354 w 10000"/>
              <a:gd name="connsiteY13" fmla="*/ 7778 h 10000"/>
              <a:gd name="connsiteX14" fmla="*/ 2179 w 10000"/>
              <a:gd name="connsiteY14" fmla="*/ 7778 h 10000"/>
              <a:gd name="connsiteX15" fmla="*/ 2179 w 10000"/>
              <a:gd name="connsiteY15" fmla="*/ 7500 h 10000"/>
              <a:gd name="connsiteX16" fmla="*/ 1830 w 10000"/>
              <a:gd name="connsiteY16" fmla="*/ 7500 h 10000"/>
              <a:gd name="connsiteX17" fmla="*/ 1830 w 10000"/>
              <a:gd name="connsiteY17" fmla="*/ 7130 h 10000"/>
              <a:gd name="connsiteX18" fmla="*/ 1569 w 10000"/>
              <a:gd name="connsiteY18" fmla="*/ 7130 h 10000"/>
              <a:gd name="connsiteX19" fmla="*/ 1569 w 10000"/>
              <a:gd name="connsiteY19" fmla="*/ 6852 h 10000"/>
              <a:gd name="connsiteX20" fmla="*/ 1482 w 10000"/>
              <a:gd name="connsiteY20" fmla="*/ 6852 h 10000"/>
              <a:gd name="connsiteX21" fmla="*/ 1482 w 10000"/>
              <a:gd name="connsiteY21" fmla="*/ 6481 h 10000"/>
              <a:gd name="connsiteX22" fmla="*/ 1308 w 10000"/>
              <a:gd name="connsiteY22" fmla="*/ 6481 h 10000"/>
              <a:gd name="connsiteX23" fmla="*/ 1308 w 10000"/>
              <a:gd name="connsiteY23" fmla="*/ 5741 h 10000"/>
              <a:gd name="connsiteX24" fmla="*/ 1134 w 10000"/>
              <a:gd name="connsiteY24" fmla="*/ 5741 h 10000"/>
              <a:gd name="connsiteX25" fmla="*/ 1134 w 10000"/>
              <a:gd name="connsiteY25" fmla="*/ 5093 h 10000"/>
              <a:gd name="connsiteX26" fmla="*/ 959 w 10000"/>
              <a:gd name="connsiteY26" fmla="*/ 5093 h 10000"/>
              <a:gd name="connsiteX27" fmla="*/ 959 w 10000"/>
              <a:gd name="connsiteY27" fmla="*/ 4537 h 10000"/>
              <a:gd name="connsiteX28" fmla="*/ 698 w 10000"/>
              <a:gd name="connsiteY28" fmla="*/ 4537 h 10000"/>
              <a:gd name="connsiteX29" fmla="*/ 698 w 10000"/>
              <a:gd name="connsiteY29" fmla="*/ 3981 h 10000"/>
              <a:gd name="connsiteX30" fmla="*/ 523 w 10000"/>
              <a:gd name="connsiteY30" fmla="*/ 3981 h 10000"/>
              <a:gd name="connsiteX31" fmla="*/ 523 w 10000"/>
              <a:gd name="connsiteY31" fmla="*/ 3519 h 10000"/>
              <a:gd name="connsiteX32" fmla="*/ 349 w 10000"/>
              <a:gd name="connsiteY32" fmla="*/ 3519 h 10000"/>
              <a:gd name="connsiteX33" fmla="*/ 349 w 10000"/>
              <a:gd name="connsiteY33" fmla="*/ 926 h 10000"/>
              <a:gd name="connsiteX34" fmla="*/ 262 w 10000"/>
              <a:gd name="connsiteY34" fmla="*/ 926 h 10000"/>
              <a:gd name="connsiteX35" fmla="*/ 262 w 10000"/>
              <a:gd name="connsiteY35" fmla="*/ 833 h 10000"/>
              <a:gd name="connsiteX36" fmla="*/ 220 w 10000"/>
              <a:gd name="connsiteY36" fmla="*/ 17 h 10000"/>
              <a:gd name="connsiteX37" fmla="*/ 0 w 10000"/>
              <a:gd name="connsiteY37" fmla="*/ 0 h 10000"/>
              <a:gd name="connsiteX0" fmla="*/ 10000 w 10000"/>
              <a:gd name="connsiteY0" fmla="*/ 10000 h 10000"/>
              <a:gd name="connsiteX1" fmla="*/ 9973 w 10000"/>
              <a:gd name="connsiteY1" fmla="*/ 8981 h 10000"/>
              <a:gd name="connsiteX2" fmla="*/ 7584 w 10000"/>
              <a:gd name="connsiteY2" fmla="*/ 8981 h 10000"/>
              <a:gd name="connsiteX3" fmla="*/ 7584 w 10000"/>
              <a:gd name="connsiteY3" fmla="*/ 8796 h 10000"/>
              <a:gd name="connsiteX4" fmla="*/ 5928 w 10000"/>
              <a:gd name="connsiteY4" fmla="*/ 8796 h 10000"/>
              <a:gd name="connsiteX5" fmla="*/ 5928 w 10000"/>
              <a:gd name="connsiteY5" fmla="*/ 8611 h 10000"/>
              <a:gd name="connsiteX6" fmla="*/ 5143 w 10000"/>
              <a:gd name="connsiteY6" fmla="*/ 8611 h 10000"/>
              <a:gd name="connsiteX7" fmla="*/ 5143 w 10000"/>
              <a:gd name="connsiteY7" fmla="*/ 8333 h 10000"/>
              <a:gd name="connsiteX8" fmla="*/ 3836 w 10000"/>
              <a:gd name="connsiteY8" fmla="*/ 8333 h 10000"/>
              <a:gd name="connsiteX9" fmla="*/ 3836 w 10000"/>
              <a:gd name="connsiteY9" fmla="*/ 8241 h 10000"/>
              <a:gd name="connsiteX10" fmla="*/ 2790 w 10000"/>
              <a:gd name="connsiteY10" fmla="*/ 8241 h 10000"/>
              <a:gd name="connsiteX11" fmla="*/ 2790 w 10000"/>
              <a:gd name="connsiteY11" fmla="*/ 8056 h 10000"/>
              <a:gd name="connsiteX12" fmla="*/ 2354 w 10000"/>
              <a:gd name="connsiteY12" fmla="*/ 8056 h 10000"/>
              <a:gd name="connsiteX13" fmla="*/ 2354 w 10000"/>
              <a:gd name="connsiteY13" fmla="*/ 7778 h 10000"/>
              <a:gd name="connsiteX14" fmla="*/ 2179 w 10000"/>
              <a:gd name="connsiteY14" fmla="*/ 7778 h 10000"/>
              <a:gd name="connsiteX15" fmla="*/ 2179 w 10000"/>
              <a:gd name="connsiteY15" fmla="*/ 7500 h 10000"/>
              <a:gd name="connsiteX16" fmla="*/ 1830 w 10000"/>
              <a:gd name="connsiteY16" fmla="*/ 7500 h 10000"/>
              <a:gd name="connsiteX17" fmla="*/ 1830 w 10000"/>
              <a:gd name="connsiteY17" fmla="*/ 7130 h 10000"/>
              <a:gd name="connsiteX18" fmla="*/ 1569 w 10000"/>
              <a:gd name="connsiteY18" fmla="*/ 7130 h 10000"/>
              <a:gd name="connsiteX19" fmla="*/ 1569 w 10000"/>
              <a:gd name="connsiteY19" fmla="*/ 6852 h 10000"/>
              <a:gd name="connsiteX20" fmla="*/ 1482 w 10000"/>
              <a:gd name="connsiteY20" fmla="*/ 6852 h 10000"/>
              <a:gd name="connsiteX21" fmla="*/ 1482 w 10000"/>
              <a:gd name="connsiteY21" fmla="*/ 6481 h 10000"/>
              <a:gd name="connsiteX22" fmla="*/ 1308 w 10000"/>
              <a:gd name="connsiteY22" fmla="*/ 6481 h 10000"/>
              <a:gd name="connsiteX23" fmla="*/ 1308 w 10000"/>
              <a:gd name="connsiteY23" fmla="*/ 5741 h 10000"/>
              <a:gd name="connsiteX24" fmla="*/ 1134 w 10000"/>
              <a:gd name="connsiteY24" fmla="*/ 5741 h 10000"/>
              <a:gd name="connsiteX25" fmla="*/ 1134 w 10000"/>
              <a:gd name="connsiteY25" fmla="*/ 5093 h 10000"/>
              <a:gd name="connsiteX26" fmla="*/ 959 w 10000"/>
              <a:gd name="connsiteY26" fmla="*/ 5093 h 10000"/>
              <a:gd name="connsiteX27" fmla="*/ 959 w 10000"/>
              <a:gd name="connsiteY27" fmla="*/ 4537 h 10000"/>
              <a:gd name="connsiteX28" fmla="*/ 698 w 10000"/>
              <a:gd name="connsiteY28" fmla="*/ 4537 h 10000"/>
              <a:gd name="connsiteX29" fmla="*/ 698 w 10000"/>
              <a:gd name="connsiteY29" fmla="*/ 3981 h 10000"/>
              <a:gd name="connsiteX30" fmla="*/ 523 w 10000"/>
              <a:gd name="connsiteY30" fmla="*/ 3981 h 10000"/>
              <a:gd name="connsiteX31" fmla="*/ 523 w 10000"/>
              <a:gd name="connsiteY31" fmla="*/ 3519 h 10000"/>
              <a:gd name="connsiteX32" fmla="*/ 349 w 10000"/>
              <a:gd name="connsiteY32" fmla="*/ 3519 h 10000"/>
              <a:gd name="connsiteX33" fmla="*/ 349 w 10000"/>
              <a:gd name="connsiteY33" fmla="*/ 926 h 10000"/>
              <a:gd name="connsiteX34" fmla="*/ 262 w 10000"/>
              <a:gd name="connsiteY34" fmla="*/ 926 h 10000"/>
              <a:gd name="connsiteX35" fmla="*/ 262 w 10000"/>
              <a:gd name="connsiteY35" fmla="*/ 833 h 10000"/>
              <a:gd name="connsiteX36" fmla="*/ 220 w 10000"/>
              <a:gd name="connsiteY36" fmla="*/ 17 h 10000"/>
              <a:gd name="connsiteX37" fmla="*/ 0 w 10000"/>
              <a:gd name="connsiteY37" fmla="*/ 0 h 10000"/>
              <a:gd name="connsiteX0" fmla="*/ 10000 w 10000"/>
              <a:gd name="connsiteY0" fmla="*/ 10000 h 10000"/>
              <a:gd name="connsiteX1" fmla="*/ 9973 w 10000"/>
              <a:gd name="connsiteY1" fmla="*/ 8981 h 10000"/>
              <a:gd name="connsiteX2" fmla="*/ 7584 w 10000"/>
              <a:gd name="connsiteY2" fmla="*/ 8981 h 10000"/>
              <a:gd name="connsiteX3" fmla="*/ 7584 w 10000"/>
              <a:gd name="connsiteY3" fmla="*/ 8796 h 10000"/>
              <a:gd name="connsiteX4" fmla="*/ 5928 w 10000"/>
              <a:gd name="connsiteY4" fmla="*/ 8796 h 10000"/>
              <a:gd name="connsiteX5" fmla="*/ 5928 w 10000"/>
              <a:gd name="connsiteY5" fmla="*/ 8611 h 10000"/>
              <a:gd name="connsiteX6" fmla="*/ 5143 w 10000"/>
              <a:gd name="connsiteY6" fmla="*/ 8611 h 10000"/>
              <a:gd name="connsiteX7" fmla="*/ 5143 w 10000"/>
              <a:gd name="connsiteY7" fmla="*/ 8333 h 10000"/>
              <a:gd name="connsiteX8" fmla="*/ 3836 w 10000"/>
              <a:gd name="connsiteY8" fmla="*/ 8333 h 10000"/>
              <a:gd name="connsiteX9" fmla="*/ 3836 w 10000"/>
              <a:gd name="connsiteY9" fmla="*/ 8241 h 10000"/>
              <a:gd name="connsiteX10" fmla="*/ 2790 w 10000"/>
              <a:gd name="connsiteY10" fmla="*/ 8241 h 10000"/>
              <a:gd name="connsiteX11" fmla="*/ 2790 w 10000"/>
              <a:gd name="connsiteY11" fmla="*/ 8056 h 10000"/>
              <a:gd name="connsiteX12" fmla="*/ 2354 w 10000"/>
              <a:gd name="connsiteY12" fmla="*/ 8056 h 10000"/>
              <a:gd name="connsiteX13" fmla="*/ 2354 w 10000"/>
              <a:gd name="connsiteY13" fmla="*/ 7778 h 10000"/>
              <a:gd name="connsiteX14" fmla="*/ 2179 w 10000"/>
              <a:gd name="connsiteY14" fmla="*/ 7778 h 10000"/>
              <a:gd name="connsiteX15" fmla="*/ 2179 w 10000"/>
              <a:gd name="connsiteY15" fmla="*/ 7500 h 10000"/>
              <a:gd name="connsiteX16" fmla="*/ 1830 w 10000"/>
              <a:gd name="connsiteY16" fmla="*/ 7500 h 10000"/>
              <a:gd name="connsiteX17" fmla="*/ 1830 w 10000"/>
              <a:gd name="connsiteY17" fmla="*/ 7130 h 10000"/>
              <a:gd name="connsiteX18" fmla="*/ 1569 w 10000"/>
              <a:gd name="connsiteY18" fmla="*/ 7130 h 10000"/>
              <a:gd name="connsiteX19" fmla="*/ 1569 w 10000"/>
              <a:gd name="connsiteY19" fmla="*/ 6852 h 10000"/>
              <a:gd name="connsiteX20" fmla="*/ 1482 w 10000"/>
              <a:gd name="connsiteY20" fmla="*/ 6852 h 10000"/>
              <a:gd name="connsiteX21" fmla="*/ 1482 w 10000"/>
              <a:gd name="connsiteY21" fmla="*/ 6481 h 10000"/>
              <a:gd name="connsiteX22" fmla="*/ 1308 w 10000"/>
              <a:gd name="connsiteY22" fmla="*/ 6481 h 10000"/>
              <a:gd name="connsiteX23" fmla="*/ 1308 w 10000"/>
              <a:gd name="connsiteY23" fmla="*/ 5741 h 10000"/>
              <a:gd name="connsiteX24" fmla="*/ 1134 w 10000"/>
              <a:gd name="connsiteY24" fmla="*/ 5741 h 10000"/>
              <a:gd name="connsiteX25" fmla="*/ 1134 w 10000"/>
              <a:gd name="connsiteY25" fmla="*/ 5093 h 10000"/>
              <a:gd name="connsiteX26" fmla="*/ 959 w 10000"/>
              <a:gd name="connsiteY26" fmla="*/ 5093 h 10000"/>
              <a:gd name="connsiteX27" fmla="*/ 959 w 10000"/>
              <a:gd name="connsiteY27" fmla="*/ 4537 h 10000"/>
              <a:gd name="connsiteX28" fmla="*/ 698 w 10000"/>
              <a:gd name="connsiteY28" fmla="*/ 4537 h 10000"/>
              <a:gd name="connsiteX29" fmla="*/ 698 w 10000"/>
              <a:gd name="connsiteY29" fmla="*/ 3981 h 10000"/>
              <a:gd name="connsiteX30" fmla="*/ 523 w 10000"/>
              <a:gd name="connsiteY30" fmla="*/ 3981 h 10000"/>
              <a:gd name="connsiteX31" fmla="*/ 523 w 10000"/>
              <a:gd name="connsiteY31" fmla="*/ 3519 h 10000"/>
              <a:gd name="connsiteX32" fmla="*/ 349 w 10000"/>
              <a:gd name="connsiteY32" fmla="*/ 3519 h 10000"/>
              <a:gd name="connsiteX33" fmla="*/ 349 w 10000"/>
              <a:gd name="connsiteY33" fmla="*/ 926 h 10000"/>
              <a:gd name="connsiteX34" fmla="*/ 262 w 10000"/>
              <a:gd name="connsiteY34" fmla="*/ 926 h 10000"/>
              <a:gd name="connsiteX35" fmla="*/ 262 w 10000"/>
              <a:gd name="connsiteY35" fmla="*/ 833 h 10000"/>
              <a:gd name="connsiteX36" fmla="*/ 252 w 10000"/>
              <a:gd name="connsiteY36" fmla="*/ 17 h 10000"/>
              <a:gd name="connsiteX37" fmla="*/ 0 w 10000"/>
              <a:gd name="connsiteY37" fmla="*/ 0 h 10000"/>
              <a:gd name="connsiteX0" fmla="*/ 10000 w 10000"/>
              <a:gd name="connsiteY0" fmla="*/ 10054 h 10054"/>
              <a:gd name="connsiteX1" fmla="*/ 9973 w 10000"/>
              <a:gd name="connsiteY1" fmla="*/ 9035 h 10054"/>
              <a:gd name="connsiteX2" fmla="*/ 7584 w 10000"/>
              <a:gd name="connsiteY2" fmla="*/ 9035 h 10054"/>
              <a:gd name="connsiteX3" fmla="*/ 7584 w 10000"/>
              <a:gd name="connsiteY3" fmla="*/ 8850 h 10054"/>
              <a:gd name="connsiteX4" fmla="*/ 5928 w 10000"/>
              <a:gd name="connsiteY4" fmla="*/ 8850 h 10054"/>
              <a:gd name="connsiteX5" fmla="*/ 5928 w 10000"/>
              <a:gd name="connsiteY5" fmla="*/ 8665 h 10054"/>
              <a:gd name="connsiteX6" fmla="*/ 5143 w 10000"/>
              <a:gd name="connsiteY6" fmla="*/ 8665 h 10054"/>
              <a:gd name="connsiteX7" fmla="*/ 5143 w 10000"/>
              <a:gd name="connsiteY7" fmla="*/ 8387 h 10054"/>
              <a:gd name="connsiteX8" fmla="*/ 3836 w 10000"/>
              <a:gd name="connsiteY8" fmla="*/ 8387 h 10054"/>
              <a:gd name="connsiteX9" fmla="*/ 3836 w 10000"/>
              <a:gd name="connsiteY9" fmla="*/ 8295 h 10054"/>
              <a:gd name="connsiteX10" fmla="*/ 2790 w 10000"/>
              <a:gd name="connsiteY10" fmla="*/ 8295 h 10054"/>
              <a:gd name="connsiteX11" fmla="*/ 2790 w 10000"/>
              <a:gd name="connsiteY11" fmla="*/ 8110 h 10054"/>
              <a:gd name="connsiteX12" fmla="*/ 2354 w 10000"/>
              <a:gd name="connsiteY12" fmla="*/ 8110 h 10054"/>
              <a:gd name="connsiteX13" fmla="*/ 2354 w 10000"/>
              <a:gd name="connsiteY13" fmla="*/ 7832 h 10054"/>
              <a:gd name="connsiteX14" fmla="*/ 2179 w 10000"/>
              <a:gd name="connsiteY14" fmla="*/ 7832 h 10054"/>
              <a:gd name="connsiteX15" fmla="*/ 2179 w 10000"/>
              <a:gd name="connsiteY15" fmla="*/ 7554 h 10054"/>
              <a:gd name="connsiteX16" fmla="*/ 1830 w 10000"/>
              <a:gd name="connsiteY16" fmla="*/ 7554 h 10054"/>
              <a:gd name="connsiteX17" fmla="*/ 1830 w 10000"/>
              <a:gd name="connsiteY17" fmla="*/ 7184 h 10054"/>
              <a:gd name="connsiteX18" fmla="*/ 1569 w 10000"/>
              <a:gd name="connsiteY18" fmla="*/ 7184 h 10054"/>
              <a:gd name="connsiteX19" fmla="*/ 1569 w 10000"/>
              <a:gd name="connsiteY19" fmla="*/ 6906 h 10054"/>
              <a:gd name="connsiteX20" fmla="*/ 1482 w 10000"/>
              <a:gd name="connsiteY20" fmla="*/ 6906 h 10054"/>
              <a:gd name="connsiteX21" fmla="*/ 1482 w 10000"/>
              <a:gd name="connsiteY21" fmla="*/ 6535 h 10054"/>
              <a:gd name="connsiteX22" fmla="*/ 1308 w 10000"/>
              <a:gd name="connsiteY22" fmla="*/ 6535 h 10054"/>
              <a:gd name="connsiteX23" fmla="*/ 1308 w 10000"/>
              <a:gd name="connsiteY23" fmla="*/ 5795 h 10054"/>
              <a:gd name="connsiteX24" fmla="*/ 1134 w 10000"/>
              <a:gd name="connsiteY24" fmla="*/ 5795 h 10054"/>
              <a:gd name="connsiteX25" fmla="*/ 1134 w 10000"/>
              <a:gd name="connsiteY25" fmla="*/ 5147 h 10054"/>
              <a:gd name="connsiteX26" fmla="*/ 959 w 10000"/>
              <a:gd name="connsiteY26" fmla="*/ 5147 h 10054"/>
              <a:gd name="connsiteX27" fmla="*/ 959 w 10000"/>
              <a:gd name="connsiteY27" fmla="*/ 4591 h 10054"/>
              <a:gd name="connsiteX28" fmla="*/ 698 w 10000"/>
              <a:gd name="connsiteY28" fmla="*/ 4591 h 10054"/>
              <a:gd name="connsiteX29" fmla="*/ 698 w 10000"/>
              <a:gd name="connsiteY29" fmla="*/ 4035 h 10054"/>
              <a:gd name="connsiteX30" fmla="*/ 523 w 10000"/>
              <a:gd name="connsiteY30" fmla="*/ 4035 h 10054"/>
              <a:gd name="connsiteX31" fmla="*/ 523 w 10000"/>
              <a:gd name="connsiteY31" fmla="*/ 3573 h 10054"/>
              <a:gd name="connsiteX32" fmla="*/ 349 w 10000"/>
              <a:gd name="connsiteY32" fmla="*/ 3573 h 10054"/>
              <a:gd name="connsiteX33" fmla="*/ 349 w 10000"/>
              <a:gd name="connsiteY33" fmla="*/ 980 h 10054"/>
              <a:gd name="connsiteX34" fmla="*/ 262 w 10000"/>
              <a:gd name="connsiteY34" fmla="*/ 980 h 10054"/>
              <a:gd name="connsiteX35" fmla="*/ 252 w 10000"/>
              <a:gd name="connsiteY35" fmla="*/ 71 h 10054"/>
              <a:gd name="connsiteX36" fmla="*/ 0 w 10000"/>
              <a:gd name="connsiteY36" fmla="*/ 54 h 10054"/>
              <a:gd name="connsiteX0" fmla="*/ 10000 w 10000"/>
              <a:gd name="connsiteY0" fmla="*/ 10054 h 10054"/>
              <a:gd name="connsiteX1" fmla="*/ 9973 w 10000"/>
              <a:gd name="connsiteY1" fmla="*/ 9035 h 10054"/>
              <a:gd name="connsiteX2" fmla="*/ 7584 w 10000"/>
              <a:gd name="connsiteY2" fmla="*/ 9035 h 10054"/>
              <a:gd name="connsiteX3" fmla="*/ 7584 w 10000"/>
              <a:gd name="connsiteY3" fmla="*/ 8850 h 10054"/>
              <a:gd name="connsiteX4" fmla="*/ 5928 w 10000"/>
              <a:gd name="connsiteY4" fmla="*/ 8850 h 10054"/>
              <a:gd name="connsiteX5" fmla="*/ 5928 w 10000"/>
              <a:gd name="connsiteY5" fmla="*/ 8665 h 10054"/>
              <a:gd name="connsiteX6" fmla="*/ 5143 w 10000"/>
              <a:gd name="connsiteY6" fmla="*/ 8665 h 10054"/>
              <a:gd name="connsiteX7" fmla="*/ 5143 w 10000"/>
              <a:gd name="connsiteY7" fmla="*/ 8387 h 10054"/>
              <a:gd name="connsiteX8" fmla="*/ 3836 w 10000"/>
              <a:gd name="connsiteY8" fmla="*/ 8387 h 10054"/>
              <a:gd name="connsiteX9" fmla="*/ 3836 w 10000"/>
              <a:gd name="connsiteY9" fmla="*/ 8295 h 10054"/>
              <a:gd name="connsiteX10" fmla="*/ 2790 w 10000"/>
              <a:gd name="connsiteY10" fmla="*/ 8295 h 10054"/>
              <a:gd name="connsiteX11" fmla="*/ 2790 w 10000"/>
              <a:gd name="connsiteY11" fmla="*/ 8110 h 10054"/>
              <a:gd name="connsiteX12" fmla="*/ 2354 w 10000"/>
              <a:gd name="connsiteY12" fmla="*/ 8110 h 10054"/>
              <a:gd name="connsiteX13" fmla="*/ 2354 w 10000"/>
              <a:gd name="connsiteY13" fmla="*/ 7832 h 10054"/>
              <a:gd name="connsiteX14" fmla="*/ 2179 w 10000"/>
              <a:gd name="connsiteY14" fmla="*/ 7832 h 10054"/>
              <a:gd name="connsiteX15" fmla="*/ 2179 w 10000"/>
              <a:gd name="connsiteY15" fmla="*/ 7554 h 10054"/>
              <a:gd name="connsiteX16" fmla="*/ 1830 w 10000"/>
              <a:gd name="connsiteY16" fmla="*/ 7554 h 10054"/>
              <a:gd name="connsiteX17" fmla="*/ 1830 w 10000"/>
              <a:gd name="connsiteY17" fmla="*/ 7184 h 10054"/>
              <a:gd name="connsiteX18" fmla="*/ 1569 w 10000"/>
              <a:gd name="connsiteY18" fmla="*/ 7184 h 10054"/>
              <a:gd name="connsiteX19" fmla="*/ 1569 w 10000"/>
              <a:gd name="connsiteY19" fmla="*/ 6906 h 10054"/>
              <a:gd name="connsiteX20" fmla="*/ 1482 w 10000"/>
              <a:gd name="connsiteY20" fmla="*/ 6906 h 10054"/>
              <a:gd name="connsiteX21" fmla="*/ 1482 w 10000"/>
              <a:gd name="connsiteY21" fmla="*/ 6535 h 10054"/>
              <a:gd name="connsiteX22" fmla="*/ 1308 w 10000"/>
              <a:gd name="connsiteY22" fmla="*/ 6535 h 10054"/>
              <a:gd name="connsiteX23" fmla="*/ 1308 w 10000"/>
              <a:gd name="connsiteY23" fmla="*/ 5795 h 10054"/>
              <a:gd name="connsiteX24" fmla="*/ 1134 w 10000"/>
              <a:gd name="connsiteY24" fmla="*/ 5795 h 10054"/>
              <a:gd name="connsiteX25" fmla="*/ 1134 w 10000"/>
              <a:gd name="connsiteY25" fmla="*/ 5147 h 10054"/>
              <a:gd name="connsiteX26" fmla="*/ 959 w 10000"/>
              <a:gd name="connsiteY26" fmla="*/ 5147 h 10054"/>
              <a:gd name="connsiteX27" fmla="*/ 959 w 10000"/>
              <a:gd name="connsiteY27" fmla="*/ 4591 h 10054"/>
              <a:gd name="connsiteX28" fmla="*/ 698 w 10000"/>
              <a:gd name="connsiteY28" fmla="*/ 4591 h 10054"/>
              <a:gd name="connsiteX29" fmla="*/ 698 w 10000"/>
              <a:gd name="connsiteY29" fmla="*/ 4035 h 10054"/>
              <a:gd name="connsiteX30" fmla="*/ 523 w 10000"/>
              <a:gd name="connsiteY30" fmla="*/ 4035 h 10054"/>
              <a:gd name="connsiteX31" fmla="*/ 523 w 10000"/>
              <a:gd name="connsiteY31" fmla="*/ 3573 h 10054"/>
              <a:gd name="connsiteX32" fmla="*/ 349 w 10000"/>
              <a:gd name="connsiteY32" fmla="*/ 3573 h 10054"/>
              <a:gd name="connsiteX33" fmla="*/ 349 w 10000"/>
              <a:gd name="connsiteY33" fmla="*/ 980 h 10054"/>
              <a:gd name="connsiteX34" fmla="*/ 278 w 10000"/>
              <a:gd name="connsiteY34" fmla="*/ 980 h 10054"/>
              <a:gd name="connsiteX35" fmla="*/ 252 w 10000"/>
              <a:gd name="connsiteY35" fmla="*/ 71 h 10054"/>
              <a:gd name="connsiteX36" fmla="*/ 0 w 10000"/>
              <a:gd name="connsiteY36" fmla="*/ 54 h 10054"/>
              <a:gd name="connsiteX0" fmla="*/ 10000 w 10000"/>
              <a:gd name="connsiteY0" fmla="*/ 10054 h 10054"/>
              <a:gd name="connsiteX1" fmla="*/ 9973 w 10000"/>
              <a:gd name="connsiteY1" fmla="*/ 9035 h 10054"/>
              <a:gd name="connsiteX2" fmla="*/ 7584 w 10000"/>
              <a:gd name="connsiteY2" fmla="*/ 9035 h 10054"/>
              <a:gd name="connsiteX3" fmla="*/ 7584 w 10000"/>
              <a:gd name="connsiteY3" fmla="*/ 8850 h 10054"/>
              <a:gd name="connsiteX4" fmla="*/ 5928 w 10000"/>
              <a:gd name="connsiteY4" fmla="*/ 8850 h 10054"/>
              <a:gd name="connsiteX5" fmla="*/ 5928 w 10000"/>
              <a:gd name="connsiteY5" fmla="*/ 8665 h 10054"/>
              <a:gd name="connsiteX6" fmla="*/ 5143 w 10000"/>
              <a:gd name="connsiteY6" fmla="*/ 8665 h 10054"/>
              <a:gd name="connsiteX7" fmla="*/ 5143 w 10000"/>
              <a:gd name="connsiteY7" fmla="*/ 8387 h 10054"/>
              <a:gd name="connsiteX8" fmla="*/ 3836 w 10000"/>
              <a:gd name="connsiteY8" fmla="*/ 8387 h 10054"/>
              <a:gd name="connsiteX9" fmla="*/ 3836 w 10000"/>
              <a:gd name="connsiteY9" fmla="*/ 8295 h 10054"/>
              <a:gd name="connsiteX10" fmla="*/ 2790 w 10000"/>
              <a:gd name="connsiteY10" fmla="*/ 8295 h 10054"/>
              <a:gd name="connsiteX11" fmla="*/ 2790 w 10000"/>
              <a:gd name="connsiteY11" fmla="*/ 8110 h 10054"/>
              <a:gd name="connsiteX12" fmla="*/ 2354 w 10000"/>
              <a:gd name="connsiteY12" fmla="*/ 8110 h 10054"/>
              <a:gd name="connsiteX13" fmla="*/ 2354 w 10000"/>
              <a:gd name="connsiteY13" fmla="*/ 7832 h 10054"/>
              <a:gd name="connsiteX14" fmla="*/ 2179 w 10000"/>
              <a:gd name="connsiteY14" fmla="*/ 7832 h 10054"/>
              <a:gd name="connsiteX15" fmla="*/ 2179 w 10000"/>
              <a:gd name="connsiteY15" fmla="*/ 7554 h 10054"/>
              <a:gd name="connsiteX16" fmla="*/ 1830 w 10000"/>
              <a:gd name="connsiteY16" fmla="*/ 7554 h 10054"/>
              <a:gd name="connsiteX17" fmla="*/ 1830 w 10000"/>
              <a:gd name="connsiteY17" fmla="*/ 7184 h 10054"/>
              <a:gd name="connsiteX18" fmla="*/ 1569 w 10000"/>
              <a:gd name="connsiteY18" fmla="*/ 7184 h 10054"/>
              <a:gd name="connsiteX19" fmla="*/ 1569 w 10000"/>
              <a:gd name="connsiteY19" fmla="*/ 6906 h 10054"/>
              <a:gd name="connsiteX20" fmla="*/ 1482 w 10000"/>
              <a:gd name="connsiteY20" fmla="*/ 6906 h 10054"/>
              <a:gd name="connsiteX21" fmla="*/ 1482 w 10000"/>
              <a:gd name="connsiteY21" fmla="*/ 6535 h 10054"/>
              <a:gd name="connsiteX22" fmla="*/ 1308 w 10000"/>
              <a:gd name="connsiteY22" fmla="*/ 6535 h 10054"/>
              <a:gd name="connsiteX23" fmla="*/ 1308 w 10000"/>
              <a:gd name="connsiteY23" fmla="*/ 5795 h 10054"/>
              <a:gd name="connsiteX24" fmla="*/ 1134 w 10000"/>
              <a:gd name="connsiteY24" fmla="*/ 5795 h 10054"/>
              <a:gd name="connsiteX25" fmla="*/ 1134 w 10000"/>
              <a:gd name="connsiteY25" fmla="*/ 5147 h 10054"/>
              <a:gd name="connsiteX26" fmla="*/ 959 w 10000"/>
              <a:gd name="connsiteY26" fmla="*/ 5147 h 10054"/>
              <a:gd name="connsiteX27" fmla="*/ 959 w 10000"/>
              <a:gd name="connsiteY27" fmla="*/ 4591 h 10054"/>
              <a:gd name="connsiteX28" fmla="*/ 698 w 10000"/>
              <a:gd name="connsiteY28" fmla="*/ 4591 h 10054"/>
              <a:gd name="connsiteX29" fmla="*/ 698 w 10000"/>
              <a:gd name="connsiteY29" fmla="*/ 4035 h 10054"/>
              <a:gd name="connsiteX30" fmla="*/ 523 w 10000"/>
              <a:gd name="connsiteY30" fmla="*/ 4035 h 10054"/>
              <a:gd name="connsiteX31" fmla="*/ 523 w 10000"/>
              <a:gd name="connsiteY31" fmla="*/ 3573 h 10054"/>
              <a:gd name="connsiteX32" fmla="*/ 349 w 10000"/>
              <a:gd name="connsiteY32" fmla="*/ 3573 h 10054"/>
              <a:gd name="connsiteX33" fmla="*/ 349 w 10000"/>
              <a:gd name="connsiteY33" fmla="*/ 980 h 10054"/>
              <a:gd name="connsiteX34" fmla="*/ 278 w 10000"/>
              <a:gd name="connsiteY34" fmla="*/ 980 h 10054"/>
              <a:gd name="connsiteX35" fmla="*/ 252 w 10000"/>
              <a:gd name="connsiteY35" fmla="*/ 71 h 10054"/>
              <a:gd name="connsiteX36" fmla="*/ 0 w 10000"/>
              <a:gd name="connsiteY36" fmla="*/ 54 h 10054"/>
              <a:gd name="connsiteX0" fmla="*/ 10000 w 10000"/>
              <a:gd name="connsiteY0" fmla="*/ 10054 h 10054"/>
              <a:gd name="connsiteX1" fmla="*/ 9973 w 10000"/>
              <a:gd name="connsiteY1" fmla="*/ 9035 h 10054"/>
              <a:gd name="connsiteX2" fmla="*/ 7584 w 10000"/>
              <a:gd name="connsiteY2" fmla="*/ 9035 h 10054"/>
              <a:gd name="connsiteX3" fmla="*/ 7584 w 10000"/>
              <a:gd name="connsiteY3" fmla="*/ 8850 h 10054"/>
              <a:gd name="connsiteX4" fmla="*/ 5928 w 10000"/>
              <a:gd name="connsiteY4" fmla="*/ 8850 h 10054"/>
              <a:gd name="connsiteX5" fmla="*/ 5928 w 10000"/>
              <a:gd name="connsiteY5" fmla="*/ 8665 h 10054"/>
              <a:gd name="connsiteX6" fmla="*/ 5143 w 10000"/>
              <a:gd name="connsiteY6" fmla="*/ 8665 h 10054"/>
              <a:gd name="connsiteX7" fmla="*/ 5143 w 10000"/>
              <a:gd name="connsiteY7" fmla="*/ 8387 h 10054"/>
              <a:gd name="connsiteX8" fmla="*/ 3836 w 10000"/>
              <a:gd name="connsiteY8" fmla="*/ 8387 h 10054"/>
              <a:gd name="connsiteX9" fmla="*/ 3836 w 10000"/>
              <a:gd name="connsiteY9" fmla="*/ 8295 h 10054"/>
              <a:gd name="connsiteX10" fmla="*/ 2790 w 10000"/>
              <a:gd name="connsiteY10" fmla="*/ 8295 h 10054"/>
              <a:gd name="connsiteX11" fmla="*/ 2790 w 10000"/>
              <a:gd name="connsiteY11" fmla="*/ 8110 h 10054"/>
              <a:gd name="connsiteX12" fmla="*/ 2354 w 10000"/>
              <a:gd name="connsiteY12" fmla="*/ 8110 h 10054"/>
              <a:gd name="connsiteX13" fmla="*/ 2354 w 10000"/>
              <a:gd name="connsiteY13" fmla="*/ 7832 h 10054"/>
              <a:gd name="connsiteX14" fmla="*/ 2179 w 10000"/>
              <a:gd name="connsiteY14" fmla="*/ 7832 h 10054"/>
              <a:gd name="connsiteX15" fmla="*/ 2179 w 10000"/>
              <a:gd name="connsiteY15" fmla="*/ 7554 h 10054"/>
              <a:gd name="connsiteX16" fmla="*/ 1830 w 10000"/>
              <a:gd name="connsiteY16" fmla="*/ 7554 h 10054"/>
              <a:gd name="connsiteX17" fmla="*/ 1830 w 10000"/>
              <a:gd name="connsiteY17" fmla="*/ 7184 h 10054"/>
              <a:gd name="connsiteX18" fmla="*/ 1569 w 10000"/>
              <a:gd name="connsiteY18" fmla="*/ 7184 h 10054"/>
              <a:gd name="connsiteX19" fmla="*/ 1569 w 10000"/>
              <a:gd name="connsiteY19" fmla="*/ 6906 h 10054"/>
              <a:gd name="connsiteX20" fmla="*/ 1482 w 10000"/>
              <a:gd name="connsiteY20" fmla="*/ 6906 h 10054"/>
              <a:gd name="connsiteX21" fmla="*/ 1482 w 10000"/>
              <a:gd name="connsiteY21" fmla="*/ 6535 h 10054"/>
              <a:gd name="connsiteX22" fmla="*/ 1308 w 10000"/>
              <a:gd name="connsiteY22" fmla="*/ 6535 h 10054"/>
              <a:gd name="connsiteX23" fmla="*/ 1308 w 10000"/>
              <a:gd name="connsiteY23" fmla="*/ 5795 h 10054"/>
              <a:gd name="connsiteX24" fmla="*/ 1134 w 10000"/>
              <a:gd name="connsiteY24" fmla="*/ 5795 h 10054"/>
              <a:gd name="connsiteX25" fmla="*/ 1134 w 10000"/>
              <a:gd name="connsiteY25" fmla="*/ 5147 h 10054"/>
              <a:gd name="connsiteX26" fmla="*/ 959 w 10000"/>
              <a:gd name="connsiteY26" fmla="*/ 5147 h 10054"/>
              <a:gd name="connsiteX27" fmla="*/ 959 w 10000"/>
              <a:gd name="connsiteY27" fmla="*/ 4591 h 10054"/>
              <a:gd name="connsiteX28" fmla="*/ 698 w 10000"/>
              <a:gd name="connsiteY28" fmla="*/ 4591 h 10054"/>
              <a:gd name="connsiteX29" fmla="*/ 698 w 10000"/>
              <a:gd name="connsiteY29" fmla="*/ 4035 h 10054"/>
              <a:gd name="connsiteX30" fmla="*/ 523 w 10000"/>
              <a:gd name="connsiteY30" fmla="*/ 4035 h 10054"/>
              <a:gd name="connsiteX31" fmla="*/ 523 w 10000"/>
              <a:gd name="connsiteY31" fmla="*/ 3573 h 10054"/>
              <a:gd name="connsiteX32" fmla="*/ 349 w 10000"/>
              <a:gd name="connsiteY32" fmla="*/ 3573 h 10054"/>
              <a:gd name="connsiteX33" fmla="*/ 349 w 10000"/>
              <a:gd name="connsiteY33" fmla="*/ 980 h 10054"/>
              <a:gd name="connsiteX34" fmla="*/ 278 w 10000"/>
              <a:gd name="connsiteY34" fmla="*/ 980 h 10054"/>
              <a:gd name="connsiteX35" fmla="*/ 252 w 10000"/>
              <a:gd name="connsiteY35" fmla="*/ 71 h 10054"/>
              <a:gd name="connsiteX36" fmla="*/ 0 w 10000"/>
              <a:gd name="connsiteY36" fmla="*/ 54 h 10054"/>
              <a:gd name="connsiteX0" fmla="*/ 10000 w 10000"/>
              <a:gd name="connsiteY0" fmla="*/ 10003 h 10003"/>
              <a:gd name="connsiteX1" fmla="*/ 9973 w 10000"/>
              <a:gd name="connsiteY1" fmla="*/ 8984 h 10003"/>
              <a:gd name="connsiteX2" fmla="*/ 7584 w 10000"/>
              <a:gd name="connsiteY2" fmla="*/ 8984 h 10003"/>
              <a:gd name="connsiteX3" fmla="*/ 7584 w 10000"/>
              <a:gd name="connsiteY3" fmla="*/ 8799 h 10003"/>
              <a:gd name="connsiteX4" fmla="*/ 5928 w 10000"/>
              <a:gd name="connsiteY4" fmla="*/ 8799 h 10003"/>
              <a:gd name="connsiteX5" fmla="*/ 5928 w 10000"/>
              <a:gd name="connsiteY5" fmla="*/ 8614 h 10003"/>
              <a:gd name="connsiteX6" fmla="*/ 5143 w 10000"/>
              <a:gd name="connsiteY6" fmla="*/ 8614 h 10003"/>
              <a:gd name="connsiteX7" fmla="*/ 5143 w 10000"/>
              <a:gd name="connsiteY7" fmla="*/ 8336 h 10003"/>
              <a:gd name="connsiteX8" fmla="*/ 3836 w 10000"/>
              <a:gd name="connsiteY8" fmla="*/ 8336 h 10003"/>
              <a:gd name="connsiteX9" fmla="*/ 3836 w 10000"/>
              <a:gd name="connsiteY9" fmla="*/ 8244 h 10003"/>
              <a:gd name="connsiteX10" fmla="*/ 2790 w 10000"/>
              <a:gd name="connsiteY10" fmla="*/ 8244 h 10003"/>
              <a:gd name="connsiteX11" fmla="*/ 2790 w 10000"/>
              <a:gd name="connsiteY11" fmla="*/ 8059 h 10003"/>
              <a:gd name="connsiteX12" fmla="*/ 2354 w 10000"/>
              <a:gd name="connsiteY12" fmla="*/ 8059 h 10003"/>
              <a:gd name="connsiteX13" fmla="*/ 2354 w 10000"/>
              <a:gd name="connsiteY13" fmla="*/ 7781 h 10003"/>
              <a:gd name="connsiteX14" fmla="*/ 2179 w 10000"/>
              <a:gd name="connsiteY14" fmla="*/ 7781 h 10003"/>
              <a:gd name="connsiteX15" fmla="*/ 2179 w 10000"/>
              <a:gd name="connsiteY15" fmla="*/ 7503 h 10003"/>
              <a:gd name="connsiteX16" fmla="*/ 1830 w 10000"/>
              <a:gd name="connsiteY16" fmla="*/ 7503 h 10003"/>
              <a:gd name="connsiteX17" fmla="*/ 1830 w 10000"/>
              <a:gd name="connsiteY17" fmla="*/ 7133 h 10003"/>
              <a:gd name="connsiteX18" fmla="*/ 1569 w 10000"/>
              <a:gd name="connsiteY18" fmla="*/ 7133 h 10003"/>
              <a:gd name="connsiteX19" fmla="*/ 1569 w 10000"/>
              <a:gd name="connsiteY19" fmla="*/ 6855 h 10003"/>
              <a:gd name="connsiteX20" fmla="*/ 1482 w 10000"/>
              <a:gd name="connsiteY20" fmla="*/ 6855 h 10003"/>
              <a:gd name="connsiteX21" fmla="*/ 1482 w 10000"/>
              <a:gd name="connsiteY21" fmla="*/ 6484 h 10003"/>
              <a:gd name="connsiteX22" fmla="*/ 1308 w 10000"/>
              <a:gd name="connsiteY22" fmla="*/ 6484 h 10003"/>
              <a:gd name="connsiteX23" fmla="*/ 1308 w 10000"/>
              <a:gd name="connsiteY23" fmla="*/ 5744 h 10003"/>
              <a:gd name="connsiteX24" fmla="*/ 1134 w 10000"/>
              <a:gd name="connsiteY24" fmla="*/ 5744 h 10003"/>
              <a:gd name="connsiteX25" fmla="*/ 1134 w 10000"/>
              <a:gd name="connsiteY25" fmla="*/ 5096 h 10003"/>
              <a:gd name="connsiteX26" fmla="*/ 959 w 10000"/>
              <a:gd name="connsiteY26" fmla="*/ 5096 h 10003"/>
              <a:gd name="connsiteX27" fmla="*/ 959 w 10000"/>
              <a:gd name="connsiteY27" fmla="*/ 4540 h 10003"/>
              <a:gd name="connsiteX28" fmla="*/ 698 w 10000"/>
              <a:gd name="connsiteY28" fmla="*/ 4540 h 10003"/>
              <a:gd name="connsiteX29" fmla="*/ 698 w 10000"/>
              <a:gd name="connsiteY29" fmla="*/ 3984 h 10003"/>
              <a:gd name="connsiteX30" fmla="*/ 523 w 10000"/>
              <a:gd name="connsiteY30" fmla="*/ 3984 h 10003"/>
              <a:gd name="connsiteX31" fmla="*/ 523 w 10000"/>
              <a:gd name="connsiteY31" fmla="*/ 3522 h 10003"/>
              <a:gd name="connsiteX32" fmla="*/ 349 w 10000"/>
              <a:gd name="connsiteY32" fmla="*/ 3522 h 10003"/>
              <a:gd name="connsiteX33" fmla="*/ 349 w 10000"/>
              <a:gd name="connsiteY33" fmla="*/ 929 h 10003"/>
              <a:gd name="connsiteX34" fmla="*/ 278 w 10000"/>
              <a:gd name="connsiteY34" fmla="*/ 929 h 10003"/>
              <a:gd name="connsiteX35" fmla="*/ 252 w 10000"/>
              <a:gd name="connsiteY35" fmla="*/ 20 h 10003"/>
              <a:gd name="connsiteX36" fmla="*/ 0 w 10000"/>
              <a:gd name="connsiteY36" fmla="*/ 3 h 10003"/>
              <a:gd name="connsiteX0" fmla="*/ 10000 w 10000"/>
              <a:gd name="connsiteY0" fmla="*/ 10003 h 10003"/>
              <a:gd name="connsiteX1" fmla="*/ 9973 w 10000"/>
              <a:gd name="connsiteY1" fmla="*/ 8984 h 10003"/>
              <a:gd name="connsiteX2" fmla="*/ 7584 w 10000"/>
              <a:gd name="connsiteY2" fmla="*/ 8984 h 10003"/>
              <a:gd name="connsiteX3" fmla="*/ 7584 w 10000"/>
              <a:gd name="connsiteY3" fmla="*/ 8799 h 10003"/>
              <a:gd name="connsiteX4" fmla="*/ 5928 w 10000"/>
              <a:gd name="connsiteY4" fmla="*/ 8799 h 10003"/>
              <a:gd name="connsiteX5" fmla="*/ 5928 w 10000"/>
              <a:gd name="connsiteY5" fmla="*/ 8614 h 10003"/>
              <a:gd name="connsiteX6" fmla="*/ 5143 w 10000"/>
              <a:gd name="connsiteY6" fmla="*/ 8614 h 10003"/>
              <a:gd name="connsiteX7" fmla="*/ 5143 w 10000"/>
              <a:gd name="connsiteY7" fmla="*/ 8336 h 10003"/>
              <a:gd name="connsiteX8" fmla="*/ 3836 w 10000"/>
              <a:gd name="connsiteY8" fmla="*/ 8336 h 10003"/>
              <a:gd name="connsiteX9" fmla="*/ 3836 w 10000"/>
              <a:gd name="connsiteY9" fmla="*/ 8244 h 10003"/>
              <a:gd name="connsiteX10" fmla="*/ 2790 w 10000"/>
              <a:gd name="connsiteY10" fmla="*/ 8244 h 10003"/>
              <a:gd name="connsiteX11" fmla="*/ 2790 w 10000"/>
              <a:gd name="connsiteY11" fmla="*/ 8059 h 10003"/>
              <a:gd name="connsiteX12" fmla="*/ 2354 w 10000"/>
              <a:gd name="connsiteY12" fmla="*/ 8059 h 10003"/>
              <a:gd name="connsiteX13" fmla="*/ 2354 w 10000"/>
              <a:gd name="connsiteY13" fmla="*/ 7781 h 10003"/>
              <a:gd name="connsiteX14" fmla="*/ 2179 w 10000"/>
              <a:gd name="connsiteY14" fmla="*/ 7781 h 10003"/>
              <a:gd name="connsiteX15" fmla="*/ 2179 w 10000"/>
              <a:gd name="connsiteY15" fmla="*/ 7503 h 10003"/>
              <a:gd name="connsiteX16" fmla="*/ 1830 w 10000"/>
              <a:gd name="connsiteY16" fmla="*/ 7503 h 10003"/>
              <a:gd name="connsiteX17" fmla="*/ 1830 w 10000"/>
              <a:gd name="connsiteY17" fmla="*/ 7133 h 10003"/>
              <a:gd name="connsiteX18" fmla="*/ 1569 w 10000"/>
              <a:gd name="connsiteY18" fmla="*/ 7133 h 10003"/>
              <a:gd name="connsiteX19" fmla="*/ 1569 w 10000"/>
              <a:gd name="connsiteY19" fmla="*/ 6855 h 10003"/>
              <a:gd name="connsiteX20" fmla="*/ 1482 w 10000"/>
              <a:gd name="connsiteY20" fmla="*/ 6855 h 10003"/>
              <a:gd name="connsiteX21" fmla="*/ 1482 w 10000"/>
              <a:gd name="connsiteY21" fmla="*/ 6484 h 10003"/>
              <a:gd name="connsiteX22" fmla="*/ 1308 w 10000"/>
              <a:gd name="connsiteY22" fmla="*/ 6484 h 10003"/>
              <a:gd name="connsiteX23" fmla="*/ 1308 w 10000"/>
              <a:gd name="connsiteY23" fmla="*/ 5744 h 10003"/>
              <a:gd name="connsiteX24" fmla="*/ 1134 w 10000"/>
              <a:gd name="connsiteY24" fmla="*/ 5744 h 10003"/>
              <a:gd name="connsiteX25" fmla="*/ 1134 w 10000"/>
              <a:gd name="connsiteY25" fmla="*/ 5096 h 10003"/>
              <a:gd name="connsiteX26" fmla="*/ 959 w 10000"/>
              <a:gd name="connsiteY26" fmla="*/ 5096 h 10003"/>
              <a:gd name="connsiteX27" fmla="*/ 959 w 10000"/>
              <a:gd name="connsiteY27" fmla="*/ 4540 h 10003"/>
              <a:gd name="connsiteX28" fmla="*/ 698 w 10000"/>
              <a:gd name="connsiteY28" fmla="*/ 4540 h 10003"/>
              <a:gd name="connsiteX29" fmla="*/ 698 w 10000"/>
              <a:gd name="connsiteY29" fmla="*/ 3984 h 10003"/>
              <a:gd name="connsiteX30" fmla="*/ 523 w 10000"/>
              <a:gd name="connsiteY30" fmla="*/ 3984 h 10003"/>
              <a:gd name="connsiteX31" fmla="*/ 523 w 10000"/>
              <a:gd name="connsiteY31" fmla="*/ 3522 h 10003"/>
              <a:gd name="connsiteX32" fmla="*/ 349 w 10000"/>
              <a:gd name="connsiteY32" fmla="*/ 3522 h 10003"/>
              <a:gd name="connsiteX33" fmla="*/ 349 w 10000"/>
              <a:gd name="connsiteY33" fmla="*/ 929 h 10003"/>
              <a:gd name="connsiteX34" fmla="*/ 278 w 10000"/>
              <a:gd name="connsiteY34" fmla="*/ 929 h 10003"/>
              <a:gd name="connsiteX35" fmla="*/ 252 w 10000"/>
              <a:gd name="connsiteY35" fmla="*/ 20 h 10003"/>
              <a:gd name="connsiteX36" fmla="*/ 0 w 10000"/>
              <a:gd name="connsiteY36" fmla="*/ 3 h 10003"/>
              <a:gd name="connsiteX0" fmla="*/ 10000 w 10000"/>
              <a:gd name="connsiteY0" fmla="*/ 10044 h 10044"/>
              <a:gd name="connsiteX1" fmla="*/ 9973 w 10000"/>
              <a:gd name="connsiteY1" fmla="*/ 9025 h 10044"/>
              <a:gd name="connsiteX2" fmla="*/ 7584 w 10000"/>
              <a:gd name="connsiteY2" fmla="*/ 9025 h 10044"/>
              <a:gd name="connsiteX3" fmla="*/ 7584 w 10000"/>
              <a:gd name="connsiteY3" fmla="*/ 8840 h 10044"/>
              <a:gd name="connsiteX4" fmla="*/ 5928 w 10000"/>
              <a:gd name="connsiteY4" fmla="*/ 8840 h 10044"/>
              <a:gd name="connsiteX5" fmla="*/ 5928 w 10000"/>
              <a:gd name="connsiteY5" fmla="*/ 8655 h 10044"/>
              <a:gd name="connsiteX6" fmla="*/ 5143 w 10000"/>
              <a:gd name="connsiteY6" fmla="*/ 8655 h 10044"/>
              <a:gd name="connsiteX7" fmla="*/ 5143 w 10000"/>
              <a:gd name="connsiteY7" fmla="*/ 8377 h 10044"/>
              <a:gd name="connsiteX8" fmla="*/ 3836 w 10000"/>
              <a:gd name="connsiteY8" fmla="*/ 8377 h 10044"/>
              <a:gd name="connsiteX9" fmla="*/ 3836 w 10000"/>
              <a:gd name="connsiteY9" fmla="*/ 8285 h 10044"/>
              <a:gd name="connsiteX10" fmla="*/ 2790 w 10000"/>
              <a:gd name="connsiteY10" fmla="*/ 8285 h 10044"/>
              <a:gd name="connsiteX11" fmla="*/ 2790 w 10000"/>
              <a:gd name="connsiteY11" fmla="*/ 8100 h 10044"/>
              <a:gd name="connsiteX12" fmla="*/ 2354 w 10000"/>
              <a:gd name="connsiteY12" fmla="*/ 8100 h 10044"/>
              <a:gd name="connsiteX13" fmla="*/ 2354 w 10000"/>
              <a:gd name="connsiteY13" fmla="*/ 7822 h 10044"/>
              <a:gd name="connsiteX14" fmla="*/ 2179 w 10000"/>
              <a:gd name="connsiteY14" fmla="*/ 7822 h 10044"/>
              <a:gd name="connsiteX15" fmla="*/ 2179 w 10000"/>
              <a:gd name="connsiteY15" fmla="*/ 7544 h 10044"/>
              <a:gd name="connsiteX16" fmla="*/ 1830 w 10000"/>
              <a:gd name="connsiteY16" fmla="*/ 7544 h 10044"/>
              <a:gd name="connsiteX17" fmla="*/ 1830 w 10000"/>
              <a:gd name="connsiteY17" fmla="*/ 7174 h 10044"/>
              <a:gd name="connsiteX18" fmla="*/ 1569 w 10000"/>
              <a:gd name="connsiteY18" fmla="*/ 7174 h 10044"/>
              <a:gd name="connsiteX19" fmla="*/ 1569 w 10000"/>
              <a:gd name="connsiteY19" fmla="*/ 6896 h 10044"/>
              <a:gd name="connsiteX20" fmla="*/ 1482 w 10000"/>
              <a:gd name="connsiteY20" fmla="*/ 6896 h 10044"/>
              <a:gd name="connsiteX21" fmla="*/ 1482 w 10000"/>
              <a:gd name="connsiteY21" fmla="*/ 6525 h 10044"/>
              <a:gd name="connsiteX22" fmla="*/ 1308 w 10000"/>
              <a:gd name="connsiteY22" fmla="*/ 6525 h 10044"/>
              <a:gd name="connsiteX23" fmla="*/ 1308 w 10000"/>
              <a:gd name="connsiteY23" fmla="*/ 5785 h 10044"/>
              <a:gd name="connsiteX24" fmla="*/ 1134 w 10000"/>
              <a:gd name="connsiteY24" fmla="*/ 5785 h 10044"/>
              <a:gd name="connsiteX25" fmla="*/ 1134 w 10000"/>
              <a:gd name="connsiteY25" fmla="*/ 5137 h 10044"/>
              <a:gd name="connsiteX26" fmla="*/ 959 w 10000"/>
              <a:gd name="connsiteY26" fmla="*/ 5137 h 10044"/>
              <a:gd name="connsiteX27" fmla="*/ 959 w 10000"/>
              <a:gd name="connsiteY27" fmla="*/ 4581 h 10044"/>
              <a:gd name="connsiteX28" fmla="*/ 698 w 10000"/>
              <a:gd name="connsiteY28" fmla="*/ 4581 h 10044"/>
              <a:gd name="connsiteX29" fmla="*/ 698 w 10000"/>
              <a:gd name="connsiteY29" fmla="*/ 4025 h 10044"/>
              <a:gd name="connsiteX30" fmla="*/ 523 w 10000"/>
              <a:gd name="connsiteY30" fmla="*/ 4025 h 10044"/>
              <a:gd name="connsiteX31" fmla="*/ 523 w 10000"/>
              <a:gd name="connsiteY31" fmla="*/ 3563 h 10044"/>
              <a:gd name="connsiteX32" fmla="*/ 349 w 10000"/>
              <a:gd name="connsiteY32" fmla="*/ 3563 h 10044"/>
              <a:gd name="connsiteX33" fmla="*/ 349 w 10000"/>
              <a:gd name="connsiteY33" fmla="*/ 970 h 10044"/>
              <a:gd name="connsiteX34" fmla="*/ 278 w 10000"/>
              <a:gd name="connsiteY34" fmla="*/ 970 h 10044"/>
              <a:gd name="connsiteX35" fmla="*/ 266 w 10000"/>
              <a:gd name="connsiteY35" fmla="*/ 67 h 10044"/>
              <a:gd name="connsiteX36" fmla="*/ 252 w 10000"/>
              <a:gd name="connsiteY36" fmla="*/ 61 h 10044"/>
              <a:gd name="connsiteX37" fmla="*/ 0 w 10000"/>
              <a:gd name="connsiteY37" fmla="*/ 44 h 10044"/>
              <a:gd name="connsiteX0" fmla="*/ 10000 w 10000"/>
              <a:gd name="connsiteY0" fmla="*/ 10044 h 10044"/>
              <a:gd name="connsiteX1" fmla="*/ 9973 w 10000"/>
              <a:gd name="connsiteY1" fmla="*/ 9025 h 10044"/>
              <a:gd name="connsiteX2" fmla="*/ 7584 w 10000"/>
              <a:gd name="connsiteY2" fmla="*/ 9025 h 10044"/>
              <a:gd name="connsiteX3" fmla="*/ 7584 w 10000"/>
              <a:gd name="connsiteY3" fmla="*/ 8840 h 10044"/>
              <a:gd name="connsiteX4" fmla="*/ 5928 w 10000"/>
              <a:gd name="connsiteY4" fmla="*/ 8840 h 10044"/>
              <a:gd name="connsiteX5" fmla="*/ 5928 w 10000"/>
              <a:gd name="connsiteY5" fmla="*/ 8655 h 10044"/>
              <a:gd name="connsiteX6" fmla="*/ 5143 w 10000"/>
              <a:gd name="connsiteY6" fmla="*/ 8655 h 10044"/>
              <a:gd name="connsiteX7" fmla="*/ 5143 w 10000"/>
              <a:gd name="connsiteY7" fmla="*/ 8377 h 10044"/>
              <a:gd name="connsiteX8" fmla="*/ 3836 w 10000"/>
              <a:gd name="connsiteY8" fmla="*/ 8377 h 10044"/>
              <a:gd name="connsiteX9" fmla="*/ 3836 w 10000"/>
              <a:gd name="connsiteY9" fmla="*/ 8285 h 10044"/>
              <a:gd name="connsiteX10" fmla="*/ 2790 w 10000"/>
              <a:gd name="connsiteY10" fmla="*/ 8285 h 10044"/>
              <a:gd name="connsiteX11" fmla="*/ 2790 w 10000"/>
              <a:gd name="connsiteY11" fmla="*/ 8100 h 10044"/>
              <a:gd name="connsiteX12" fmla="*/ 2354 w 10000"/>
              <a:gd name="connsiteY12" fmla="*/ 8100 h 10044"/>
              <a:gd name="connsiteX13" fmla="*/ 2354 w 10000"/>
              <a:gd name="connsiteY13" fmla="*/ 7822 h 10044"/>
              <a:gd name="connsiteX14" fmla="*/ 2179 w 10000"/>
              <a:gd name="connsiteY14" fmla="*/ 7822 h 10044"/>
              <a:gd name="connsiteX15" fmla="*/ 2179 w 10000"/>
              <a:gd name="connsiteY15" fmla="*/ 7544 h 10044"/>
              <a:gd name="connsiteX16" fmla="*/ 1830 w 10000"/>
              <a:gd name="connsiteY16" fmla="*/ 7544 h 10044"/>
              <a:gd name="connsiteX17" fmla="*/ 1830 w 10000"/>
              <a:gd name="connsiteY17" fmla="*/ 7174 h 10044"/>
              <a:gd name="connsiteX18" fmla="*/ 1569 w 10000"/>
              <a:gd name="connsiteY18" fmla="*/ 7174 h 10044"/>
              <a:gd name="connsiteX19" fmla="*/ 1569 w 10000"/>
              <a:gd name="connsiteY19" fmla="*/ 6896 h 10044"/>
              <a:gd name="connsiteX20" fmla="*/ 1482 w 10000"/>
              <a:gd name="connsiteY20" fmla="*/ 6896 h 10044"/>
              <a:gd name="connsiteX21" fmla="*/ 1482 w 10000"/>
              <a:gd name="connsiteY21" fmla="*/ 6525 h 10044"/>
              <a:gd name="connsiteX22" fmla="*/ 1308 w 10000"/>
              <a:gd name="connsiteY22" fmla="*/ 6525 h 10044"/>
              <a:gd name="connsiteX23" fmla="*/ 1308 w 10000"/>
              <a:gd name="connsiteY23" fmla="*/ 5785 h 10044"/>
              <a:gd name="connsiteX24" fmla="*/ 1134 w 10000"/>
              <a:gd name="connsiteY24" fmla="*/ 5785 h 10044"/>
              <a:gd name="connsiteX25" fmla="*/ 1134 w 10000"/>
              <a:gd name="connsiteY25" fmla="*/ 5137 h 10044"/>
              <a:gd name="connsiteX26" fmla="*/ 959 w 10000"/>
              <a:gd name="connsiteY26" fmla="*/ 5137 h 10044"/>
              <a:gd name="connsiteX27" fmla="*/ 959 w 10000"/>
              <a:gd name="connsiteY27" fmla="*/ 4581 h 10044"/>
              <a:gd name="connsiteX28" fmla="*/ 698 w 10000"/>
              <a:gd name="connsiteY28" fmla="*/ 4581 h 10044"/>
              <a:gd name="connsiteX29" fmla="*/ 698 w 10000"/>
              <a:gd name="connsiteY29" fmla="*/ 4025 h 10044"/>
              <a:gd name="connsiteX30" fmla="*/ 523 w 10000"/>
              <a:gd name="connsiteY30" fmla="*/ 4025 h 10044"/>
              <a:gd name="connsiteX31" fmla="*/ 523 w 10000"/>
              <a:gd name="connsiteY31" fmla="*/ 3563 h 10044"/>
              <a:gd name="connsiteX32" fmla="*/ 349 w 10000"/>
              <a:gd name="connsiteY32" fmla="*/ 3563 h 10044"/>
              <a:gd name="connsiteX33" fmla="*/ 349 w 10000"/>
              <a:gd name="connsiteY33" fmla="*/ 970 h 10044"/>
              <a:gd name="connsiteX34" fmla="*/ 278 w 10000"/>
              <a:gd name="connsiteY34" fmla="*/ 970 h 10044"/>
              <a:gd name="connsiteX35" fmla="*/ 266 w 10000"/>
              <a:gd name="connsiteY35" fmla="*/ 67 h 10044"/>
              <a:gd name="connsiteX36" fmla="*/ 252 w 10000"/>
              <a:gd name="connsiteY36" fmla="*/ 61 h 10044"/>
              <a:gd name="connsiteX37" fmla="*/ 0 w 10000"/>
              <a:gd name="connsiteY37" fmla="*/ 44 h 10044"/>
              <a:gd name="connsiteX0" fmla="*/ 10000 w 10000"/>
              <a:gd name="connsiteY0" fmla="*/ 10044 h 10044"/>
              <a:gd name="connsiteX1" fmla="*/ 9973 w 10000"/>
              <a:gd name="connsiteY1" fmla="*/ 9025 h 10044"/>
              <a:gd name="connsiteX2" fmla="*/ 7584 w 10000"/>
              <a:gd name="connsiteY2" fmla="*/ 9025 h 10044"/>
              <a:gd name="connsiteX3" fmla="*/ 7584 w 10000"/>
              <a:gd name="connsiteY3" fmla="*/ 8840 h 10044"/>
              <a:gd name="connsiteX4" fmla="*/ 5928 w 10000"/>
              <a:gd name="connsiteY4" fmla="*/ 8840 h 10044"/>
              <a:gd name="connsiteX5" fmla="*/ 5928 w 10000"/>
              <a:gd name="connsiteY5" fmla="*/ 8655 h 10044"/>
              <a:gd name="connsiteX6" fmla="*/ 5143 w 10000"/>
              <a:gd name="connsiteY6" fmla="*/ 8655 h 10044"/>
              <a:gd name="connsiteX7" fmla="*/ 5143 w 10000"/>
              <a:gd name="connsiteY7" fmla="*/ 8377 h 10044"/>
              <a:gd name="connsiteX8" fmla="*/ 3836 w 10000"/>
              <a:gd name="connsiteY8" fmla="*/ 8377 h 10044"/>
              <a:gd name="connsiteX9" fmla="*/ 3836 w 10000"/>
              <a:gd name="connsiteY9" fmla="*/ 8285 h 10044"/>
              <a:gd name="connsiteX10" fmla="*/ 2790 w 10000"/>
              <a:gd name="connsiteY10" fmla="*/ 8285 h 10044"/>
              <a:gd name="connsiteX11" fmla="*/ 2790 w 10000"/>
              <a:gd name="connsiteY11" fmla="*/ 8100 h 10044"/>
              <a:gd name="connsiteX12" fmla="*/ 2354 w 10000"/>
              <a:gd name="connsiteY12" fmla="*/ 8100 h 10044"/>
              <a:gd name="connsiteX13" fmla="*/ 2354 w 10000"/>
              <a:gd name="connsiteY13" fmla="*/ 7822 h 10044"/>
              <a:gd name="connsiteX14" fmla="*/ 2179 w 10000"/>
              <a:gd name="connsiteY14" fmla="*/ 7822 h 10044"/>
              <a:gd name="connsiteX15" fmla="*/ 2179 w 10000"/>
              <a:gd name="connsiteY15" fmla="*/ 7544 h 10044"/>
              <a:gd name="connsiteX16" fmla="*/ 1830 w 10000"/>
              <a:gd name="connsiteY16" fmla="*/ 7544 h 10044"/>
              <a:gd name="connsiteX17" fmla="*/ 1830 w 10000"/>
              <a:gd name="connsiteY17" fmla="*/ 7174 h 10044"/>
              <a:gd name="connsiteX18" fmla="*/ 1569 w 10000"/>
              <a:gd name="connsiteY18" fmla="*/ 7174 h 10044"/>
              <a:gd name="connsiteX19" fmla="*/ 1569 w 10000"/>
              <a:gd name="connsiteY19" fmla="*/ 6896 h 10044"/>
              <a:gd name="connsiteX20" fmla="*/ 1482 w 10000"/>
              <a:gd name="connsiteY20" fmla="*/ 6896 h 10044"/>
              <a:gd name="connsiteX21" fmla="*/ 1482 w 10000"/>
              <a:gd name="connsiteY21" fmla="*/ 6525 h 10044"/>
              <a:gd name="connsiteX22" fmla="*/ 1308 w 10000"/>
              <a:gd name="connsiteY22" fmla="*/ 6525 h 10044"/>
              <a:gd name="connsiteX23" fmla="*/ 1308 w 10000"/>
              <a:gd name="connsiteY23" fmla="*/ 5785 h 10044"/>
              <a:gd name="connsiteX24" fmla="*/ 1134 w 10000"/>
              <a:gd name="connsiteY24" fmla="*/ 5785 h 10044"/>
              <a:gd name="connsiteX25" fmla="*/ 1134 w 10000"/>
              <a:gd name="connsiteY25" fmla="*/ 5137 h 10044"/>
              <a:gd name="connsiteX26" fmla="*/ 959 w 10000"/>
              <a:gd name="connsiteY26" fmla="*/ 5137 h 10044"/>
              <a:gd name="connsiteX27" fmla="*/ 959 w 10000"/>
              <a:gd name="connsiteY27" fmla="*/ 4581 h 10044"/>
              <a:gd name="connsiteX28" fmla="*/ 698 w 10000"/>
              <a:gd name="connsiteY28" fmla="*/ 4581 h 10044"/>
              <a:gd name="connsiteX29" fmla="*/ 698 w 10000"/>
              <a:gd name="connsiteY29" fmla="*/ 4025 h 10044"/>
              <a:gd name="connsiteX30" fmla="*/ 523 w 10000"/>
              <a:gd name="connsiteY30" fmla="*/ 4025 h 10044"/>
              <a:gd name="connsiteX31" fmla="*/ 523 w 10000"/>
              <a:gd name="connsiteY31" fmla="*/ 3563 h 10044"/>
              <a:gd name="connsiteX32" fmla="*/ 349 w 10000"/>
              <a:gd name="connsiteY32" fmla="*/ 3563 h 10044"/>
              <a:gd name="connsiteX33" fmla="*/ 349 w 10000"/>
              <a:gd name="connsiteY33" fmla="*/ 970 h 10044"/>
              <a:gd name="connsiteX34" fmla="*/ 278 w 10000"/>
              <a:gd name="connsiteY34" fmla="*/ 970 h 10044"/>
              <a:gd name="connsiteX35" fmla="*/ 266 w 10000"/>
              <a:gd name="connsiteY35" fmla="*/ 67 h 10044"/>
              <a:gd name="connsiteX36" fmla="*/ 252 w 10000"/>
              <a:gd name="connsiteY36" fmla="*/ 61 h 10044"/>
              <a:gd name="connsiteX37" fmla="*/ 0 w 10000"/>
              <a:gd name="connsiteY37" fmla="*/ 44 h 10044"/>
              <a:gd name="connsiteX0" fmla="*/ 10000 w 10000"/>
              <a:gd name="connsiteY0" fmla="*/ 10050 h 10050"/>
              <a:gd name="connsiteX1" fmla="*/ 9973 w 10000"/>
              <a:gd name="connsiteY1" fmla="*/ 9031 h 10050"/>
              <a:gd name="connsiteX2" fmla="*/ 7584 w 10000"/>
              <a:gd name="connsiteY2" fmla="*/ 9031 h 10050"/>
              <a:gd name="connsiteX3" fmla="*/ 7584 w 10000"/>
              <a:gd name="connsiteY3" fmla="*/ 8846 h 10050"/>
              <a:gd name="connsiteX4" fmla="*/ 5928 w 10000"/>
              <a:gd name="connsiteY4" fmla="*/ 8846 h 10050"/>
              <a:gd name="connsiteX5" fmla="*/ 5928 w 10000"/>
              <a:gd name="connsiteY5" fmla="*/ 8661 h 10050"/>
              <a:gd name="connsiteX6" fmla="*/ 5143 w 10000"/>
              <a:gd name="connsiteY6" fmla="*/ 8661 h 10050"/>
              <a:gd name="connsiteX7" fmla="*/ 5143 w 10000"/>
              <a:gd name="connsiteY7" fmla="*/ 8383 h 10050"/>
              <a:gd name="connsiteX8" fmla="*/ 3836 w 10000"/>
              <a:gd name="connsiteY8" fmla="*/ 8383 h 10050"/>
              <a:gd name="connsiteX9" fmla="*/ 3836 w 10000"/>
              <a:gd name="connsiteY9" fmla="*/ 8291 h 10050"/>
              <a:gd name="connsiteX10" fmla="*/ 2790 w 10000"/>
              <a:gd name="connsiteY10" fmla="*/ 8291 h 10050"/>
              <a:gd name="connsiteX11" fmla="*/ 2790 w 10000"/>
              <a:gd name="connsiteY11" fmla="*/ 8106 h 10050"/>
              <a:gd name="connsiteX12" fmla="*/ 2354 w 10000"/>
              <a:gd name="connsiteY12" fmla="*/ 8106 h 10050"/>
              <a:gd name="connsiteX13" fmla="*/ 2354 w 10000"/>
              <a:gd name="connsiteY13" fmla="*/ 7828 h 10050"/>
              <a:gd name="connsiteX14" fmla="*/ 2179 w 10000"/>
              <a:gd name="connsiteY14" fmla="*/ 7828 h 10050"/>
              <a:gd name="connsiteX15" fmla="*/ 2179 w 10000"/>
              <a:gd name="connsiteY15" fmla="*/ 7550 h 10050"/>
              <a:gd name="connsiteX16" fmla="*/ 1830 w 10000"/>
              <a:gd name="connsiteY16" fmla="*/ 7550 h 10050"/>
              <a:gd name="connsiteX17" fmla="*/ 1830 w 10000"/>
              <a:gd name="connsiteY17" fmla="*/ 7180 h 10050"/>
              <a:gd name="connsiteX18" fmla="*/ 1569 w 10000"/>
              <a:gd name="connsiteY18" fmla="*/ 7180 h 10050"/>
              <a:gd name="connsiteX19" fmla="*/ 1569 w 10000"/>
              <a:gd name="connsiteY19" fmla="*/ 6902 h 10050"/>
              <a:gd name="connsiteX20" fmla="*/ 1482 w 10000"/>
              <a:gd name="connsiteY20" fmla="*/ 6902 h 10050"/>
              <a:gd name="connsiteX21" fmla="*/ 1482 w 10000"/>
              <a:gd name="connsiteY21" fmla="*/ 6531 h 10050"/>
              <a:gd name="connsiteX22" fmla="*/ 1308 w 10000"/>
              <a:gd name="connsiteY22" fmla="*/ 6531 h 10050"/>
              <a:gd name="connsiteX23" fmla="*/ 1308 w 10000"/>
              <a:gd name="connsiteY23" fmla="*/ 5791 h 10050"/>
              <a:gd name="connsiteX24" fmla="*/ 1134 w 10000"/>
              <a:gd name="connsiteY24" fmla="*/ 5791 h 10050"/>
              <a:gd name="connsiteX25" fmla="*/ 1134 w 10000"/>
              <a:gd name="connsiteY25" fmla="*/ 5143 h 10050"/>
              <a:gd name="connsiteX26" fmla="*/ 959 w 10000"/>
              <a:gd name="connsiteY26" fmla="*/ 5143 h 10050"/>
              <a:gd name="connsiteX27" fmla="*/ 959 w 10000"/>
              <a:gd name="connsiteY27" fmla="*/ 4587 h 10050"/>
              <a:gd name="connsiteX28" fmla="*/ 698 w 10000"/>
              <a:gd name="connsiteY28" fmla="*/ 4587 h 10050"/>
              <a:gd name="connsiteX29" fmla="*/ 698 w 10000"/>
              <a:gd name="connsiteY29" fmla="*/ 4031 h 10050"/>
              <a:gd name="connsiteX30" fmla="*/ 523 w 10000"/>
              <a:gd name="connsiteY30" fmla="*/ 4031 h 10050"/>
              <a:gd name="connsiteX31" fmla="*/ 523 w 10000"/>
              <a:gd name="connsiteY31" fmla="*/ 3569 h 10050"/>
              <a:gd name="connsiteX32" fmla="*/ 349 w 10000"/>
              <a:gd name="connsiteY32" fmla="*/ 3569 h 10050"/>
              <a:gd name="connsiteX33" fmla="*/ 349 w 10000"/>
              <a:gd name="connsiteY33" fmla="*/ 976 h 10050"/>
              <a:gd name="connsiteX34" fmla="*/ 278 w 10000"/>
              <a:gd name="connsiteY34" fmla="*/ 976 h 10050"/>
              <a:gd name="connsiteX35" fmla="*/ 266 w 10000"/>
              <a:gd name="connsiteY35" fmla="*/ 73 h 10050"/>
              <a:gd name="connsiteX36" fmla="*/ 0 w 10000"/>
              <a:gd name="connsiteY36" fmla="*/ 50 h 10050"/>
              <a:gd name="connsiteX0" fmla="*/ 10000 w 10000"/>
              <a:gd name="connsiteY0" fmla="*/ 10050 h 10050"/>
              <a:gd name="connsiteX1" fmla="*/ 9973 w 10000"/>
              <a:gd name="connsiteY1" fmla="*/ 9031 h 10050"/>
              <a:gd name="connsiteX2" fmla="*/ 7584 w 10000"/>
              <a:gd name="connsiteY2" fmla="*/ 9031 h 10050"/>
              <a:gd name="connsiteX3" fmla="*/ 7584 w 10000"/>
              <a:gd name="connsiteY3" fmla="*/ 8846 h 10050"/>
              <a:gd name="connsiteX4" fmla="*/ 5928 w 10000"/>
              <a:gd name="connsiteY4" fmla="*/ 8846 h 10050"/>
              <a:gd name="connsiteX5" fmla="*/ 5928 w 10000"/>
              <a:gd name="connsiteY5" fmla="*/ 8661 h 10050"/>
              <a:gd name="connsiteX6" fmla="*/ 5143 w 10000"/>
              <a:gd name="connsiteY6" fmla="*/ 8661 h 10050"/>
              <a:gd name="connsiteX7" fmla="*/ 5143 w 10000"/>
              <a:gd name="connsiteY7" fmla="*/ 8383 h 10050"/>
              <a:gd name="connsiteX8" fmla="*/ 3836 w 10000"/>
              <a:gd name="connsiteY8" fmla="*/ 8383 h 10050"/>
              <a:gd name="connsiteX9" fmla="*/ 3836 w 10000"/>
              <a:gd name="connsiteY9" fmla="*/ 8291 h 10050"/>
              <a:gd name="connsiteX10" fmla="*/ 2790 w 10000"/>
              <a:gd name="connsiteY10" fmla="*/ 8291 h 10050"/>
              <a:gd name="connsiteX11" fmla="*/ 2790 w 10000"/>
              <a:gd name="connsiteY11" fmla="*/ 8106 h 10050"/>
              <a:gd name="connsiteX12" fmla="*/ 2354 w 10000"/>
              <a:gd name="connsiteY12" fmla="*/ 8106 h 10050"/>
              <a:gd name="connsiteX13" fmla="*/ 2354 w 10000"/>
              <a:gd name="connsiteY13" fmla="*/ 7828 h 10050"/>
              <a:gd name="connsiteX14" fmla="*/ 2179 w 10000"/>
              <a:gd name="connsiteY14" fmla="*/ 7828 h 10050"/>
              <a:gd name="connsiteX15" fmla="*/ 2179 w 10000"/>
              <a:gd name="connsiteY15" fmla="*/ 7550 h 10050"/>
              <a:gd name="connsiteX16" fmla="*/ 1830 w 10000"/>
              <a:gd name="connsiteY16" fmla="*/ 7550 h 10050"/>
              <a:gd name="connsiteX17" fmla="*/ 1830 w 10000"/>
              <a:gd name="connsiteY17" fmla="*/ 7180 h 10050"/>
              <a:gd name="connsiteX18" fmla="*/ 1569 w 10000"/>
              <a:gd name="connsiteY18" fmla="*/ 7180 h 10050"/>
              <a:gd name="connsiteX19" fmla="*/ 1569 w 10000"/>
              <a:gd name="connsiteY19" fmla="*/ 6902 h 10050"/>
              <a:gd name="connsiteX20" fmla="*/ 1482 w 10000"/>
              <a:gd name="connsiteY20" fmla="*/ 6902 h 10050"/>
              <a:gd name="connsiteX21" fmla="*/ 1482 w 10000"/>
              <a:gd name="connsiteY21" fmla="*/ 6531 h 10050"/>
              <a:gd name="connsiteX22" fmla="*/ 1308 w 10000"/>
              <a:gd name="connsiteY22" fmla="*/ 6531 h 10050"/>
              <a:gd name="connsiteX23" fmla="*/ 1308 w 10000"/>
              <a:gd name="connsiteY23" fmla="*/ 5791 h 10050"/>
              <a:gd name="connsiteX24" fmla="*/ 1134 w 10000"/>
              <a:gd name="connsiteY24" fmla="*/ 5791 h 10050"/>
              <a:gd name="connsiteX25" fmla="*/ 1134 w 10000"/>
              <a:gd name="connsiteY25" fmla="*/ 5143 h 10050"/>
              <a:gd name="connsiteX26" fmla="*/ 959 w 10000"/>
              <a:gd name="connsiteY26" fmla="*/ 5143 h 10050"/>
              <a:gd name="connsiteX27" fmla="*/ 959 w 10000"/>
              <a:gd name="connsiteY27" fmla="*/ 4587 h 10050"/>
              <a:gd name="connsiteX28" fmla="*/ 698 w 10000"/>
              <a:gd name="connsiteY28" fmla="*/ 4587 h 10050"/>
              <a:gd name="connsiteX29" fmla="*/ 698 w 10000"/>
              <a:gd name="connsiteY29" fmla="*/ 4031 h 10050"/>
              <a:gd name="connsiteX30" fmla="*/ 523 w 10000"/>
              <a:gd name="connsiteY30" fmla="*/ 4031 h 10050"/>
              <a:gd name="connsiteX31" fmla="*/ 523 w 10000"/>
              <a:gd name="connsiteY31" fmla="*/ 3569 h 10050"/>
              <a:gd name="connsiteX32" fmla="*/ 349 w 10000"/>
              <a:gd name="connsiteY32" fmla="*/ 3569 h 10050"/>
              <a:gd name="connsiteX33" fmla="*/ 349 w 10000"/>
              <a:gd name="connsiteY33" fmla="*/ 976 h 10050"/>
              <a:gd name="connsiteX34" fmla="*/ 278 w 10000"/>
              <a:gd name="connsiteY34" fmla="*/ 976 h 10050"/>
              <a:gd name="connsiteX35" fmla="*/ 266 w 10000"/>
              <a:gd name="connsiteY35" fmla="*/ 73 h 10050"/>
              <a:gd name="connsiteX36" fmla="*/ 0 w 10000"/>
              <a:gd name="connsiteY36" fmla="*/ 50 h 10050"/>
              <a:gd name="connsiteX0" fmla="*/ 10000 w 10000"/>
              <a:gd name="connsiteY0" fmla="*/ 10050 h 10050"/>
              <a:gd name="connsiteX1" fmla="*/ 9973 w 10000"/>
              <a:gd name="connsiteY1" fmla="*/ 9031 h 10050"/>
              <a:gd name="connsiteX2" fmla="*/ 7584 w 10000"/>
              <a:gd name="connsiteY2" fmla="*/ 9031 h 10050"/>
              <a:gd name="connsiteX3" fmla="*/ 7584 w 10000"/>
              <a:gd name="connsiteY3" fmla="*/ 8846 h 10050"/>
              <a:gd name="connsiteX4" fmla="*/ 5928 w 10000"/>
              <a:gd name="connsiteY4" fmla="*/ 8846 h 10050"/>
              <a:gd name="connsiteX5" fmla="*/ 5928 w 10000"/>
              <a:gd name="connsiteY5" fmla="*/ 8661 h 10050"/>
              <a:gd name="connsiteX6" fmla="*/ 5143 w 10000"/>
              <a:gd name="connsiteY6" fmla="*/ 8661 h 10050"/>
              <a:gd name="connsiteX7" fmla="*/ 5143 w 10000"/>
              <a:gd name="connsiteY7" fmla="*/ 8383 h 10050"/>
              <a:gd name="connsiteX8" fmla="*/ 3836 w 10000"/>
              <a:gd name="connsiteY8" fmla="*/ 8383 h 10050"/>
              <a:gd name="connsiteX9" fmla="*/ 3836 w 10000"/>
              <a:gd name="connsiteY9" fmla="*/ 8291 h 10050"/>
              <a:gd name="connsiteX10" fmla="*/ 2790 w 10000"/>
              <a:gd name="connsiteY10" fmla="*/ 8291 h 10050"/>
              <a:gd name="connsiteX11" fmla="*/ 2790 w 10000"/>
              <a:gd name="connsiteY11" fmla="*/ 8106 h 10050"/>
              <a:gd name="connsiteX12" fmla="*/ 2354 w 10000"/>
              <a:gd name="connsiteY12" fmla="*/ 8106 h 10050"/>
              <a:gd name="connsiteX13" fmla="*/ 2354 w 10000"/>
              <a:gd name="connsiteY13" fmla="*/ 7828 h 10050"/>
              <a:gd name="connsiteX14" fmla="*/ 2179 w 10000"/>
              <a:gd name="connsiteY14" fmla="*/ 7828 h 10050"/>
              <a:gd name="connsiteX15" fmla="*/ 2179 w 10000"/>
              <a:gd name="connsiteY15" fmla="*/ 7550 h 10050"/>
              <a:gd name="connsiteX16" fmla="*/ 1830 w 10000"/>
              <a:gd name="connsiteY16" fmla="*/ 7550 h 10050"/>
              <a:gd name="connsiteX17" fmla="*/ 1830 w 10000"/>
              <a:gd name="connsiteY17" fmla="*/ 7180 h 10050"/>
              <a:gd name="connsiteX18" fmla="*/ 1569 w 10000"/>
              <a:gd name="connsiteY18" fmla="*/ 7180 h 10050"/>
              <a:gd name="connsiteX19" fmla="*/ 1569 w 10000"/>
              <a:gd name="connsiteY19" fmla="*/ 6902 h 10050"/>
              <a:gd name="connsiteX20" fmla="*/ 1482 w 10000"/>
              <a:gd name="connsiteY20" fmla="*/ 6902 h 10050"/>
              <a:gd name="connsiteX21" fmla="*/ 1482 w 10000"/>
              <a:gd name="connsiteY21" fmla="*/ 6531 h 10050"/>
              <a:gd name="connsiteX22" fmla="*/ 1308 w 10000"/>
              <a:gd name="connsiteY22" fmla="*/ 6531 h 10050"/>
              <a:gd name="connsiteX23" fmla="*/ 1308 w 10000"/>
              <a:gd name="connsiteY23" fmla="*/ 5791 h 10050"/>
              <a:gd name="connsiteX24" fmla="*/ 1134 w 10000"/>
              <a:gd name="connsiteY24" fmla="*/ 5791 h 10050"/>
              <a:gd name="connsiteX25" fmla="*/ 1134 w 10000"/>
              <a:gd name="connsiteY25" fmla="*/ 5143 h 10050"/>
              <a:gd name="connsiteX26" fmla="*/ 959 w 10000"/>
              <a:gd name="connsiteY26" fmla="*/ 5143 h 10050"/>
              <a:gd name="connsiteX27" fmla="*/ 959 w 10000"/>
              <a:gd name="connsiteY27" fmla="*/ 4587 h 10050"/>
              <a:gd name="connsiteX28" fmla="*/ 698 w 10000"/>
              <a:gd name="connsiteY28" fmla="*/ 4587 h 10050"/>
              <a:gd name="connsiteX29" fmla="*/ 698 w 10000"/>
              <a:gd name="connsiteY29" fmla="*/ 4031 h 10050"/>
              <a:gd name="connsiteX30" fmla="*/ 523 w 10000"/>
              <a:gd name="connsiteY30" fmla="*/ 4031 h 10050"/>
              <a:gd name="connsiteX31" fmla="*/ 523 w 10000"/>
              <a:gd name="connsiteY31" fmla="*/ 3569 h 10050"/>
              <a:gd name="connsiteX32" fmla="*/ 349 w 10000"/>
              <a:gd name="connsiteY32" fmla="*/ 3569 h 10050"/>
              <a:gd name="connsiteX33" fmla="*/ 349 w 10000"/>
              <a:gd name="connsiteY33" fmla="*/ 976 h 10050"/>
              <a:gd name="connsiteX34" fmla="*/ 278 w 10000"/>
              <a:gd name="connsiteY34" fmla="*/ 976 h 10050"/>
              <a:gd name="connsiteX35" fmla="*/ 266 w 10000"/>
              <a:gd name="connsiteY35" fmla="*/ 73 h 10050"/>
              <a:gd name="connsiteX36" fmla="*/ 0 w 10000"/>
              <a:gd name="connsiteY36" fmla="*/ 50 h 10050"/>
              <a:gd name="connsiteX0" fmla="*/ 10000 w 10000"/>
              <a:gd name="connsiteY0" fmla="*/ 10014 h 10014"/>
              <a:gd name="connsiteX1" fmla="*/ 9973 w 10000"/>
              <a:gd name="connsiteY1" fmla="*/ 8995 h 10014"/>
              <a:gd name="connsiteX2" fmla="*/ 7584 w 10000"/>
              <a:gd name="connsiteY2" fmla="*/ 8995 h 10014"/>
              <a:gd name="connsiteX3" fmla="*/ 7584 w 10000"/>
              <a:gd name="connsiteY3" fmla="*/ 8810 h 10014"/>
              <a:gd name="connsiteX4" fmla="*/ 5928 w 10000"/>
              <a:gd name="connsiteY4" fmla="*/ 8810 h 10014"/>
              <a:gd name="connsiteX5" fmla="*/ 5928 w 10000"/>
              <a:gd name="connsiteY5" fmla="*/ 8625 h 10014"/>
              <a:gd name="connsiteX6" fmla="*/ 5143 w 10000"/>
              <a:gd name="connsiteY6" fmla="*/ 8625 h 10014"/>
              <a:gd name="connsiteX7" fmla="*/ 5143 w 10000"/>
              <a:gd name="connsiteY7" fmla="*/ 8347 h 10014"/>
              <a:gd name="connsiteX8" fmla="*/ 3836 w 10000"/>
              <a:gd name="connsiteY8" fmla="*/ 8347 h 10014"/>
              <a:gd name="connsiteX9" fmla="*/ 3836 w 10000"/>
              <a:gd name="connsiteY9" fmla="*/ 8255 h 10014"/>
              <a:gd name="connsiteX10" fmla="*/ 2790 w 10000"/>
              <a:gd name="connsiteY10" fmla="*/ 8255 h 10014"/>
              <a:gd name="connsiteX11" fmla="*/ 2790 w 10000"/>
              <a:gd name="connsiteY11" fmla="*/ 8070 h 10014"/>
              <a:gd name="connsiteX12" fmla="*/ 2354 w 10000"/>
              <a:gd name="connsiteY12" fmla="*/ 8070 h 10014"/>
              <a:gd name="connsiteX13" fmla="*/ 2354 w 10000"/>
              <a:gd name="connsiteY13" fmla="*/ 7792 h 10014"/>
              <a:gd name="connsiteX14" fmla="*/ 2179 w 10000"/>
              <a:gd name="connsiteY14" fmla="*/ 7792 h 10014"/>
              <a:gd name="connsiteX15" fmla="*/ 2179 w 10000"/>
              <a:gd name="connsiteY15" fmla="*/ 7514 h 10014"/>
              <a:gd name="connsiteX16" fmla="*/ 1830 w 10000"/>
              <a:gd name="connsiteY16" fmla="*/ 7514 h 10014"/>
              <a:gd name="connsiteX17" fmla="*/ 1830 w 10000"/>
              <a:gd name="connsiteY17" fmla="*/ 7144 h 10014"/>
              <a:gd name="connsiteX18" fmla="*/ 1569 w 10000"/>
              <a:gd name="connsiteY18" fmla="*/ 7144 h 10014"/>
              <a:gd name="connsiteX19" fmla="*/ 1569 w 10000"/>
              <a:gd name="connsiteY19" fmla="*/ 6866 h 10014"/>
              <a:gd name="connsiteX20" fmla="*/ 1482 w 10000"/>
              <a:gd name="connsiteY20" fmla="*/ 6866 h 10014"/>
              <a:gd name="connsiteX21" fmla="*/ 1482 w 10000"/>
              <a:gd name="connsiteY21" fmla="*/ 6495 h 10014"/>
              <a:gd name="connsiteX22" fmla="*/ 1308 w 10000"/>
              <a:gd name="connsiteY22" fmla="*/ 6495 h 10014"/>
              <a:gd name="connsiteX23" fmla="*/ 1308 w 10000"/>
              <a:gd name="connsiteY23" fmla="*/ 5755 h 10014"/>
              <a:gd name="connsiteX24" fmla="*/ 1134 w 10000"/>
              <a:gd name="connsiteY24" fmla="*/ 5755 h 10014"/>
              <a:gd name="connsiteX25" fmla="*/ 1134 w 10000"/>
              <a:gd name="connsiteY25" fmla="*/ 5107 h 10014"/>
              <a:gd name="connsiteX26" fmla="*/ 959 w 10000"/>
              <a:gd name="connsiteY26" fmla="*/ 5107 h 10014"/>
              <a:gd name="connsiteX27" fmla="*/ 959 w 10000"/>
              <a:gd name="connsiteY27" fmla="*/ 4551 h 10014"/>
              <a:gd name="connsiteX28" fmla="*/ 698 w 10000"/>
              <a:gd name="connsiteY28" fmla="*/ 4551 h 10014"/>
              <a:gd name="connsiteX29" fmla="*/ 698 w 10000"/>
              <a:gd name="connsiteY29" fmla="*/ 3995 h 10014"/>
              <a:gd name="connsiteX30" fmla="*/ 523 w 10000"/>
              <a:gd name="connsiteY30" fmla="*/ 3995 h 10014"/>
              <a:gd name="connsiteX31" fmla="*/ 523 w 10000"/>
              <a:gd name="connsiteY31" fmla="*/ 3533 h 10014"/>
              <a:gd name="connsiteX32" fmla="*/ 349 w 10000"/>
              <a:gd name="connsiteY32" fmla="*/ 3533 h 10014"/>
              <a:gd name="connsiteX33" fmla="*/ 349 w 10000"/>
              <a:gd name="connsiteY33" fmla="*/ 940 h 10014"/>
              <a:gd name="connsiteX34" fmla="*/ 278 w 10000"/>
              <a:gd name="connsiteY34" fmla="*/ 940 h 10014"/>
              <a:gd name="connsiteX35" fmla="*/ 266 w 10000"/>
              <a:gd name="connsiteY35" fmla="*/ 37 h 10014"/>
              <a:gd name="connsiteX36" fmla="*/ 0 w 10000"/>
              <a:gd name="connsiteY36" fmla="*/ 14 h 10014"/>
              <a:gd name="connsiteX0" fmla="*/ 10000 w 10000"/>
              <a:gd name="connsiteY0" fmla="*/ 10000 h 10000"/>
              <a:gd name="connsiteX1" fmla="*/ 9973 w 10000"/>
              <a:gd name="connsiteY1" fmla="*/ 8981 h 10000"/>
              <a:gd name="connsiteX2" fmla="*/ 7584 w 10000"/>
              <a:gd name="connsiteY2" fmla="*/ 8981 h 10000"/>
              <a:gd name="connsiteX3" fmla="*/ 7584 w 10000"/>
              <a:gd name="connsiteY3" fmla="*/ 8796 h 10000"/>
              <a:gd name="connsiteX4" fmla="*/ 5928 w 10000"/>
              <a:gd name="connsiteY4" fmla="*/ 8796 h 10000"/>
              <a:gd name="connsiteX5" fmla="*/ 5928 w 10000"/>
              <a:gd name="connsiteY5" fmla="*/ 8611 h 10000"/>
              <a:gd name="connsiteX6" fmla="*/ 5143 w 10000"/>
              <a:gd name="connsiteY6" fmla="*/ 8611 h 10000"/>
              <a:gd name="connsiteX7" fmla="*/ 5143 w 10000"/>
              <a:gd name="connsiteY7" fmla="*/ 8333 h 10000"/>
              <a:gd name="connsiteX8" fmla="*/ 3836 w 10000"/>
              <a:gd name="connsiteY8" fmla="*/ 8333 h 10000"/>
              <a:gd name="connsiteX9" fmla="*/ 3836 w 10000"/>
              <a:gd name="connsiteY9" fmla="*/ 8241 h 10000"/>
              <a:gd name="connsiteX10" fmla="*/ 2790 w 10000"/>
              <a:gd name="connsiteY10" fmla="*/ 8241 h 10000"/>
              <a:gd name="connsiteX11" fmla="*/ 2790 w 10000"/>
              <a:gd name="connsiteY11" fmla="*/ 8056 h 10000"/>
              <a:gd name="connsiteX12" fmla="*/ 2354 w 10000"/>
              <a:gd name="connsiteY12" fmla="*/ 8056 h 10000"/>
              <a:gd name="connsiteX13" fmla="*/ 2354 w 10000"/>
              <a:gd name="connsiteY13" fmla="*/ 7778 h 10000"/>
              <a:gd name="connsiteX14" fmla="*/ 2179 w 10000"/>
              <a:gd name="connsiteY14" fmla="*/ 7778 h 10000"/>
              <a:gd name="connsiteX15" fmla="*/ 2179 w 10000"/>
              <a:gd name="connsiteY15" fmla="*/ 7500 h 10000"/>
              <a:gd name="connsiteX16" fmla="*/ 1830 w 10000"/>
              <a:gd name="connsiteY16" fmla="*/ 7500 h 10000"/>
              <a:gd name="connsiteX17" fmla="*/ 1830 w 10000"/>
              <a:gd name="connsiteY17" fmla="*/ 7130 h 10000"/>
              <a:gd name="connsiteX18" fmla="*/ 1569 w 10000"/>
              <a:gd name="connsiteY18" fmla="*/ 7130 h 10000"/>
              <a:gd name="connsiteX19" fmla="*/ 1569 w 10000"/>
              <a:gd name="connsiteY19" fmla="*/ 6852 h 10000"/>
              <a:gd name="connsiteX20" fmla="*/ 1482 w 10000"/>
              <a:gd name="connsiteY20" fmla="*/ 6852 h 10000"/>
              <a:gd name="connsiteX21" fmla="*/ 1482 w 10000"/>
              <a:gd name="connsiteY21" fmla="*/ 6481 h 10000"/>
              <a:gd name="connsiteX22" fmla="*/ 1308 w 10000"/>
              <a:gd name="connsiteY22" fmla="*/ 6481 h 10000"/>
              <a:gd name="connsiteX23" fmla="*/ 1308 w 10000"/>
              <a:gd name="connsiteY23" fmla="*/ 5741 h 10000"/>
              <a:gd name="connsiteX24" fmla="*/ 1134 w 10000"/>
              <a:gd name="connsiteY24" fmla="*/ 5741 h 10000"/>
              <a:gd name="connsiteX25" fmla="*/ 1134 w 10000"/>
              <a:gd name="connsiteY25" fmla="*/ 5093 h 10000"/>
              <a:gd name="connsiteX26" fmla="*/ 959 w 10000"/>
              <a:gd name="connsiteY26" fmla="*/ 5093 h 10000"/>
              <a:gd name="connsiteX27" fmla="*/ 959 w 10000"/>
              <a:gd name="connsiteY27" fmla="*/ 4537 h 10000"/>
              <a:gd name="connsiteX28" fmla="*/ 698 w 10000"/>
              <a:gd name="connsiteY28" fmla="*/ 4537 h 10000"/>
              <a:gd name="connsiteX29" fmla="*/ 698 w 10000"/>
              <a:gd name="connsiteY29" fmla="*/ 3981 h 10000"/>
              <a:gd name="connsiteX30" fmla="*/ 523 w 10000"/>
              <a:gd name="connsiteY30" fmla="*/ 3981 h 10000"/>
              <a:gd name="connsiteX31" fmla="*/ 523 w 10000"/>
              <a:gd name="connsiteY31" fmla="*/ 3519 h 10000"/>
              <a:gd name="connsiteX32" fmla="*/ 349 w 10000"/>
              <a:gd name="connsiteY32" fmla="*/ 3519 h 10000"/>
              <a:gd name="connsiteX33" fmla="*/ 349 w 10000"/>
              <a:gd name="connsiteY33" fmla="*/ 926 h 10000"/>
              <a:gd name="connsiteX34" fmla="*/ 278 w 10000"/>
              <a:gd name="connsiteY34" fmla="*/ 926 h 10000"/>
              <a:gd name="connsiteX35" fmla="*/ 266 w 10000"/>
              <a:gd name="connsiteY35" fmla="*/ 23 h 10000"/>
              <a:gd name="connsiteX36" fmla="*/ 0 w 10000"/>
              <a:gd name="connsiteY3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10000" y="10000"/>
                </a:moveTo>
                <a:cubicBezTo>
                  <a:pt x="9991" y="9660"/>
                  <a:pt x="9982" y="9321"/>
                  <a:pt x="9973" y="8981"/>
                </a:cubicBezTo>
                <a:lnTo>
                  <a:pt x="7584" y="8981"/>
                </a:lnTo>
                <a:lnTo>
                  <a:pt x="7584" y="8796"/>
                </a:lnTo>
                <a:lnTo>
                  <a:pt x="5928" y="8796"/>
                </a:lnTo>
                <a:lnTo>
                  <a:pt x="5928" y="8611"/>
                </a:lnTo>
                <a:lnTo>
                  <a:pt x="5143" y="8611"/>
                </a:lnTo>
                <a:lnTo>
                  <a:pt x="5143" y="8333"/>
                </a:lnTo>
                <a:lnTo>
                  <a:pt x="3836" y="8333"/>
                </a:lnTo>
                <a:lnTo>
                  <a:pt x="3836" y="8241"/>
                </a:lnTo>
                <a:lnTo>
                  <a:pt x="2790" y="8241"/>
                </a:lnTo>
                <a:lnTo>
                  <a:pt x="2790" y="8056"/>
                </a:lnTo>
                <a:lnTo>
                  <a:pt x="2354" y="8056"/>
                </a:lnTo>
                <a:lnTo>
                  <a:pt x="2354" y="7778"/>
                </a:lnTo>
                <a:lnTo>
                  <a:pt x="2179" y="7778"/>
                </a:lnTo>
                <a:lnTo>
                  <a:pt x="2179" y="7500"/>
                </a:lnTo>
                <a:lnTo>
                  <a:pt x="1830" y="7500"/>
                </a:lnTo>
                <a:lnTo>
                  <a:pt x="1830" y="7130"/>
                </a:lnTo>
                <a:lnTo>
                  <a:pt x="1569" y="7130"/>
                </a:lnTo>
                <a:lnTo>
                  <a:pt x="1569" y="6852"/>
                </a:lnTo>
                <a:lnTo>
                  <a:pt x="1482" y="6852"/>
                </a:lnTo>
                <a:lnTo>
                  <a:pt x="1482" y="6481"/>
                </a:lnTo>
                <a:lnTo>
                  <a:pt x="1308" y="6481"/>
                </a:lnTo>
                <a:lnTo>
                  <a:pt x="1308" y="5741"/>
                </a:lnTo>
                <a:lnTo>
                  <a:pt x="1134" y="5741"/>
                </a:lnTo>
                <a:lnTo>
                  <a:pt x="1134" y="5093"/>
                </a:lnTo>
                <a:lnTo>
                  <a:pt x="959" y="5093"/>
                </a:lnTo>
                <a:lnTo>
                  <a:pt x="959" y="4537"/>
                </a:lnTo>
                <a:lnTo>
                  <a:pt x="698" y="4537"/>
                </a:lnTo>
                <a:lnTo>
                  <a:pt x="698" y="3981"/>
                </a:lnTo>
                <a:lnTo>
                  <a:pt x="523" y="3981"/>
                </a:lnTo>
                <a:lnTo>
                  <a:pt x="523" y="3519"/>
                </a:lnTo>
                <a:lnTo>
                  <a:pt x="349" y="3519"/>
                </a:lnTo>
                <a:lnTo>
                  <a:pt x="349" y="926"/>
                </a:lnTo>
                <a:lnTo>
                  <a:pt x="278" y="926"/>
                </a:lnTo>
                <a:cubicBezTo>
                  <a:pt x="264" y="776"/>
                  <a:pt x="299" y="33"/>
                  <a:pt x="266" y="23"/>
                </a:cubicBezTo>
                <a:cubicBezTo>
                  <a:pt x="195" y="1"/>
                  <a:pt x="55" y="5"/>
                  <a:pt x="0" y="0"/>
                </a:cubicBez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cxnSp>
        <p:nvCxnSpPr>
          <p:cNvPr id="127" name="Straight Connector 126"/>
          <p:cNvCxnSpPr/>
          <p:nvPr/>
        </p:nvCxnSpPr>
        <p:spPr>
          <a:xfrm>
            <a:off x="7265424" y="4091281"/>
            <a:ext cx="246490"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8" name="Straight Connector 127"/>
          <p:cNvCxnSpPr/>
          <p:nvPr/>
        </p:nvCxnSpPr>
        <p:spPr>
          <a:xfrm>
            <a:off x="7265424" y="4396081"/>
            <a:ext cx="246490" cy="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9" name="Straight Connector 128"/>
          <p:cNvCxnSpPr/>
          <p:nvPr/>
        </p:nvCxnSpPr>
        <p:spPr>
          <a:xfrm>
            <a:off x="7005123" y="3854564"/>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0" name="Straight Connector 129"/>
          <p:cNvCxnSpPr/>
          <p:nvPr/>
        </p:nvCxnSpPr>
        <p:spPr>
          <a:xfrm>
            <a:off x="6969744" y="3854564"/>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1" name="Straight Connector 130"/>
          <p:cNvCxnSpPr/>
          <p:nvPr/>
        </p:nvCxnSpPr>
        <p:spPr>
          <a:xfrm>
            <a:off x="6814157" y="3854564"/>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2" name="Straight Connector 131"/>
          <p:cNvCxnSpPr/>
          <p:nvPr/>
        </p:nvCxnSpPr>
        <p:spPr>
          <a:xfrm>
            <a:off x="6617749" y="3854564"/>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3" name="Straight Connector 132"/>
          <p:cNvCxnSpPr/>
          <p:nvPr/>
        </p:nvCxnSpPr>
        <p:spPr>
          <a:xfrm>
            <a:off x="6535641" y="3854564"/>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4" name="Straight Connector 133"/>
          <p:cNvCxnSpPr/>
          <p:nvPr/>
        </p:nvCxnSpPr>
        <p:spPr>
          <a:xfrm>
            <a:off x="6651337" y="3831454"/>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5" name="Straight Connector 134"/>
          <p:cNvCxnSpPr/>
          <p:nvPr/>
        </p:nvCxnSpPr>
        <p:spPr>
          <a:xfrm>
            <a:off x="6566440" y="3831454"/>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6" name="Straight Connector 135"/>
          <p:cNvCxnSpPr/>
          <p:nvPr/>
        </p:nvCxnSpPr>
        <p:spPr>
          <a:xfrm>
            <a:off x="6141759" y="3780007"/>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sp>
        <p:nvSpPr>
          <p:cNvPr id="137" name="Freeform 6"/>
          <p:cNvSpPr>
            <a:spLocks/>
          </p:cNvSpPr>
          <p:nvPr/>
        </p:nvSpPr>
        <p:spPr bwMode="auto">
          <a:xfrm>
            <a:off x="2397528" y="4398217"/>
            <a:ext cx="1521699" cy="1247299"/>
          </a:xfrm>
          <a:custGeom>
            <a:avLst/>
            <a:gdLst>
              <a:gd name="T0" fmla="*/ 122 w 122"/>
              <a:gd name="T1" fmla="*/ 97 h 97"/>
              <a:gd name="T2" fmla="*/ 93 w 122"/>
              <a:gd name="T3" fmla="*/ 97 h 97"/>
              <a:gd name="T4" fmla="*/ 93 w 122"/>
              <a:gd name="T5" fmla="*/ 94 h 97"/>
              <a:gd name="T6" fmla="*/ 57 w 122"/>
              <a:gd name="T7" fmla="*/ 94 h 97"/>
              <a:gd name="T8" fmla="*/ 57 w 122"/>
              <a:gd name="T9" fmla="*/ 92 h 97"/>
              <a:gd name="T10" fmla="*/ 54 w 122"/>
              <a:gd name="T11" fmla="*/ 92 h 97"/>
              <a:gd name="T12" fmla="*/ 54 w 122"/>
              <a:gd name="T13" fmla="*/ 90 h 97"/>
              <a:gd name="T14" fmla="*/ 43 w 122"/>
              <a:gd name="T15" fmla="*/ 90 h 97"/>
              <a:gd name="T16" fmla="*/ 43 w 122"/>
              <a:gd name="T17" fmla="*/ 87 h 97"/>
              <a:gd name="T18" fmla="*/ 38 w 122"/>
              <a:gd name="T19" fmla="*/ 87 h 97"/>
              <a:gd name="T20" fmla="*/ 38 w 122"/>
              <a:gd name="T21" fmla="*/ 82 h 97"/>
              <a:gd name="T22" fmla="*/ 32 w 122"/>
              <a:gd name="T23" fmla="*/ 82 h 97"/>
              <a:gd name="T24" fmla="*/ 32 w 122"/>
              <a:gd name="T25" fmla="*/ 77 h 97"/>
              <a:gd name="T26" fmla="*/ 30 w 122"/>
              <a:gd name="T27" fmla="*/ 77 h 97"/>
              <a:gd name="T28" fmla="*/ 30 w 122"/>
              <a:gd name="T29" fmla="*/ 74 h 97"/>
              <a:gd name="T30" fmla="*/ 27 w 122"/>
              <a:gd name="T31" fmla="*/ 74 h 97"/>
              <a:gd name="T32" fmla="*/ 27 w 122"/>
              <a:gd name="T33" fmla="*/ 65 h 97"/>
              <a:gd name="T34" fmla="*/ 24 w 122"/>
              <a:gd name="T35" fmla="*/ 65 h 97"/>
              <a:gd name="T36" fmla="*/ 24 w 122"/>
              <a:gd name="T37" fmla="*/ 58 h 97"/>
              <a:gd name="T38" fmla="*/ 23 w 122"/>
              <a:gd name="T39" fmla="*/ 58 h 97"/>
              <a:gd name="T40" fmla="*/ 23 w 122"/>
              <a:gd name="T41" fmla="*/ 52 h 97"/>
              <a:gd name="T42" fmla="*/ 22 w 122"/>
              <a:gd name="T43" fmla="*/ 52 h 97"/>
              <a:gd name="T44" fmla="*/ 22 w 122"/>
              <a:gd name="T45" fmla="*/ 48 h 97"/>
              <a:gd name="T46" fmla="*/ 19 w 122"/>
              <a:gd name="T47" fmla="*/ 48 h 97"/>
              <a:gd name="T48" fmla="*/ 19 w 122"/>
              <a:gd name="T49" fmla="*/ 45 h 97"/>
              <a:gd name="T50" fmla="*/ 17 w 122"/>
              <a:gd name="T51" fmla="*/ 45 h 97"/>
              <a:gd name="T52" fmla="*/ 17 w 122"/>
              <a:gd name="T53" fmla="*/ 40 h 97"/>
              <a:gd name="T54" fmla="*/ 15 w 122"/>
              <a:gd name="T55" fmla="*/ 40 h 97"/>
              <a:gd name="T56" fmla="*/ 15 w 122"/>
              <a:gd name="T57" fmla="*/ 35 h 97"/>
              <a:gd name="T58" fmla="*/ 13 w 122"/>
              <a:gd name="T59" fmla="*/ 35 h 97"/>
              <a:gd name="T60" fmla="*/ 13 w 122"/>
              <a:gd name="T61" fmla="*/ 29 h 97"/>
              <a:gd name="T62" fmla="*/ 11 w 122"/>
              <a:gd name="T63" fmla="*/ 29 h 97"/>
              <a:gd name="T64" fmla="*/ 11 w 122"/>
              <a:gd name="T65" fmla="*/ 26 h 97"/>
              <a:gd name="T66" fmla="*/ 9 w 122"/>
              <a:gd name="T67" fmla="*/ 26 h 97"/>
              <a:gd name="T68" fmla="*/ 9 w 122"/>
              <a:gd name="T69" fmla="*/ 17 h 97"/>
              <a:gd name="T70" fmla="*/ 7 w 122"/>
              <a:gd name="T71" fmla="*/ 17 h 97"/>
              <a:gd name="T72" fmla="*/ 7 w 122"/>
              <a:gd name="T73" fmla="*/ 9 h 97"/>
              <a:gd name="T74" fmla="*/ 5 w 122"/>
              <a:gd name="T75" fmla="*/ 9 h 97"/>
              <a:gd name="T76" fmla="*/ 5 w 122"/>
              <a:gd name="T77" fmla="*/ 7 h 97"/>
              <a:gd name="T78" fmla="*/ 3 w 122"/>
              <a:gd name="T79" fmla="*/ 7 h 97"/>
              <a:gd name="T80" fmla="*/ 3 w 122"/>
              <a:gd name="T81" fmla="*/ 0 h 97"/>
              <a:gd name="T82" fmla="*/ 0 w 122"/>
              <a:gd name="T8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97">
                <a:moveTo>
                  <a:pt x="122" y="97"/>
                </a:moveTo>
                <a:lnTo>
                  <a:pt x="93" y="97"/>
                </a:lnTo>
                <a:lnTo>
                  <a:pt x="93" y="94"/>
                </a:lnTo>
                <a:lnTo>
                  <a:pt x="57" y="94"/>
                </a:lnTo>
                <a:lnTo>
                  <a:pt x="57" y="92"/>
                </a:lnTo>
                <a:lnTo>
                  <a:pt x="54" y="92"/>
                </a:lnTo>
                <a:lnTo>
                  <a:pt x="54" y="90"/>
                </a:lnTo>
                <a:lnTo>
                  <a:pt x="43" y="90"/>
                </a:lnTo>
                <a:lnTo>
                  <a:pt x="43" y="87"/>
                </a:lnTo>
                <a:lnTo>
                  <a:pt x="38" y="87"/>
                </a:lnTo>
                <a:lnTo>
                  <a:pt x="38" y="82"/>
                </a:lnTo>
                <a:lnTo>
                  <a:pt x="32" y="82"/>
                </a:lnTo>
                <a:lnTo>
                  <a:pt x="32" y="77"/>
                </a:lnTo>
                <a:lnTo>
                  <a:pt x="30" y="77"/>
                </a:lnTo>
                <a:lnTo>
                  <a:pt x="30" y="74"/>
                </a:lnTo>
                <a:lnTo>
                  <a:pt x="27" y="74"/>
                </a:lnTo>
                <a:lnTo>
                  <a:pt x="27" y="65"/>
                </a:lnTo>
                <a:lnTo>
                  <a:pt x="24" y="65"/>
                </a:lnTo>
                <a:lnTo>
                  <a:pt x="24" y="58"/>
                </a:lnTo>
                <a:lnTo>
                  <a:pt x="23" y="58"/>
                </a:lnTo>
                <a:lnTo>
                  <a:pt x="23" y="52"/>
                </a:lnTo>
                <a:lnTo>
                  <a:pt x="22" y="52"/>
                </a:lnTo>
                <a:lnTo>
                  <a:pt x="22" y="48"/>
                </a:lnTo>
                <a:lnTo>
                  <a:pt x="19" y="48"/>
                </a:lnTo>
                <a:lnTo>
                  <a:pt x="19" y="45"/>
                </a:lnTo>
                <a:lnTo>
                  <a:pt x="17" y="45"/>
                </a:lnTo>
                <a:lnTo>
                  <a:pt x="17" y="40"/>
                </a:lnTo>
                <a:lnTo>
                  <a:pt x="15" y="40"/>
                </a:lnTo>
                <a:lnTo>
                  <a:pt x="15" y="35"/>
                </a:lnTo>
                <a:lnTo>
                  <a:pt x="13" y="35"/>
                </a:lnTo>
                <a:lnTo>
                  <a:pt x="13" y="29"/>
                </a:lnTo>
                <a:lnTo>
                  <a:pt x="11" y="29"/>
                </a:lnTo>
                <a:lnTo>
                  <a:pt x="11" y="26"/>
                </a:lnTo>
                <a:lnTo>
                  <a:pt x="9" y="26"/>
                </a:lnTo>
                <a:lnTo>
                  <a:pt x="9" y="17"/>
                </a:lnTo>
                <a:lnTo>
                  <a:pt x="7" y="17"/>
                </a:lnTo>
                <a:lnTo>
                  <a:pt x="7" y="9"/>
                </a:lnTo>
                <a:lnTo>
                  <a:pt x="5" y="9"/>
                </a:lnTo>
                <a:lnTo>
                  <a:pt x="5" y="7"/>
                </a:lnTo>
                <a:lnTo>
                  <a:pt x="3" y="7"/>
                </a:lnTo>
                <a:lnTo>
                  <a:pt x="3"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8" name="Freeform 7"/>
          <p:cNvSpPr>
            <a:spLocks/>
          </p:cNvSpPr>
          <p:nvPr/>
        </p:nvSpPr>
        <p:spPr bwMode="auto">
          <a:xfrm>
            <a:off x="2410001" y="4398217"/>
            <a:ext cx="1683847" cy="1002983"/>
          </a:xfrm>
          <a:custGeom>
            <a:avLst/>
            <a:gdLst>
              <a:gd name="T0" fmla="*/ 135 w 135"/>
              <a:gd name="T1" fmla="*/ 78 h 78"/>
              <a:gd name="T2" fmla="*/ 72 w 135"/>
              <a:gd name="T3" fmla="*/ 78 h 78"/>
              <a:gd name="T4" fmla="*/ 72 w 135"/>
              <a:gd name="T5" fmla="*/ 75 h 78"/>
              <a:gd name="T6" fmla="*/ 59 w 135"/>
              <a:gd name="T7" fmla="*/ 75 h 78"/>
              <a:gd name="T8" fmla="*/ 59 w 135"/>
              <a:gd name="T9" fmla="*/ 71 h 78"/>
              <a:gd name="T10" fmla="*/ 54 w 135"/>
              <a:gd name="T11" fmla="*/ 71 h 78"/>
              <a:gd name="T12" fmla="*/ 54 w 135"/>
              <a:gd name="T13" fmla="*/ 69 h 78"/>
              <a:gd name="T14" fmla="*/ 46 w 135"/>
              <a:gd name="T15" fmla="*/ 69 h 78"/>
              <a:gd name="T16" fmla="*/ 46 w 135"/>
              <a:gd name="T17" fmla="*/ 66 h 78"/>
              <a:gd name="T18" fmla="*/ 38 w 135"/>
              <a:gd name="T19" fmla="*/ 66 h 78"/>
              <a:gd name="T20" fmla="*/ 38 w 135"/>
              <a:gd name="T21" fmla="*/ 62 h 78"/>
              <a:gd name="T22" fmla="*/ 36 w 135"/>
              <a:gd name="T23" fmla="*/ 62 h 78"/>
              <a:gd name="T24" fmla="*/ 36 w 135"/>
              <a:gd name="T25" fmla="*/ 59 h 78"/>
              <a:gd name="T26" fmla="*/ 31 w 135"/>
              <a:gd name="T27" fmla="*/ 59 h 78"/>
              <a:gd name="T28" fmla="*/ 31 w 135"/>
              <a:gd name="T29" fmla="*/ 57 h 78"/>
              <a:gd name="T30" fmla="*/ 30 w 135"/>
              <a:gd name="T31" fmla="*/ 57 h 78"/>
              <a:gd name="T32" fmla="*/ 30 w 135"/>
              <a:gd name="T33" fmla="*/ 54 h 78"/>
              <a:gd name="T34" fmla="*/ 28 w 135"/>
              <a:gd name="T35" fmla="*/ 54 h 78"/>
              <a:gd name="T36" fmla="*/ 28 w 135"/>
              <a:gd name="T37" fmla="*/ 52 h 78"/>
              <a:gd name="T38" fmla="*/ 26 w 135"/>
              <a:gd name="T39" fmla="*/ 52 h 78"/>
              <a:gd name="T40" fmla="*/ 26 w 135"/>
              <a:gd name="T41" fmla="*/ 50 h 78"/>
              <a:gd name="T42" fmla="*/ 25 w 135"/>
              <a:gd name="T43" fmla="*/ 50 h 78"/>
              <a:gd name="T44" fmla="*/ 25 w 135"/>
              <a:gd name="T45" fmla="*/ 46 h 78"/>
              <a:gd name="T46" fmla="*/ 24 w 135"/>
              <a:gd name="T47" fmla="*/ 46 h 78"/>
              <a:gd name="T48" fmla="*/ 24 w 135"/>
              <a:gd name="T49" fmla="*/ 44 h 78"/>
              <a:gd name="T50" fmla="*/ 22 w 135"/>
              <a:gd name="T51" fmla="*/ 44 h 78"/>
              <a:gd name="T52" fmla="*/ 22 w 135"/>
              <a:gd name="T53" fmla="*/ 41 h 78"/>
              <a:gd name="T54" fmla="*/ 20 w 135"/>
              <a:gd name="T55" fmla="*/ 41 h 78"/>
              <a:gd name="T56" fmla="*/ 20 w 135"/>
              <a:gd name="T57" fmla="*/ 38 h 78"/>
              <a:gd name="T58" fmla="*/ 18 w 135"/>
              <a:gd name="T59" fmla="*/ 38 h 78"/>
              <a:gd name="T60" fmla="*/ 18 w 135"/>
              <a:gd name="T61" fmla="*/ 35 h 78"/>
              <a:gd name="T62" fmla="*/ 17 w 135"/>
              <a:gd name="T63" fmla="*/ 35 h 78"/>
              <a:gd name="T64" fmla="*/ 17 w 135"/>
              <a:gd name="T65" fmla="*/ 31 h 78"/>
              <a:gd name="T66" fmla="*/ 15 w 135"/>
              <a:gd name="T67" fmla="*/ 31 h 78"/>
              <a:gd name="T68" fmla="*/ 15 w 135"/>
              <a:gd name="T69" fmla="*/ 26 h 78"/>
              <a:gd name="T70" fmla="*/ 13 w 135"/>
              <a:gd name="T71" fmla="*/ 26 h 78"/>
              <a:gd name="T72" fmla="*/ 13 w 135"/>
              <a:gd name="T73" fmla="*/ 18 h 78"/>
              <a:gd name="T74" fmla="*/ 12 w 135"/>
              <a:gd name="T75" fmla="*/ 18 h 78"/>
              <a:gd name="T76" fmla="*/ 12 w 135"/>
              <a:gd name="T77" fmla="*/ 14 h 78"/>
              <a:gd name="T78" fmla="*/ 10 w 135"/>
              <a:gd name="T79" fmla="*/ 14 h 78"/>
              <a:gd name="T80" fmla="*/ 10 w 135"/>
              <a:gd name="T81" fmla="*/ 10 h 78"/>
              <a:gd name="T82" fmla="*/ 8 w 135"/>
              <a:gd name="T83" fmla="*/ 10 h 78"/>
              <a:gd name="T84" fmla="*/ 8 w 135"/>
              <a:gd name="T85" fmla="*/ 7 h 78"/>
              <a:gd name="T86" fmla="*/ 5 w 135"/>
              <a:gd name="T87" fmla="*/ 7 h 78"/>
              <a:gd name="T88" fmla="*/ 5 w 135"/>
              <a:gd name="T89" fmla="*/ 5 h 78"/>
              <a:gd name="T90" fmla="*/ 2 w 135"/>
              <a:gd name="T91" fmla="*/ 5 h 78"/>
              <a:gd name="T92" fmla="*/ 2 w 135"/>
              <a:gd name="T93" fmla="*/ 0 h 78"/>
              <a:gd name="T94" fmla="*/ 0 w 135"/>
              <a:gd name="T9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78">
                <a:moveTo>
                  <a:pt x="135" y="78"/>
                </a:moveTo>
                <a:lnTo>
                  <a:pt x="72" y="78"/>
                </a:lnTo>
                <a:lnTo>
                  <a:pt x="72" y="75"/>
                </a:lnTo>
                <a:lnTo>
                  <a:pt x="59" y="75"/>
                </a:lnTo>
                <a:lnTo>
                  <a:pt x="59" y="71"/>
                </a:lnTo>
                <a:lnTo>
                  <a:pt x="54" y="71"/>
                </a:lnTo>
                <a:lnTo>
                  <a:pt x="54" y="69"/>
                </a:lnTo>
                <a:lnTo>
                  <a:pt x="46" y="69"/>
                </a:lnTo>
                <a:lnTo>
                  <a:pt x="46" y="66"/>
                </a:lnTo>
                <a:lnTo>
                  <a:pt x="38" y="66"/>
                </a:lnTo>
                <a:lnTo>
                  <a:pt x="38" y="62"/>
                </a:lnTo>
                <a:lnTo>
                  <a:pt x="36" y="62"/>
                </a:lnTo>
                <a:lnTo>
                  <a:pt x="36" y="59"/>
                </a:lnTo>
                <a:lnTo>
                  <a:pt x="31" y="59"/>
                </a:lnTo>
                <a:lnTo>
                  <a:pt x="31" y="57"/>
                </a:lnTo>
                <a:lnTo>
                  <a:pt x="30" y="57"/>
                </a:lnTo>
                <a:lnTo>
                  <a:pt x="30" y="54"/>
                </a:lnTo>
                <a:lnTo>
                  <a:pt x="28" y="54"/>
                </a:lnTo>
                <a:lnTo>
                  <a:pt x="28" y="52"/>
                </a:lnTo>
                <a:lnTo>
                  <a:pt x="26" y="52"/>
                </a:lnTo>
                <a:lnTo>
                  <a:pt x="26" y="50"/>
                </a:lnTo>
                <a:lnTo>
                  <a:pt x="25" y="50"/>
                </a:lnTo>
                <a:lnTo>
                  <a:pt x="25" y="46"/>
                </a:lnTo>
                <a:lnTo>
                  <a:pt x="24" y="46"/>
                </a:lnTo>
                <a:lnTo>
                  <a:pt x="24" y="44"/>
                </a:lnTo>
                <a:lnTo>
                  <a:pt x="22" y="44"/>
                </a:lnTo>
                <a:lnTo>
                  <a:pt x="22" y="41"/>
                </a:lnTo>
                <a:lnTo>
                  <a:pt x="20" y="41"/>
                </a:lnTo>
                <a:lnTo>
                  <a:pt x="20" y="38"/>
                </a:lnTo>
                <a:lnTo>
                  <a:pt x="18" y="38"/>
                </a:lnTo>
                <a:lnTo>
                  <a:pt x="18" y="35"/>
                </a:lnTo>
                <a:lnTo>
                  <a:pt x="17" y="35"/>
                </a:lnTo>
                <a:lnTo>
                  <a:pt x="17" y="31"/>
                </a:lnTo>
                <a:lnTo>
                  <a:pt x="15" y="31"/>
                </a:lnTo>
                <a:lnTo>
                  <a:pt x="15" y="26"/>
                </a:lnTo>
                <a:lnTo>
                  <a:pt x="13" y="26"/>
                </a:lnTo>
                <a:lnTo>
                  <a:pt x="13" y="18"/>
                </a:lnTo>
                <a:lnTo>
                  <a:pt x="12" y="18"/>
                </a:lnTo>
                <a:lnTo>
                  <a:pt x="12" y="14"/>
                </a:lnTo>
                <a:lnTo>
                  <a:pt x="10" y="14"/>
                </a:lnTo>
                <a:lnTo>
                  <a:pt x="10" y="10"/>
                </a:lnTo>
                <a:lnTo>
                  <a:pt x="8" y="10"/>
                </a:lnTo>
                <a:lnTo>
                  <a:pt x="8" y="7"/>
                </a:lnTo>
                <a:lnTo>
                  <a:pt x="5" y="7"/>
                </a:lnTo>
                <a:lnTo>
                  <a:pt x="5" y="5"/>
                </a:lnTo>
                <a:lnTo>
                  <a:pt x="2" y="5"/>
                </a:lnTo>
                <a:lnTo>
                  <a:pt x="2" y="0"/>
                </a:lnTo>
                <a:lnTo>
                  <a:pt x="0" y="0"/>
                </a:lnTo>
              </a:path>
            </a:pathLst>
          </a:cu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Freeform 8"/>
          <p:cNvSpPr>
            <a:spLocks/>
          </p:cNvSpPr>
          <p:nvPr/>
        </p:nvSpPr>
        <p:spPr bwMode="auto">
          <a:xfrm>
            <a:off x="5279969" y="4400147"/>
            <a:ext cx="1723073" cy="1161384"/>
          </a:xfrm>
          <a:custGeom>
            <a:avLst/>
            <a:gdLst>
              <a:gd name="T0" fmla="*/ 135 w 135"/>
              <a:gd name="T1" fmla="*/ 89 h 89"/>
              <a:gd name="T2" fmla="*/ 87 w 135"/>
              <a:gd name="T3" fmla="*/ 89 h 89"/>
              <a:gd name="T4" fmla="*/ 87 w 135"/>
              <a:gd name="T5" fmla="*/ 86 h 89"/>
              <a:gd name="T6" fmla="*/ 70 w 135"/>
              <a:gd name="T7" fmla="*/ 86 h 89"/>
              <a:gd name="T8" fmla="*/ 70 w 135"/>
              <a:gd name="T9" fmla="*/ 85 h 89"/>
              <a:gd name="T10" fmla="*/ 54 w 135"/>
              <a:gd name="T11" fmla="*/ 85 h 89"/>
              <a:gd name="T12" fmla="*/ 54 w 135"/>
              <a:gd name="T13" fmla="*/ 83 h 89"/>
              <a:gd name="T14" fmla="*/ 46 w 135"/>
              <a:gd name="T15" fmla="*/ 83 h 89"/>
              <a:gd name="T16" fmla="*/ 46 w 135"/>
              <a:gd name="T17" fmla="*/ 80 h 89"/>
              <a:gd name="T18" fmla="*/ 44 w 135"/>
              <a:gd name="T19" fmla="*/ 80 h 89"/>
              <a:gd name="T20" fmla="*/ 44 w 135"/>
              <a:gd name="T21" fmla="*/ 79 h 89"/>
              <a:gd name="T22" fmla="*/ 41 w 135"/>
              <a:gd name="T23" fmla="*/ 79 h 89"/>
              <a:gd name="T24" fmla="*/ 41 w 135"/>
              <a:gd name="T25" fmla="*/ 77 h 89"/>
              <a:gd name="T26" fmla="*/ 38 w 135"/>
              <a:gd name="T27" fmla="*/ 77 h 89"/>
              <a:gd name="T28" fmla="*/ 38 w 135"/>
              <a:gd name="T29" fmla="*/ 75 h 89"/>
              <a:gd name="T30" fmla="*/ 35 w 135"/>
              <a:gd name="T31" fmla="*/ 75 h 89"/>
              <a:gd name="T32" fmla="*/ 35 w 135"/>
              <a:gd name="T33" fmla="*/ 66 h 89"/>
              <a:gd name="T34" fmla="*/ 32 w 135"/>
              <a:gd name="T35" fmla="*/ 66 h 89"/>
              <a:gd name="T36" fmla="*/ 32 w 135"/>
              <a:gd name="T37" fmla="*/ 64 h 89"/>
              <a:gd name="T38" fmla="*/ 29 w 135"/>
              <a:gd name="T39" fmla="*/ 64 h 89"/>
              <a:gd name="T40" fmla="*/ 29 w 135"/>
              <a:gd name="T41" fmla="*/ 61 h 89"/>
              <a:gd name="T42" fmla="*/ 27 w 135"/>
              <a:gd name="T43" fmla="*/ 61 h 89"/>
              <a:gd name="T44" fmla="*/ 27 w 135"/>
              <a:gd name="T45" fmla="*/ 57 h 89"/>
              <a:gd name="T46" fmla="*/ 25 w 135"/>
              <a:gd name="T47" fmla="*/ 57 h 89"/>
              <a:gd name="T48" fmla="*/ 25 w 135"/>
              <a:gd name="T49" fmla="*/ 55 h 89"/>
              <a:gd name="T50" fmla="*/ 23 w 135"/>
              <a:gd name="T51" fmla="*/ 55 h 89"/>
              <a:gd name="T52" fmla="*/ 23 w 135"/>
              <a:gd name="T53" fmla="*/ 49 h 89"/>
              <a:gd name="T54" fmla="*/ 21 w 135"/>
              <a:gd name="T55" fmla="*/ 49 h 89"/>
              <a:gd name="T56" fmla="*/ 21 w 135"/>
              <a:gd name="T57" fmla="*/ 48 h 89"/>
              <a:gd name="T58" fmla="*/ 17 w 135"/>
              <a:gd name="T59" fmla="*/ 48 h 89"/>
              <a:gd name="T60" fmla="*/ 17 w 135"/>
              <a:gd name="T61" fmla="*/ 32 h 89"/>
              <a:gd name="T62" fmla="*/ 14 w 135"/>
              <a:gd name="T63" fmla="*/ 32 h 89"/>
              <a:gd name="T64" fmla="*/ 14 w 135"/>
              <a:gd name="T65" fmla="*/ 28 h 89"/>
              <a:gd name="T66" fmla="*/ 11 w 135"/>
              <a:gd name="T67" fmla="*/ 28 h 89"/>
              <a:gd name="T68" fmla="*/ 11 w 135"/>
              <a:gd name="T69" fmla="*/ 20 h 89"/>
              <a:gd name="T70" fmla="*/ 9 w 135"/>
              <a:gd name="T71" fmla="*/ 20 h 89"/>
              <a:gd name="T72" fmla="*/ 9 w 135"/>
              <a:gd name="T73" fmla="*/ 15 h 89"/>
              <a:gd name="T74" fmla="*/ 8 w 135"/>
              <a:gd name="T75" fmla="*/ 15 h 89"/>
              <a:gd name="T76" fmla="*/ 8 w 135"/>
              <a:gd name="T77" fmla="*/ 10 h 89"/>
              <a:gd name="T78" fmla="*/ 7 w 135"/>
              <a:gd name="T79" fmla="*/ 10 h 89"/>
              <a:gd name="T80" fmla="*/ 7 w 135"/>
              <a:gd name="T81" fmla="*/ 7 h 89"/>
              <a:gd name="T82" fmla="*/ 5 w 135"/>
              <a:gd name="T83" fmla="*/ 7 h 89"/>
              <a:gd name="T84" fmla="*/ 5 w 135"/>
              <a:gd name="T85" fmla="*/ 4 h 89"/>
              <a:gd name="T86" fmla="*/ 3 w 135"/>
              <a:gd name="T87" fmla="*/ 4 h 89"/>
              <a:gd name="T88" fmla="*/ 3 w 135"/>
              <a:gd name="T89" fmla="*/ 0 h 89"/>
              <a:gd name="T90" fmla="*/ 0 w 135"/>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 h="89">
                <a:moveTo>
                  <a:pt x="135" y="89"/>
                </a:moveTo>
                <a:lnTo>
                  <a:pt x="87" y="89"/>
                </a:lnTo>
                <a:lnTo>
                  <a:pt x="87" y="86"/>
                </a:lnTo>
                <a:lnTo>
                  <a:pt x="70" y="86"/>
                </a:lnTo>
                <a:lnTo>
                  <a:pt x="70" y="85"/>
                </a:lnTo>
                <a:lnTo>
                  <a:pt x="54" y="85"/>
                </a:lnTo>
                <a:lnTo>
                  <a:pt x="54" y="83"/>
                </a:lnTo>
                <a:lnTo>
                  <a:pt x="46" y="83"/>
                </a:lnTo>
                <a:lnTo>
                  <a:pt x="46" y="80"/>
                </a:lnTo>
                <a:lnTo>
                  <a:pt x="44" y="80"/>
                </a:lnTo>
                <a:lnTo>
                  <a:pt x="44" y="79"/>
                </a:lnTo>
                <a:lnTo>
                  <a:pt x="41" y="79"/>
                </a:lnTo>
                <a:lnTo>
                  <a:pt x="41" y="77"/>
                </a:lnTo>
                <a:lnTo>
                  <a:pt x="38" y="77"/>
                </a:lnTo>
                <a:lnTo>
                  <a:pt x="38" y="75"/>
                </a:lnTo>
                <a:lnTo>
                  <a:pt x="35" y="75"/>
                </a:lnTo>
                <a:lnTo>
                  <a:pt x="35" y="66"/>
                </a:lnTo>
                <a:lnTo>
                  <a:pt x="32" y="66"/>
                </a:lnTo>
                <a:lnTo>
                  <a:pt x="32" y="64"/>
                </a:lnTo>
                <a:lnTo>
                  <a:pt x="29" y="64"/>
                </a:lnTo>
                <a:lnTo>
                  <a:pt x="29" y="61"/>
                </a:lnTo>
                <a:lnTo>
                  <a:pt x="27" y="61"/>
                </a:lnTo>
                <a:lnTo>
                  <a:pt x="27" y="57"/>
                </a:lnTo>
                <a:lnTo>
                  <a:pt x="25" y="57"/>
                </a:lnTo>
                <a:lnTo>
                  <a:pt x="25" y="55"/>
                </a:lnTo>
                <a:lnTo>
                  <a:pt x="23" y="55"/>
                </a:lnTo>
                <a:lnTo>
                  <a:pt x="23" y="49"/>
                </a:lnTo>
                <a:lnTo>
                  <a:pt x="21" y="49"/>
                </a:lnTo>
                <a:lnTo>
                  <a:pt x="21" y="48"/>
                </a:lnTo>
                <a:lnTo>
                  <a:pt x="17" y="48"/>
                </a:lnTo>
                <a:lnTo>
                  <a:pt x="17" y="32"/>
                </a:lnTo>
                <a:lnTo>
                  <a:pt x="14" y="32"/>
                </a:lnTo>
                <a:lnTo>
                  <a:pt x="14" y="28"/>
                </a:lnTo>
                <a:lnTo>
                  <a:pt x="11" y="28"/>
                </a:lnTo>
                <a:lnTo>
                  <a:pt x="11" y="20"/>
                </a:lnTo>
                <a:lnTo>
                  <a:pt x="9" y="20"/>
                </a:lnTo>
                <a:lnTo>
                  <a:pt x="9" y="15"/>
                </a:lnTo>
                <a:lnTo>
                  <a:pt x="8" y="15"/>
                </a:lnTo>
                <a:lnTo>
                  <a:pt x="8" y="10"/>
                </a:lnTo>
                <a:lnTo>
                  <a:pt x="7" y="10"/>
                </a:lnTo>
                <a:lnTo>
                  <a:pt x="7" y="7"/>
                </a:lnTo>
                <a:lnTo>
                  <a:pt x="5" y="7"/>
                </a:lnTo>
                <a:lnTo>
                  <a:pt x="5" y="4"/>
                </a:lnTo>
                <a:lnTo>
                  <a:pt x="3" y="4"/>
                </a:lnTo>
                <a:lnTo>
                  <a:pt x="3" y="0"/>
                </a:lnTo>
                <a:lnTo>
                  <a:pt x="0" y="0"/>
                </a:lnTo>
              </a:path>
            </a:pathLst>
          </a:cu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0" name="Freeform 9"/>
          <p:cNvSpPr>
            <a:spLocks/>
          </p:cNvSpPr>
          <p:nvPr/>
        </p:nvSpPr>
        <p:spPr bwMode="auto">
          <a:xfrm>
            <a:off x="5279969" y="4400147"/>
            <a:ext cx="1710309" cy="1174433"/>
          </a:xfrm>
          <a:custGeom>
            <a:avLst/>
            <a:gdLst>
              <a:gd name="T0" fmla="*/ 134 w 134"/>
              <a:gd name="T1" fmla="*/ 90 h 90"/>
              <a:gd name="T2" fmla="*/ 110 w 134"/>
              <a:gd name="T3" fmla="*/ 90 h 90"/>
              <a:gd name="T4" fmla="*/ 110 w 134"/>
              <a:gd name="T5" fmla="*/ 83 h 90"/>
              <a:gd name="T6" fmla="*/ 85 w 134"/>
              <a:gd name="T7" fmla="*/ 83 h 90"/>
              <a:gd name="T8" fmla="*/ 85 w 134"/>
              <a:gd name="T9" fmla="*/ 81 h 90"/>
              <a:gd name="T10" fmla="*/ 50 w 134"/>
              <a:gd name="T11" fmla="*/ 81 h 90"/>
              <a:gd name="T12" fmla="*/ 50 w 134"/>
              <a:gd name="T13" fmla="*/ 79 h 90"/>
              <a:gd name="T14" fmla="*/ 47 w 134"/>
              <a:gd name="T15" fmla="*/ 79 h 90"/>
              <a:gd name="T16" fmla="*/ 47 w 134"/>
              <a:gd name="T17" fmla="*/ 77 h 90"/>
              <a:gd name="T18" fmla="*/ 42 w 134"/>
              <a:gd name="T19" fmla="*/ 77 h 90"/>
              <a:gd name="T20" fmla="*/ 42 w 134"/>
              <a:gd name="T21" fmla="*/ 76 h 90"/>
              <a:gd name="T22" fmla="*/ 33 w 134"/>
              <a:gd name="T23" fmla="*/ 76 h 90"/>
              <a:gd name="T24" fmla="*/ 33 w 134"/>
              <a:gd name="T25" fmla="*/ 73 h 90"/>
              <a:gd name="T26" fmla="*/ 28 w 134"/>
              <a:gd name="T27" fmla="*/ 73 h 90"/>
              <a:gd name="T28" fmla="*/ 28 w 134"/>
              <a:gd name="T29" fmla="*/ 70 h 90"/>
              <a:gd name="T30" fmla="*/ 24 w 134"/>
              <a:gd name="T31" fmla="*/ 70 h 90"/>
              <a:gd name="T32" fmla="*/ 24 w 134"/>
              <a:gd name="T33" fmla="*/ 67 h 90"/>
              <a:gd name="T34" fmla="*/ 23 w 134"/>
              <a:gd name="T35" fmla="*/ 67 h 90"/>
              <a:gd name="T36" fmla="*/ 23 w 134"/>
              <a:gd name="T37" fmla="*/ 63 h 90"/>
              <a:gd name="T38" fmla="*/ 20 w 134"/>
              <a:gd name="T39" fmla="*/ 63 h 90"/>
              <a:gd name="T40" fmla="*/ 20 w 134"/>
              <a:gd name="T41" fmla="*/ 56 h 90"/>
              <a:gd name="T42" fmla="*/ 19 w 134"/>
              <a:gd name="T43" fmla="*/ 56 h 90"/>
              <a:gd name="T44" fmla="*/ 19 w 134"/>
              <a:gd name="T45" fmla="*/ 54 h 90"/>
              <a:gd name="T46" fmla="*/ 17 w 134"/>
              <a:gd name="T47" fmla="*/ 54 h 90"/>
              <a:gd name="T48" fmla="*/ 17 w 134"/>
              <a:gd name="T49" fmla="*/ 38 h 90"/>
              <a:gd name="T50" fmla="*/ 12 w 134"/>
              <a:gd name="T51" fmla="*/ 38 h 90"/>
              <a:gd name="T52" fmla="*/ 12 w 134"/>
              <a:gd name="T53" fmla="*/ 28 h 90"/>
              <a:gd name="T54" fmla="*/ 10 w 134"/>
              <a:gd name="T55" fmla="*/ 28 h 90"/>
              <a:gd name="T56" fmla="*/ 10 w 134"/>
              <a:gd name="T57" fmla="*/ 21 h 90"/>
              <a:gd name="T58" fmla="*/ 8 w 134"/>
              <a:gd name="T59" fmla="*/ 21 h 90"/>
              <a:gd name="T60" fmla="*/ 8 w 134"/>
              <a:gd name="T61" fmla="*/ 14 h 90"/>
              <a:gd name="T62" fmla="*/ 6 w 134"/>
              <a:gd name="T63" fmla="*/ 14 h 90"/>
              <a:gd name="T64" fmla="*/ 6 w 134"/>
              <a:gd name="T65" fmla="*/ 8 h 90"/>
              <a:gd name="T66" fmla="*/ 5 w 134"/>
              <a:gd name="T67" fmla="*/ 8 h 90"/>
              <a:gd name="T68" fmla="*/ 5 w 134"/>
              <a:gd name="T69" fmla="*/ 3 h 90"/>
              <a:gd name="T70" fmla="*/ 3 w 134"/>
              <a:gd name="T71" fmla="*/ 3 h 90"/>
              <a:gd name="T72" fmla="*/ 3 w 134"/>
              <a:gd name="T73" fmla="*/ 0 h 90"/>
              <a:gd name="T74" fmla="*/ 0 w 134"/>
              <a:gd name="T7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90">
                <a:moveTo>
                  <a:pt x="134" y="90"/>
                </a:moveTo>
                <a:lnTo>
                  <a:pt x="110" y="90"/>
                </a:lnTo>
                <a:lnTo>
                  <a:pt x="110" y="83"/>
                </a:lnTo>
                <a:lnTo>
                  <a:pt x="85" y="83"/>
                </a:lnTo>
                <a:lnTo>
                  <a:pt x="85" y="81"/>
                </a:lnTo>
                <a:lnTo>
                  <a:pt x="50" y="81"/>
                </a:lnTo>
                <a:lnTo>
                  <a:pt x="50" y="79"/>
                </a:lnTo>
                <a:lnTo>
                  <a:pt x="47" y="79"/>
                </a:lnTo>
                <a:lnTo>
                  <a:pt x="47" y="77"/>
                </a:lnTo>
                <a:lnTo>
                  <a:pt x="42" y="77"/>
                </a:lnTo>
                <a:lnTo>
                  <a:pt x="42" y="76"/>
                </a:lnTo>
                <a:lnTo>
                  <a:pt x="33" y="76"/>
                </a:lnTo>
                <a:lnTo>
                  <a:pt x="33" y="73"/>
                </a:lnTo>
                <a:lnTo>
                  <a:pt x="28" y="73"/>
                </a:lnTo>
                <a:lnTo>
                  <a:pt x="28" y="70"/>
                </a:lnTo>
                <a:lnTo>
                  <a:pt x="24" y="70"/>
                </a:lnTo>
                <a:lnTo>
                  <a:pt x="24" y="67"/>
                </a:lnTo>
                <a:lnTo>
                  <a:pt x="23" y="67"/>
                </a:lnTo>
                <a:lnTo>
                  <a:pt x="23" y="63"/>
                </a:lnTo>
                <a:lnTo>
                  <a:pt x="20" y="63"/>
                </a:lnTo>
                <a:lnTo>
                  <a:pt x="20" y="56"/>
                </a:lnTo>
                <a:lnTo>
                  <a:pt x="19" y="56"/>
                </a:lnTo>
                <a:lnTo>
                  <a:pt x="19" y="54"/>
                </a:lnTo>
                <a:lnTo>
                  <a:pt x="17" y="54"/>
                </a:lnTo>
                <a:lnTo>
                  <a:pt x="17" y="38"/>
                </a:lnTo>
                <a:lnTo>
                  <a:pt x="12" y="38"/>
                </a:lnTo>
                <a:lnTo>
                  <a:pt x="12" y="28"/>
                </a:lnTo>
                <a:lnTo>
                  <a:pt x="10" y="28"/>
                </a:lnTo>
                <a:lnTo>
                  <a:pt x="10" y="21"/>
                </a:lnTo>
                <a:lnTo>
                  <a:pt x="8" y="21"/>
                </a:lnTo>
                <a:lnTo>
                  <a:pt x="8" y="14"/>
                </a:lnTo>
                <a:lnTo>
                  <a:pt x="6" y="14"/>
                </a:lnTo>
                <a:lnTo>
                  <a:pt x="6" y="8"/>
                </a:lnTo>
                <a:lnTo>
                  <a:pt x="5" y="8"/>
                </a:lnTo>
                <a:lnTo>
                  <a:pt x="5" y="3"/>
                </a:lnTo>
                <a:lnTo>
                  <a:pt x="3" y="3"/>
                </a:lnTo>
                <a:lnTo>
                  <a:pt x="3"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cxnSp>
        <p:nvCxnSpPr>
          <p:cNvPr id="141" name="Straight Connector 140"/>
          <p:cNvCxnSpPr/>
          <p:nvPr/>
        </p:nvCxnSpPr>
        <p:spPr>
          <a:xfrm>
            <a:off x="4092890" y="5375749"/>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2" name="Straight Connector 141"/>
          <p:cNvCxnSpPr/>
          <p:nvPr/>
        </p:nvCxnSpPr>
        <p:spPr>
          <a:xfrm>
            <a:off x="3917321" y="5620658"/>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3" name="Straight Connector 142"/>
          <p:cNvCxnSpPr/>
          <p:nvPr/>
        </p:nvCxnSpPr>
        <p:spPr>
          <a:xfrm>
            <a:off x="4056019" y="5375749"/>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4" name="Straight Connector 143"/>
          <p:cNvCxnSpPr/>
          <p:nvPr/>
        </p:nvCxnSpPr>
        <p:spPr>
          <a:xfrm>
            <a:off x="3952297" y="5375749"/>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5" name="Straight Connector 144"/>
          <p:cNvCxnSpPr/>
          <p:nvPr/>
        </p:nvCxnSpPr>
        <p:spPr>
          <a:xfrm>
            <a:off x="3917321" y="5375749"/>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6" name="Straight Connector 145"/>
          <p:cNvCxnSpPr/>
          <p:nvPr/>
        </p:nvCxnSpPr>
        <p:spPr>
          <a:xfrm>
            <a:off x="3882345" y="5375749"/>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7" name="Straight Connector 146"/>
          <p:cNvCxnSpPr/>
          <p:nvPr/>
        </p:nvCxnSpPr>
        <p:spPr>
          <a:xfrm>
            <a:off x="3847369" y="5375749"/>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8" name="Straight Connector 147"/>
          <p:cNvCxnSpPr/>
          <p:nvPr/>
        </p:nvCxnSpPr>
        <p:spPr>
          <a:xfrm>
            <a:off x="3779055" y="5375749"/>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9" name="Straight Connector 148"/>
          <p:cNvCxnSpPr/>
          <p:nvPr/>
        </p:nvCxnSpPr>
        <p:spPr>
          <a:xfrm>
            <a:off x="3749494" y="5375749"/>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0" name="Straight Connector 149"/>
          <p:cNvCxnSpPr/>
          <p:nvPr/>
        </p:nvCxnSpPr>
        <p:spPr>
          <a:xfrm>
            <a:off x="3719933" y="5375749"/>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1" name="Straight Connector 150"/>
          <p:cNvCxnSpPr/>
          <p:nvPr/>
        </p:nvCxnSpPr>
        <p:spPr>
          <a:xfrm>
            <a:off x="3547611" y="5375749"/>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2" name="Straight Connector 151"/>
          <p:cNvCxnSpPr/>
          <p:nvPr/>
        </p:nvCxnSpPr>
        <p:spPr>
          <a:xfrm>
            <a:off x="3505070" y="5375749"/>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3" name="Straight Connector 152"/>
          <p:cNvCxnSpPr/>
          <p:nvPr/>
        </p:nvCxnSpPr>
        <p:spPr>
          <a:xfrm>
            <a:off x="3224404" y="5335062"/>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4" name="Straight Connector 153"/>
          <p:cNvCxnSpPr/>
          <p:nvPr/>
        </p:nvCxnSpPr>
        <p:spPr>
          <a:xfrm>
            <a:off x="2941035" y="5218806"/>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5" name="Straight Connector 154"/>
          <p:cNvCxnSpPr/>
          <p:nvPr/>
        </p:nvCxnSpPr>
        <p:spPr>
          <a:xfrm>
            <a:off x="3801876" y="5620658"/>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6" name="Straight Connector 155"/>
          <p:cNvCxnSpPr/>
          <p:nvPr/>
        </p:nvCxnSpPr>
        <p:spPr>
          <a:xfrm>
            <a:off x="3717889" y="5620658"/>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7" name="Straight Connector 156"/>
          <p:cNvCxnSpPr/>
          <p:nvPr/>
        </p:nvCxnSpPr>
        <p:spPr>
          <a:xfrm>
            <a:off x="3633902" y="5620658"/>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8" name="Straight Connector 157"/>
          <p:cNvCxnSpPr/>
          <p:nvPr/>
        </p:nvCxnSpPr>
        <p:spPr>
          <a:xfrm>
            <a:off x="3421864" y="5576056"/>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9" name="Straight Connector 158"/>
          <p:cNvCxnSpPr/>
          <p:nvPr/>
        </p:nvCxnSpPr>
        <p:spPr>
          <a:xfrm>
            <a:off x="6991173" y="5533504"/>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0" name="Straight Connector 159"/>
          <p:cNvCxnSpPr/>
          <p:nvPr/>
        </p:nvCxnSpPr>
        <p:spPr>
          <a:xfrm>
            <a:off x="6991890" y="5547613"/>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1" name="Straight Connector 160"/>
          <p:cNvCxnSpPr/>
          <p:nvPr/>
        </p:nvCxnSpPr>
        <p:spPr>
          <a:xfrm>
            <a:off x="6811599" y="5533504"/>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2" name="Straight Connector 161"/>
          <p:cNvCxnSpPr/>
          <p:nvPr/>
        </p:nvCxnSpPr>
        <p:spPr>
          <a:xfrm>
            <a:off x="6632025" y="5533504"/>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3" name="Straight Connector 162"/>
          <p:cNvCxnSpPr/>
          <p:nvPr/>
        </p:nvCxnSpPr>
        <p:spPr>
          <a:xfrm>
            <a:off x="6602454" y="5533504"/>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4" name="Straight Connector 163"/>
          <p:cNvCxnSpPr/>
          <p:nvPr/>
        </p:nvCxnSpPr>
        <p:spPr>
          <a:xfrm>
            <a:off x="6534787" y="5533504"/>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5" name="Straight Connector 164"/>
          <p:cNvCxnSpPr/>
          <p:nvPr/>
        </p:nvCxnSpPr>
        <p:spPr>
          <a:xfrm>
            <a:off x="6246487" y="5497898"/>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6" name="Straight Connector 165"/>
          <p:cNvCxnSpPr/>
          <p:nvPr/>
        </p:nvCxnSpPr>
        <p:spPr>
          <a:xfrm>
            <a:off x="6135123" y="5483789"/>
            <a:ext cx="0" cy="49715"/>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7" name="Straight Connector 166"/>
          <p:cNvCxnSpPr/>
          <p:nvPr/>
        </p:nvCxnSpPr>
        <p:spPr>
          <a:xfrm>
            <a:off x="6750019" y="5547613"/>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8" name="Straight Connector 167"/>
          <p:cNvCxnSpPr/>
          <p:nvPr/>
        </p:nvCxnSpPr>
        <p:spPr>
          <a:xfrm>
            <a:off x="6655275" y="5457093"/>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9" name="Straight Connector 168"/>
          <p:cNvCxnSpPr/>
          <p:nvPr/>
        </p:nvCxnSpPr>
        <p:spPr>
          <a:xfrm>
            <a:off x="6569008" y="5457093"/>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70" name="Straight Connector 169"/>
          <p:cNvCxnSpPr/>
          <p:nvPr/>
        </p:nvCxnSpPr>
        <p:spPr>
          <a:xfrm>
            <a:off x="6470836" y="5457093"/>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71" name="Straight Connector 170"/>
          <p:cNvCxnSpPr/>
          <p:nvPr/>
        </p:nvCxnSpPr>
        <p:spPr>
          <a:xfrm>
            <a:off x="6410760" y="5457093"/>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72" name="Straight Connector 171"/>
          <p:cNvCxnSpPr/>
          <p:nvPr/>
        </p:nvCxnSpPr>
        <p:spPr>
          <a:xfrm>
            <a:off x="6249303" y="5427845"/>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73" name="Straight Connector 172"/>
          <p:cNvCxnSpPr/>
          <p:nvPr/>
        </p:nvCxnSpPr>
        <p:spPr>
          <a:xfrm>
            <a:off x="6135123" y="5427845"/>
            <a:ext cx="0" cy="49715"/>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sp>
        <p:nvSpPr>
          <p:cNvPr id="174" name="Text Box 9"/>
          <p:cNvSpPr txBox="1">
            <a:spLocks noChangeArrowheads="1"/>
          </p:cNvSpPr>
          <p:nvPr/>
        </p:nvSpPr>
        <p:spPr bwMode="auto">
          <a:xfrm>
            <a:off x="231775" y="6474897"/>
            <a:ext cx="426777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solidFill>
                  <a:srgbClr val="363636"/>
                </a:solidFill>
              </a:rPr>
              <a:t>MMP-7, matrix </a:t>
            </a:r>
            <a:r>
              <a:rPr lang="en-GB" sz="1200" dirty="0" smtClean="0">
                <a:solidFill>
                  <a:srgbClr val="363636"/>
                </a:solidFill>
              </a:rPr>
              <a:t>metalloproteinase-7; MST, median survival time</a:t>
            </a:r>
            <a:endParaRPr lang="en-GB" sz="1200" dirty="0">
              <a:solidFill>
                <a:srgbClr val="363636"/>
              </a:solidFill>
            </a:endParaRPr>
          </a:p>
        </p:txBody>
      </p:sp>
    </p:spTree>
    <p:extLst>
      <p:ext uri="{BB962C8B-B14F-4D97-AF65-F5344CB8AC3E}">
        <p14:creationId xmlns:p14="http://schemas.microsoft.com/office/powerpoint/2010/main" val="8907987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176: A novel biomarker panel examining response to adjuvant pancreatic cancer therapy in RTOG 9704 –</a:t>
            </a:r>
            <a:r>
              <a:rPr lang="en-US" sz="1800" i="1" dirty="0"/>
              <a:t> </a:t>
            </a:r>
            <a:r>
              <a:rPr lang="en-US" sz="1800" dirty="0" err="1"/>
              <a:t>Heestand</a:t>
            </a:r>
            <a:r>
              <a:rPr lang="en-US" sz="1800" dirty="0"/>
              <a:t> GM et al</a:t>
            </a:r>
            <a:endParaRPr lang="en-GB" sz="1800" dirty="0"/>
          </a:p>
        </p:txBody>
      </p:sp>
      <p:sp>
        <p:nvSpPr>
          <p:cNvPr id="3" name="Content Placeholder 2"/>
          <p:cNvSpPr>
            <a:spLocks noGrp="1"/>
          </p:cNvSpPr>
          <p:nvPr>
            <p:ph idx="1"/>
          </p:nvPr>
        </p:nvSpPr>
        <p:spPr/>
        <p:txBody>
          <a:bodyPr/>
          <a:lstStyle/>
          <a:p>
            <a:r>
              <a:rPr lang="en-GB" sz="1800" b="1" dirty="0" smtClean="0"/>
              <a:t>Conclusions</a:t>
            </a:r>
          </a:p>
          <a:p>
            <a:pPr lvl="1"/>
            <a:r>
              <a:rPr lang="en-GB" sz="1800" b="1" dirty="0"/>
              <a:t>PLA was demonstrated to be a useful tool for identifying </a:t>
            </a:r>
            <a:r>
              <a:rPr lang="en-GB" sz="1800" b="1" dirty="0" smtClean="0"/>
              <a:t>potential biomarkers from archived serum samples</a:t>
            </a:r>
          </a:p>
          <a:p>
            <a:pPr lvl="1"/>
            <a:r>
              <a:rPr lang="en-GB" sz="1800" b="1" dirty="0"/>
              <a:t>The findings </a:t>
            </a:r>
            <a:r>
              <a:rPr lang="en-GB" sz="1800" b="1" dirty="0" smtClean="0"/>
              <a:t>also suggest </a:t>
            </a:r>
            <a:r>
              <a:rPr lang="en-GB" sz="1800" b="1" dirty="0"/>
              <a:t>that MMP-7 levels may be used as a predictor </a:t>
            </a:r>
            <a:r>
              <a:rPr lang="en-GB" sz="1800" b="1" dirty="0" smtClean="0"/>
              <a:t>for patient </a:t>
            </a:r>
            <a:r>
              <a:rPr lang="en-GB" sz="1800" b="1" dirty="0"/>
              <a:t>response to adjuvant gemcitabine</a:t>
            </a:r>
          </a:p>
        </p:txBody>
      </p:sp>
      <p:sp>
        <p:nvSpPr>
          <p:cNvPr id="6"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Heestand</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176)</a:t>
            </a:r>
            <a:endParaRPr lang="en-GB" sz="1100" dirty="0">
              <a:solidFill>
                <a:srgbClr val="363636"/>
              </a:solidFill>
            </a:endParaRPr>
          </a:p>
        </p:txBody>
      </p:sp>
    </p:spTree>
    <p:extLst>
      <p:ext uri="{BB962C8B-B14F-4D97-AF65-F5344CB8AC3E}">
        <p14:creationId xmlns:p14="http://schemas.microsoft.com/office/powerpoint/2010/main" val="5797327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4129: Phase II study of the MEK inhibitor refametinib (BAY 86-9766) in combination with gemcitabine in patients with </a:t>
            </a:r>
            <a:r>
              <a:rPr lang="en-GB" sz="1600" dirty="0" err="1" smtClean="0"/>
              <a:t>unresectable</a:t>
            </a:r>
            <a:r>
              <a:rPr lang="en-GB" sz="1600" dirty="0" smtClean="0"/>
              <a:t>, locally advanced, or metastatic pancreatic cancer: Biomarker results – </a:t>
            </a:r>
            <a:r>
              <a:rPr lang="en-GB" sz="1600" dirty="0" err="1" smtClean="0"/>
              <a:t>Riess</a:t>
            </a:r>
            <a:r>
              <a:rPr lang="en-GB" sz="1600" dirty="0" smtClean="0"/>
              <a:t> H et al</a:t>
            </a:r>
            <a:endParaRPr lang="en-GB" sz="1600" dirty="0"/>
          </a:p>
        </p:txBody>
      </p:sp>
      <p:sp>
        <p:nvSpPr>
          <p:cNvPr id="5123" name="Rectangle 3"/>
          <p:cNvSpPr>
            <a:spLocks noGrp="1" noChangeArrowheads="1"/>
          </p:cNvSpPr>
          <p:nvPr>
            <p:ph type="body" idx="1"/>
          </p:nvPr>
        </p:nvSpPr>
        <p:spPr/>
        <p:txBody>
          <a:bodyPr/>
          <a:lstStyle/>
          <a:p>
            <a:r>
              <a:rPr lang="en-GB" sz="1800" b="1" dirty="0"/>
              <a:t>Study </a:t>
            </a:r>
            <a:r>
              <a:rPr lang="en-GB" sz="1800" b="1" dirty="0" smtClean="0"/>
              <a:t>objective</a:t>
            </a:r>
          </a:p>
          <a:p>
            <a:pPr lvl="1"/>
            <a:r>
              <a:rPr lang="en-GB" sz="1800" dirty="0" smtClean="0"/>
              <a:t>Biomarker analysis to assess the relationship between </a:t>
            </a:r>
            <a:r>
              <a:rPr lang="en-GB" sz="1800" i="1" dirty="0" smtClean="0"/>
              <a:t>KRAS</a:t>
            </a:r>
            <a:r>
              <a:rPr lang="en-GB" sz="1800" dirty="0" smtClean="0"/>
              <a:t> mutation and treatment response in patients with advanced pancreatic cancer </a:t>
            </a:r>
            <a:r>
              <a:rPr lang="en-GB" sz="1800" dirty="0"/>
              <a:t>receiving </a:t>
            </a:r>
            <a:r>
              <a:rPr lang="en-GB" sz="1800" dirty="0" err="1" smtClean="0"/>
              <a:t>refametinib+gemcitabine</a:t>
            </a:r>
            <a:endParaRPr lang="en-GB" sz="1800" dirty="0"/>
          </a:p>
        </p:txBody>
      </p:sp>
      <p:sp>
        <p:nvSpPr>
          <p:cNvPr id="5124" name="Text Box 4"/>
          <p:cNvSpPr txBox="1">
            <a:spLocks noChangeArrowheads="1"/>
          </p:cNvSpPr>
          <p:nvPr/>
        </p:nvSpPr>
        <p:spPr bwMode="auto">
          <a:xfrm>
            <a:off x="5159487" y="6474897"/>
            <a:ext cx="37638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Reiss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4129) </a:t>
            </a:r>
            <a:endParaRPr lang="en-GB" sz="1200" dirty="0">
              <a:solidFill>
                <a:srgbClr val="363636"/>
              </a:solidFill>
            </a:endParaRPr>
          </a:p>
        </p:txBody>
      </p:sp>
      <p:sp>
        <p:nvSpPr>
          <p:cNvPr id="5" name="Rectangle 9"/>
          <p:cNvSpPr txBox="1">
            <a:spLocks noChangeArrowheads="1"/>
          </p:cNvSpPr>
          <p:nvPr/>
        </p:nvSpPr>
        <p:spPr bwMode="auto">
          <a:xfrm>
            <a:off x="228600" y="5269614"/>
            <a:ext cx="4267200" cy="87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ORR</a:t>
            </a:r>
          </a:p>
          <a:p>
            <a:pPr>
              <a:buClr>
                <a:srgbClr val="043882"/>
              </a:buClr>
            </a:pPr>
            <a:endParaRPr lang="en-GB" sz="1600" kern="0" dirty="0" smtClean="0">
              <a:solidFill>
                <a:srgbClr val="363636"/>
              </a:solidFill>
            </a:endParaRPr>
          </a:p>
        </p:txBody>
      </p:sp>
      <p:sp>
        <p:nvSpPr>
          <p:cNvPr id="6" name="Content Placeholder 26"/>
          <p:cNvSpPr txBox="1">
            <a:spLocks/>
          </p:cNvSpPr>
          <p:nvPr/>
        </p:nvSpPr>
        <p:spPr>
          <a:xfrm>
            <a:off x="4648200" y="5269614"/>
            <a:ext cx="4267200" cy="873617"/>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PFS, OS and biomarker assessment</a:t>
            </a:r>
          </a:p>
        </p:txBody>
      </p:sp>
      <p:sp>
        <p:nvSpPr>
          <p:cNvPr id="20" name="AutoShape 12"/>
          <p:cNvSpPr>
            <a:spLocks noChangeArrowheads="1"/>
          </p:cNvSpPr>
          <p:nvPr/>
        </p:nvSpPr>
        <p:spPr bwMode="auto">
          <a:xfrm>
            <a:off x="4690685" y="3232388"/>
            <a:ext cx="2561167" cy="1168400"/>
          </a:xfrm>
          <a:prstGeom prst="roundRect">
            <a:avLst>
              <a:gd name="adj" fmla="val 10941"/>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Refametinib </a:t>
            </a:r>
            <a:r>
              <a:rPr lang="en-GB" altLang="zh-CN" dirty="0" smtClean="0">
                <a:solidFill>
                  <a:srgbClr val="FFFFFF"/>
                </a:solidFill>
                <a:ea typeface="SimSun" pitchFamily="2" charset="-122"/>
              </a:rPr>
              <a:t>50 mg </a:t>
            </a:r>
            <a:r>
              <a:rPr lang="en-GB" altLang="zh-CN" dirty="0">
                <a:solidFill>
                  <a:srgbClr val="FFFFFF"/>
                </a:solidFill>
                <a:ea typeface="SimSun" pitchFamily="2" charset="-122"/>
              </a:rPr>
              <a:t>bid </a:t>
            </a:r>
            <a:r>
              <a:rPr lang="en-GB" altLang="zh-CN" dirty="0" smtClean="0">
                <a:solidFill>
                  <a:srgbClr val="FFFFFF"/>
                </a:solidFill>
                <a:ea typeface="SimSun" pitchFamily="2" charset="-122"/>
              </a:rPr>
              <a:t>+gemcitabine</a:t>
            </a:r>
            <a:endParaRPr lang="en-GB" altLang="zh-CN" dirty="0">
              <a:solidFill>
                <a:srgbClr val="FFFFFF"/>
              </a:solidFill>
              <a:ea typeface="SimSun" pitchFamily="2" charset="-122"/>
            </a:endParaRPr>
          </a:p>
        </p:txBody>
      </p:sp>
      <p:cxnSp>
        <p:nvCxnSpPr>
          <p:cNvPr id="21" name="AutoShape 19"/>
          <p:cNvCxnSpPr>
            <a:cxnSpLocks noChangeShapeType="1"/>
            <a:stCxn id="24" idx="3"/>
            <a:endCxn id="20" idx="1"/>
          </p:cNvCxnSpPr>
          <p:nvPr/>
        </p:nvCxnSpPr>
        <p:spPr bwMode="auto">
          <a:xfrm flipV="1">
            <a:off x="3684814" y="3816588"/>
            <a:ext cx="1005871" cy="1640"/>
          </a:xfrm>
          <a:prstGeom prst="straightConnector1">
            <a:avLst/>
          </a:prstGeom>
          <a:noFill/>
          <a:ln w="38100">
            <a:solidFill>
              <a:schemeClr val="bg1"/>
            </a:solidFill>
            <a:round/>
            <a:headEnd/>
            <a:tailEnd type="triangle" w="med" len="med"/>
          </a:ln>
        </p:spPr>
      </p:cxnSp>
      <p:cxnSp>
        <p:nvCxnSpPr>
          <p:cNvPr id="22" name="AutoShape 21"/>
          <p:cNvCxnSpPr>
            <a:cxnSpLocks noChangeShapeType="1"/>
            <a:stCxn id="20" idx="3"/>
            <a:endCxn id="23" idx="1"/>
          </p:cNvCxnSpPr>
          <p:nvPr/>
        </p:nvCxnSpPr>
        <p:spPr bwMode="auto">
          <a:xfrm>
            <a:off x="7251852" y="3816588"/>
            <a:ext cx="1005870" cy="1"/>
          </a:xfrm>
          <a:prstGeom prst="straightConnector1">
            <a:avLst/>
          </a:prstGeom>
          <a:noFill/>
          <a:ln w="38100">
            <a:solidFill>
              <a:schemeClr val="bg1"/>
            </a:solidFill>
            <a:round/>
            <a:headEnd/>
            <a:tailEnd type="triangle" w="med" len="med"/>
          </a:ln>
        </p:spPr>
      </p:cxnSp>
      <p:sp>
        <p:nvSpPr>
          <p:cNvPr id="23" name="AutoShape 12"/>
          <p:cNvSpPr>
            <a:spLocks noChangeArrowheads="1"/>
          </p:cNvSpPr>
          <p:nvPr/>
        </p:nvSpPr>
        <p:spPr bwMode="auto">
          <a:xfrm>
            <a:off x="8257722" y="3552270"/>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24" name="AutoShape 9"/>
          <p:cNvSpPr>
            <a:spLocks noChangeArrowheads="1"/>
          </p:cNvSpPr>
          <p:nvPr/>
        </p:nvSpPr>
        <p:spPr bwMode="auto">
          <a:xfrm>
            <a:off x="228600" y="2769316"/>
            <a:ext cx="3456214" cy="2097824"/>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Patients </a:t>
            </a:r>
            <a:r>
              <a:rPr lang="en-GB" altLang="zh-CN" dirty="0">
                <a:solidFill>
                  <a:srgbClr val="FFFFFF"/>
                </a:solidFill>
                <a:ea typeface="SimSun" pitchFamily="2" charset="-122"/>
              </a:rPr>
              <a:t>with </a:t>
            </a:r>
            <a:r>
              <a:rPr lang="en-GB" altLang="zh-CN" dirty="0" err="1">
                <a:solidFill>
                  <a:srgbClr val="FFFFFF"/>
                </a:solidFill>
                <a:ea typeface="SimSun" pitchFamily="2" charset="-122"/>
              </a:rPr>
              <a:t>unresectable</a:t>
            </a:r>
            <a:r>
              <a:rPr lang="en-GB" altLang="zh-CN" dirty="0">
                <a:solidFill>
                  <a:srgbClr val="FFFFFF"/>
                </a:solidFill>
                <a:ea typeface="SimSun" pitchFamily="2" charset="-122"/>
              </a:rPr>
              <a:t>, </a:t>
            </a:r>
            <a:r>
              <a:rPr lang="en-GB" altLang="zh-CN" dirty="0" smtClean="0">
                <a:solidFill>
                  <a:srgbClr val="FFFFFF"/>
                </a:solidFill>
                <a:ea typeface="SimSun" pitchFamily="2" charset="-122"/>
              </a:rPr>
              <a:t>advanced </a:t>
            </a:r>
            <a:r>
              <a:rPr lang="en-GB" altLang="zh-CN" dirty="0">
                <a:solidFill>
                  <a:srgbClr val="FFFFFF"/>
                </a:solidFill>
                <a:ea typeface="SimSun" pitchFamily="2" charset="-122"/>
              </a:rPr>
              <a:t>or metastatic pancreatic </a:t>
            </a:r>
            <a:r>
              <a:rPr lang="en-GB" altLang="zh-CN" dirty="0" smtClean="0">
                <a:solidFill>
                  <a:srgbClr val="FFFFFF"/>
                </a:solidFill>
                <a:ea typeface="SimSun" pitchFamily="2" charset="-122"/>
              </a:rPr>
              <a:t>cancer</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≤2</a:t>
            </a:r>
          </a:p>
          <a:p>
            <a:pPr defTabSz="892175" eaLnBrk="0" hangingPunct="0">
              <a:spcAft>
                <a:spcPct val="30000"/>
              </a:spcAft>
            </a:pPr>
            <a:r>
              <a:rPr lang="en-GB" altLang="zh-CN" dirty="0" smtClean="0">
                <a:solidFill>
                  <a:srgbClr val="FFFFFF"/>
                </a:solidFill>
                <a:ea typeface="SimSun" pitchFamily="2" charset="-122"/>
              </a:rPr>
              <a:t>(</a:t>
            </a:r>
            <a:r>
              <a:rPr lang="en-GB" altLang="zh-CN" dirty="0">
                <a:solidFill>
                  <a:srgbClr val="FFFFFF"/>
                </a:solidFill>
                <a:ea typeface="SimSun" pitchFamily="2" charset="-122"/>
              </a:rPr>
              <a:t>n=60)</a:t>
            </a:r>
          </a:p>
        </p:txBody>
      </p:sp>
    </p:spTree>
    <p:custDataLst>
      <p:tags r:id="rId1"/>
    </p:custDataLst>
    <p:extLst>
      <p:ext uri="{BB962C8B-B14F-4D97-AF65-F5344CB8AC3E}">
        <p14:creationId xmlns:p14="http://schemas.microsoft.com/office/powerpoint/2010/main" val="17168948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4129: Phase II study of the MEK inhibitor refametinib (BAY 86-9766) in combination with gemcitabine in patients with </a:t>
            </a:r>
            <a:r>
              <a:rPr lang="en-GB" sz="1600" dirty="0" err="1" smtClean="0"/>
              <a:t>unresectable</a:t>
            </a:r>
            <a:r>
              <a:rPr lang="en-GB" sz="1600" dirty="0" smtClean="0"/>
              <a:t>, locally advanced, or metastatic pancreatic cancer: Biomarker results – </a:t>
            </a:r>
            <a:r>
              <a:rPr lang="en-GB" sz="1600" dirty="0" err="1" smtClean="0"/>
              <a:t>Riess</a:t>
            </a:r>
            <a:r>
              <a:rPr lang="en-GB" sz="1600" dirty="0" smtClean="0"/>
              <a:t> H et al</a:t>
            </a:r>
            <a:endParaRPr lang="en-GB" sz="1600" dirty="0"/>
          </a:p>
        </p:txBody>
      </p:sp>
      <p:sp>
        <p:nvSpPr>
          <p:cNvPr id="5123" name="Rectangle 3"/>
          <p:cNvSpPr>
            <a:spLocks noGrp="1" noChangeArrowheads="1"/>
          </p:cNvSpPr>
          <p:nvPr>
            <p:ph type="body" idx="1"/>
          </p:nvPr>
        </p:nvSpPr>
        <p:spPr>
          <a:xfrm>
            <a:off x="228599" y="1320800"/>
            <a:ext cx="8786611" cy="5308600"/>
          </a:xfrm>
        </p:spPr>
        <p:txBody>
          <a:bodyPr/>
          <a:lstStyle/>
          <a:p>
            <a:pPr>
              <a:spcAft>
                <a:spcPts val="400"/>
              </a:spcAft>
            </a:pPr>
            <a:r>
              <a:rPr lang="en-GB" sz="1800" b="1" dirty="0" smtClean="0"/>
              <a:t>Key results</a:t>
            </a:r>
          </a:p>
          <a:p>
            <a:pPr lvl="1">
              <a:spcAft>
                <a:spcPts val="400"/>
              </a:spcAft>
            </a:pPr>
            <a:r>
              <a:rPr lang="pt-BR" sz="1800" i="1" dirty="0" smtClean="0"/>
              <a:t>KRAS</a:t>
            </a:r>
            <a:r>
              <a:rPr lang="pt-BR" sz="1800" dirty="0" smtClean="0"/>
              <a:t> mutation status: wild-type n=21, mutant </a:t>
            </a:r>
            <a:r>
              <a:rPr lang="pt-BR" sz="1800" dirty="0"/>
              <a:t>n=39</a:t>
            </a:r>
          </a:p>
          <a:p>
            <a:pPr lvl="1">
              <a:spcAft>
                <a:spcPts val="400"/>
              </a:spcAft>
            </a:pPr>
            <a:r>
              <a:rPr lang="en-GB" sz="1800" dirty="0" smtClean="0"/>
              <a:t>ORR (at least unconfirmed PR): wild-type 48% </a:t>
            </a:r>
            <a:r>
              <a:rPr lang="en-GB" sz="1800" dirty="0" err="1" smtClean="0"/>
              <a:t>vs</a:t>
            </a:r>
            <a:r>
              <a:rPr lang="en-GB" sz="1800" dirty="0" smtClean="0"/>
              <a:t> mutant 28% (p=0.136)</a:t>
            </a:r>
          </a:p>
          <a:p>
            <a:pPr lvl="1">
              <a:spcAft>
                <a:spcPts val="400"/>
              </a:spcAft>
            </a:pPr>
            <a:endParaRPr lang="en-GB" sz="1800" dirty="0"/>
          </a:p>
          <a:p>
            <a:pPr lvl="1">
              <a:spcAft>
                <a:spcPts val="400"/>
              </a:spcAft>
            </a:pPr>
            <a:endParaRPr lang="en-GB" sz="1800" dirty="0" smtClean="0"/>
          </a:p>
          <a:p>
            <a:pPr lvl="1">
              <a:spcAft>
                <a:spcPts val="400"/>
              </a:spcAft>
            </a:pPr>
            <a:endParaRPr lang="en-GB" sz="1800" dirty="0"/>
          </a:p>
          <a:p>
            <a:pPr lvl="1">
              <a:spcAft>
                <a:spcPts val="400"/>
              </a:spcAft>
            </a:pPr>
            <a:endParaRPr lang="en-GB" sz="1800" dirty="0" smtClean="0"/>
          </a:p>
          <a:p>
            <a:pPr lvl="1">
              <a:spcAft>
                <a:spcPts val="400"/>
              </a:spcAft>
            </a:pPr>
            <a:endParaRPr lang="en-GB" sz="1800" dirty="0"/>
          </a:p>
          <a:p>
            <a:pPr lvl="1">
              <a:spcAft>
                <a:spcPts val="400"/>
              </a:spcAft>
            </a:pPr>
            <a:endParaRPr lang="en-GB" sz="1800" dirty="0" smtClean="0"/>
          </a:p>
          <a:p>
            <a:pPr lvl="1">
              <a:spcAft>
                <a:spcPts val="400"/>
              </a:spcAft>
            </a:pPr>
            <a:endParaRPr lang="en-GB" sz="1800" dirty="0" smtClean="0"/>
          </a:p>
          <a:p>
            <a:pPr lvl="1">
              <a:spcBef>
                <a:spcPts val="1800"/>
              </a:spcBef>
              <a:spcAft>
                <a:spcPts val="400"/>
              </a:spcAft>
            </a:pPr>
            <a:r>
              <a:rPr lang="en-GB" sz="1800" dirty="0" smtClean="0"/>
              <a:t>There </a:t>
            </a:r>
            <a:r>
              <a:rPr lang="en-GB" sz="1800" dirty="0"/>
              <a:t>was a trend </a:t>
            </a:r>
            <a:r>
              <a:rPr lang="en-GB" sz="1800" dirty="0" smtClean="0"/>
              <a:t>correlating allele </a:t>
            </a:r>
            <a:r>
              <a:rPr lang="en-GB" sz="1800" dirty="0"/>
              <a:t>frequency with </a:t>
            </a:r>
            <a:r>
              <a:rPr lang="en-GB" sz="1800" dirty="0" smtClean="0"/>
              <a:t>response:</a:t>
            </a:r>
          </a:p>
          <a:p>
            <a:pPr lvl="2">
              <a:spcAft>
                <a:spcPts val="400"/>
              </a:spcAft>
            </a:pPr>
            <a:r>
              <a:rPr lang="en-GB" sz="1800" i="1" dirty="0" smtClean="0"/>
              <a:t>KRAS</a:t>
            </a:r>
            <a:r>
              <a:rPr lang="en-GB" sz="1800" dirty="0" smtClean="0"/>
              <a:t> mutant allele frequency: PR 1.51 (SD 1.36)</a:t>
            </a:r>
          </a:p>
          <a:p>
            <a:pPr>
              <a:spcAft>
                <a:spcPts val="400"/>
              </a:spcAft>
            </a:pPr>
            <a:r>
              <a:rPr lang="en-GB" sz="1800" b="1" dirty="0" smtClean="0"/>
              <a:t>Conclusion</a:t>
            </a:r>
          </a:p>
          <a:p>
            <a:pPr lvl="1">
              <a:spcAft>
                <a:spcPts val="400"/>
              </a:spcAft>
            </a:pPr>
            <a:r>
              <a:rPr lang="en-GB" sz="1800" b="1" dirty="0" smtClean="0"/>
              <a:t>There was a </a:t>
            </a:r>
            <a:r>
              <a:rPr lang="en-GB" sz="1800" b="1" dirty="0"/>
              <a:t>trend towards improved response, </a:t>
            </a:r>
            <a:r>
              <a:rPr lang="en-GB" sz="1800" b="1" dirty="0" smtClean="0"/>
              <a:t>median PFS </a:t>
            </a:r>
            <a:r>
              <a:rPr lang="en-GB" sz="1800" b="1" dirty="0"/>
              <a:t>and </a:t>
            </a:r>
            <a:r>
              <a:rPr lang="en-GB" sz="1800" b="1" dirty="0" smtClean="0"/>
              <a:t>OS in the </a:t>
            </a:r>
            <a:r>
              <a:rPr lang="en-GB" sz="1800" b="1" i="1" dirty="0" smtClean="0"/>
              <a:t>KRAS</a:t>
            </a:r>
            <a:r>
              <a:rPr lang="en-GB" sz="1800" b="1" dirty="0" smtClean="0"/>
              <a:t> wild-type </a:t>
            </a:r>
            <a:r>
              <a:rPr lang="en-GB" sz="1800" b="1" dirty="0"/>
              <a:t>subset and for </a:t>
            </a:r>
            <a:r>
              <a:rPr lang="en-GB" sz="1800" b="1" i="1" dirty="0"/>
              <a:t>KRAS</a:t>
            </a:r>
            <a:r>
              <a:rPr lang="en-GB" sz="1800" b="1" dirty="0"/>
              <a:t> </a:t>
            </a:r>
            <a:r>
              <a:rPr lang="en-GB" sz="1800" b="1" dirty="0" smtClean="0"/>
              <a:t>allele frequency </a:t>
            </a:r>
            <a:r>
              <a:rPr lang="en-GB" sz="1800" b="1" dirty="0"/>
              <a:t>to correlate with </a:t>
            </a:r>
            <a:r>
              <a:rPr lang="en-GB" sz="1800" b="1" dirty="0" smtClean="0"/>
              <a:t>response</a:t>
            </a:r>
            <a:endParaRPr lang="en-GB" sz="1800" b="1" dirty="0"/>
          </a:p>
        </p:txBody>
      </p:sp>
      <p:sp>
        <p:nvSpPr>
          <p:cNvPr id="5124" name="Text Box 4"/>
          <p:cNvSpPr txBox="1">
            <a:spLocks noChangeArrowheads="1"/>
          </p:cNvSpPr>
          <p:nvPr/>
        </p:nvSpPr>
        <p:spPr bwMode="auto">
          <a:xfrm>
            <a:off x="5159487" y="6474897"/>
            <a:ext cx="37638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Reiss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4129) </a:t>
            </a:r>
            <a:endParaRPr lang="en-GB" sz="1200" dirty="0">
              <a:solidFill>
                <a:srgbClr val="363636"/>
              </a:solidFill>
            </a:endParaRPr>
          </a:p>
        </p:txBody>
      </p:sp>
      <p:grpSp>
        <p:nvGrpSpPr>
          <p:cNvPr id="17" name="Group 16"/>
          <p:cNvGrpSpPr>
            <a:grpSpLocks noChangeAspect="1"/>
          </p:cNvGrpSpPr>
          <p:nvPr/>
        </p:nvGrpSpPr>
        <p:grpSpPr>
          <a:xfrm>
            <a:off x="79975" y="2420140"/>
            <a:ext cx="4383884" cy="2473695"/>
            <a:chOff x="79975" y="2467640"/>
            <a:chExt cx="4383884" cy="2473695"/>
          </a:xfrm>
        </p:grpSpPr>
        <p:grpSp>
          <p:nvGrpSpPr>
            <p:cNvPr id="18" name="Group 17"/>
            <p:cNvGrpSpPr/>
            <p:nvPr/>
          </p:nvGrpSpPr>
          <p:grpSpPr>
            <a:xfrm>
              <a:off x="79975" y="2467640"/>
              <a:ext cx="4383884" cy="2473695"/>
              <a:chOff x="79975" y="2467640"/>
              <a:chExt cx="4383884" cy="2473695"/>
            </a:xfrm>
          </p:grpSpPr>
          <p:grpSp>
            <p:nvGrpSpPr>
              <p:cNvPr id="41" name="Group 40"/>
              <p:cNvGrpSpPr/>
              <p:nvPr/>
            </p:nvGrpSpPr>
            <p:grpSpPr>
              <a:xfrm>
                <a:off x="318264" y="2544603"/>
                <a:ext cx="4145595" cy="2217838"/>
                <a:chOff x="318264" y="2535079"/>
                <a:chExt cx="4145595" cy="2217838"/>
              </a:xfrm>
            </p:grpSpPr>
            <p:cxnSp>
              <p:nvCxnSpPr>
                <p:cNvPr id="48" name="Straight Connector 47"/>
                <p:cNvCxnSpPr/>
                <p:nvPr/>
              </p:nvCxnSpPr>
              <p:spPr>
                <a:xfrm>
                  <a:off x="664699" y="2581450"/>
                  <a:ext cx="0" cy="195123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64699" y="4467640"/>
                  <a:ext cx="37991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07304" y="3346640"/>
                  <a:ext cx="573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7304" y="2994653"/>
                  <a:ext cx="573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07304" y="3694800"/>
                  <a:ext cx="573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7304" y="4050613"/>
                  <a:ext cx="573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07304" y="2646492"/>
                  <a:ext cx="573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7304" y="4398773"/>
                  <a:ext cx="573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74747" y="4467640"/>
                  <a:ext cx="0" cy="6504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80969" y="4467640"/>
                  <a:ext cx="0" cy="6504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683366" y="4467640"/>
                  <a:ext cx="0" cy="6504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18265" y="2535079"/>
                  <a:ext cx="443037" cy="230832"/>
                </a:xfrm>
                <a:prstGeom prst="rect">
                  <a:avLst/>
                </a:prstGeom>
                <a:noFill/>
              </p:spPr>
              <p:txBody>
                <a:bodyPr wrap="square" rtlCol="0">
                  <a:spAutoFit/>
                </a:bodyPr>
                <a:lstStyle/>
                <a:p>
                  <a:r>
                    <a:rPr lang="en-US" sz="900" dirty="0" smtClean="0">
                      <a:solidFill>
                        <a:srgbClr val="363636"/>
                      </a:solidFill>
                    </a:rPr>
                    <a:t>1.0</a:t>
                  </a:r>
                  <a:endParaRPr lang="en-US" sz="900" dirty="0">
                    <a:solidFill>
                      <a:srgbClr val="363636"/>
                    </a:solidFill>
                  </a:endParaRPr>
                </a:p>
              </p:txBody>
            </p:sp>
            <p:sp>
              <p:nvSpPr>
                <p:cNvPr id="60" name="TextBox 59"/>
                <p:cNvSpPr txBox="1"/>
                <p:nvPr/>
              </p:nvSpPr>
              <p:spPr>
                <a:xfrm>
                  <a:off x="318265" y="2887665"/>
                  <a:ext cx="443037" cy="230832"/>
                </a:xfrm>
                <a:prstGeom prst="rect">
                  <a:avLst/>
                </a:prstGeom>
                <a:noFill/>
              </p:spPr>
              <p:txBody>
                <a:bodyPr wrap="square" rtlCol="0">
                  <a:spAutoFit/>
                </a:bodyPr>
                <a:lstStyle/>
                <a:p>
                  <a:r>
                    <a:rPr lang="en-US" sz="900" dirty="0" smtClean="0">
                      <a:solidFill>
                        <a:srgbClr val="363636"/>
                      </a:solidFill>
                    </a:rPr>
                    <a:t>0.8</a:t>
                  </a:r>
                  <a:endParaRPr lang="en-US" sz="900" dirty="0">
                    <a:solidFill>
                      <a:srgbClr val="363636"/>
                    </a:solidFill>
                  </a:endParaRPr>
                </a:p>
              </p:txBody>
            </p:sp>
            <p:sp>
              <p:nvSpPr>
                <p:cNvPr id="61" name="TextBox 60"/>
                <p:cNvSpPr txBox="1"/>
                <p:nvPr/>
              </p:nvSpPr>
              <p:spPr>
                <a:xfrm>
                  <a:off x="318264" y="3231224"/>
                  <a:ext cx="443037" cy="230832"/>
                </a:xfrm>
                <a:prstGeom prst="rect">
                  <a:avLst/>
                </a:prstGeom>
                <a:noFill/>
              </p:spPr>
              <p:txBody>
                <a:bodyPr wrap="square" rtlCol="0">
                  <a:spAutoFit/>
                </a:bodyPr>
                <a:lstStyle/>
                <a:p>
                  <a:r>
                    <a:rPr lang="en-US" sz="900" dirty="0" smtClean="0">
                      <a:solidFill>
                        <a:srgbClr val="363636"/>
                      </a:solidFill>
                    </a:rPr>
                    <a:t>0.6</a:t>
                  </a:r>
                  <a:endParaRPr lang="en-US" sz="900" dirty="0">
                    <a:solidFill>
                      <a:srgbClr val="363636"/>
                    </a:solidFill>
                  </a:endParaRPr>
                </a:p>
              </p:txBody>
            </p:sp>
            <p:sp>
              <p:nvSpPr>
                <p:cNvPr id="62" name="TextBox 61"/>
                <p:cNvSpPr txBox="1"/>
                <p:nvPr/>
              </p:nvSpPr>
              <p:spPr>
                <a:xfrm>
                  <a:off x="318264" y="3582349"/>
                  <a:ext cx="443037" cy="230832"/>
                </a:xfrm>
                <a:prstGeom prst="rect">
                  <a:avLst/>
                </a:prstGeom>
                <a:noFill/>
              </p:spPr>
              <p:txBody>
                <a:bodyPr wrap="square" rtlCol="0">
                  <a:spAutoFit/>
                </a:bodyPr>
                <a:lstStyle/>
                <a:p>
                  <a:r>
                    <a:rPr lang="en-US" sz="900" dirty="0" smtClean="0">
                      <a:solidFill>
                        <a:srgbClr val="363636"/>
                      </a:solidFill>
                    </a:rPr>
                    <a:t>0.4</a:t>
                  </a:r>
                  <a:endParaRPr lang="en-US" sz="900" dirty="0">
                    <a:solidFill>
                      <a:srgbClr val="363636"/>
                    </a:solidFill>
                  </a:endParaRPr>
                </a:p>
              </p:txBody>
            </p:sp>
            <p:sp>
              <p:nvSpPr>
                <p:cNvPr id="63" name="TextBox 62"/>
                <p:cNvSpPr txBox="1"/>
                <p:nvPr/>
              </p:nvSpPr>
              <p:spPr>
                <a:xfrm>
                  <a:off x="318264" y="3935197"/>
                  <a:ext cx="443037" cy="230832"/>
                </a:xfrm>
                <a:prstGeom prst="rect">
                  <a:avLst/>
                </a:prstGeom>
                <a:noFill/>
              </p:spPr>
              <p:txBody>
                <a:bodyPr wrap="square" rtlCol="0">
                  <a:spAutoFit/>
                </a:bodyPr>
                <a:lstStyle/>
                <a:p>
                  <a:r>
                    <a:rPr lang="en-US" sz="900" dirty="0" smtClean="0">
                      <a:solidFill>
                        <a:srgbClr val="363636"/>
                      </a:solidFill>
                    </a:rPr>
                    <a:t>0.2</a:t>
                  </a:r>
                  <a:endParaRPr lang="en-US" sz="900" dirty="0">
                    <a:solidFill>
                      <a:srgbClr val="363636"/>
                    </a:solidFill>
                  </a:endParaRPr>
                </a:p>
              </p:txBody>
            </p:sp>
            <p:sp>
              <p:nvSpPr>
                <p:cNvPr id="64" name="TextBox 63"/>
                <p:cNvSpPr txBox="1"/>
                <p:nvPr/>
              </p:nvSpPr>
              <p:spPr>
                <a:xfrm>
                  <a:off x="318264" y="4283162"/>
                  <a:ext cx="443037" cy="230832"/>
                </a:xfrm>
                <a:prstGeom prst="rect">
                  <a:avLst/>
                </a:prstGeom>
                <a:noFill/>
              </p:spPr>
              <p:txBody>
                <a:bodyPr wrap="square" rtlCol="0">
                  <a:spAutoFit/>
                </a:bodyPr>
                <a:lstStyle/>
                <a:p>
                  <a:r>
                    <a:rPr lang="en-US" sz="900" dirty="0" smtClean="0">
                      <a:solidFill>
                        <a:srgbClr val="363636"/>
                      </a:solidFill>
                    </a:rPr>
                    <a:t>0.0</a:t>
                  </a:r>
                  <a:endParaRPr lang="en-US" sz="900" dirty="0">
                    <a:solidFill>
                      <a:srgbClr val="363636"/>
                    </a:solidFill>
                  </a:endParaRPr>
                </a:p>
              </p:txBody>
            </p:sp>
            <p:sp>
              <p:nvSpPr>
                <p:cNvPr id="65" name="TextBox 64"/>
                <p:cNvSpPr txBox="1"/>
                <p:nvPr/>
              </p:nvSpPr>
              <p:spPr>
                <a:xfrm>
                  <a:off x="545814" y="4522085"/>
                  <a:ext cx="287126" cy="230832"/>
                </a:xfrm>
                <a:prstGeom prst="rect">
                  <a:avLst/>
                </a:prstGeom>
                <a:noFill/>
              </p:spPr>
              <p:txBody>
                <a:bodyPr wrap="square" rtlCol="0">
                  <a:spAutoFit/>
                </a:bodyPr>
                <a:lstStyle/>
                <a:p>
                  <a:r>
                    <a:rPr lang="en-US" sz="900" dirty="0">
                      <a:solidFill>
                        <a:srgbClr val="363636"/>
                      </a:solidFill>
                    </a:rPr>
                    <a:t>0</a:t>
                  </a:r>
                </a:p>
              </p:txBody>
            </p:sp>
            <p:sp>
              <p:nvSpPr>
                <p:cNvPr id="66" name="TextBox 65"/>
                <p:cNvSpPr txBox="1"/>
                <p:nvPr/>
              </p:nvSpPr>
              <p:spPr>
                <a:xfrm>
                  <a:off x="1552254" y="4522085"/>
                  <a:ext cx="287126" cy="230832"/>
                </a:xfrm>
                <a:prstGeom prst="rect">
                  <a:avLst/>
                </a:prstGeom>
                <a:noFill/>
              </p:spPr>
              <p:txBody>
                <a:bodyPr wrap="square" rtlCol="0">
                  <a:spAutoFit/>
                </a:bodyPr>
                <a:lstStyle/>
                <a:p>
                  <a:r>
                    <a:rPr lang="en-US" sz="900" dirty="0" smtClean="0">
                      <a:solidFill>
                        <a:srgbClr val="363636"/>
                      </a:solidFill>
                    </a:rPr>
                    <a:t>5</a:t>
                  </a:r>
                  <a:endParaRPr lang="en-US" sz="900" dirty="0">
                    <a:solidFill>
                      <a:srgbClr val="363636"/>
                    </a:solidFill>
                  </a:endParaRPr>
                </a:p>
              </p:txBody>
            </p:sp>
            <p:sp>
              <p:nvSpPr>
                <p:cNvPr id="67" name="TextBox 66"/>
                <p:cNvSpPr txBox="1"/>
                <p:nvPr/>
              </p:nvSpPr>
              <p:spPr>
                <a:xfrm>
                  <a:off x="2529615" y="4522085"/>
                  <a:ext cx="347023" cy="230832"/>
                </a:xfrm>
                <a:prstGeom prst="rect">
                  <a:avLst/>
                </a:prstGeom>
                <a:noFill/>
              </p:spPr>
              <p:txBody>
                <a:bodyPr wrap="square" rtlCol="0">
                  <a:spAutoFit/>
                </a:bodyPr>
                <a:lstStyle/>
                <a:p>
                  <a:r>
                    <a:rPr lang="en-US" sz="900" dirty="0" smtClean="0">
                      <a:solidFill>
                        <a:srgbClr val="363636"/>
                      </a:solidFill>
                    </a:rPr>
                    <a:t>10</a:t>
                  </a:r>
                  <a:endParaRPr lang="en-US" sz="900" dirty="0">
                    <a:solidFill>
                      <a:srgbClr val="363636"/>
                    </a:solidFill>
                  </a:endParaRPr>
                </a:p>
              </p:txBody>
            </p:sp>
            <p:sp>
              <p:nvSpPr>
                <p:cNvPr id="68" name="TextBox 67"/>
                <p:cNvSpPr txBox="1"/>
                <p:nvPr/>
              </p:nvSpPr>
              <p:spPr>
                <a:xfrm>
                  <a:off x="3526710" y="4522085"/>
                  <a:ext cx="347023" cy="230832"/>
                </a:xfrm>
                <a:prstGeom prst="rect">
                  <a:avLst/>
                </a:prstGeom>
                <a:noFill/>
              </p:spPr>
              <p:txBody>
                <a:bodyPr wrap="square" rtlCol="0">
                  <a:spAutoFit/>
                </a:bodyPr>
                <a:lstStyle/>
                <a:p>
                  <a:r>
                    <a:rPr lang="en-US" sz="900" dirty="0" smtClean="0">
                      <a:solidFill>
                        <a:srgbClr val="363636"/>
                      </a:solidFill>
                    </a:rPr>
                    <a:t>15</a:t>
                  </a:r>
                  <a:endParaRPr lang="en-US" sz="900" dirty="0">
                    <a:solidFill>
                      <a:srgbClr val="363636"/>
                    </a:solidFill>
                  </a:endParaRPr>
                </a:p>
              </p:txBody>
            </p:sp>
          </p:grpSp>
          <p:sp>
            <p:nvSpPr>
              <p:cNvPr id="42" name="TextBox 41"/>
              <p:cNvSpPr txBox="1"/>
              <p:nvPr/>
            </p:nvSpPr>
            <p:spPr>
              <a:xfrm>
                <a:off x="1946322" y="2542071"/>
                <a:ext cx="706026" cy="338554"/>
              </a:xfrm>
              <a:prstGeom prst="rect">
                <a:avLst/>
              </a:prstGeom>
              <a:noFill/>
            </p:spPr>
            <p:txBody>
              <a:bodyPr wrap="square" rtlCol="0">
                <a:spAutoFit/>
              </a:bodyPr>
              <a:lstStyle/>
              <a:p>
                <a:r>
                  <a:rPr lang="en-US" sz="1600" b="1" dirty="0" smtClean="0">
                    <a:solidFill>
                      <a:srgbClr val="363636"/>
                    </a:solidFill>
                  </a:rPr>
                  <a:t>PFS</a:t>
                </a:r>
                <a:endParaRPr lang="en-US" sz="1600" b="1" dirty="0">
                  <a:solidFill>
                    <a:srgbClr val="363636"/>
                  </a:solidFill>
                </a:endParaRPr>
              </a:p>
            </p:txBody>
          </p:sp>
          <p:sp>
            <p:nvSpPr>
              <p:cNvPr id="43" name="TextBox 42"/>
              <p:cNvSpPr txBox="1"/>
              <p:nvPr/>
            </p:nvSpPr>
            <p:spPr>
              <a:xfrm>
                <a:off x="2158858" y="4695114"/>
                <a:ext cx="974865" cy="246221"/>
              </a:xfrm>
              <a:prstGeom prst="rect">
                <a:avLst/>
              </a:prstGeom>
              <a:noFill/>
            </p:spPr>
            <p:txBody>
              <a:bodyPr wrap="square" rtlCol="0">
                <a:spAutoFit/>
              </a:bodyPr>
              <a:lstStyle/>
              <a:p>
                <a:r>
                  <a:rPr lang="en-US" sz="1000" dirty="0" smtClean="0">
                    <a:solidFill>
                      <a:srgbClr val="363636"/>
                    </a:solidFill>
                  </a:rPr>
                  <a:t>PFS (months)</a:t>
                </a:r>
                <a:endParaRPr lang="en-US" sz="1000" dirty="0">
                  <a:solidFill>
                    <a:srgbClr val="363636"/>
                  </a:solidFill>
                </a:endParaRPr>
              </a:p>
            </p:txBody>
          </p:sp>
          <p:sp>
            <p:nvSpPr>
              <p:cNvPr id="44" name="TextBox 43"/>
              <p:cNvSpPr txBox="1"/>
              <p:nvPr/>
            </p:nvSpPr>
            <p:spPr>
              <a:xfrm rot="16200000">
                <a:off x="-740010" y="3287625"/>
                <a:ext cx="1870801" cy="230832"/>
              </a:xfrm>
              <a:prstGeom prst="rect">
                <a:avLst/>
              </a:prstGeom>
              <a:noFill/>
            </p:spPr>
            <p:txBody>
              <a:bodyPr wrap="square" rtlCol="0">
                <a:spAutoFit/>
              </a:bodyPr>
              <a:lstStyle/>
              <a:p>
                <a:r>
                  <a:rPr lang="en-US" sz="900" dirty="0" smtClean="0">
                    <a:solidFill>
                      <a:srgbClr val="363636"/>
                    </a:solidFill>
                  </a:rPr>
                  <a:t>Survival distribution function</a:t>
                </a:r>
                <a:endParaRPr lang="en-US" sz="900" dirty="0">
                  <a:solidFill>
                    <a:srgbClr val="363636"/>
                  </a:solidFill>
                </a:endParaRPr>
              </a:p>
            </p:txBody>
          </p:sp>
          <p:sp>
            <p:nvSpPr>
              <p:cNvPr id="45" name="TextBox 44"/>
              <p:cNvSpPr txBox="1"/>
              <p:nvPr/>
            </p:nvSpPr>
            <p:spPr>
              <a:xfrm>
                <a:off x="896313" y="4194607"/>
                <a:ext cx="1395910" cy="200055"/>
              </a:xfrm>
              <a:prstGeom prst="rect">
                <a:avLst/>
              </a:prstGeom>
              <a:noFill/>
            </p:spPr>
            <p:txBody>
              <a:bodyPr wrap="square" rtlCol="0">
                <a:spAutoFit/>
              </a:bodyPr>
              <a:lstStyle/>
              <a:p>
                <a:r>
                  <a:rPr lang="en-US" sz="700" dirty="0" smtClean="0">
                    <a:solidFill>
                      <a:srgbClr val="363636"/>
                    </a:solidFill>
                  </a:rPr>
                  <a:t>HR 0.32 (95% CI 0.15, 0.69)</a:t>
                </a:r>
                <a:endParaRPr lang="en-US" sz="700" dirty="0">
                  <a:solidFill>
                    <a:srgbClr val="363636"/>
                  </a:solidFill>
                </a:endParaRPr>
              </a:p>
            </p:txBody>
          </p:sp>
          <p:sp>
            <p:nvSpPr>
              <p:cNvPr id="46" name="TextBox 45"/>
              <p:cNvSpPr txBox="1"/>
              <p:nvPr/>
            </p:nvSpPr>
            <p:spPr>
              <a:xfrm>
                <a:off x="2397584" y="3123260"/>
                <a:ext cx="1816486" cy="415498"/>
              </a:xfrm>
              <a:prstGeom prst="rect">
                <a:avLst/>
              </a:prstGeom>
              <a:noFill/>
            </p:spPr>
            <p:txBody>
              <a:bodyPr wrap="square" rtlCol="0">
                <a:spAutoFit/>
              </a:bodyPr>
              <a:lstStyle/>
              <a:p>
                <a:pPr algn="ctr"/>
                <a:r>
                  <a:rPr lang="en-US" sz="700" i="1" dirty="0" smtClean="0">
                    <a:solidFill>
                      <a:srgbClr val="B60D27"/>
                    </a:solidFill>
                  </a:rPr>
                  <a:t>KRAS</a:t>
                </a:r>
                <a:r>
                  <a:rPr lang="en-US" sz="700" dirty="0" smtClean="0">
                    <a:solidFill>
                      <a:srgbClr val="B60D27"/>
                    </a:solidFill>
                  </a:rPr>
                  <a:t> WT</a:t>
                </a:r>
                <a:br>
                  <a:rPr lang="en-US" sz="700" dirty="0" smtClean="0">
                    <a:solidFill>
                      <a:srgbClr val="B60D27"/>
                    </a:solidFill>
                  </a:rPr>
                </a:br>
                <a:r>
                  <a:rPr lang="en-US" sz="700" dirty="0" smtClean="0">
                    <a:solidFill>
                      <a:srgbClr val="B60D27"/>
                    </a:solidFill>
                  </a:rPr>
                  <a:t>Median PFS 8.77 months</a:t>
                </a:r>
                <a:br>
                  <a:rPr lang="en-US" sz="700" dirty="0" smtClean="0">
                    <a:solidFill>
                      <a:srgbClr val="B60D27"/>
                    </a:solidFill>
                  </a:rPr>
                </a:br>
                <a:r>
                  <a:rPr lang="en-US" sz="700" dirty="0" smtClean="0">
                    <a:solidFill>
                      <a:srgbClr val="B60D27"/>
                    </a:solidFill>
                  </a:rPr>
                  <a:t>(95% CI 6.37, 18.17)</a:t>
                </a:r>
                <a:endParaRPr lang="en-US" sz="700" dirty="0">
                  <a:solidFill>
                    <a:srgbClr val="B60D27"/>
                  </a:solidFill>
                </a:endParaRPr>
              </a:p>
            </p:txBody>
          </p:sp>
          <p:sp>
            <p:nvSpPr>
              <p:cNvPr id="47" name="TextBox 46"/>
              <p:cNvSpPr txBox="1"/>
              <p:nvPr/>
            </p:nvSpPr>
            <p:spPr>
              <a:xfrm>
                <a:off x="2349960" y="3764491"/>
                <a:ext cx="1816486" cy="415498"/>
              </a:xfrm>
              <a:prstGeom prst="rect">
                <a:avLst/>
              </a:prstGeom>
              <a:noFill/>
            </p:spPr>
            <p:txBody>
              <a:bodyPr wrap="square" rtlCol="0">
                <a:spAutoFit/>
              </a:bodyPr>
              <a:lstStyle/>
              <a:p>
                <a:pPr algn="ctr"/>
                <a:r>
                  <a:rPr lang="en-US" sz="700" i="1" dirty="0" smtClean="0">
                    <a:solidFill>
                      <a:srgbClr val="B2C0D8"/>
                    </a:solidFill>
                  </a:rPr>
                  <a:t>KRAS</a:t>
                </a:r>
                <a:r>
                  <a:rPr lang="en-US" sz="700" dirty="0" smtClean="0">
                    <a:solidFill>
                      <a:srgbClr val="B2C0D8"/>
                    </a:solidFill>
                  </a:rPr>
                  <a:t> mutant</a:t>
                </a:r>
                <a:br>
                  <a:rPr lang="en-US" sz="700" dirty="0" smtClean="0">
                    <a:solidFill>
                      <a:srgbClr val="B2C0D8"/>
                    </a:solidFill>
                  </a:rPr>
                </a:br>
                <a:r>
                  <a:rPr lang="en-US" sz="700" dirty="0" smtClean="0">
                    <a:solidFill>
                      <a:srgbClr val="B2C0D8"/>
                    </a:solidFill>
                  </a:rPr>
                  <a:t>Median PFS 5.29 months</a:t>
                </a:r>
                <a:br>
                  <a:rPr lang="en-US" sz="700" dirty="0" smtClean="0">
                    <a:solidFill>
                      <a:srgbClr val="B2C0D8"/>
                    </a:solidFill>
                  </a:rPr>
                </a:br>
                <a:r>
                  <a:rPr lang="en-US" sz="700" dirty="0" smtClean="0">
                    <a:solidFill>
                      <a:srgbClr val="B2C0D8"/>
                    </a:solidFill>
                  </a:rPr>
                  <a:t>(95% CI 2.86, 6.24)</a:t>
                </a:r>
                <a:endParaRPr lang="en-US" sz="700" dirty="0">
                  <a:solidFill>
                    <a:srgbClr val="B2C0D8"/>
                  </a:solidFill>
                </a:endParaRPr>
              </a:p>
            </p:txBody>
          </p:sp>
        </p:grpSp>
        <p:grpSp>
          <p:nvGrpSpPr>
            <p:cNvPr id="19" name="Group 18"/>
            <p:cNvGrpSpPr/>
            <p:nvPr/>
          </p:nvGrpSpPr>
          <p:grpSpPr>
            <a:xfrm>
              <a:off x="656842" y="2633005"/>
              <a:ext cx="2334903" cy="1769159"/>
              <a:chOff x="656842" y="2633005"/>
              <a:chExt cx="2334903" cy="1769159"/>
            </a:xfrm>
          </p:grpSpPr>
          <p:sp>
            <p:nvSpPr>
              <p:cNvPr id="32" name="Freeform 31"/>
              <p:cNvSpPr/>
              <p:nvPr/>
            </p:nvSpPr>
            <p:spPr>
              <a:xfrm>
                <a:off x="665855" y="2659281"/>
                <a:ext cx="2325890" cy="1742883"/>
              </a:xfrm>
              <a:custGeom>
                <a:avLst/>
                <a:gdLst>
                  <a:gd name="connsiteX0" fmla="*/ 0 w 2325890"/>
                  <a:gd name="connsiteY0" fmla="*/ 0 h 1742883"/>
                  <a:gd name="connsiteX1" fmla="*/ 95122 w 2325890"/>
                  <a:gd name="connsiteY1" fmla="*/ 0 h 1742883"/>
                  <a:gd name="connsiteX2" fmla="*/ 95122 w 2325890"/>
                  <a:gd name="connsiteY2" fmla="*/ 52164 h 1742883"/>
                  <a:gd name="connsiteX3" fmla="*/ 104328 w 2325890"/>
                  <a:gd name="connsiteY3" fmla="*/ 52164 h 1742883"/>
                  <a:gd name="connsiteX4" fmla="*/ 104328 w 2325890"/>
                  <a:gd name="connsiteY4" fmla="*/ 144217 h 1742883"/>
                  <a:gd name="connsiteX5" fmla="*/ 135012 w 2325890"/>
                  <a:gd name="connsiteY5" fmla="*/ 144217 h 1742883"/>
                  <a:gd name="connsiteX6" fmla="*/ 135012 w 2325890"/>
                  <a:gd name="connsiteY6" fmla="*/ 190244 h 1742883"/>
                  <a:gd name="connsiteX7" fmla="*/ 242408 w 2325890"/>
                  <a:gd name="connsiteY7" fmla="*/ 190244 h 1742883"/>
                  <a:gd name="connsiteX8" fmla="*/ 242408 w 2325890"/>
                  <a:gd name="connsiteY8" fmla="*/ 236271 h 1742883"/>
                  <a:gd name="connsiteX9" fmla="*/ 276161 w 2325890"/>
                  <a:gd name="connsiteY9" fmla="*/ 236271 h 1742883"/>
                  <a:gd name="connsiteX10" fmla="*/ 276161 w 2325890"/>
                  <a:gd name="connsiteY10" fmla="*/ 288435 h 1742883"/>
                  <a:gd name="connsiteX11" fmla="*/ 325256 w 2325890"/>
                  <a:gd name="connsiteY11" fmla="*/ 288435 h 1742883"/>
                  <a:gd name="connsiteX12" fmla="*/ 325256 w 2325890"/>
                  <a:gd name="connsiteY12" fmla="*/ 328325 h 1742883"/>
                  <a:gd name="connsiteX13" fmla="*/ 362078 w 2325890"/>
                  <a:gd name="connsiteY13" fmla="*/ 328325 h 1742883"/>
                  <a:gd name="connsiteX14" fmla="*/ 362078 w 2325890"/>
                  <a:gd name="connsiteY14" fmla="*/ 383557 h 1742883"/>
                  <a:gd name="connsiteX15" fmla="*/ 398899 w 2325890"/>
                  <a:gd name="connsiteY15" fmla="*/ 383557 h 1742883"/>
                  <a:gd name="connsiteX16" fmla="*/ 398899 w 2325890"/>
                  <a:gd name="connsiteY16" fmla="*/ 426515 h 1742883"/>
                  <a:gd name="connsiteX17" fmla="*/ 484816 w 2325890"/>
                  <a:gd name="connsiteY17" fmla="*/ 426515 h 1742883"/>
                  <a:gd name="connsiteX18" fmla="*/ 484816 w 2325890"/>
                  <a:gd name="connsiteY18" fmla="*/ 475611 h 1742883"/>
                  <a:gd name="connsiteX19" fmla="*/ 540048 w 2325890"/>
                  <a:gd name="connsiteY19" fmla="*/ 475611 h 1742883"/>
                  <a:gd name="connsiteX20" fmla="*/ 540048 w 2325890"/>
                  <a:gd name="connsiteY20" fmla="*/ 527774 h 1742883"/>
                  <a:gd name="connsiteX21" fmla="*/ 573801 w 2325890"/>
                  <a:gd name="connsiteY21" fmla="*/ 527774 h 1742883"/>
                  <a:gd name="connsiteX22" fmla="*/ 573801 w 2325890"/>
                  <a:gd name="connsiteY22" fmla="*/ 573801 h 1742883"/>
                  <a:gd name="connsiteX23" fmla="*/ 598349 w 2325890"/>
                  <a:gd name="connsiteY23" fmla="*/ 573801 h 1742883"/>
                  <a:gd name="connsiteX24" fmla="*/ 598349 w 2325890"/>
                  <a:gd name="connsiteY24" fmla="*/ 625965 h 1742883"/>
                  <a:gd name="connsiteX25" fmla="*/ 610623 w 2325890"/>
                  <a:gd name="connsiteY25" fmla="*/ 625965 h 1742883"/>
                  <a:gd name="connsiteX26" fmla="*/ 610623 w 2325890"/>
                  <a:gd name="connsiteY26" fmla="*/ 681197 h 1742883"/>
                  <a:gd name="connsiteX27" fmla="*/ 736430 w 2325890"/>
                  <a:gd name="connsiteY27" fmla="*/ 681197 h 1742883"/>
                  <a:gd name="connsiteX28" fmla="*/ 736430 w 2325890"/>
                  <a:gd name="connsiteY28" fmla="*/ 828483 h 1742883"/>
                  <a:gd name="connsiteX29" fmla="*/ 1061686 w 2325890"/>
                  <a:gd name="connsiteY29" fmla="*/ 828483 h 1742883"/>
                  <a:gd name="connsiteX30" fmla="*/ 1061686 w 2325890"/>
                  <a:gd name="connsiteY30" fmla="*/ 886784 h 1742883"/>
                  <a:gd name="connsiteX31" fmla="*/ 1215109 w 2325890"/>
                  <a:gd name="connsiteY31" fmla="*/ 886784 h 1742883"/>
                  <a:gd name="connsiteX32" fmla="*/ 1215109 w 2325890"/>
                  <a:gd name="connsiteY32" fmla="*/ 948153 h 1742883"/>
                  <a:gd name="connsiteX33" fmla="*/ 1224314 w 2325890"/>
                  <a:gd name="connsiteY33" fmla="*/ 948153 h 1742883"/>
                  <a:gd name="connsiteX34" fmla="*/ 1224314 w 2325890"/>
                  <a:gd name="connsiteY34" fmla="*/ 1006453 h 1742883"/>
                  <a:gd name="connsiteX35" fmla="*/ 1236588 w 2325890"/>
                  <a:gd name="connsiteY35" fmla="*/ 1006453 h 1742883"/>
                  <a:gd name="connsiteX36" fmla="*/ 1236588 w 2325890"/>
                  <a:gd name="connsiteY36" fmla="*/ 1129192 h 1742883"/>
                  <a:gd name="connsiteX37" fmla="*/ 1248862 w 2325890"/>
                  <a:gd name="connsiteY37" fmla="*/ 1129192 h 1742883"/>
                  <a:gd name="connsiteX38" fmla="*/ 1248862 w 2325890"/>
                  <a:gd name="connsiteY38" fmla="*/ 1193629 h 1742883"/>
                  <a:gd name="connsiteX39" fmla="*/ 1319436 w 2325890"/>
                  <a:gd name="connsiteY39" fmla="*/ 1193629 h 1742883"/>
                  <a:gd name="connsiteX40" fmla="*/ 1319436 w 2325890"/>
                  <a:gd name="connsiteY40" fmla="*/ 1258067 h 1742883"/>
                  <a:gd name="connsiteX41" fmla="*/ 1432969 w 2325890"/>
                  <a:gd name="connsiteY41" fmla="*/ 1258067 h 1742883"/>
                  <a:gd name="connsiteX42" fmla="*/ 1432969 w 2325890"/>
                  <a:gd name="connsiteY42" fmla="*/ 1322504 h 1742883"/>
                  <a:gd name="connsiteX43" fmla="*/ 1485133 w 2325890"/>
                  <a:gd name="connsiteY43" fmla="*/ 1322504 h 1742883"/>
                  <a:gd name="connsiteX44" fmla="*/ 1485133 w 2325890"/>
                  <a:gd name="connsiteY44" fmla="*/ 1393079 h 1742883"/>
                  <a:gd name="connsiteX45" fmla="*/ 1712199 w 2325890"/>
                  <a:gd name="connsiteY45" fmla="*/ 1393079 h 1742883"/>
                  <a:gd name="connsiteX46" fmla="*/ 1712199 w 2325890"/>
                  <a:gd name="connsiteY46" fmla="*/ 1460585 h 1742883"/>
                  <a:gd name="connsiteX47" fmla="*/ 1785842 w 2325890"/>
                  <a:gd name="connsiteY47" fmla="*/ 1460585 h 1742883"/>
                  <a:gd name="connsiteX48" fmla="*/ 1785842 w 2325890"/>
                  <a:gd name="connsiteY48" fmla="*/ 1534228 h 1742883"/>
                  <a:gd name="connsiteX49" fmla="*/ 2120303 w 2325890"/>
                  <a:gd name="connsiteY49" fmla="*/ 1534228 h 1742883"/>
                  <a:gd name="connsiteX50" fmla="*/ 2120303 w 2325890"/>
                  <a:gd name="connsiteY50" fmla="*/ 1638555 h 1742883"/>
                  <a:gd name="connsiteX51" fmla="*/ 2319753 w 2325890"/>
                  <a:gd name="connsiteY51" fmla="*/ 1638555 h 1742883"/>
                  <a:gd name="connsiteX52" fmla="*/ 2319753 w 2325890"/>
                  <a:gd name="connsiteY52" fmla="*/ 1742883 h 1742883"/>
                  <a:gd name="connsiteX53" fmla="*/ 2325890 w 2325890"/>
                  <a:gd name="connsiteY53" fmla="*/ 1742883 h 174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25890" h="1742883">
                    <a:moveTo>
                      <a:pt x="0" y="0"/>
                    </a:moveTo>
                    <a:lnTo>
                      <a:pt x="95122" y="0"/>
                    </a:lnTo>
                    <a:lnTo>
                      <a:pt x="95122" y="52164"/>
                    </a:lnTo>
                    <a:lnTo>
                      <a:pt x="104328" y="52164"/>
                    </a:lnTo>
                    <a:lnTo>
                      <a:pt x="104328" y="144217"/>
                    </a:lnTo>
                    <a:lnTo>
                      <a:pt x="135012" y="144217"/>
                    </a:lnTo>
                    <a:lnTo>
                      <a:pt x="135012" y="190244"/>
                    </a:lnTo>
                    <a:lnTo>
                      <a:pt x="242408" y="190244"/>
                    </a:lnTo>
                    <a:lnTo>
                      <a:pt x="242408" y="236271"/>
                    </a:lnTo>
                    <a:lnTo>
                      <a:pt x="276161" y="236271"/>
                    </a:lnTo>
                    <a:lnTo>
                      <a:pt x="276161" y="288435"/>
                    </a:lnTo>
                    <a:lnTo>
                      <a:pt x="325256" y="288435"/>
                    </a:lnTo>
                    <a:lnTo>
                      <a:pt x="325256" y="328325"/>
                    </a:lnTo>
                    <a:lnTo>
                      <a:pt x="362078" y="328325"/>
                    </a:lnTo>
                    <a:lnTo>
                      <a:pt x="362078" y="383557"/>
                    </a:lnTo>
                    <a:lnTo>
                      <a:pt x="398899" y="383557"/>
                    </a:lnTo>
                    <a:lnTo>
                      <a:pt x="398899" y="426515"/>
                    </a:lnTo>
                    <a:lnTo>
                      <a:pt x="484816" y="426515"/>
                    </a:lnTo>
                    <a:lnTo>
                      <a:pt x="484816" y="475611"/>
                    </a:lnTo>
                    <a:lnTo>
                      <a:pt x="540048" y="475611"/>
                    </a:lnTo>
                    <a:lnTo>
                      <a:pt x="540048" y="527774"/>
                    </a:lnTo>
                    <a:lnTo>
                      <a:pt x="573801" y="527774"/>
                    </a:lnTo>
                    <a:lnTo>
                      <a:pt x="573801" y="573801"/>
                    </a:lnTo>
                    <a:lnTo>
                      <a:pt x="598349" y="573801"/>
                    </a:lnTo>
                    <a:lnTo>
                      <a:pt x="598349" y="625965"/>
                    </a:lnTo>
                    <a:lnTo>
                      <a:pt x="610623" y="625965"/>
                    </a:lnTo>
                    <a:lnTo>
                      <a:pt x="610623" y="681197"/>
                    </a:lnTo>
                    <a:lnTo>
                      <a:pt x="736430" y="681197"/>
                    </a:lnTo>
                    <a:lnTo>
                      <a:pt x="736430" y="828483"/>
                    </a:lnTo>
                    <a:lnTo>
                      <a:pt x="1061686" y="828483"/>
                    </a:lnTo>
                    <a:lnTo>
                      <a:pt x="1061686" y="886784"/>
                    </a:lnTo>
                    <a:lnTo>
                      <a:pt x="1215109" y="886784"/>
                    </a:lnTo>
                    <a:lnTo>
                      <a:pt x="1215109" y="948153"/>
                    </a:lnTo>
                    <a:lnTo>
                      <a:pt x="1224314" y="948153"/>
                    </a:lnTo>
                    <a:lnTo>
                      <a:pt x="1224314" y="1006453"/>
                    </a:lnTo>
                    <a:lnTo>
                      <a:pt x="1236588" y="1006453"/>
                    </a:lnTo>
                    <a:lnTo>
                      <a:pt x="1236588" y="1129192"/>
                    </a:lnTo>
                    <a:lnTo>
                      <a:pt x="1248862" y="1129192"/>
                    </a:lnTo>
                    <a:lnTo>
                      <a:pt x="1248862" y="1193629"/>
                    </a:lnTo>
                    <a:lnTo>
                      <a:pt x="1319436" y="1193629"/>
                    </a:lnTo>
                    <a:lnTo>
                      <a:pt x="1319436" y="1258067"/>
                    </a:lnTo>
                    <a:lnTo>
                      <a:pt x="1432969" y="1258067"/>
                    </a:lnTo>
                    <a:lnTo>
                      <a:pt x="1432969" y="1322504"/>
                    </a:lnTo>
                    <a:lnTo>
                      <a:pt x="1485133" y="1322504"/>
                    </a:lnTo>
                    <a:lnTo>
                      <a:pt x="1485133" y="1393079"/>
                    </a:lnTo>
                    <a:lnTo>
                      <a:pt x="1712199" y="1393079"/>
                    </a:lnTo>
                    <a:lnTo>
                      <a:pt x="1712199" y="1460585"/>
                    </a:lnTo>
                    <a:lnTo>
                      <a:pt x="1785842" y="1460585"/>
                    </a:lnTo>
                    <a:lnTo>
                      <a:pt x="1785842" y="1534228"/>
                    </a:lnTo>
                    <a:lnTo>
                      <a:pt x="2120303" y="1534228"/>
                    </a:lnTo>
                    <a:lnTo>
                      <a:pt x="2120303" y="1638555"/>
                    </a:lnTo>
                    <a:lnTo>
                      <a:pt x="2319753" y="1638555"/>
                    </a:lnTo>
                    <a:lnTo>
                      <a:pt x="2319753" y="1742883"/>
                    </a:lnTo>
                    <a:lnTo>
                      <a:pt x="2325890" y="174288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3" name="Oval 32"/>
              <p:cNvSpPr/>
              <p:nvPr/>
            </p:nvSpPr>
            <p:spPr>
              <a:xfrm>
                <a:off x="966055" y="2962498"/>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34" name="Oval 33"/>
              <p:cNvSpPr/>
              <p:nvPr/>
            </p:nvSpPr>
            <p:spPr>
              <a:xfrm>
                <a:off x="1373011" y="3313348"/>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35" name="Oval 34"/>
              <p:cNvSpPr/>
              <p:nvPr/>
            </p:nvSpPr>
            <p:spPr>
              <a:xfrm>
                <a:off x="1374819" y="3462056"/>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36" name="Oval 35"/>
              <p:cNvSpPr/>
              <p:nvPr/>
            </p:nvSpPr>
            <p:spPr>
              <a:xfrm>
                <a:off x="1468539" y="3462056"/>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37" name="Oval 36"/>
              <p:cNvSpPr/>
              <p:nvPr/>
            </p:nvSpPr>
            <p:spPr>
              <a:xfrm>
                <a:off x="1670425" y="3462056"/>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38" name="Oval 37"/>
              <p:cNvSpPr/>
              <p:nvPr/>
            </p:nvSpPr>
            <p:spPr>
              <a:xfrm>
                <a:off x="2114404" y="3951690"/>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39" name="Oval 38"/>
              <p:cNvSpPr/>
              <p:nvPr/>
            </p:nvSpPr>
            <p:spPr>
              <a:xfrm>
                <a:off x="2461420" y="4166682"/>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40" name="Oval 39"/>
              <p:cNvSpPr/>
              <p:nvPr/>
            </p:nvSpPr>
            <p:spPr>
              <a:xfrm>
                <a:off x="656842" y="2633005"/>
                <a:ext cx="50784" cy="50784"/>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grpSp>
        <p:grpSp>
          <p:nvGrpSpPr>
            <p:cNvPr id="20" name="Group 19"/>
            <p:cNvGrpSpPr/>
            <p:nvPr/>
          </p:nvGrpSpPr>
          <p:grpSpPr>
            <a:xfrm>
              <a:off x="666572" y="2657742"/>
              <a:ext cx="3637660" cy="1751888"/>
              <a:chOff x="666572" y="2657742"/>
              <a:chExt cx="3637660" cy="1751888"/>
            </a:xfrm>
          </p:grpSpPr>
          <p:sp>
            <p:nvSpPr>
              <p:cNvPr id="21" name="Oval 20"/>
              <p:cNvSpPr/>
              <p:nvPr/>
            </p:nvSpPr>
            <p:spPr>
              <a:xfrm>
                <a:off x="3069715" y="3702831"/>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22" name="Oval 21"/>
              <p:cNvSpPr/>
              <p:nvPr/>
            </p:nvSpPr>
            <p:spPr>
              <a:xfrm>
                <a:off x="2716894" y="3702818"/>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23" name="Oval 22"/>
              <p:cNvSpPr/>
              <p:nvPr/>
            </p:nvSpPr>
            <p:spPr>
              <a:xfrm>
                <a:off x="2517596" y="3702502"/>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24" name="Oval 23"/>
              <p:cNvSpPr/>
              <p:nvPr/>
            </p:nvSpPr>
            <p:spPr>
              <a:xfrm>
                <a:off x="2478831" y="3702831"/>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25" name="Oval 24"/>
              <p:cNvSpPr/>
              <p:nvPr/>
            </p:nvSpPr>
            <p:spPr>
              <a:xfrm>
                <a:off x="2047824" y="3157310"/>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26" name="Oval 25"/>
              <p:cNvSpPr/>
              <p:nvPr/>
            </p:nvSpPr>
            <p:spPr>
              <a:xfrm>
                <a:off x="1861477" y="2904603"/>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27" name="Oval 26"/>
              <p:cNvSpPr/>
              <p:nvPr/>
            </p:nvSpPr>
            <p:spPr>
              <a:xfrm>
                <a:off x="1713182" y="2905291"/>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28" name="Oval 27"/>
              <p:cNvSpPr/>
              <p:nvPr/>
            </p:nvSpPr>
            <p:spPr>
              <a:xfrm>
                <a:off x="1383355" y="2905702"/>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29" name="Oval 28"/>
              <p:cNvSpPr/>
              <p:nvPr/>
            </p:nvSpPr>
            <p:spPr>
              <a:xfrm>
                <a:off x="1332571" y="2905702"/>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30" name="Oval 29"/>
              <p:cNvSpPr/>
              <p:nvPr/>
            </p:nvSpPr>
            <p:spPr>
              <a:xfrm>
                <a:off x="1009364" y="2727991"/>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31" name="Freeform 30"/>
              <p:cNvSpPr/>
              <p:nvPr/>
            </p:nvSpPr>
            <p:spPr>
              <a:xfrm>
                <a:off x="666572" y="2657742"/>
                <a:ext cx="3637660" cy="1751888"/>
              </a:xfrm>
              <a:custGeom>
                <a:avLst/>
                <a:gdLst>
                  <a:gd name="connsiteX0" fmla="*/ 0 w 3637660"/>
                  <a:gd name="connsiteY0" fmla="*/ 0 h 1751888"/>
                  <a:gd name="connsiteX1" fmla="*/ 133884 w 3637660"/>
                  <a:gd name="connsiteY1" fmla="*/ 0 h 1751888"/>
                  <a:gd name="connsiteX2" fmla="*/ 133884 w 3637660"/>
                  <a:gd name="connsiteY2" fmla="*/ 96852 h 1751888"/>
                  <a:gd name="connsiteX3" fmla="*/ 418744 w 3637660"/>
                  <a:gd name="connsiteY3" fmla="*/ 96852 h 1751888"/>
                  <a:gd name="connsiteX4" fmla="*/ 418744 w 3637660"/>
                  <a:gd name="connsiteY4" fmla="*/ 188008 h 1751888"/>
                  <a:gd name="connsiteX5" fmla="*/ 689361 w 3637660"/>
                  <a:gd name="connsiteY5" fmla="*/ 188008 h 1751888"/>
                  <a:gd name="connsiteX6" fmla="*/ 689361 w 3637660"/>
                  <a:gd name="connsiteY6" fmla="*/ 276314 h 1751888"/>
                  <a:gd name="connsiteX7" fmla="*/ 1276172 w 3637660"/>
                  <a:gd name="connsiteY7" fmla="*/ 276314 h 1751888"/>
                  <a:gd name="connsiteX8" fmla="*/ 1276172 w 3637660"/>
                  <a:gd name="connsiteY8" fmla="*/ 401652 h 1751888"/>
                  <a:gd name="connsiteX9" fmla="*/ 1378721 w 3637660"/>
                  <a:gd name="connsiteY9" fmla="*/ 401652 h 1751888"/>
                  <a:gd name="connsiteX10" fmla="*/ 1378721 w 3637660"/>
                  <a:gd name="connsiteY10" fmla="*/ 526991 h 1751888"/>
                  <a:gd name="connsiteX11" fmla="*/ 1472725 w 3637660"/>
                  <a:gd name="connsiteY11" fmla="*/ 526991 h 1751888"/>
                  <a:gd name="connsiteX12" fmla="*/ 1472725 w 3637660"/>
                  <a:gd name="connsiteY12" fmla="*/ 660875 h 1751888"/>
                  <a:gd name="connsiteX13" fmla="*/ 1529697 w 3637660"/>
                  <a:gd name="connsiteY13" fmla="*/ 660875 h 1751888"/>
                  <a:gd name="connsiteX14" fmla="*/ 1529697 w 3637660"/>
                  <a:gd name="connsiteY14" fmla="*/ 797608 h 1751888"/>
                  <a:gd name="connsiteX15" fmla="*/ 1760434 w 3637660"/>
                  <a:gd name="connsiteY15" fmla="*/ 797608 h 1751888"/>
                  <a:gd name="connsiteX16" fmla="*/ 1760434 w 3637660"/>
                  <a:gd name="connsiteY16" fmla="*/ 942886 h 1751888"/>
                  <a:gd name="connsiteX17" fmla="*/ 1777525 w 3637660"/>
                  <a:gd name="connsiteY17" fmla="*/ 942886 h 1751888"/>
                  <a:gd name="connsiteX18" fmla="*/ 1777525 w 3637660"/>
                  <a:gd name="connsiteY18" fmla="*/ 1073922 h 1751888"/>
                  <a:gd name="connsiteX19" fmla="*/ 3634811 w 3637660"/>
                  <a:gd name="connsiteY19" fmla="*/ 1073922 h 1751888"/>
                  <a:gd name="connsiteX20" fmla="*/ 3634811 w 3637660"/>
                  <a:gd name="connsiteY20" fmla="*/ 1751888 h 1751888"/>
                  <a:gd name="connsiteX21" fmla="*/ 3634811 w 3637660"/>
                  <a:gd name="connsiteY21" fmla="*/ 1723402 h 1751888"/>
                  <a:gd name="connsiteX22" fmla="*/ 3637660 w 3637660"/>
                  <a:gd name="connsiteY22" fmla="*/ 1723402 h 175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37660" h="1751888">
                    <a:moveTo>
                      <a:pt x="0" y="0"/>
                    </a:moveTo>
                    <a:lnTo>
                      <a:pt x="133884" y="0"/>
                    </a:lnTo>
                    <a:lnTo>
                      <a:pt x="133884" y="96852"/>
                    </a:lnTo>
                    <a:lnTo>
                      <a:pt x="418744" y="96852"/>
                    </a:lnTo>
                    <a:lnTo>
                      <a:pt x="418744" y="188008"/>
                    </a:lnTo>
                    <a:lnTo>
                      <a:pt x="689361" y="188008"/>
                    </a:lnTo>
                    <a:lnTo>
                      <a:pt x="689361" y="276314"/>
                    </a:lnTo>
                    <a:lnTo>
                      <a:pt x="1276172" y="276314"/>
                    </a:lnTo>
                    <a:lnTo>
                      <a:pt x="1276172" y="401652"/>
                    </a:lnTo>
                    <a:lnTo>
                      <a:pt x="1378721" y="401652"/>
                    </a:lnTo>
                    <a:lnTo>
                      <a:pt x="1378721" y="526991"/>
                    </a:lnTo>
                    <a:lnTo>
                      <a:pt x="1472725" y="526991"/>
                    </a:lnTo>
                    <a:lnTo>
                      <a:pt x="1472725" y="660875"/>
                    </a:lnTo>
                    <a:lnTo>
                      <a:pt x="1529697" y="660875"/>
                    </a:lnTo>
                    <a:lnTo>
                      <a:pt x="1529697" y="797608"/>
                    </a:lnTo>
                    <a:lnTo>
                      <a:pt x="1760434" y="797608"/>
                    </a:lnTo>
                    <a:lnTo>
                      <a:pt x="1760434" y="942886"/>
                    </a:lnTo>
                    <a:lnTo>
                      <a:pt x="1777525" y="942886"/>
                    </a:lnTo>
                    <a:lnTo>
                      <a:pt x="1777525" y="1073922"/>
                    </a:lnTo>
                    <a:lnTo>
                      <a:pt x="3634811" y="1073922"/>
                    </a:lnTo>
                    <a:lnTo>
                      <a:pt x="3634811" y="1751888"/>
                    </a:lnTo>
                    <a:lnTo>
                      <a:pt x="3634811" y="1723402"/>
                    </a:lnTo>
                    <a:lnTo>
                      <a:pt x="3637660" y="1723402"/>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grpSp>
      </p:grpSp>
      <p:grpSp>
        <p:nvGrpSpPr>
          <p:cNvPr id="69" name="Group 68"/>
          <p:cNvGrpSpPr>
            <a:grpSpLocks noChangeAspect="1"/>
          </p:cNvGrpSpPr>
          <p:nvPr/>
        </p:nvGrpSpPr>
        <p:grpSpPr>
          <a:xfrm>
            <a:off x="4675094" y="2353462"/>
            <a:ext cx="4375917" cy="2554471"/>
            <a:chOff x="4675094" y="2400962"/>
            <a:chExt cx="4375917" cy="2554471"/>
          </a:xfrm>
        </p:grpSpPr>
        <p:grpSp>
          <p:nvGrpSpPr>
            <p:cNvPr id="70" name="Group 69"/>
            <p:cNvGrpSpPr/>
            <p:nvPr/>
          </p:nvGrpSpPr>
          <p:grpSpPr>
            <a:xfrm>
              <a:off x="4675094" y="2400962"/>
              <a:ext cx="4375917" cy="2554471"/>
              <a:chOff x="4675094" y="2400962"/>
              <a:chExt cx="4375917" cy="2554471"/>
            </a:xfrm>
          </p:grpSpPr>
          <p:grpSp>
            <p:nvGrpSpPr>
              <p:cNvPr id="72" name="Group 71"/>
              <p:cNvGrpSpPr/>
              <p:nvPr/>
            </p:nvGrpSpPr>
            <p:grpSpPr>
              <a:xfrm>
                <a:off x="4675094" y="2400962"/>
                <a:ext cx="4375917" cy="2554471"/>
                <a:chOff x="4675094" y="2396390"/>
                <a:chExt cx="4375917" cy="2554471"/>
              </a:xfrm>
            </p:grpSpPr>
            <p:grpSp>
              <p:nvGrpSpPr>
                <p:cNvPr id="99" name="Group 98"/>
                <p:cNvGrpSpPr/>
                <p:nvPr/>
              </p:nvGrpSpPr>
              <p:grpSpPr>
                <a:xfrm>
                  <a:off x="4905416" y="2549039"/>
                  <a:ext cx="4145595" cy="2217838"/>
                  <a:chOff x="315453" y="2536139"/>
                  <a:chExt cx="4145595" cy="2217838"/>
                </a:xfrm>
              </p:grpSpPr>
              <p:cxnSp>
                <p:nvCxnSpPr>
                  <p:cNvPr id="106" name="Straight Connector 105"/>
                  <p:cNvCxnSpPr/>
                  <p:nvPr/>
                </p:nvCxnSpPr>
                <p:spPr>
                  <a:xfrm>
                    <a:off x="661888" y="2582510"/>
                    <a:ext cx="0" cy="195123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61888" y="4468700"/>
                    <a:ext cx="37991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04493" y="3347700"/>
                    <a:ext cx="573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04493" y="2995713"/>
                    <a:ext cx="573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04493" y="3695860"/>
                    <a:ext cx="573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04493" y="4051673"/>
                    <a:ext cx="573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04493" y="2647552"/>
                    <a:ext cx="573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04493" y="4399833"/>
                    <a:ext cx="573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489076" y="4468700"/>
                    <a:ext cx="0" cy="6504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316898" y="4468700"/>
                    <a:ext cx="0" cy="6504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154275" y="4468700"/>
                    <a:ext cx="0" cy="6504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15454" y="2536139"/>
                    <a:ext cx="443037" cy="230832"/>
                  </a:xfrm>
                  <a:prstGeom prst="rect">
                    <a:avLst/>
                  </a:prstGeom>
                  <a:noFill/>
                </p:spPr>
                <p:txBody>
                  <a:bodyPr wrap="square" rtlCol="0">
                    <a:spAutoFit/>
                  </a:bodyPr>
                  <a:lstStyle/>
                  <a:p>
                    <a:r>
                      <a:rPr lang="en-US" sz="900" dirty="0" smtClean="0">
                        <a:solidFill>
                          <a:srgbClr val="363636"/>
                        </a:solidFill>
                      </a:rPr>
                      <a:t>1.0</a:t>
                    </a:r>
                    <a:endParaRPr lang="en-US" sz="900" dirty="0">
                      <a:solidFill>
                        <a:srgbClr val="363636"/>
                      </a:solidFill>
                    </a:endParaRPr>
                  </a:p>
                </p:txBody>
              </p:sp>
              <p:sp>
                <p:nvSpPr>
                  <p:cNvPr id="118" name="TextBox 117"/>
                  <p:cNvSpPr txBox="1"/>
                  <p:nvPr/>
                </p:nvSpPr>
                <p:spPr>
                  <a:xfrm>
                    <a:off x="315454" y="2888725"/>
                    <a:ext cx="443037" cy="230832"/>
                  </a:xfrm>
                  <a:prstGeom prst="rect">
                    <a:avLst/>
                  </a:prstGeom>
                  <a:noFill/>
                </p:spPr>
                <p:txBody>
                  <a:bodyPr wrap="square" rtlCol="0">
                    <a:spAutoFit/>
                  </a:bodyPr>
                  <a:lstStyle/>
                  <a:p>
                    <a:r>
                      <a:rPr lang="en-US" sz="900" dirty="0" smtClean="0">
                        <a:solidFill>
                          <a:srgbClr val="363636"/>
                        </a:solidFill>
                      </a:rPr>
                      <a:t>0.8</a:t>
                    </a:r>
                    <a:endParaRPr lang="en-US" sz="900" dirty="0">
                      <a:solidFill>
                        <a:srgbClr val="363636"/>
                      </a:solidFill>
                    </a:endParaRPr>
                  </a:p>
                </p:txBody>
              </p:sp>
              <p:sp>
                <p:nvSpPr>
                  <p:cNvPr id="119" name="TextBox 118"/>
                  <p:cNvSpPr txBox="1"/>
                  <p:nvPr/>
                </p:nvSpPr>
                <p:spPr>
                  <a:xfrm>
                    <a:off x="315453" y="3232284"/>
                    <a:ext cx="443037" cy="230832"/>
                  </a:xfrm>
                  <a:prstGeom prst="rect">
                    <a:avLst/>
                  </a:prstGeom>
                  <a:noFill/>
                </p:spPr>
                <p:txBody>
                  <a:bodyPr wrap="square" rtlCol="0">
                    <a:spAutoFit/>
                  </a:bodyPr>
                  <a:lstStyle/>
                  <a:p>
                    <a:r>
                      <a:rPr lang="en-US" sz="900" dirty="0" smtClean="0">
                        <a:solidFill>
                          <a:srgbClr val="363636"/>
                        </a:solidFill>
                      </a:rPr>
                      <a:t>0.6</a:t>
                    </a:r>
                    <a:endParaRPr lang="en-US" sz="900" dirty="0">
                      <a:solidFill>
                        <a:srgbClr val="363636"/>
                      </a:solidFill>
                    </a:endParaRPr>
                  </a:p>
                </p:txBody>
              </p:sp>
              <p:sp>
                <p:nvSpPr>
                  <p:cNvPr id="120" name="TextBox 119"/>
                  <p:cNvSpPr txBox="1"/>
                  <p:nvPr/>
                </p:nvSpPr>
                <p:spPr>
                  <a:xfrm>
                    <a:off x="315453" y="3583409"/>
                    <a:ext cx="443037" cy="230832"/>
                  </a:xfrm>
                  <a:prstGeom prst="rect">
                    <a:avLst/>
                  </a:prstGeom>
                  <a:noFill/>
                </p:spPr>
                <p:txBody>
                  <a:bodyPr wrap="square" rtlCol="0">
                    <a:spAutoFit/>
                  </a:bodyPr>
                  <a:lstStyle/>
                  <a:p>
                    <a:r>
                      <a:rPr lang="en-US" sz="900" dirty="0" smtClean="0">
                        <a:solidFill>
                          <a:srgbClr val="363636"/>
                        </a:solidFill>
                      </a:rPr>
                      <a:t>0.4</a:t>
                    </a:r>
                    <a:endParaRPr lang="en-US" sz="900" dirty="0">
                      <a:solidFill>
                        <a:srgbClr val="363636"/>
                      </a:solidFill>
                    </a:endParaRPr>
                  </a:p>
                </p:txBody>
              </p:sp>
              <p:sp>
                <p:nvSpPr>
                  <p:cNvPr id="121" name="TextBox 120"/>
                  <p:cNvSpPr txBox="1"/>
                  <p:nvPr/>
                </p:nvSpPr>
                <p:spPr>
                  <a:xfrm>
                    <a:off x="315453" y="3936257"/>
                    <a:ext cx="443037" cy="230832"/>
                  </a:xfrm>
                  <a:prstGeom prst="rect">
                    <a:avLst/>
                  </a:prstGeom>
                  <a:noFill/>
                </p:spPr>
                <p:txBody>
                  <a:bodyPr wrap="square" rtlCol="0">
                    <a:spAutoFit/>
                  </a:bodyPr>
                  <a:lstStyle/>
                  <a:p>
                    <a:r>
                      <a:rPr lang="en-US" sz="900" dirty="0" smtClean="0">
                        <a:solidFill>
                          <a:srgbClr val="363636"/>
                        </a:solidFill>
                      </a:rPr>
                      <a:t>0.2</a:t>
                    </a:r>
                    <a:endParaRPr lang="en-US" sz="900" dirty="0">
                      <a:solidFill>
                        <a:srgbClr val="363636"/>
                      </a:solidFill>
                    </a:endParaRPr>
                  </a:p>
                </p:txBody>
              </p:sp>
              <p:sp>
                <p:nvSpPr>
                  <p:cNvPr id="122" name="TextBox 121"/>
                  <p:cNvSpPr txBox="1"/>
                  <p:nvPr/>
                </p:nvSpPr>
                <p:spPr>
                  <a:xfrm>
                    <a:off x="315453" y="4284222"/>
                    <a:ext cx="443037" cy="230832"/>
                  </a:xfrm>
                  <a:prstGeom prst="rect">
                    <a:avLst/>
                  </a:prstGeom>
                  <a:noFill/>
                </p:spPr>
                <p:txBody>
                  <a:bodyPr wrap="square" rtlCol="0">
                    <a:spAutoFit/>
                  </a:bodyPr>
                  <a:lstStyle/>
                  <a:p>
                    <a:r>
                      <a:rPr lang="en-US" sz="900" dirty="0" smtClean="0">
                        <a:solidFill>
                          <a:srgbClr val="363636"/>
                        </a:solidFill>
                      </a:rPr>
                      <a:t>0.0</a:t>
                    </a:r>
                    <a:endParaRPr lang="en-US" sz="900" dirty="0">
                      <a:solidFill>
                        <a:srgbClr val="363636"/>
                      </a:solidFill>
                    </a:endParaRPr>
                  </a:p>
                </p:txBody>
              </p:sp>
              <p:sp>
                <p:nvSpPr>
                  <p:cNvPr id="123" name="TextBox 122"/>
                  <p:cNvSpPr txBox="1"/>
                  <p:nvPr/>
                </p:nvSpPr>
                <p:spPr>
                  <a:xfrm>
                    <a:off x="543003" y="4523145"/>
                    <a:ext cx="287126" cy="230832"/>
                  </a:xfrm>
                  <a:prstGeom prst="rect">
                    <a:avLst/>
                  </a:prstGeom>
                  <a:noFill/>
                </p:spPr>
                <p:txBody>
                  <a:bodyPr wrap="square" rtlCol="0">
                    <a:spAutoFit/>
                  </a:bodyPr>
                  <a:lstStyle/>
                  <a:p>
                    <a:r>
                      <a:rPr lang="en-US" sz="900" dirty="0">
                        <a:solidFill>
                          <a:srgbClr val="363636"/>
                        </a:solidFill>
                      </a:rPr>
                      <a:t>0</a:t>
                    </a:r>
                  </a:p>
                </p:txBody>
              </p:sp>
              <p:sp>
                <p:nvSpPr>
                  <p:cNvPr id="124" name="TextBox 123"/>
                  <p:cNvSpPr txBox="1"/>
                  <p:nvPr/>
                </p:nvSpPr>
                <p:spPr>
                  <a:xfrm>
                    <a:off x="1366583" y="4523145"/>
                    <a:ext cx="287126" cy="230832"/>
                  </a:xfrm>
                  <a:prstGeom prst="rect">
                    <a:avLst/>
                  </a:prstGeom>
                  <a:noFill/>
                </p:spPr>
                <p:txBody>
                  <a:bodyPr wrap="square" rtlCol="0">
                    <a:spAutoFit/>
                  </a:bodyPr>
                  <a:lstStyle/>
                  <a:p>
                    <a:r>
                      <a:rPr lang="en-US" sz="900" dirty="0" smtClean="0">
                        <a:solidFill>
                          <a:srgbClr val="363636"/>
                        </a:solidFill>
                      </a:rPr>
                      <a:t>5</a:t>
                    </a:r>
                    <a:endParaRPr lang="en-US" sz="900" dirty="0">
                      <a:solidFill>
                        <a:srgbClr val="363636"/>
                      </a:solidFill>
                    </a:endParaRPr>
                  </a:p>
                </p:txBody>
              </p:sp>
              <p:sp>
                <p:nvSpPr>
                  <p:cNvPr id="125" name="TextBox 124"/>
                  <p:cNvSpPr txBox="1"/>
                  <p:nvPr/>
                </p:nvSpPr>
                <p:spPr>
                  <a:xfrm>
                    <a:off x="2165544" y="4523145"/>
                    <a:ext cx="347023" cy="230832"/>
                  </a:xfrm>
                  <a:prstGeom prst="rect">
                    <a:avLst/>
                  </a:prstGeom>
                  <a:noFill/>
                </p:spPr>
                <p:txBody>
                  <a:bodyPr wrap="square" rtlCol="0">
                    <a:spAutoFit/>
                  </a:bodyPr>
                  <a:lstStyle/>
                  <a:p>
                    <a:r>
                      <a:rPr lang="en-US" sz="900" dirty="0" smtClean="0">
                        <a:solidFill>
                          <a:srgbClr val="363636"/>
                        </a:solidFill>
                      </a:rPr>
                      <a:t>10</a:t>
                    </a:r>
                    <a:endParaRPr lang="en-US" sz="900" dirty="0">
                      <a:solidFill>
                        <a:srgbClr val="363636"/>
                      </a:solidFill>
                    </a:endParaRPr>
                  </a:p>
                </p:txBody>
              </p:sp>
              <p:sp>
                <p:nvSpPr>
                  <p:cNvPr id="126" name="TextBox 125"/>
                  <p:cNvSpPr txBox="1"/>
                  <p:nvPr/>
                </p:nvSpPr>
                <p:spPr>
                  <a:xfrm>
                    <a:off x="2997619" y="4523145"/>
                    <a:ext cx="347023" cy="230832"/>
                  </a:xfrm>
                  <a:prstGeom prst="rect">
                    <a:avLst/>
                  </a:prstGeom>
                  <a:noFill/>
                </p:spPr>
                <p:txBody>
                  <a:bodyPr wrap="square" rtlCol="0">
                    <a:spAutoFit/>
                  </a:bodyPr>
                  <a:lstStyle/>
                  <a:p>
                    <a:r>
                      <a:rPr lang="en-US" sz="900" dirty="0" smtClean="0">
                        <a:solidFill>
                          <a:srgbClr val="363636"/>
                        </a:solidFill>
                      </a:rPr>
                      <a:t>15</a:t>
                    </a:r>
                    <a:endParaRPr lang="en-US" sz="900" dirty="0">
                      <a:solidFill>
                        <a:srgbClr val="363636"/>
                      </a:solidFill>
                    </a:endParaRPr>
                  </a:p>
                </p:txBody>
              </p:sp>
              <p:cxnSp>
                <p:nvCxnSpPr>
                  <p:cNvPr id="127" name="Straight Connector 126"/>
                  <p:cNvCxnSpPr/>
                  <p:nvPr/>
                </p:nvCxnSpPr>
                <p:spPr>
                  <a:xfrm>
                    <a:off x="3988386" y="4468700"/>
                    <a:ext cx="0" cy="6504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3831730" y="4523145"/>
                    <a:ext cx="347023" cy="230832"/>
                  </a:xfrm>
                  <a:prstGeom prst="rect">
                    <a:avLst/>
                  </a:prstGeom>
                  <a:noFill/>
                </p:spPr>
                <p:txBody>
                  <a:bodyPr wrap="square" rtlCol="0">
                    <a:spAutoFit/>
                  </a:bodyPr>
                  <a:lstStyle/>
                  <a:p>
                    <a:r>
                      <a:rPr lang="en-US" sz="900" dirty="0" smtClean="0">
                        <a:solidFill>
                          <a:srgbClr val="363636"/>
                        </a:solidFill>
                      </a:rPr>
                      <a:t>20</a:t>
                    </a:r>
                    <a:endParaRPr lang="en-US" sz="900" dirty="0">
                      <a:solidFill>
                        <a:srgbClr val="363636"/>
                      </a:solidFill>
                    </a:endParaRPr>
                  </a:p>
                </p:txBody>
              </p:sp>
            </p:grpSp>
            <p:sp>
              <p:nvSpPr>
                <p:cNvPr id="100" name="TextBox 99"/>
                <p:cNvSpPr txBox="1"/>
                <p:nvPr/>
              </p:nvSpPr>
              <p:spPr>
                <a:xfrm>
                  <a:off x="6525685" y="2494571"/>
                  <a:ext cx="706026" cy="369332"/>
                </a:xfrm>
                <a:prstGeom prst="rect">
                  <a:avLst/>
                </a:prstGeom>
                <a:noFill/>
              </p:spPr>
              <p:txBody>
                <a:bodyPr wrap="square" rtlCol="0">
                  <a:spAutoFit/>
                </a:bodyPr>
                <a:lstStyle/>
                <a:p>
                  <a:r>
                    <a:rPr lang="en-US" b="1" dirty="0" smtClean="0">
                      <a:solidFill>
                        <a:srgbClr val="363636"/>
                      </a:solidFill>
                    </a:rPr>
                    <a:t>OS</a:t>
                  </a:r>
                  <a:endParaRPr lang="en-US" b="1" dirty="0">
                    <a:solidFill>
                      <a:srgbClr val="363636"/>
                    </a:solidFill>
                  </a:endParaRPr>
                </a:p>
              </p:txBody>
            </p:sp>
            <p:sp>
              <p:nvSpPr>
                <p:cNvPr id="101" name="TextBox 100"/>
                <p:cNvSpPr txBox="1"/>
                <p:nvPr/>
              </p:nvSpPr>
              <p:spPr>
                <a:xfrm>
                  <a:off x="6769987" y="4704640"/>
                  <a:ext cx="974865" cy="246221"/>
                </a:xfrm>
                <a:prstGeom prst="rect">
                  <a:avLst/>
                </a:prstGeom>
                <a:noFill/>
              </p:spPr>
              <p:txBody>
                <a:bodyPr wrap="square" rtlCol="0">
                  <a:spAutoFit/>
                </a:bodyPr>
                <a:lstStyle/>
                <a:p>
                  <a:r>
                    <a:rPr lang="en-US" sz="1000" dirty="0" smtClean="0">
                      <a:solidFill>
                        <a:srgbClr val="363636"/>
                      </a:solidFill>
                    </a:rPr>
                    <a:t>OS (months)</a:t>
                  </a:r>
                  <a:endParaRPr lang="en-US" sz="1000" dirty="0">
                    <a:solidFill>
                      <a:srgbClr val="363636"/>
                    </a:solidFill>
                  </a:endParaRPr>
                </a:p>
              </p:txBody>
            </p:sp>
            <p:sp>
              <p:nvSpPr>
                <p:cNvPr id="102" name="TextBox 101"/>
                <p:cNvSpPr txBox="1"/>
                <p:nvPr/>
              </p:nvSpPr>
              <p:spPr>
                <a:xfrm rot="16200000">
                  <a:off x="3847415" y="3224069"/>
                  <a:ext cx="1870801" cy="215444"/>
                </a:xfrm>
                <a:prstGeom prst="rect">
                  <a:avLst/>
                </a:prstGeom>
                <a:noFill/>
              </p:spPr>
              <p:txBody>
                <a:bodyPr wrap="square" rtlCol="0">
                  <a:spAutoFit/>
                </a:bodyPr>
                <a:lstStyle/>
                <a:p>
                  <a:r>
                    <a:rPr lang="en-US" sz="800" dirty="0" smtClean="0">
                      <a:solidFill>
                        <a:srgbClr val="363636"/>
                      </a:solidFill>
                    </a:rPr>
                    <a:t>Survival distribution function</a:t>
                  </a:r>
                  <a:endParaRPr lang="en-US" sz="800" dirty="0">
                    <a:solidFill>
                      <a:srgbClr val="363636"/>
                    </a:solidFill>
                  </a:endParaRPr>
                </a:p>
              </p:txBody>
            </p:sp>
            <p:sp>
              <p:nvSpPr>
                <p:cNvPr id="103" name="TextBox 102"/>
                <p:cNvSpPr txBox="1"/>
                <p:nvPr/>
              </p:nvSpPr>
              <p:spPr>
                <a:xfrm>
                  <a:off x="5500390" y="4261289"/>
                  <a:ext cx="1395910" cy="200055"/>
                </a:xfrm>
                <a:prstGeom prst="rect">
                  <a:avLst/>
                </a:prstGeom>
                <a:noFill/>
              </p:spPr>
              <p:txBody>
                <a:bodyPr wrap="square" rtlCol="0">
                  <a:spAutoFit/>
                </a:bodyPr>
                <a:lstStyle/>
                <a:p>
                  <a:r>
                    <a:rPr lang="en-US" sz="700" dirty="0" smtClean="0">
                      <a:solidFill>
                        <a:srgbClr val="363636"/>
                      </a:solidFill>
                    </a:rPr>
                    <a:t>HR 0.27 (95% CI 0.12, 0.62)</a:t>
                  </a:r>
                  <a:endParaRPr lang="en-US" sz="700" dirty="0">
                    <a:solidFill>
                      <a:srgbClr val="363636"/>
                    </a:solidFill>
                  </a:endParaRPr>
                </a:p>
              </p:txBody>
            </p:sp>
            <p:sp>
              <p:nvSpPr>
                <p:cNvPr id="104" name="TextBox 103"/>
                <p:cNvSpPr txBox="1"/>
                <p:nvPr/>
              </p:nvSpPr>
              <p:spPr>
                <a:xfrm>
                  <a:off x="7121582" y="2807978"/>
                  <a:ext cx="1816486" cy="415498"/>
                </a:xfrm>
                <a:prstGeom prst="rect">
                  <a:avLst/>
                </a:prstGeom>
                <a:noFill/>
              </p:spPr>
              <p:txBody>
                <a:bodyPr wrap="square" rtlCol="0">
                  <a:spAutoFit/>
                </a:bodyPr>
                <a:lstStyle/>
                <a:p>
                  <a:pPr algn="ctr"/>
                  <a:r>
                    <a:rPr lang="en-US" sz="700" i="1" dirty="0" smtClean="0">
                      <a:solidFill>
                        <a:srgbClr val="B60D27"/>
                      </a:solidFill>
                    </a:rPr>
                    <a:t>KRAS</a:t>
                  </a:r>
                  <a:r>
                    <a:rPr lang="en-US" sz="700" dirty="0" smtClean="0">
                      <a:solidFill>
                        <a:srgbClr val="B60D27"/>
                      </a:solidFill>
                    </a:rPr>
                    <a:t> WT</a:t>
                  </a:r>
                  <a:br>
                    <a:rPr lang="en-US" sz="700" dirty="0" smtClean="0">
                      <a:solidFill>
                        <a:srgbClr val="B60D27"/>
                      </a:solidFill>
                    </a:rPr>
                  </a:br>
                  <a:r>
                    <a:rPr lang="en-US" sz="700" dirty="0" smtClean="0">
                      <a:solidFill>
                        <a:srgbClr val="B60D27"/>
                      </a:solidFill>
                    </a:rPr>
                    <a:t>Median OS 18.17 months</a:t>
                  </a:r>
                  <a:br>
                    <a:rPr lang="en-US" sz="700" dirty="0" smtClean="0">
                      <a:solidFill>
                        <a:srgbClr val="B60D27"/>
                      </a:solidFill>
                    </a:rPr>
                  </a:br>
                  <a:r>
                    <a:rPr lang="en-US" sz="700" dirty="0" smtClean="0">
                      <a:solidFill>
                        <a:srgbClr val="B60D27"/>
                      </a:solidFill>
                    </a:rPr>
                    <a:t>(95% CI 8.77, not yet reached)</a:t>
                  </a:r>
                  <a:endParaRPr lang="en-US" sz="700" dirty="0">
                    <a:solidFill>
                      <a:srgbClr val="B60D27"/>
                    </a:solidFill>
                  </a:endParaRPr>
                </a:p>
              </p:txBody>
            </p:sp>
            <p:sp>
              <p:nvSpPr>
                <p:cNvPr id="105" name="TextBox 104"/>
                <p:cNvSpPr txBox="1"/>
                <p:nvPr/>
              </p:nvSpPr>
              <p:spPr>
                <a:xfrm>
                  <a:off x="6462293" y="3377032"/>
                  <a:ext cx="1816486" cy="415498"/>
                </a:xfrm>
                <a:prstGeom prst="rect">
                  <a:avLst/>
                </a:prstGeom>
                <a:noFill/>
              </p:spPr>
              <p:txBody>
                <a:bodyPr wrap="square" rtlCol="0">
                  <a:spAutoFit/>
                </a:bodyPr>
                <a:lstStyle/>
                <a:p>
                  <a:pPr algn="ctr"/>
                  <a:r>
                    <a:rPr lang="en-US" sz="700" i="1" dirty="0" smtClean="0">
                      <a:solidFill>
                        <a:srgbClr val="B2C0D8"/>
                      </a:solidFill>
                    </a:rPr>
                    <a:t>KRAS</a:t>
                  </a:r>
                  <a:r>
                    <a:rPr lang="en-US" sz="700" dirty="0" smtClean="0">
                      <a:solidFill>
                        <a:srgbClr val="B2C0D8"/>
                      </a:solidFill>
                    </a:rPr>
                    <a:t> mutant</a:t>
                  </a:r>
                  <a:br>
                    <a:rPr lang="en-US" sz="700" dirty="0" smtClean="0">
                      <a:solidFill>
                        <a:srgbClr val="B2C0D8"/>
                      </a:solidFill>
                    </a:rPr>
                  </a:br>
                  <a:r>
                    <a:rPr lang="en-US" sz="700" dirty="0" smtClean="0">
                      <a:solidFill>
                        <a:srgbClr val="B2C0D8"/>
                      </a:solidFill>
                    </a:rPr>
                    <a:t>Median OS 6.57 months</a:t>
                  </a:r>
                  <a:br>
                    <a:rPr lang="en-US" sz="700" dirty="0" smtClean="0">
                      <a:solidFill>
                        <a:srgbClr val="B2C0D8"/>
                      </a:solidFill>
                    </a:rPr>
                  </a:br>
                  <a:r>
                    <a:rPr lang="en-US" sz="700" dirty="0" smtClean="0">
                      <a:solidFill>
                        <a:srgbClr val="B2C0D8"/>
                      </a:solidFill>
                    </a:rPr>
                    <a:t>(95% CI 4.44, 9.53)</a:t>
                  </a:r>
                  <a:endParaRPr lang="en-US" sz="700" dirty="0">
                    <a:solidFill>
                      <a:srgbClr val="B2C0D8"/>
                    </a:solidFill>
                  </a:endParaRPr>
                </a:p>
              </p:txBody>
            </p:sp>
          </p:grpSp>
          <p:grpSp>
            <p:nvGrpSpPr>
              <p:cNvPr id="73" name="Group 72"/>
              <p:cNvGrpSpPr/>
              <p:nvPr/>
            </p:nvGrpSpPr>
            <p:grpSpPr>
              <a:xfrm>
                <a:off x="5330205" y="2673218"/>
                <a:ext cx="2922406" cy="1528822"/>
                <a:chOff x="5330205" y="2673218"/>
                <a:chExt cx="2922406" cy="1528822"/>
              </a:xfrm>
            </p:grpSpPr>
            <p:sp>
              <p:nvSpPr>
                <p:cNvPr id="88" name="Freeform 87"/>
                <p:cNvSpPr/>
                <p:nvPr/>
              </p:nvSpPr>
              <p:spPr>
                <a:xfrm>
                  <a:off x="5338763" y="2673218"/>
                  <a:ext cx="2890837" cy="1503572"/>
                </a:xfrm>
                <a:custGeom>
                  <a:avLst/>
                  <a:gdLst>
                    <a:gd name="connsiteX0" fmla="*/ 0 w 2890837"/>
                    <a:gd name="connsiteY0" fmla="*/ 0 h 1495425"/>
                    <a:gd name="connsiteX1" fmla="*/ 0 w 2890837"/>
                    <a:gd name="connsiteY1" fmla="*/ 47625 h 1495425"/>
                    <a:gd name="connsiteX2" fmla="*/ 21431 w 2890837"/>
                    <a:gd name="connsiteY2" fmla="*/ 47625 h 1495425"/>
                    <a:gd name="connsiteX3" fmla="*/ 21431 w 2890837"/>
                    <a:gd name="connsiteY3" fmla="*/ 126207 h 1495425"/>
                    <a:gd name="connsiteX4" fmla="*/ 35718 w 2890837"/>
                    <a:gd name="connsiteY4" fmla="*/ 126207 h 1495425"/>
                    <a:gd name="connsiteX5" fmla="*/ 35718 w 2890837"/>
                    <a:gd name="connsiteY5" fmla="*/ 176213 h 1495425"/>
                    <a:gd name="connsiteX6" fmla="*/ 128587 w 2890837"/>
                    <a:gd name="connsiteY6" fmla="*/ 176213 h 1495425"/>
                    <a:gd name="connsiteX7" fmla="*/ 128587 w 2890837"/>
                    <a:gd name="connsiteY7" fmla="*/ 216694 h 1495425"/>
                    <a:gd name="connsiteX8" fmla="*/ 328612 w 2890837"/>
                    <a:gd name="connsiteY8" fmla="*/ 216694 h 1495425"/>
                    <a:gd name="connsiteX9" fmla="*/ 328612 w 2890837"/>
                    <a:gd name="connsiteY9" fmla="*/ 269082 h 1495425"/>
                    <a:gd name="connsiteX10" fmla="*/ 371475 w 2890837"/>
                    <a:gd name="connsiteY10" fmla="*/ 269082 h 1495425"/>
                    <a:gd name="connsiteX11" fmla="*/ 371475 w 2890837"/>
                    <a:gd name="connsiteY11" fmla="*/ 314325 h 1495425"/>
                    <a:gd name="connsiteX12" fmla="*/ 419100 w 2890837"/>
                    <a:gd name="connsiteY12" fmla="*/ 314325 h 1495425"/>
                    <a:gd name="connsiteX13" fmla="*/ 419100 w 2890837"/>
                    <a:gd name="connsiteY13" fmla="*/ 364332 h 1495425"/>
                    <a:gd name="connsiteX14" fmla="*/ 431006 w 2890837"/>
                    <a:gd name="connsiteY14" fmla="*/ 364332 h 1495425"/>
                    <a:gd name="connsiteX15" fmla="*/ 431006 w 2890837"/>
                    <a:gd name="connsiteY15" fmla="*/ 407194 h 1495425"/>
                    <a:gd name="connsiteX16" fmla="*/ 488156 w 2890837"/>
                    <a:gd name="connsiteY16" fmla="*/ 407194 h 1495425"/>
                    <a:gd name="connsiteX17" fmla="*/ 488156 w 2890837"/>
                    <a:gd name="connsiteY17" fmla="*/ 452438 h 1495425"/>
                    <a:gd name="connsiteX18" fmla="*/ 521493 w 2890837"/>
                    <a:gd name="connsiteY18" fmla="*/ 452438 h 1495425"/>
                    <a:gd name="connsiteX19" fmla="*/ 521493 w 2890837"/>
                    <a:gd name="connsiteY19" fmla="*/ 497682 h 1495425"/>
                    <a:gd name="connsiteX20" fmla="*/ 647700 w 2890837"/>
                    <a:gd name="connsiteY20" fmla="*/ 497682 h 1495425"/>
                    <a:gd name="connsiteX21" fmla="*/ 647700 w 2890837"/>
                    <a:gd name="connsiteY21" fmla="*/ 547688 h 1495425"/>
                    <a:gd name="connsiteX22" fmla="*/ 657225 w 2890837"/>
                    <a:gd name="connsiteY22" fmla="*/ 547688 h 1495425"/>
                    <a:gd name="connsiteX23" fmla="*/ 657225 w 2890837"/>
                    <a:gd name="connsiteY23" fmla="*/ 585788 h 1495425"/>
                    <a:gd name="connsiteX24" fmla="*/ 935831 w 2890837"/>
                    <a:gd name="connsiteY24" fmla="*/ 585788 h 1495425"/>
                    <a:gd name="connsiteX25" fmla="*/ 935831 w 2890837"/>
                    <a:gd name="connsiteY25" fmla="*/ 640557 h 1495425"/>
                    <a:gd name="connsiteX26" fmla="*/ 942975 w 2890837"/>
                    <a:gd name="connsiteY26" fmla="*/ 640557 h 1495425"/>
                    <a:gd name="connsiteX27" fmla="*/ 942975 w 2890837"/>
                    <a:gd name="connsiteY27" fmla="*/ 688182 h 1495425"/>
                    <a:gd name="connsiteX28" fmla="*/ 957262 w 2890837"/>
                    <a:gd name="connsiteY28" fmla="*/ 688182 h 1495425"/>
                    <a:gd name="connsiteX29" fmla="*/ 957262 w 2890837"/>
                    <a:gd name="connsiteY29" fmla="*/ 826294 h 1495425"/>
                    <a:gd name="connsiteX30" fmla="*/ 1012031 w 2890837"/>
                    <a:gd name="connsiteY30" fmla="*/ 826294 h 1495425"/>
                    <a:gd name="connsiteX31" fmla="*/ 1012031 w 2890837"/>
                    <a:gd name="connsiteY31" fmla="*/ 873919 h 1495425"/>
                    <a:gd name="connsiteX32" fmla="*/ 1104900 w 2890837"/>
                    <a:gd name="connsiteY32" fmla="*/ 873919 h 1495425"/>
                    <a:gd name="connsiteX33" fmla="*/ 1104900 w 2890837"/>
                    <a:gd name="connsiteY33" fmla="*/ 916782 h 1495425"/>
                    <a:gd name="connsiteX34" fmla="*/ 1128712 w 2890837"/>
                    <a:gd name="connsiteY34" fmla="*/ 916782 h 1495425"/>
                    <a:gd name="connsiteX35" fmla="*/ 1128712 w 2890837"/>
                    <a:gd name="connsiteY35" fmla="*/ 971550 h 1495425"/>
                    <a:gd name="connsiteX36" fmla="*/ 1188243 w 2890837"/>
                    <a:gd name="connsiteY36" fmla="*/ 971550 h 1495425"/>
                    <a:gd name="connsiteX37" fmla="*/ 1188243 w 2890837"/>
                    <a:gd name="connsiteY37" fmla="*/ 1016794 h 1495425"/>
                    <a:gd name="connsiteX38" fmla="*/ 1340643 w 2890837"/>
                    <a:gd name="connsiteY38" fmla="*/ 1016794 h 1495425"/>
                    <a:gd name="connsiteX39" fmla="*/ 1340643 w 2890837"/>
                    <a:gd name="connsiteY39" fmla="*/ 1064419 h 1495425"/>
                    <a:gd name="connsiteX40" fmla="*/ 1400175 w 2890837"/>
                    <a:gd name="connsiteY40" fmla="*/ 1064419 h 1495425"/>
                    <a:gd name="connsiteX41" fmla="*/ 1400175 w 2890837"/>
                    <a:gd name="connsiteY41" fmla="*/ 1116807 h 1495425"/>
                    <a:gd name="connsiteX42" fmla="*/ 1500187 w 2890837"/>
                    <a:gd name="connsiteY42" fmla="*/ 1116807 h 1495425"/>
                    <a:gd name="connsiteX43" fmla="*/ 1500187 w 2890837"/>
                    <a:gd name="connsiteY43" fmla="*/ 1171575 h 1495425"/>
                    <a:gd name="connsiteX44" fmla="*/ 1676400 w 2890837"/>
                    <a:gd name="connsiteY44" fmla="*/ 1171575 h 1495425"/>
                    <a:gd name="connsiteX45" fmla="*/ 1676400 w 2890837"/>
                    <a:gd name="connsiteY45" fmla="*/ 1247775 h 1495425"/>
                    <a:gd name="connsiteX46" fmla="*/ 1840706 w 2890837"/>
                    <a:gd name="connsiteY46" fmla="*/ 1247775 h 1495425"/>
                    <a:gd name="connsiteX47" fmla="*/ 1840706 w 2890837"/>
                    <a:gd name="connsiteY47" fmla="*/ 1373982 h 1495425"/>
                    <a:gd name="connsiteX48" fmla="*/ 1854993 w 2890837"/>
                    <a:gd name="connsiteY48" fmla="*/ 1373982 h 1495425"/>
                    <a:gd name="connsiteX49" fmla="*/ 1854993 w 2890837"/>
                    <a:gd name="connsiteY49" fmla="*/ 1495425 h 1495425"/>
                    <a:gd name="connsiteX50" fmla="*/ 2890837 w 2890837"/>
                    <a:gd name="connsiteY50" fmla="*/ 1495425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90837" h="1495425">
                      <a:moveTo>
                        <a:pt x="0" y="0"/>
                      </a:moveTo>
                      <a:lnTo>
                        <a:pt x="0" y="47625"/>
                      </a:lnTo>
                      <a:lnTo>
                        <a:pt x="21431" y="47625"/>
                      </a:lnTo>
                      <a:lnTo>
                        <a:pt x="21431" y="126207"/>
                      </a:lnTo>
                      <a:lnTo>
                        <a:pt x="35718" y="126207"/>
                      </a:lnTo>
                      <a:lnTo>
                        <a:pt x="35718" y="176213"/>
                      </a:lnTo>
                      <a:lnTo>
                        <a:pt x="128587" y="176213"/>
                      </a:lnTo>
                      <a:lnTo>
                        <a:pt x="128587" y="216694"/>
                      </a:lnTo>
                      <a:lnTo>
                        <a:pt x="328612" y="216694"/>
                      </a:lnTo>
                      <a:lnTo>
                        <a:pt x="328612" y="269082"/>
                      </a:lnTo>
                      <a:lnTo>
                        <a:pt x="371475" y="269082"/>
                      </a:lnTo>
                      <a:lnTo>
                        <a:pt x="371475" y="314325"/>
                      </a:lnTo>
                      <a:lnTo>
                        <a:pt x="419100" y="314325"/>
                      </a:lnTo>
                      <a:lnTo>
                        <a:pt x="419100" y="364332"/>
                      </a:lnTo>
                      <a:lnTo>
                        <a:pt x="431006" y="364332"/>
                      </a:lnTo>
                      <a:lnTo>
                        <a:pt x="431006" y="407194"/>
                      </a:lnTo>
                      <a:lnTo>
                        <a:pt x="488156" y="407194"/>
                      </a:lnTo>
                      <a:lnTo>
                        <a:pt x="488156" y="452438"/>
                      </a:lnTo>
                      <a:lnTo>
                        <a:pt x="521493" y="452438"/>
                      </a:lnTo>
                      <a:lnTo>
                        <a:pt x="521493" y="497682"/>
                      </a:lnTo>
                      <a:lnTo>
                        <a:pt x="647700" y="497682"/>
                      </a:lnTo>
                      <a:lnTo>
                        <a:pt x="647700" y="547688"/>
                      </a:lnTo>
                      <a:lnTo>
                        <a:pt x="657225" y="547688"/>
                      </a:lnTo>
                      <a:lnTo>
                        <a:pt x="657225" y="585788"/>
                      </a:lnTo>
                      <a:lnTo>
                        <a:pt x="935831" y="585788"/>
                      </a:lnTo>
                      <a:lnTo>
                        <a:pt x="935831" y="640557"/>
                      </a:lnTo>
                      <a:lnTo>
                        <a:pt x="942975" y="640557"/>
                      </a:lnTo>
                      <a:lnTo>
                        <a:pt x="942975" y="688182"/>
                      </a:lnTo>
                      <a:lnTo>
                        <a:pt x="957262" y="688182"/>
                      </a:lnTo>
                      <a:lnTo>
                        <a:pt x="957262" y="826294"/>
                      </a:lnTo>
                      <a:lnTo>
                        <a:pt x="1012031" y="826294"/>
                      </a:lnTo>
                      <a:lnTo>
                        <a:pt x="1012031" y="873919"/>
                      </a:lnTo>
                      <a:lnTo>
                        <a:pt x="1104900" y="873919"/>
                      </a:lnTo>
                      <a:lnTo>
                        <a:pt x="1104900" y="916782"/>
                      </a:lnTo>
                      <a:lnTo>
                        <a:pt x="1128712" y="916782"/>
                      </a:lnTo>
                      <a:lnTo>
                        <a:pt x="1128712" y="971550"/>
                      </a:lnTo>
                      <a:lnTo>
                        <a:pt x="1188243" y="971550"/>
                      </a:lnTo>
                      <a:lnTo>
                        <a:pt x="1188243" y="1016794"/>
                      </a:lnTo>
                      <a:lnTo>
                        <a:pt x="1340643" y="1016794"/>
                      </a:lnTo>
                      <a:lnTo>
                        <a:pt x="1340643" y="1064419"/>
                      </a:lnTo>
                      <a:lnTo>
                        <a:pt x="1400175" y="1064419"/>
                      </a:lnTo>
                      <a:lnTo>
                        <a:pt x="1400175" y="1116807"/>
                      </a:lnTo>
                      <a:lnTo>
                        <a:pt x="1500187" y="1116807"/>
                      </a:lnTo>
                      <a:lnTo>
                        <a:pt x="1500187" y="1171575"/>
                      </a:lnTo>
                      <a:lnTo>
                        <a:pt x="1676400" y="1171575"/>
                      </a:lnTo>
                      <a:lnTo>
                        <a:pt x="1676400" y="1247775"/>
                      </a:lnTo>
                      <a:lnTo>
                        <a:pt x="1840706" y="1247775"/>
                      </a:lnTo>
                      <a:lnTo>
                        <a:pt x="1840706" y="1373982"/>
                      </a:lnTo>
                      <a:lnTo>
                        <a:pt x="1854993" y="1373982"/>
                      </a:lnTo>
                      <a:lnTo>
                        <a:pt x="1854993" y="1495425"/>
                      </a:lnTo>
                      <a:lnTo>
                        <a:pt x="2890837" y="1495425"/>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89" name="Oval 88"/>
                <p:cNvSpPr/>
                <p:nvPr/>
              </p:nvSpPr>
              <p:spPr>
                <a:xfrm>
                  <a:off x="5330205" y="2771199"/>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90" name="Oval 89"/>
                <p:cNvSpPr/>
                <p:nvPr/>
              </p:nvSpPr>
              <p:spPr>
                <a:xfrm>
                  <a:off x="6265267" y="3368184"/>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91" name="Oval 90"/>
                <p:cNvSpPr/>
                <p:nvPr/>
              </p:nvSpPr>
              <p:spPr>
                <a:xfrm>
                  <a:off x="6755507" y="3769833"/>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92" name="Oval 91"/>
                <p:cNvSpPr/>
                <p:nvPr/>
              </p:nvSpPr>
              <p:spPr>
                <a:xfrm>
                  <a:off x="6906861" y="3820617"/>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93" name="Oval 92"/>
                <p:cNvSpPr/>
                <p:nvPr/>
              </p:nvSpPr>
              <p:spPr>
                <a:xfrm>
                  <a:off x="6973434" y="3824969"/>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94" name="Oval 93"/>
                <p:cNvSpPr/>
                <p:nvPr/>
              </p:nvSpPr>
              <p:spPr>
                <a:xfrm>
                  <a:off x="7064086" y="3901144"/>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95" name="Oval 94"/>
                <p:cNvSpPr/>
                <p:nvPr/>
              </p:nvSpPr>
              <p:spPr>
                <a:xfrm>
                  <a:off x="7147416" y="3901800"/>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96" name="Oval 95"/>
                <p:cNvSpPr/>
                <p:nvPr/>
              </p:nvSpPr>
              <p:spPr>
                <a:xfrm>
                  <a:off x="7227265" y="4150354"/>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97" name="Oval 96"/>
                <p:cNvSpPr/>
                <p:nvPr/>
              </p:nvSpPr>
              <p:spPr>
                <a:xfrm>
                  <a:off x="8201827" y="4151256"/>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98" name="Oval 97"/>
                <p:cNvSpPr/>
                <p:nvPr/>
              </p:nvSpPr>
              <p:spPr>
                <a:xfrm>
                  <a:off x="6957977" y="3824969"/>
                  <a:ext cx="50784" cy="507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grpSp>
          <p:grpSp>
            <p:nvGrpSpPr>
              <p:cNvPr id="74" name="Group 73"/>
              <p:cNvGrpSpPr/>
              <p:nvPr/>
            </p:nvGrpSpPr>
            <p:grpSpPr>
              <a:xfrm>
                <a:off x="5257484" y="2639601"/>
                <a:ext cx="3673919" cy="1259148"/>
                <a:chOff x="5254625" y="2637328"/>
                <a:chExt cx="3673919" cy="1259148"/>
              </a:xfrm>
            </p:grpSpPr>
            <p:sp>
              <p:nvSpPr>
                <p:cNvPr id="75" name="Oval 74"/>
                <p:cNvSpPr/>
                <p:nvPr/>
              </p:nvSpPr>
              <p:spPr>
                <a:xfrm>
                  <a:off x="8877760" y="3845692"/>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76" name="Oval 75"/>
                <p:cNvSpPr/>
                <p:nvPr/>
              </p:nvSpPr>
              <p:spPr>
                <a:xfrm>
                  <a:off x="7522034" y="3295079"/>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77" name="Oval 76"/>
                <p:cNvSpPr/>
                <p:nvPr/>
              </p:nvSpPr>
              <p:spPr>
                <a:xfrm>
                  <a:off x="7404559" y="3295079"/>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78" name="Oval 77"/>
                <p:cNvSpPr/>
                <p:nvPr/>
              </p:nvSpPr>
              <p:spPr>
                <a:xfrm>
                  <a:off x="7361462" y="3295079"/>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79" name="Oval 78"/>
                <p:cNvSpPr/>
                <p:nvPr/>
              </p:nvSpPr>
              <p:spPr>
                <a:xfrm>
                  <a:off x="7252657" y="3295079"/>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80" name="Oval 79"/>
                <p:cNvSpPr/>
                <p:nvPr/>
              </p:nvSpPr>
              <p:spPr>
                <a:xfrm>
                  <a:off x="7180927" y="3295079"/>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81" name="Oval 80"/>
                <p:cNvSpPr/>
                <p:nvPr/>
              </p:nvSpPr>
              <p:spPr>
                <a:xfrm>
                  <a:off x="7121005" y="3160216"/>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82" name="Oval 81"/>
                <p:cNvSpPr/>
                <p:nvPr/>
              </p:nvSpPr>
              <p:spPr>
                <a:xfrm>
                  <a:off x="7089478" y="3160216"/>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83" name="Oval 82"/>
                <p:cNvSpPr/>
                <p:nvPr/>
              </p:nvSpPr>
              <p:spPr>
                <a:xfrm>
                  <a:off x="7041564" y="3160216"/>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84" name="Oval 83"/>
                <p:cNvSpPr/>
                <p:nvPr/>
              </p:nvSpPr>
              <p:spPr>
                <a:xfrm>
                  <a:off x="6837150" y="3160216"/>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85" name="Oval 84"/>
                <p:cNvSpPr/>
                <p:nvPr/>
              </p:nvSpPr>
              <p:spPr>
                <a:xfrm>
                  <a:off x="6763224" y="3160216"/>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86" name="Oval 85"/>
                <p:cNvSpPr/>
                <p:nvPr/>
              </p:nvSpPr>
              <p:spPr>
                <a:xfrm>
                  <a:off x="5839299" y="2637328"/>
                  <a:ext cx="50784" cy="5078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363636"/>
                    </a:solidFill>
                  </a:endParaRPr>
                </a:p>
              </p:txBody>
            </p:sp>
            <p:sp>
              <p:nvSpPr>
                <p:cNvPr id="87" name="Freeform 86"/>
                <p:cNvSpPr/>
                <p:nvPr/>
              </p:nvSpPr>
              <p:spPr>
                <a:xfrm>
                  <a:off x="5254625" y="2665354"/>
                  <a:ext cx="3651250" cy="1203325"/>
                </a:xfrm>
                <a:custGeom>
                  <a:avLst/>
                  <a:gdLst>
                    <a:gd name="connsiteX0" fmla="*/ 0 w 3651250"/>
                    <a:gd name="connsiteY0" fmla="*/ 0 h 1203325"/>
                    <a:gd name="connsiteX1" fmla="*/ 765175 w 3651250"/>
                    <a:gd name="connsiteY1" fmla="*/ 0 h 1203325"/>
                    <a:gd name="connsiteX2" fmla="*/ 765175 w 3651250"/>
                    <a:gd name="connsiteY2" fmla="*/ 82550 h 1203325"/>
                    <a:gd name="connsiteX3" fmla="*/ 949325 w 3651250"/>
                    <a:gd name="connsiteY3" fmla="*/ 82550 h 1203325"/>
                    <a:gd name="connsiteX4" fmla="*/ 949325 w 3651250"/>
                    <a:gd name="connsiteY4" fmla="*/ 174625 h 1203325"/>
                    <a:gd name="connsiteX5" fmla="*/ 1060450 w 3651250"/>
                    <a:gd name="connsiteY5" fmla="*/ 174625 h 1203325"/>
                    <a:gd name="connsiteX6" fmla="*/ 1060450 w 3651250"/>
                    <a:gd name="connsiteY6" fmla="*/ 260350 h 1203325"/>
                    <a:gd name="connsiteX7" fmla="*/ 1273175 w 3651250"/>
                    <a:gd name="connsiteY7" fmla="*/ 260350 h 1203325"/>
                    <a:gd name="connsiteX8" fmla="*/ 1273175 w 3651250"/>
                    <a:gd name="connsiteY8" fmla="*/ 346075 h 1203325"/>
                    <a:gd name="connsiteX9" fmla="*/ 1454150 w 3651250"/>
                    <a:gd name="connsiteY9" fmla="*/ 346075 h 1203325"/>
                    <a:gd name="connsiteX10" fmla="*/ 1454150 w 3651250"/>
                    <a:gd name="connsiteY10" fmla="*/ 434975 h 1203325"/>
                    <a:gd name="connsiteX11" fmla="*/ 1473200 w 3651250"/>
                    <a:gd name="connsiteY11" fmla="*/ 434975 h 1203325"/>
                    <a:gd name="connsiteX12" fmla="*/ 1473200 w 3651250"/>
                    <a:gd name="connsiteY12" fmla="*/ 520700 h 1203325"/>
                    <a:gd name="connsiteX13" fmla="*/ 1914525 w 3651250"/>
                    <a:gd name="connsiteY13" fmla="*/ 520700 h 1203325"/>
                    <a:gd name="connsiteX14" fmla="*/ 1914525 w 3651250"/>
                    <a:gd name="connsiteY14" fmla="*/ 657225 h 1203325"/>
                    <a:gd name="connsiteX15" fmla="*/ 3013075 w 3651250"/>
                    <a:gd name="connsiteY15" fmla="*/ 657225 h 1203325"/>
                    <a:gd name="connsiteX16" fmla="*/ 3013075 w 3651250"/>
                    <a:gd name="connsiteY16" fmla="*/ 1203325 h 1203325"/>
                    <a:gd name="connsiteX17" fmla="*/ 3651250 w 3651250"/>
                    <a:gd name="connsiteY17" fmla="*/ 120332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1250" h="1203325">
                      <a:moveTo>
                        <a:pt x="0" y="0"/>
                      </a:moveTo>
                      <a:lnTo>
                        <a:pt x="765175" y="0"/>
                      </a:lnTo>
                      <a:lnTo>
                        <a:pt x="765175" y="82550"/>
                      </a:lnTo>
                      <a:lnTo>
                        <a:pt x="949325" y="82550"/>
                      </a:lnTo>
                      <a:lnTo>
                        <a:pt x="949325" y="174625"/>
                      </a:lnTo>
                      <a:lnTo>
                        <a:pt x="1060450" y="174625"/>
                      </a:lnTo>
                      <a:lnTo>
                        <a:pt x="1060450" y="260350"/>
                      </a:lnTo>
                      <a:lnTo>
                        <a:pt x="1273175" y="260350"/>
                      </a:lnTo>
                      <a:lnTo>
                        <a:pt x="1273175" y="346075"/>
                      </a:lnTo>
                      <a:lnTo>
                        <a:pt x="1454150" y="346075"/>
                      </a:lnTo>
                      <a:lnTo>
                        <a:pt x="1454150" y="434975"/>
                      </a:lnTo>
                      <a:lnTo>
                        <a:pt x="1473200" y="434975"/>
                      </a:lnTo>
                      <a:lnTo>
                        <a:pt x="1473200" y="520700"/>
                      </a:lnTo>
                      <a:lnTo>
                        <a:pt x="1914525" y="520700"/>
                      </a:lnTo>
                      <a:lnTo>
                        <a:pt x="1914525" y="657225"/>
                      </a:lnTo>
                      <a:lnTo>
                        <a:pt x="3013075" y="657225"/>
                      </a:lnTo>
                      <a:lnTo>
                        <a:pt x="3013075" y="1203325"/>
                      </a:lnTo>
                      <a:lnTo>
                        <a:pt x="3651250" y="120332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grpSp>
        </p:grpSp>
        <p:sp>
          <p:nvSpPr>
            <p:cNvPr id="71" name="Freeform 70"/>
            <p:cNvSpPr/>
            <p:nvPr/>
          </p:nvSpPr>
          <p:spPr>
            <a:xfrm>
              <a:off x="6287479" y="3372074"/>
              <a:ext cx="45719" cy="27432"/>
            </a:xfrm>
            <a:custGeom>
              <a:avLst/>
              <a:gdLst>
                <a:gd name="connsiteX0" fmla="*/ 0 w 0"/>
                <a:gd name="connsiteY0" fmla="*/ 0 h 71609"/>
                <a:gd name="connsiteX1" fmla="*/ 0 w 0"/>
                <a:gd name="connsiteY1" fmla="*/ 71609 h 71609"/>
                <a:gd name="connsiteX2" fmla="*/ 0 w 0"/>
                <a:gd name="connsiteY2" fmla="*/ 71609 h 71609"/>
              </a:gdLst>
              <a:ahLst/>
              <a:cxnLst>
                <a:cxn ang="0">
                  <a:pos x="connsiteX0" y="connsiteY0"/>
                </a:cxn>
                <a:cxn ang="0">
                  <a:pos x="connsiteX1" y="connsiteY1"/>
                </a:cxn>
                <a:cxn ang="0">
                  <a:pos x="connsiteX2" y="connsiteY2"/>
                </a:cxn>
              </a:cxnLst>
              <a:rect l="l" t="t" r="r" b="b"/>
              <a:pathLst>
                <a:path h="71609">
                  <a:moveTo>
                    <a:pt x="0" y="0"/>
                  </a:moveTo>
                  <a:lnTo>
                    <a:pt x="0" y="71609"/>
                  </a:lnTo>
                  <a:lnTo>
                    <a:pt x="0" y="71609"/>
                  </a:lnTo>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grpSp>
    </p:spTree>
    <p:custDataLst>
      <p:tags r:id="rId1"/>
    </p:custDataLst>
    <p:extLst>
      <p:ext uri="{BB962C8B-B14F-4D97-AF65-F5344CB8AC3E}">
        <p14:creationId xmlns:p14="http://schemas.microsoft.com/office/powerpoint/2010/main" val="37536065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19411" cy="1362075"/>
          </a:xfrm>
        </p:spPr>
        <p:txBody>
          <a:bodyPr/>
          <a:lstStyle/>
          <a:p>
            <a:r>
              <a:rPr lang="en-GB" dirty="0" smtClean="0"/>
              <a:t>Adjuvant therapy</a:t>
            </a:r>
            <a:endParaRPr lang="en-GB" dirty="0"/>
          </a:p>
        </p:txBody>
      </p:sp>
      <p:sp>
        <p:nvSpPr>
          <p:cNvPr id="3" name="Text Placeholder 2"/>
          <p:cNvSpPr>
            <a:spLocks noGrp="1"/>
          </p:cNvSpPr>
          <p:nvPr>
            <p:ph type="body" idx="1"/>
          </p:nvPr>
        </p:nvSpPr>
        <p:spPr/>
        <p:txBody>
          <a:bodyPr/>
          <a:lstStyle/>
          <a:p>
            <a:r>
              <a:rPr lang="en-GB" b="1" dirty="0"/>
              <a:t>HEPATOCELLULAR CARCINOMA</a:t>
            </a:r>
          </a:p>
        </p:txBody>
      </p:sp>
    </p:spTree>
    <p:extLst>
      <p:ext uri="{BB962C8B-B14F-4D97-AF65-F5344CB8AC3E}">
        <p14:creationId xmlns:p14="http://schemas.microsoft.com/office/powerpoint/2010/main" val="15883315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48458"/>
            <a:ext cx="8686800" cy="1019943"/>
          </a:xfrm>
        </p:spPr>
        <p:txBody>
          <a:bodyPr/>
          <a:lstStyle/>
          <a:p>
            <a:r>
              <a:rPr lang="en-GB" sz="1800" dirty="0" smtClean="0">
                <a:solidFill>
                  <a:srgbClr val="043882"/>
                </a:solidFill>
              </a:rPr>
              <a:t>4006: </a:t>
            </a:r>
            <a:r>
              <a:rPr lang="en-US" sz="1800" dirty="0">
                <a:solidFill>
                  <a:srgbClr val="043882"/>
                </a:solidFill>
              </a:rPr>
              <a:t>STORM: A phase III randomized, double-blind, placebo-controlled trial of </a:t>
            </a:r>
            <a:r>
              <a:rPr lang="en-US" sz="1800" dirty="0" smtClean="0">
                <a:solidFill>
                  <a:srgbClr val="043882"/>
                </a:solidFill>
              </a:rPr>
              <a:t>adjuvant </a:t>
            </a:r>
            <a:r>
              <a:rPr lang="en-US" sz="1800" dirty="0" err="1" smtClean="0">
                <a:solidFill>
                  <a:srgbClr val="043882"/>
                </a:solidFill>
              </a:rPr>
              <a:t>sorafenib</a:t>
            </a:r>
            <a:r>
              <a:rPr lang="en-US" sz="1800" dirty="0" smtClean="0">
                <a:solidFill>
                  <a:srgbClr val="043882"/>
                </a:solidFill>
              </a:rPr>
              <a:t> </a:t>
            </a:r>
            <a:r>
              <a:rPr lang="en-US" sz="1800" dirty="0">
                <a:solidFill>
                  <a:srgbClr val="043882"/>
                </a:solidFill>
              </a:rPr>
              <a:t>after resection or ablation to prevent recurrence of hepatocellular </a:t>
            </a:r>
            <a:r>
              <a:rPr lang="en-US" sz="1800" dirty="0" smtClean="0">
                <a:solidFill>
                  <a:srgbClr val="043882"/>
                </a:solidFill>
              </a:rPr>
              <a:t>carcinoma (</a:t>
            </a:r>
            <a:r>
              <a:rPr lang="en-US" sz="1800" dirty="0">
                <a:solidFill>
                  <a:srgbClr val="043882"/>
                </a:solidFill>
              </a:rPr>
              <a:t>HCC) </a:t>
            </a:r>
            <a:r>
              <a:rPr lang="en-GB" sz="1800" dirty="0">
                <a:solidFill>
                  <a:srgbClr val="043882"/>
                </a:solidFill>
              </a:rPr>
              <a:t>– </a:t>
            </a:r>
            <a:r>
              <a:rPr lang="en-GB" sz="1800" dirty="0" err="1" smtClean="0">
                <a:solidFill>
                  <a:srgbClr val="043882"/>
                </a:solidFill>
              </a:rPr>
              <a:t>Bruix</a:t>
            </a:r>
            <a:r>
              <a:rPr lang="en-GB" sz="1800" dirty="0" smtClean="0">
                <a:solidFill>
                  <a:srgbClr val="043882"/>
                </a:solidFill>
              </a:rPr>
              <a:t> J </a:t>
            </a:r>
            <a:r>
              <a:rPr lang="en-GB" sz="1800" dirty="0">
                <a:solidFill>
                  <a:srgbClr val="043882"/>
                </a:solidFill>
              </a:rPr>
              <a:t>et al</a:t>
            </a:r>
            <a:endParaRPr lang="en-GB" altLang="zh-CN" dirty="0" smtClean="0">
              <a:solidFill>
                <a:schemeClr val="accent3"/>
              </a:solidFill>
            </a:endParaRPr>
          </a:p>
        </p:txBody>
      </p:sp>
      <p:sp>
        <p:nvSpPr>
          <p:cNvPr id="60419" name="Rectangle 9"/>
          <p:cNvSpPr>
            <a:spLocks noGrp="1" noChangeArrowheads="1"/>
          </p:cNvSpPr>
          <p:nvPr>
            <p:ph sz="half" idx="1"/>
          </p:nvPr>
        </p:nvSpPr>
        <p:spPr>
          <a:xfrm>
            <a:off x="228600" y="5429960"/>
            <a:ext cx="4267200" cy="931242"/>
          </a:xfrm>
        </p:spPr>
        <p:txBody>
          <a:bodyPr/>
          <a:lstStyle/>
          <a:p>
            <a:pPr marL="0" indent="0">
              <a:buNone/>
            </a:pPr>
            <a:r>
              <a:rPr lang="en-GB" sz="1600" b="1" dirty="0" smtClean="0"/>
              <a:t>Primary endpoint</a:t>
            </a:r>
          </a:p>
          <a:p>
            <a:r>
              <a:rPr lang="en-GB" sz="1600" dirty="0" smtClean="0"/>
              <a:t>Recurrence-free survival</a:t>
            </a:r>
          </a:p>
          <a:p>
            <a:endParaRPr lang="en-GB" sz="1600" dirty="0" smtClean="0"/>
          </a:p>
        </p:txBody>
      </p:sp>
      <p:sp>
        <p:nvSpPr>
          <p:cNvPr id="23556" name="Content Placeholder 26"/>
          <p:cNvSpPr>
            <a:spLocks noGrp="1"/>
          </p:cNvSpPr>
          <p:nvPr>
            <p:ph sz="half" idx="2"/>
          </p:nvPr>
        </p:nvSpPr>
        <p:spPr>
          <a:xfrm>
            <a:off x="4648200" y="5429960"/>
            <a:ext cx="4267200" cy="931242"/>
          </a:xfrm>
        </p:spPr>
        <p:txBody>
          <a:bodyPr/>
          <a:lstStyle/>
          <a:p>
            <a:pPr marL="0" indent="0">
              <a:buNone/>
            </a:pPr>
            <a:r>
              <a:rPr lang="en-GB" sz="1600" b="1" dirty="0" smtClean="0"/>
              <a:t>Secondary endpoints</a:t>
            </a:r>
          </a:p>
          <a:p>
            <a:r>
              <a:rPr lang="en-GB" sz="1600" dirty="0" smtClean="0">
                <a:solidFill>
                  <a:srgbClr val="363636"/>
                </a:solidFill>
              </a:rPr>
              <a:t>Time to recurrence, OS, PROs, PK and biomarkers</a:t>
            </a:r>
          </a:p>
        </p:txBody>
      </p:sp>
      <p:sp>
        <p:nvSpPr>
          <p:cNvPr id="23558" name="Oval 14"/>
          <p:cNvSpPr>
            <a:spLocks noChangeArrowheads="1"/>
          </p:cNvSpPr>
          <p:nvPr/>
        </p:nvSpPr>
        <p:spPr bwMode="auto">
          <a:xfrm>
            <a:off x="3673477" y="3618658"/>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23559" name="AutoShape 15"/>
          <p:cNvCxnSpPr>
            <a:cxnSpLocks noChangeShapeType="1"/>
            <a:stCxn id="23558" idx="0"/>
          </p:cNvCxnSpPr>
          <p:nvPr/>
        </p:nvCxnSpPr>
        <p:spPr bwMode="auto">
          <a:xfrm rot="5400000" flipH="1" flipV="1">
            <a:off x="3968129" y="2989538"/>
            <a:ext cx="626267" cy="631975"/>
          </a:xfrm>
          <a:prstGeom prst="bentConnector2">
            <a:avLst/>
          </a:prstGeom>
          <a:noFill/>
          <a:ln w="38100">
            <a:solidFill>
              <a:schemeClr val="bg1"/>
            </a:solidFill>
            <a:miter lim="800000"/>
            <a:headEnd/>
            <a:tailEnd type="triangle" w="med" len="med"/>
          </a:ln>
        </p:spPr>
      </p:cxnSp>
      <p:cxnSp>
        <p:nvCxnSpPr>
          <p:cNvPr id="23560" name="AutoShape 16"/>
          <p:cNvCxnSpPr>
            <a:cxnSpLocks noChangeShapeType="1"/>
            <a:stCxn id="23558" idx="4"/>
            <a:endCxn id="47" idx="1"/>
          </p:cNvCxnSpPr>
          <p:nvPr/>
        </p:nvCxnSpPr>
        <p:spPr bwMode="auto">
          <a:xfrm rot="16200000" flipH="1">
            <a:off x="3971036" y="4197096"/>
            <a:ext cx="628012" cy="639535"/>
          </a:xfrm>
          <a:prstGeom prst="bentConnector2">
            <a:avLst/>
          </a:prstGeom>
          <a:noFill/>
          <a:ln w="38100">
            <a:solidFill>
              <a:schemeClr val="bg1"/>
            </a:solidFill>
            <a:miter lim="800000"/>
            <a:headEnd/>
            <a:tailEnd type="triangle" w="med" len="med"/>
          </a:ln>
        </p:spPr>
      </p:cxnSp>
      <p:sp>
        <p:nvSpPr>
          <p:cNvPr id="23562" name="AutoShape 12"/>
          <p:cNvSpPr>
            <a:spLocks noChangeArrowheads="1"/>
          </p:cNvSpPr>
          <p:nvPr/>
        </p:nvSpPr>
        <p:spPr bwMode="auto">
          <a:xfrm>
            <a:off x="8257722" y="4563486"/>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23564" name="AutoShape 12"/>
          <p:cNvSpPr>
            <a:spLocks noChangeArrowheads="1"/>
          </p:cNvSpPr>
          <p:nvPr/>
        </p:nvSpPr>
        <p:spPr bwMode="auto">
          <a:xfrm>
            <a:off x="8257722" y="2736682"/>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43" name="Content Placeholder 26"/>
          <p:cNvSpPr txBox="1">
            <a:spLocks/>
          </p:cNvSpPr>
          <p:nvPr/>
        </p:nvSpPr>
        <p:spPr bwMode="auto">
          <a:xfrm>
            <a:off x="4341473" y="3499759"/>
            <a:ext cx="3921475"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Curative treatment, geographical region, Child-Pugh status, recurrence risk</a:t>
            </a:r>
            <a:endParaRPr lang="en-GB" sz="1400" dirty="0">
              <a:solidFill>
                <a:srgbClr val="363636"/>
              </a:solidFill>
              <a:latin typeface="Arial"/>
            </a:endParaRPr>
          </a:p>
        </p:txBody>
      </p:sp>
      <p:cxnSp>
        <p:nvCxnSpPr>
          <p:cNvPr id="23566" name="AutoShape 19"/>
          <p:cNvCxnSpPr>
            <a:cxnSpLocks noChangeShapeType="1"/>
            <a:endCxn id="23558" idx="2"/>
          </p:cNvCxnSpPr>
          <p:nvPr/>
        </p:nvCxnSpPr>
        <p:spPr bwMode="auto">
          <a:xfrm>
            <a:off x="3254829" y="3910758"/>
            <a:ext cx="418648" cy="0"/>
          </a:xfrm>
          <a:prstGeom prst="straightConnector1">
            <a:avLst/>
          </a:prstGeom>
          <a:noFill/>
          <a:ln w="38100">
            <a:solidFill>
              <a:schemeClr val="bg1"/>
            </a:solidFill>
            <a:round/>
            <a:headEnd/>
            <a:tailEnd type="triangle" w="med" len="med"/>
          </a:ln>
        </p:spPr>
      </p:cxnSp>
      <p:cxnSp>
        <p:nvCxnSpPr>
          <p:cNvPr id="23567" name="AutoShape 20"/>
          <p:cNvCxnSpPr>
            <a:cxnSpLocks noChangeShapeType="1"/>
            <a:stCxn id="47" idx="3"/>
            <a:endCxn id="23562" idx="1"/>
          </p:cNvCxnSpPr>
          <p:nvPr/>
        </p:nvCxnSpPr>
        <p:spPr bwMode="auto">
          <a:xfrm flipV="1">
            <a:off x="7542219" y="4827805"/>
            <a:ext cx="715503" cy="3065"/>
          </a:xfrm>
          <a:prstGeom prst="straightConnector1">
            <a:avLst/>
          </a:prstGeom>
          <a:noFill/>
          <a:ln w="38100">
            <a:solidFill>
              <a:schemeClr val="bg1"/>
            </a:solidFill>
            <a:prstDash val="dash"/>
            <a:round/>
            <a:headEnd/>
            <a:tailEnd type="triangle" w="med" len="med"/>
          </a:ln>
        </p:spPr>
      </p:cxnSp>
      <p:cxnSp>
        <p:nvCxnSpPr>
          <p:cNvPr id="23568" name="AutoShape 21"/>
          <p:cNvCxnSpPr>
            <a:cxnSpLocks noChangeShapeType="1"/>
          </p:cNvCxnSpPr>
          <p:nvPr/>
        </p:nvCxnSpPr>
        <p:spPr bwMode="auto">
          <a:xfrm>
            <a:off x="7543798" y="3001000"/>
            <a:ext cx="740230" cy="0"/>
          </a:xfrm>
          <a:prstGeom prst="straightConnector1">
            <a:avLst/>
          </a:prstGeom>
          <a:noFill/>
          <a:ln w="38100">
            <a:solidFill>
              <a:schemeClr val="bg1"/>
            </a:solidFill>
            <a:round/>
            <a:headEnd/>
            <a:tailEnd type="triangle" w="med" len="med"/>
          </a:ln>
        </p:spPr>
      </p:cxnSp>
      <p:sp>
        <p:nvSpPr>
          <p:cNvPr id="45" name="AutoShape 9"/>
          <p:cNvSpPr>
            <a:spLocks noChangeArrowheads="1"/>
          </p:cNvSpPr>
          <p:nvPr/>
        </p:nvSpPr>
        <p:spPr bwMode="auto">
          <a:xfrm>
            <a:off x="359232" y="2609217"/>
            <a:ext cx="3026229" cy="2623758"/>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sz="1600" dirty="0" smtClean="0">
                <a:solidFill>
                  <a:srgbClr val="FFFFFF"/>
                </a:solidFill>
              </a:rPr>
              <a:t>Hepatocellular carcinoma</a:t>
            </a:r>
          </a:p>
          <a:p>
            <a:pPr marL="228600" indent="-228600" defTabSz="892175" eaLnBrk="0" hangingPunct="0">
              <a:spcAft>
                <a:spcPct val="30000"/>
              </a:spcAft>
              <a:buFont typeface="Arial" pitchFamily="34" charset="0"/>
              <a:buChar char="•"/>
            </a:pPr>
            <a:r>
              <a:rPr lang="en-US" sz="1600" dirty="0" smtClean="0">
                <a:solidFill>
                  <a:srgbClr val="FFFFFF"/>
                </a:solidFill>
              </a:rPr>
              <a:t>Resected </a:t>
            </a:r>
            <a:r>
              <a:rPr lang="en-US" sz="1600" dirty="0">
                <a:solidFill>
                  <a:srgbClr val="FFFFFF"/>
                </a:solidFill>
              </a:rPr>
              <a:t>or </a:t>
            </a:r>
            <a:r>
              <a:rPr lang="en-US" sz="1600" dirty="0" smtClean="0">
                <a:solidFill>
                  <a:srgbClr val="FFFFFF"/>
                </a:solidFill>
              </a:rPr>
              <a:t>complete local ablation</a:t>
            </a:r>
          </a:p>
          <a:p>
            <a:pPr marL="228600" indent="-228600" defTabSz="892175" eaLnBrk="0" hangingPunct="0">
              <a:spcAft>
                <a:spcPct val="30000"/>
              </a:spcAft>
              <a:buFont typeface="Arial" pitchFamily="34" charset="0"/>
              <a:buChar char="•"/>
            </a:pPr>
            <a:r>
              <a:rPr lang="en-US" sz="1600" dirty="0" smtClean="0">
                <a:solidFill>
                  <a:srgbClr val="FFFFFF"/>
                </a:solidFill>
              </a:rPr>
              <a:t>Child-Pugh score 5–7</a:t>
            </a:r>
          </a:p>
          <a:p>
            <a:pPr marL="228600" indent="-228600" defTabSz="892175" eaLnBrk="0" hangingPunct="0">
              <a:spcAft>
                <a:spcPct val="30000"/>
              </a:spcAft>
              <a:buFont typeface="Arial" pitchFamily="34" charset="0"/>
              <a:buChar char="•"/>
            </a:pPr>
            <a:r>
              <a:rPr lang="en-US" sz="1600" dirty="0" smtClean="0">
                <a:solidFill>
                  <a:srgbClr val="FFFFFF"/>
                </a:solidFill>
              </a:rPr>
              <a:t>ECOG PS 0</a:t>
            </a:r>
          </a:p>
          <a:p>
            <a:pPr marL="228600" indent="-228600" defTabSz="892175" eaLnBrk="0" hangingPunct="0">
              <a:spcAft>
                <a:spcPct val="30000"/>
              </a:spcAft>
              <a:buFont typeface="Arial" pitchFamily="34" charset="0"/>
              <a:buChar char="•"/>
            </a:pPr>
            <a:r>
              <a:rPr lang="en-US" sz="1600" dirty="0" smtClean="0">
                <a:solidFill>
                  <a:srgbClr val="FFFFFF"/>
                </a:solidFill>
              </a:rPr>
              <a:t>No residual disease</a:t>
            </a:r>
            <a:endParaRPr lang="en-US" sz="1600" dirty="0">
              <a:solidFill>
                <a:srgbClr val="FFFFFF"/>
              </a:solidFill>
            </a:endParaRPr>
          </a:p>
          <a:p>
            <a:pPr marL="292100" indent="-292100" defTabSz="892175" eaLnBrk="0" hangingPunct="0">
              <a:spcAft>
                <a:spcPct val="30000"/>
              </a:spcAft>
            </a:pPr>
            <a:r>
              <a:rPr lang="en-GB" altLang="zh-CN" sz="1600" dirty="0">
                <a:solidFill>
                  <a:srgbClr val="FFFFFF"/>
                </a:solidFill>
                <a:ea typeface="SimSun" pitchFamily="2" charset="-122"/>
              </a:rPr>
              <a:t>(</a:t>
            </a:r>
            <a:r>
              <a:rPr lang="en-GB" altLang="zh-CN" sz="1600" dirty="0" smtClean="0">
                <a:solidFill>
                  <a:srgbClr val="FFFFFF"/>
                </a:solidFill>
                <a:ea typeface="SimSun" pitchFamily="2" charset="-122"/>
              </a:rPr>
              <a:t>n=1114)</a:t>
            </a:r>
            <a:endParaRPr lang="en-GB" altLang="zh-CN" sz="1600" dirty="0">
              <a:solidFill>
                <a:srgbClr val="FFFFFF"/>
              </a:solidFill>
              <a:ea typeface="SimSun" pitchFamily="2" charset="-122"/>
            </a:endParaRPr>
          </a:p>
        </p:txBody>
      </p:sp>
      <p:sp>
        <p:nvSpPr>
          <p:cNvPr id="47" name="AutoShape 12"/>
          <p:cNvSpPr>
            <a:spLocks noChangeArrowheads="1"/>
          </p:cNvSpPr>
          <p:nvPr/>
        </p:nvSpPr>
        <p:spPr bwMode="auto">
          <a:xfrm>
            <a:off x="4604810" y="4393744"/>
            <a:ext cx="2937409" cy="874252"/>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363636"/>
                </a:solidFill>
                <a:ea typeface="SimSun" pitchFamily="2" charset="-122"/>
              </a:rPr>
              <a:t>Placebo</a:t>
            </a:r>
          </a:p>
          <a:p>
            <a:pPr algn="ctr" defTabSz="892175" eaLnBrk="0" hangingPunct="0"/>
            <a:r>
              <a:rPr lang="en-US" altLang="zh-CN" sz="1600" dirty="0" smtClean="0">
                <a:solidFill>
                  <a:srgbClr val="363636"/>
                </a:solidFill>
                <a:ea typeface="SimSun" pitchFamily="2" charset="-122"/>
              </a:rPr>
              <a:t>(n=558)</a:t>
            </a:r>
            <a:endParaRPr lang="en-GB" altLang="zh-CN" sz="1600" dirty="0">
              <a:solidFill>
                <a:srgbClr val="363636"/>
              </a:solidFill>
              <a:ea typeface="SimSun" pitchFamily="2" charset="-122"/>
            </a:endParaRPr>
          </a:p>
        </p:txBody>
      </p:sp>
      <p:sp>
        <p:nvSpPr>
          <p:cNvPr id="48" name="AutoShape 8"/>
          <p:cNvSpPr>
            <a:spLocks noChangeArrowheads="1"/>
          </p:cNvSpPr>
          <p:nvPr/>
        </p:nvSpPr>
        <p:spPr bwMode="auto">
          <a:xfrm>
            <a:off x="4604657" y="2537391"/>
            <a:ext cx="2939142" cy="927219"/>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err="1" smtClean="0">
                <a:solidFill>
                  <a:srgbClr val="FFFFFF"/>
                </a:solidFill>
                <a:ea typeface="SimSun" pitchFamily="2" charset="-122"/>
              </a:rPr>
              <a:t>Sorafenib</a:t>
            </a:r>
            <a:r>
              <a:rPr lang="en-GB" altLang="zh-CN" sz="1600" dirty="0" smtClean="0">
                <a:solidFill>
                  <a:srgbClr val="FFFFFF"/>
                </a:solidFill>
                <a:ea typeface="SimSun" pitchFamily="2" charset="-122"/>
              </a:rPr>
              <a:t> 400 mg bid </a:t>
            </a:r>
          </a:p>
          <a:p>
            <a:pPr algn="ctr" defTabSz="892175" eaLnBrk="0" hangingPunct="0"/>
            <a:r>
              <a:rPr lang="en-GB" altLang="zh-CN" sz="1600" dirty="0" smtClean="0">
                <a:solidFill>
                  <a:srgbClr val="FFFFFF"/>
                </a:solidFill>
                <a:ea typeface="SimSun" pitchFamily="2" charset="-122"/>
              </a:rPr>
              <a:t>for maximum of 4 years</a:t>
            </a:r>
          </a:p>
          <a:p>
            <a:pPr algn="ctr" defTabSz="892175" eaLnBrk="0" hangingPunct="0"/>
            <a:r>
              <a:rPr lang="en-GB" altLang="zh-CN" sz="1600" dirty="0" smtClean="0">
                <a:solidFill>
                  <a:srgbClr val="FFFFFF"/>
                </a:solidFill>
                <a:ea typeface="SimSun" pitchFamily="2" charset="-122"/>
              </a:rPr>
              <a:t>(</a:t>
            </a:r>
            <a:r>
              <a:rPr lang="en-GB" altLang="zh-CN" sz="1600" dirty="0">
                <a:solidFill>
                  <a:srgbClr val="FFFFFF"/>
                </a:solidFill>
                <a:ea typeface="SimSun" pitchFamily="2" charset="-122"/>
              </a:rPr>
              <a:t>n</a:t>
            </a:r>
            <a:r>
              <a:rPr lang="en-GB" altLang="zh-CN" sz="1600" dirty="0" smtClean="0">
                <a:solidFill>
                  <a:srgbClr val="FFFFFF"/>
                </a:solidFill>
                <a:ea typeface="SimSun" pitchFamily="2" charset="-122"/>
              </a:rPr>
              <a:t>=556)</a:t>
            </a:r>
            <a:endParaRPr lang="en-GB" altLang="zh-CN" sz="1600" dirty="0">
              <a:solidFill>
                <a:srgbClr val="FFFFFF"/>
              </a:solidFill>
              <a:ea typeface="SimSun" pitchFamily="2" charset="-122"/>
            </a:endParaRPr>
          </a:p>
        </p:txBody>
      </p:sp>
      <p:sp>
        <p:nvSpPr>
          <p:cNvPr id="20" name="Text Box 8"/>
          <p:cNvSpPr txBox="1">
            <a:spLocks noChangeArrowheads="1"/>
          </p:cNvSpPr>
          <p:nvPr/>
        </p:nvSpPr>
        <p:spPr bwMode="auto">
          <a:xfrm>
            <a:off x="5228066" y="6474897"/>
            <a:ext cx="36952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Bruix</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4006)</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sz="1600" b="1" dirty="0" smtClean="0">
                <a:solidFill>
                  <a:srgbClr val="363636"/>
                </a:solidFill>
              </a:rPr>
              <a:t>Study objective</a:t>
            </a:r>
          </a:p>
          <a:p>
            <a:pPr lvl="1">
              <a:buClr>
                <a:srgbClr val="043882"/>
              </a:buClr>
            </a:pPr>
            <a:r>
              <a:rPr lang="en-GB" sz="1600" dirty="0" smtClean="0">
                <a:solidFill>
                  <a:srgbClr val="363636"/>
                </a:solidFill>
              </a:rPr>
              <a:t>To evaluate the efficacy and safety of adjuvant sorafenib in patients with hepatocellular carcinoma</a:t>
            </a:r>
            <a:endParaRPr lang="en-GB" sz="1600" dirty="0">
              <a:solidFill>
                <a:srgbClr val="363636"/>
              </a:solidFill>
            </a:endParaRPr>
          </a:p>
        </p:txBody>
      </p:sp>
      <p:sp>
        <p:nvSpPr>
          <p:cNvPr id="28" name="Rectangle 27"/>
          <p:cNvSpPr/>
          <p:nvPr/>
        </p:nvSpPr>
        <p:spPr>
          <a:xfrm>
            <a:off x="3920082" y="2570955"/>
            <a:ext cx="694421" cy="307777"/>
          </a:xfrm>
          <a:prstGeom prst="rect">
            <a:avLst/>
          </a:prstGeom>
        </p:spPr>
        <p:txBody>
          <a:bodyPr wrap="none">
            <a:spAutoFit/>
          </a:bodyPr>
          <a:lstStyle/>
          <a:p>
            <a:r>
              <a:rPr lang="en-GB" sz="1400" b="1" dirty="0" smtClean="0">
                <a:solidFill>
                  <a:srgbClr val="363636"/>
                </a:solidFill>
              </a:rPr>
              <a:t>Arm 1</a:t>
            </a:r>
            <a:endParaRPr lang="en-US" sz="1400" b="1" dirty="0">
              <a:solidFill>
                <a:srgbClr val="363636"/>
              </a:solidFill>
            </a:endParaRPr>
          </a:p>
        </p:txBody>
      </p:sp>
      <p:sp>
        <p:nvSpPr>
          <p:cNvPr id="29" name="Rectangle 28"/>
          <p:cNvSpPr/>
          <p:nvPr/>
        </p:nvSpPr>
        <p:spPr>
          <a:xfrm>
            <a:off x="3929775" y="4935037"/>
            <a:ext cx="694421" cy="307777"/>
          </a:xfrm>
          <a:prstGeom prst="rect">
            <a:avLst/>
          </a:prstGeom>
        </p:spPr>
        <p:txBody>
          <a:bodyPr wrap="none">
            <a:spAutoFit/>
          </a:bodyPr>
          <a:lstStyle/>
          <a:p>
            <a:r>
              <a:rPr lang="en-GB" sz="1400" b="1" dirty="0" smtClean="0">
                <a:solidFill>
                  <a:srgbClr val="363636"/>
                </a:solidFill>
              </a:rPr>
              <a:t>Arm 2</a:t>
            </a:r>
            <a:endParaRPr lang="en-US" sz="1400" b="1" dirty="0">
              <a:solidFill>
                <a:srgbClr val="363636"/>
              </a:solidFill>
            </a:endParaRPr>
          </a:p>
        </p:txBody>
      </p:sp>
    </p:spTree>
    <p:extLst>
      <p:ext uri="{BB962C8B-B14F-4D97-AF65-F5344CB8AC3E}">
        <p14:creationId xmlns:p14="http://schemas.microsoft.com/office/powerpoint/2010/main" val="1588144847"/>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48458"/>
            <a:ext cx="8686800" cy="1019943"/>
          </a:xfrm>
        </p:spPr>
        <p:txBody>
          <a:bodyPr/>
          <a:lstStyle/>
          <a:p>
            <a:r>
              <a:rPr lang="en-GB" sz="1800" dirty="0" smtClean="0">
                <a:solidFill>
                  <a:srgbClr val="043882"/>
                </a:solidFill>
              </a:rPr>
              <a:t>4006: </a:t>
            </a:r>
            <a:r>
              <a:rPr lang="en-US" sz="1800" dirty="0">
                <a:solidFill>
                  <a:srgbClr val="043882"/>
                </a:solidFill>
              </a:rPr>
              <a:t>STORM: A phase III randomized, double-blind, placebo-controlled trial of </a:t>
            </a:r>
            <a:r>
              <a:rPr lang="en-US" sz="1800" dirty="0" smtClean="0">
                <a:solidFill>
                  <a:srgbClr val="043882"/>
                </a:solidFill>
              </a:rPr>
              <a:t>adjuvant </a:t>
            </a:r>
            <a:r>
              <a:rPr lang="en-US" sz="1800" dirty="0" err="1" smtClean="0">
                <a:solidFill>
                  <a:srgbClr val="043882"/>
                </a:solidFill>
              </a:rPr>
              <a:t>sorafenib</a:t>
            </a:r>
            <a:r>
              <a:rPr lang="en-US" sz="1800" dirty="0" smtClean="0">
                <a:solidFill>
                  <a:srgbClr val="043882"/>
                </a:solidFill>
              </a:rPr>
              <a:t> </a:t>
            </a:r>
            <a:r>
              <a:rPr lang="en-US" sz="1800" dirty="0">
                <a:solidFill>
                  <a:srgbClr val="043882"/>
                </a:solidFill>
              </a:rPr>
              <a:t>after resection or ablation to prevent recurrence of hepatocellular </a:t>
            </a:r>
            <a:r>
              <a:rPr lang="en-US" sz="1800" dirty="0" smtClean="0">
                <a:solidFill>
                  <a:srgbClr val="043882"/>
                </a:solidFill>
              </a:rPr>
              <a:t>carcinoma (</a:t>
            </a:r>
            <a:r>
              <a:rPr lang="en-US" sz="1800" dirty="0">
                <a:solidFill>
                  <a:srgbClr val="043882"/>
                </a:solidFill>
              </a:rPr>
              <a:t>HCC) </a:t>
            </a:r>
            <a:r>
              <a:rPr lang="en-GB" sz="1800" dirty="0">
                <a:solidFill>
                  <a:srgbClr val="043882"/>
                </a:solidFill>
              </a:rPr>
              <a:t>– </a:t>
            </a:r>
            <a:r>
              <a:rPr lang="en-GB" sz="1800" dirty="0" err="1" smtClean="0">
                <a:solidFill>
                  <a:srgbClr val="043882"/>
                </a:solidFill>
              </a:rPr>
              <a:t>Bruix</a:t>
            </a:r>
            <a:r>
              <a:rPr lang="en-GB" sz="1800" dirty="0" smtClean="0">
                <a:solidFill>
                  <a:srgbClr val="043882"/>
                </a:solidFill>
              </a:rPr>
              <a:t> J </a:t>
            </a:r>
            <a:r>
              <a:rPr lang="en-GB" sz="1800" dirty="0">
                <a:solidFill>
                  <a:srgbClr val="043882"/>
                </a:solidFill>
              </a:rPr>
              <a:t>et al</a:t>
            </a:r>
            <a:endParaRPr lang="en-GB" altLang="zh-CN" dirty="0" smtClean="0">
              <a:solidFill>
                <a:schemeClr val="accent3"/>
              </a:solidFill>
            </a:endParaRPr>
          </a:p>
        </p:txBody>
      </p:sp>
      <p:sp>
        <p:nvSpPr>
          <p:cNvPr id="20" name="Text Box 8"/>
          <p:cNvSpPr txBox="1">
            <a:spLocks noChangeArrowheads="1"/>
          </p:cNvSpPr>
          <p:nvPr/>
        </p:nvSpPr>
        <p:spPr bwMode="auto">
          <a:xfrm>
            <a:off x="5228066" y="6474897"/>
            <a:ext cx="36952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Bruix</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4006)</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b="1" dirty="0" smtClean="0">
                <a:solidFill>
                  <a:srgbClr val="363636"/>
                </a:solidFill>
              </a:rPr>
              <a:t>Key results</a:t>
            </a:r>
          </a:p>
          <a:p>
            <a:pPr lvl="1">
              <a:buClr>
                <a:srgbClr val="043882"/>
              </a:buClr>
            </a:pPr>
            <a:r>
              <a:rPr lang="en-GB" dirty="0" smtClean="0">
                <a:solidFill>
                  <a:srgbClr val="363636"/>
                </a:solidFill>
              </a:rPr>
              <a:t>No differences in recurrence-free survival, time to recurrence or OS were observed with </a:t>
            </a:r>
            <a:r>
              <a:rPr lang="en-GB" dirty="0" err="1" smtClean="0">
                <a:solidFill>
                  <a:srgbClr val="363636"/>
                </a:solidFill>
              </a:rPr>
              <a:t>sorafenib</a:t>
            </a:r>
            <a:endParaRPr lang="en-GB" dirty="0" smtClean="0">
              <a:solidFill>
                <a:srgbClr val="363636"/>
              </a:solidFill>
            </a:endParaRPr>
          </a:p>
          <a:p>
            <a:pPr lvl="1">
              <a:buClr>
                <a:srgbClr val="043882"/>
              </a:buClr>
            </a:pPr>
            <a:endParaRPr lang="en-GB" dirty="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a:solidFill>
                <a:srgbClr val="363636"/>
              </a:solidFill>
            </a:endParaRPr>
          </a:p>
          <a:p>
            <a:pPr lvl="1">
              <a:buClr>
                <a:srgbClr val="043882"/>
              </a:buClr>
            </a:pPr>
            <a:r>
              <a:rPr lang="en-US" dirty="0" smtClean="0">
                <a:solidFill>
                  <a:srgbClr val="363636"/>
                </a:solidFill>
              </a:rPr>
              <a:t>Discontinuation rates </a:t>
            </a:r>
            <a:r>
              <a:rPr lang="en-US" dirty="0">
                <a:solidFill>
                  <a:srgbClr val="363636"/>
                </a:solidFill>
              </a:rPr>
              <a:t>with sorafenib were higher due to </a:t>
            </a:r>
            <a:r>
              <a:rPr lang="en-US" dirty="0" smtClean="0">
                <a:solidFill>
                  <a:srgbClr val="363636"/>
                </a:solidFill>
              </a:rPr>
              <a:t>AEs (</a:t>
            </a:r>
            <a:r>
              <a:rPr lang="en-US" dirty="0">
                <a:solidFill>
                  <a:srgbClr val="363636"/>
                </a:solidFill>
              </a:rPr>
              <a:t>24% vs 7%) </a:t>
            </a:r>
            <a:r>
              <a:rPr lang="en-US" dirty="0" smtClean="0">
                <a:solidFill>
                  <a:srgbClr val="363636"/>
                </a:solidFill>
              </a:rPr>
              <a:t>and </a:t>
            </a:r>
            <a:r>
              <a:rPr lang="en-US" dirty="0">
                <a:solidFill>
                  <a:srgbClr val="363636"/>
                </a:solidFill>
              </a:rPr>
              <a:t>withdrawal </a:t>
            </a:r>
            <a:r>
              <a:rPr lang="en-US" dirty="0" smtClean="0">
                <a:solidFill>
                  <a:srgbClr val="363636"/>
                </a:solidFill>
              </a:rPr>
              <a:t>of consent </a:t>
            </a:r>
            <a:r>
              <a:rPr lang="en-US" dirty="0">
                <a:solidFill>
                  <a:srgbClr val="363636"/>
                </a:solidFill>
              </a:rPr>
              <a:t>(17% vs 6</a:t>
            </a:r>
            <a:r>
              <a:rPr lang="en-US" dirty="0" smtClean="0">
                <a:solidFill>
                  <a:srgbClr val="363636"/>
                </a:solidFill>
              </a:rPr>
              <a:t>%)</a:t>
            </a:r>
          </a:p>
        </p:txBody>
      </p:sp>
      <p:graphicFrame>
        <p:nvGraphicFramePr>
          <p:cNvPr id="24" name="Table 23"/>
          <p:cNvGraphicFramePr>
            <a:graphicFrameLocks noGrp="1"/>
          </p:cNvGraphicFramePr>
          <p:nvPr>
            <p:extLst>
              <p:ext uri="{D42A27DB-BD31-4B8C-83A1-F6EECF244321}">
                <p14:modId xmlns:p14="http://schemas.microsoft.com/office/powerpoint/2010/main" val="1822826918"/>
              </p:ext>
            </p:extLst>
          </p:nvPr>
        </p:nvGraphicFramePr>
        <p:xfrm>
          <a:off x="559251" y="2376176"/>
          <a:ext cx="8014734" cy="2651760"/>
        </p:xfrm>
        <a:graphic>
          <a:graphicData uri="http://schemas.openxmlformats.org/drawingml/2006/table">
            <a:tbl>
              <a:tblPr firstRow="1" bandRow="1">
                <a:tableStyleId>{69012ECD-51FC-41F1-AA8D-1B2483CD663E}</a:tableStyleId>
              </a:tblPr>
              <a:tblGrid>
                <a:gridCol w="2343737"/>
                <a:gridCol w="1270289"/>
                <a:gridCol w="1313123"/>
                <a:gridCol w="2038885"/>
                <a:gridCol w="1048700"/>
              </a:tblGrid>
              <a:tr h="397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2"/>
                        </a:solidFill>
                      </a:endParaRPr>
                    </a:p>
                  </a:txBody>
                  <a:tcPr anchor="b"/>
                </a:tc>
                <a:tc>
                  <a:txBody>
                    <a:bodyPr/>
                    <a:lstStyle/>
                    <a:p>
                      <a:pPr algn="ctr"/>
                      <a:r>
                        <a:rPr lang="en-GB" sz="1600" dirty="0" err="1" smtClean="0">
                          <a:solidFill>
                            <a:schemeClr val="tx2"/>
                          </a:solidFill>
                        </a:rPr>
                        <a:t>Sorafenib</a:t>
                      </a:r>
                      <a:endParaRPr lang="en-GB" sz="1600" dirty="0" smtClean="0">
                        <a:solidFill>
                          <a:schemeClr val="tx2"/>
                        </a:solidFill>
                      </a:endParaRPr>
                    </a:p>
                    <a:p>
                      <a:pPr algn="ctr"/>
                      <a:r>
                        <a:rPr lang="en-GB" sz="1600" dirty="0" smtClean="0">
                          <a:solidFill>
                            <a:schemeClr val="tx2"/>
                          </a:solidFill>
                        </a:rPr>
                        <a:t>(n=558)</a:t>
                      </a:r>
                      <a:endParaRPr lang="en-GB" sz="1600" dirty="0">
                        <a:solidFill>
                          <a:schemeClr val="tx2"/>
                        </a:solidFill>
                      </a:endParaRPr>
                    </a:p>
                  </a:txBody>
                  <a:tcPr anchor="b"/>
                </a:tc>
                <a:tc>
                  <a:txBody>
                    <a:bodyPr/>
                    <a:lstStyle/>
                    <a:p>
                      <a:pPr algn="ctr"/>
                      <a:r>
                        <a:rPr lang="en-GB" sz="1600" dirty="0" smtClean="0">
                          <a:solidFill>
                            <a:schemeClr val="tx2"/>
                          </a:solidFill>
                        </a:rPr>
                        <a:t>Placebo</a:t>
                      </a:r>
                    </a:p>
                    <a:p>
                      <a:pPr algn="ctr"/>
                      <a:r>
                        <a:rPr lang="en-GB" sz="1600" dirty="0" smtClean="0">
                          <a:solidFill>
                            <a:schemeClr val="tx2"/>
                          </a:solidFill>
                        </a:rPr>
                        <a:t>(n=558)</a:t>
                      </a:r>
                    </a:p>
                  </a:txBody>
                  <a:tcPr anchor="b"/>
                </a:tc>
                <a:tc>
                  <a:txBody>
                    <a:bodyPr/>
                    <a:lstStyle/>
                    <a:p>
                      <a:pPr algn="ctr"/>
                      <a:r>
                        <a:rPr lang="en-GB" sz="1600" dirty="0" smtClean="0">
                          <a:solidFill>
                            <a:schemeClr val="tx2"/>
                          </a:solidFill>
                        </a:rPr>
                        <a:t>HR </a:t>
                      </a:r>
                      <a:br>
                        <a:rPr lang="en-GB" sz="1600" dirty="0" smtClean="0">
                          <a:solidFill>
                            <a:schemeClr val="tx2"/>
                          </a:solidFill>
                        </a:rPr>
                      </a:br>
                      <a:r>
                        <a:rPr lang="en-GB" sz="1600" dirty="0" smtClean="0">
                          <a:solidFill>
                            <a:schemeClr val="tx2"/>
                          </a:solidFill>
                        </a:rPr>
                        <a:t>(95% CI)</a:t>
                      </a:r>
                      <a:endParaRPr lang="en-GB" sz="1600" dirty="0">
                        <a:solidFill>
                          <a:schemeClr val="tx2"/>
                        </a:solidFill>
                      </a:endParaRPr>
                    </a:p>
                  </a:txBody>
                  <a:tcPr anchor="b"/>
                </a:tc>
                <a:tc>
                  <a:txBody>
                    <a:bodyPr/>
                    <a:lstStyle/>
                    <a:p>
                      <a:pPr algn="ctr"/>
                      <a:r>
                        <a:rPr lang="en-GB" sz="1600" baseline="0" dirty="0" smtClean="0">
                          <a:solidFill>
                            <a:schemeClr val="tx2"/>
                          </a:solidFill>
                        </a:rPr>
                        <a:t>p-</a:t>
                      </a:r>
                      <a:r>
                        <a:rPr lang="en-GB" sz="1600" dirty="0" smtClean="0">
                          <a:solidFill>
                            <a:schemeClr val="tx2"/>
                          </a:solidFill>
                        </a:rPr>
                        <a:t>value*</a:t>
                      </a:r>
                      <a:endParaRPr lang="en-GB" sz="1600" dirty="0">
                        <a:solidFill>
                          <a:schemeClr val="tx2"/>
                        </a:solidFill>
                      </a:endParaRPr>
                    </a:p>
                  </a:txBody>
                  <a:tcPr anchor="b"/>
                </a:tc>
              </a:tr>
              <a:tr h="293628">
                <a:tc>
                  <a:txBody>
                    <a:bodyPr/>
                    <a:lstStyle/>
                    <a:p>
                      <a:pPr marL="0"/>
                      <a:r>
                        <a:rPr lang="en-GB" sz="1600" baseline="0" dirty="0" smtClean="0"/>
                        <a:t>Median, months</a:t>
                      </a:r>
                    </a:p>
                  </a:txBody>
                  <a:tcPr>
                    <a:lnB w="12700" cap="flat" cmpd="sng" algn="ctr">
                      <a:noFill/>
                      <a:prstDash val="solid"/>
                      <a:round/>
                      <a:headEnd type="none" w="med" len="med"/>
                      <a:tailEnd type="none" w="med" len="med"/>
                    </a:lnB>
                  </a:tcPr>
                </a:tc>
                <a:tc>
                  <a:txBody>
                    <a:bodyPr/>
                    <a:lstStyle/>
                    <a:p>
                      <a:pPr algn="ctr"/>
                      <a:endParaRPr lang="en-GB" sz="1600" dirty="0"/>
                    </a:p>
                  </a:txBody>
                  <a:tcPr>
                    <a:lnB w="12700" cap="flat" cmpd="sng" algn="ctr">
                      <a:noFill/>
                      <a:prstDash val="solid"/>
                      <a:round/>
                      <a:headEnd type="none" w="med" len="med"/>
                      <a:tailEnd type="none" w="med" len="med"/>
                    </a:lnB>
                  </a:tcPr>
                </a:tc>
                <a:tc>
                  <a:txBody>
                    <a:bodyPr/>
                    <a:lstStyle/>
                    <a:p>
                      <a:pPr algn="ctr"/>
                      <a:endParaRPr lang="en-GB" sz="1600" dirty="0"/>
                    </a:p>
                  </a:txBody>
                  <a:tcPr>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smtClean="0"/>
                    </a:p>
                  </a:txBody>
                  <a:tcPr>
                    <a:lnB w="12700" cap="flat" cmpd="sng" algn="ctr">
                      <a:noFill/>
                      <a:prstDash val="solid"/>
                      <a:round/>
                      <a:headEnd type="none" w="med" len="med"/>
                      <a:tailEnd type="none" w="med" len="med"/>
                    </a:lnB>
                  </a:tcPr>
                </a:tc>
                <a:tc>
                  <a:txBody>
                    <a:bodyPr/>
                    <a:lstStyle/>
                    <a:p>
                      <a:pPr algn="ctr"/>
                      <a:endParaRPr lang="en-GB" sz="1600" dirty="0"/>
                    </a:p>
                  </a:txBody>
                  <a:tcPr>
                    <a:lnB w="12700" cap="flat" cmpd="sng" algn="ctr">
                      <a:noFill/>
                      <a:prstDash val="solid"/>
                      <a:round/>
                      <a:headEnd type="none" w="med" len="med"/>
                      <a:tailEnd type="none" w="med" len="med"/>
                    </a:lnB>
                  </a:tcPr>
                </a:tc>
              </a:tr>
              <a:tr h="397074">
                <a:tc>
                  <a:txBody>
                    <a:bodyPr/>
                    <a:lstStyle/>
                    <a:p>
                      <a:pPr marL="180000"/>
                      <a:r>
                        <a:rPr lang="en-GB" sz="1600" baseline="0" dirty="0" smtClean="0"/>
                        <a:t>RFS</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33.4</a:t>
                      </a:r>
                    </a:p>
                    <a:p>
                      <a:pPr algn="ctr"/>
                      <a:endParaRPr lang="en-GB" sz="16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33.8</a:t>
                      </a:r>
                    </a:p>
                    <a:p>
                      <a:pPr algn="ctr"/>
                      <a:endParaRPr lang="en-GB" sz="16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0.94 (0.78,</a:t>
                      </a:r>
                      <a:r>
                        <a:rPr lang="en-GB" sz="1600" baseline="0" dirty="0" smtClean="0"/>
                        <a:t> 1.13</a:t>
                      </a:r>
                      <a:r>
                        <a:rPr lang="en-GB" sz="1600" dirty="0" smtClean="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0.26</a:t>
                      </a:r>
                    </a:p>
                    <a:p>
                      <a:pPr algn="ctr"/>
                      <a:endParaRPr lang="en-GB" sz="16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7074">
                <a:tc>
                  <a:txBody>
                    <a:bodyPr/>
                    <a:lstStyle/>
                    <a:p>
                      <a:pPr marL="180000"/>
                      <a:r>
                        <a:rPr lang="en-GB" sz="1600" baseline="0" dirty="0" smtClean="0"/>
                        <a:t>TTR</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38.6</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600" dirty="0" smtClean="0"/>
                        <a:t>35.8</a:t>
                      </a:r>
                      <a:endParaRPr lang="en-GB" sz="16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0.89 (0.74,</a:t>
                      </a:r>
                      <a:r>
                        <a:rPr lang="en-GB" sz="1600" baseline="0" dirty="0" smtClean="0"/>
                        <a:t> 1.08</a:t>
                      </a:r>
                      <a:r>
                        <a:rPr lang="en-GB" sz="1600" dirty="0" smtClean="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0.12</a:t>
                      </a:r>
                    </a:p>
                    <a:p>
                      <a:pPr algn="ctr"/>
                      <a:endParaRPr lang="en-GB" sz="16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7074">
                <a:tc>
                  <a:txBody>
                    <a:bodyPr/>
                    <a:lstStyle/>
                    <a:p>
                      <a:pPr marL="180000"/>
                      <a:r>
                        <a:rPr lang="en-GB" sz="1600" baseline="0" dirty="0" smtClean="0"/>
                        <a:t>OS</a:t>
                      </a:r>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1600" dirty="0" smtClean="0"/>
                        <a:t>NR</a:t>
                      </a:r>
                      <a:endParaRPr lang="en-GB" sz="1600" dirty="0"/>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1600" dirty="0" smtClean="0"/>
                        <a:t>NR</a:t>
                      </a:r>
                      <a:endParaRPr lang="en-GB" sz="1600" dirty="0"/>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0.99 (0.76,</a:t>
                      </a:r>
                      <a:r>
                        <a:rPr lang="en-GB" sz="1600" baseline="0" dirty="0" smtClean="0"/>
                        <a:t> 1.30</a:t>
                      </a:r>
                      <a:r>
                        <a:rPr lang="en-GB" sz="1600" dirty="0" smtClean="0"/>
                        <a:t>)</a:t>
                      </a:r>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0.48</a:t>
                      </a:r>
                    </a:p>
                    <a:p>
                      <a:pPr algn="ctr"/>
                      <a:endParaRPr lang="en-GB" sz="1600" dirty="0"/>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25" name="Text Box 9"/>
          <p:cNvSpPr txBox="1">
            <a:spLocks noChangeArrowheads="1"/>
          </p:cNvSpPr>
          <p:nvPr/>
        </p:nvSpPr>
        <p:spPr bwMode="auto">
          <a:xfrm>
            <a:off x="231775" y="6474897"/>
            <a:ext cx="197597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US" sz="1200" dirty="0" smtClean="0">
                <a:solidFill>
                  <a:srgbClr val="363636"/>
                </a:solidFill>
              </a:rPr>
              <a:t>*One-sided; NR, not reached</a:t>
            </a:r>
            <a:endParaRPr lang="en-US" sz="1200" dirty="0">
              <a:solidFill>
                <a:srgbClr val="363636"/>
              </a:solidFill>
            </a:endParaRPr>
          </a:p>
        </p:txBody>
      </p:sp>
    </p:spTree>
    <p:extLst>
      <p:ext uri="{BB962C8B-B14F-4D97-AF65-F5344CB8AC3E}">
        <p14:creationId xmlns:p14="http://schemas.microsoft.com/office/powerpoint/2010/main" val="2425024479"/>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48458"/>
            <a:ext cx="8686800" cy="1019943"/>
          </a:xfrm>
        </p:spPr>
        <p:txBody>
          <a:bodyPr/>
          <a:lstStyle/>
          <a:p>
            <a:r>
              <a:rPr lang="en-GB" sz="1800" dirty="0" smtClean="0">
                <a:solidFill>
                  <a:srgbClr val="043882"/>
                </a:solidFill>
              </a:rPr>
              <a:t>4006: </a:t>
            </a:r>
            <a:r>
              <a:rPr lang="en-US" sz="1800" dirty="0">
                <a:solidFill>
                  <a:srgbClr val="043882"/>
                </a:solidFill>
              </a:rPr>
              <a:t>STORM: A phase III randomized, double-blind, placebo-controlled trial of </a:t>
            </a:r>
            <a:r>
              <a:rPr lang="en-US" sz="1800" dirty="0" smtClean="0">
                <a:solidFill>
                  <a:srgbClr val="043882"/>
                </a:solidFill>
              </a:rPr>
              <a:t>adjuvant </a:t>
            </a:r>
            <a:r>
              <a:rPr lang="en-US" sz="1800" dirty="0" err="1" smtClean="0">
                <a:solidFill>
                  <a:srgbClr val="043882"/>
                </a:solidFill>
              </a:rPr>
              <a:t>sorafenib</a:t>
            </a:r>
            <a:r>
              <a:rPr lang="en-US" sz="1800" dirty="0" smtClean="0">
                <a:solidFill>
                  <a:srgbClr val="043882"/>
                </a:solidFill>
              </a:rPr>
              <a:t> </a:t>
            </a:r>
            <a:r>
              <a:rPr lang="en-US" sz="1800" dirty="0">
                <a:solidFill>
                  <a:srgbClr val="043882"/>
                </a:solidFill>
              </a:rPr>
              <a:t>after resection or ablation to prevent recurrence of hepatocellular </a:t>
            </a:r>
            <a:r>
              <a:rPr lang="en-US" sz="1800" dirty="0" smtClean="0">
                <a:solidFill>
                  <a:srgbClr val="043882"/>
                </a:solidFill>
              </a:rPr>
              <a:t>carcinoma (</a:t>
            </a:r>
            <a:r>
              <a:rPr lang="en-US" sz="1800" dirty="0">
                <a:solidFill>
                  <a:srgbClr val="043882"/>
                </a:solidFill>
              </a:rPr>
              <a:t>HCC) </a:t>
            </a:r>
            <a:r>
              <a:rPr lang="en-GB" sz="1800" dirty="0">
                <a:solidFill>
                  <a:srgbClr val="043882"/>
                </a:solidFill>
              </a:rPr>
              <a:t>– </a:t>
            </a:r>
            <a:r>
              <a:rPr lang="en-GB" sz="1800" dirty="0" err="1" smtClean="0">
                <a:solidFill>
                  <a:srgbClr val="043882"/>
                </a:solidFill>
              </a:rPr>
              <a:t>Bruix</a:t>
            </a:r>
            <a:r>
              <a:rPr lang="en-GB" sz="1800" dirty="0" smtClean="0">
                <a:solidFill>
                  <a:srgbClr val="043882"/>
                </a:solidFill>
              </a:rPr>
              <a:t> J </a:t>
            </a:r>
            <a:r>
              <a:rPr lang="en-GB" sz="1800" dirty="0">
                <a:solidFill>
                  <a:srgbClr val="043882"/>
                </a:solidFill>
              </a:rPr>
              <a:t>et al</a:t>
            </a:r>
            <a:endParaRPr lang="en-GB" altLang="zh-CN" dirty="0" smtClean="0">
              <a:solidFill>
                <a:schemeClr val="accent3"/>
              </a:solidFill>
            </a:endParaRPr>
          </a:p>
        </p:txBody>
      </p:sp>
      <p:sp>
        <p:nvSpPr>
          <p:cNvPr id="20" name="Text Box 8"/>
          <p:cNvSpPr txBox="1">
            <a:spLocks noChangeArrowheads="1"/>
          </p:cNvSpPr>
          <p:nvPr/>
        </p:nvSpPr>
        <p:spPr bwMode="auto">
          <a:xfrm>
            <a:off x="5228066" y="6474897"/>
            <a:ext cx="36952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Bruix</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4006)</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b="1" dirty="0" smtClean="0">
                <a:solidFill>
                  <a:srgbClr val="363636"/>
                </a:solidFill>
              </a:rPr>
              <a:t>Key results</a:t>
            </a:r>
          </a:p>
          <a:p>
            <a:pPr lvl="1">
              <a:buClr>
                <a:srgbClr val="043882"/>
              </a:buClr>
            </a:pPr>
            <a:endParaRPr lang="en-GB" dirty="0" smtClean="0">
              <a:solidFill>
                <a:srgbClr val="363636"/>
              </a:solidFill>
            </a:endParaRPr>
          </a:p>
          <a:p>
            <a:pPr lvl="1">
              <a:buClr>
                <a:srgbClr val="043882"/>
              </a:buClr>
            </a:pPr>
            <a:endParaRPr lang="en-GB" dirty="0">
              <a:solidFill>
                <a:srgbClr val="363636"/>
              </a:solidFill>
            </a:endParaRPr>
          </a:p>
          <a:p>
            <a:pPr lvl="1">
              <a:buClr>
                <a:srgbClr val="043882"/>
              </a:buClr>
            </a:pPr>
            <a:endParaRPr lang="en-GB" dirty="0" smtClean="0">
              <a:solidFill>
                <a:srgbClr val="363636"/>
              </a:solidFill>
            </a:endParaRPr>
          </a:p>
          <a:p>
            <a:pPr marL="252412" lvl="1" indent="0">
              <a:buClr>
                <a:srgbClr val="043882"/>
              </a:buClr>
              <a:buFontTx/>
              <a:buNone/>
            </a:pPr>
            <a:endParaRPr lang="en-GB" dirty="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a:solidFill>
                <a:srgbClr val="363636"/>
              </a:solidFill>
            </a:endParaRPr>
          </a:p>
          <a:p>
            <a:pPr lvl="1">
              <a:buClr>
                <a:srgbClr val="043882"/>
              </a:buClr>
            </a:pPr>
            <a:endParaRPr lang="en-GB" dirty="0" smtClean="0">
              <a:solidFill>
                <a:srgbClr val="363636"/>
              </a:solidFill>
            </a:endParaRPr>
          </a:p>
          <a:p>
            <a:pPr marL="252412" lvl="1" indent="0">
              <a:buClr>
                <a:srgbClr val="043882"/>
              </a:buClr>
              <a:buFontTx/>
              <a:buNone/>
            </a:pPr>
            <a:endParaRPr lang="en-GB" dirty="0">
              <a:solidFill>
                <a:srgbClr val="363636"/>
              </a:solidFill>
            </a:endParaRPr>
          </a:p>
          <a:p>
            <a:pPr>
              <a:spcBef>
                <a:spcPts val="1800"/>
              </a:spcBef>
              <a:buClr>
                <a:srgbClr val="043882"/>
              </a:buClr>
            </a:pPr>
            <a:r>
              <a:rPr lang="en-US" b="1" dirty="0" smtClean="0">
                <a:solidFill>
                  <a:srgbClr val="363636"/>
                </a:solidFill>
              </a:rPr>
              <a:t>Conclusions</a:t>
            </a:r>
          </a:p>
          <a:p>
            <a:pPr lvl="1">
              <a:buClr>
                <a:srgbClr val="043882"/>
              </a:buClr>
            </a:pPr>
            <a:r>
              <a:rPr lang="en-US" b="1" dirty="0" smtClean="0">
                <a:solidFill>
                  <a:srgbClr val="363636"/>
                </a:solidFill>
              </a:rPr>
              <a:t>The primary endpoint of the trial (RFS) was not met and there were also no improvements in time to recurrence or OS</a:t>
            </a:r>
          </a:p>
          <a:p>
            <a:pPr lvl="1">
              <a:buClr>
                <a:srgbClr val="043882"/>
              </a:buClr>
            </a:pPr>
            <a:r>
              <a:rPr lang="en-US" b="1" dirty="0" smtClean="0">
                <a:solidFill>
                  <a:srgbClr val="363636"/>
                </a:solidFill>
              </a:rPr>
              <a:t>AEs were consistent with the known safety profile of </a:t>
            </a:r>
            <a:r>
              <a:rPr lang="en-US" b="1" dirty="0" err="1" smtClean="0">
                <a:solidFill>
                  <a:srgbClr val="363636"/>
                </a:solidFill>
              </a:rPr>
              <a:t>sorafenib</a:t>
            </a:r>
            <a:endParaRPr lang="en-US" b="1" dirty="0" smtClean="0">
              <a:solidFill>
                <a:srgbClr val="363636"/>
              </a:solidFill>
            </a:endParaRPr>
          </a:p>
          <a:p>
            <a:pPr lvl="1">
              <a:buClr>
                <a:srgbClr val="043882"/>
              </a:buClr>
            </a:pPr>
            <a:r>
              <a:rPr lang="en-GB" b="1" dirty="0" err="1">
                <a:solidFill>
                  <a:srgbClr val="363636"/>
                </a:solidFill>
              </a:rPr>
              <a:t>Sorafenib</a:t>
            </a:r>
            <a:r>
              <a:rPr lang="en-GB" b="1" dirty="0">
                <a:solidFill>
                  <a:srgbClr val="363636"/>
                </a:solidFill>
              </a:rPr>
              <a:t> is not recommended in the adjuvant treatment of HCC</a:t>
            </a:r>
          </a:p>
        </p:txBody>
      </p:sp>
      <p:graphicFrame>
        <p:nvGraphicFramePr>
          <p:cNvPr id="24" name="Table 23"/>
          <p:cNvGraphicFramePr>
            <a:graphicFrameLocks noGrp="1"/>
          </p:cNvGraphicFramePr>
          <p:nvPr>
            <p:extLst>
              <p:ext uri="{D42A27DB-BD31-4B8C-83A1-F6EECF244321}">
                <p14:modId xmlns:p14="http://schemas.microsoft.com/office/powerpoint/2010/main" val="3487772735"/>
              </p:ext>
            </p:extLst>
          </p:nvPr>
        </p:nvGraphicFramePr>
        <p:xfrm>
          <a:off x="559250" y="1802959"/>
          <a:ext cx="7916009" cy="2291040"/>
        </p:xfrm>
        <a:graphic>
          <a:graphicData uri="http://schemas.openxmlformats.org/drawingml/2006/table">
            <a:tbl>
              <a:tblPr firstRow="1" bandRow="1">
                <a:tableStyleId>{69012ECD-51FC-41F1-AA8D-1B2483CD663E}</a:tableStyleId>
              </a:tblPr>
              <a:tblGrid>
                <a:gridCol w="3507172"/>
                <a:gridCol w="1900862"/>
                <a:gridCol w="2507975"/>
              </a:tblGrid>
              <a:tr h="35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TEAEs, n (%)</a:t>
                      </a:r>
                      <a:endParaRPr lang="en-GB" sz="1400" dirty="0">
                        <a:solidFill>
                          <a:schemeClr val="tx2"/>
                        </a:solidFill>
                      </a:endParaRPr>
                    </a:p>
                  </a:txBody>
                  <a:tcPr anchor="b"/>
                </a:tc>
                <a:tc>
                  <a:txBody>
                    <a:bodyPr/>
                    <a:lstStyle/>
                    <a:p>
                      <a:pPr algn="ctr"/>
                      <a:r>
                        <a:rPr lang="en-GB" sz="1400" dirty="0" err="1" smtClean="0">
                          <a:solidFill>
                            <a:schemeClr val="tx2"/>
                          </a:solidFill>
                        </a:rPr>
                        <a:t>Sorafenib</a:t>
                      </a:r>
                      <a:endParaRPr lang="en-GB" sz="1400" dirty="0" smtClean="0">
                        <a:solidFill>
                          <a:schemeClr val="tx2"/>
                        </a:solidFill>
                      </a:endParaRPr>
                    </a:p>
                    <a:p>
                      <a:pPr algn="ctr"/>
                      <a:r>
                        <a:rPr lang="en-GB" sz="1400" dirty="0" smtClean="0">
                          <a:solidFill>
                            <a:schemeClr val="tx2"/>
                          </a:solidFill>
                        </a:rPr>
                        <a:t>(n=559)</a:t>
                      </a:r>
                      <a:endParaRPr lang="en-GB" sz="1400" dirty="0">
                        <a:solidFill>
                          <a:schemeClr val="tx2"/>
                        </a:solidFill>
                      </a:endParaRPr>
                    </a:p>
                  </a:txBody>
                  <a:tcPr anchor="b"/>
                </a:tc>
                <a:tc>
                  <a:txBody>
                    <a:bodyPr/>
                    <a:lstStyle/>
                    <a:p>
                      <a:pPr algn="ctr"/>
                      <a:r>
                        <a:rPr lang="en-GB" sz="1400" dirty="0" smtClean="0">
                          <a:solidFill>
                            <a:schemeClr val="tx2"/>
                          </a:solidFill>
                        </a:rPr>
                        <a:t>Placebo</a:t>
                      </a:r>
                    </a:p>
                    <a:p>
                      <a:pPr algn="ctr"/>
                      <a:r>
                        <a:rPr lang="en-GB" sz="1400" dirty="0" smtClean="0">
                          <a:solidFill>
                            <a:schemeClr val="tx2"/>
                          </a:solidFill>
                        </a:rPr>
                        <a:t>(n=548)</a:t>
                      </a:r>
                    </a:p>
                  </a:txBody>
                  <a:tcPr anchor="b"/>
                </a:tc>
              </a:tr>
              <a:tr h="35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All</a:t>
                      </a:r>
                      <a:endParaRPr lang="en-GB" sz="1400" dirty="0">
                        <a:solidFill>
                          <a:schemeClr val="tx1"/>
                        </a:solidFill>
                      </a:endParaRPr>
                    </a:p>
                  </a:txBody>
                  <a:tcPr anchor="b">
                    <a:lnB w="12700" cap="flat" cmpd="sng" algn="ctr">
                      <a:noFill/>
                      <a:prstDash val="solid"/>
                      <a:round/>
                      <a:headEnd type="none" w="med" len="med"/>
                      <a:tailEnd type="none" w="med" len="med"/>
                    </a:lnB>
                  </a:tcPr>
                </a:tc>
                <a:tc>
                  <a:txBody>
                    <a:bodyPr/>
                    <a:lstStyle/>
                    <a:p>
                      <a:pPr algn="ctr"/>
                      <a:r>
                        <a:rPr lang="en-GB" sz="1400" dirty="0" smtClean="0">
                          <a:solidFill>
                            <a:schemeClr val="tx1"/>
                          </a:solidFill>
                        </a:rPr>
                        <a:t>545 (97.5)</a:t>
                      </a:r>
                      <a:endParaRPr lang="en-GB" sz="1400" dirty="0">
                        <a:solidFill>
                          <a:schemeClr val="tx1"/>
                        </a:solidFill>
                      </a:endParaRPr>
                    </a:p>
                  </a:txBody>
                  <a:tcPr anchor="b">
                    <a:lnB w="12700" cap="flat" cmpd="sng" algn="ctr">
                      <a:noFill/>
                      <a:prstDash val="solid"/>
                      <a:round/>
                      <a:headEnd type="none" w="med" len="med"/>
                      <a:tailEnd type="none" w="med" len="med"/>
                    </a:lnB>
                  </a:tcPr>
                </a:tc>
                <a:tc>
                  <a:txBody>
                    <a:bodyPr/>
                    <a:lstStyle/>
                    <a:p>
                      <a:pPr algn="ctr"/>
                      <a:r>
                        <a:rPr lang="en-GB" sz="1400" dirty="0" smtClean="0">
                          <a:solidFill>
                            <a:schemeClr val="tx1"/>
                          </a:solidFill>
                        </a:rPr>
                        <a:t>491 (89.6)</a:t>
                      </a:r>
                    </a:p>
                  </a:txBody>
                  <a:tcPr anchor="b">
                    <a:lnB w="12700" cap="flat" cmpd="sng" algn="ctr">
                      <a:noFill/>
                      <a:prstDash val="solid"/>
                      <a:round/>
                      <a:headEnd type="none" w="med" len="med"/>
                      <a:tailEnd type="none" w="med" len="med"/>
                    </a:lnB>
                  </a:tcPr>
                </a:tc>
              </a:tr>
              <a:tr h="35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Serious</a:t>
                      </a:r>
                      <a:endParaRPr lang="en-GB" sz="1400" dirty="0">
                        <a:solidFill>
                          <a:schemeClr val="tx1"/>
                        </a:solidFill>
                      </a:endParaRPr>
                    </a:p>
                  </a:txBody>
                  <a:tcPr anchor="b">
                    <a:lnT w="9525" cap="flat" cmpd="sng" algn="ctr">
                      <a:noFill/>
                      <a:prstDash val="solid"/>
                    </a:lnT>
                    <a:lnB w="12700" cap="flat" cmpd="sng" algn="ctr">
                      <a:noFill/>
                      <a:prstDash val="solid"/>
                      <a:round/>
                      <a:headEnd type="none" w="med" len="med"/>
                      <a:tailEnd type="none" w="med" len="med"/>
                    </a:lnB>
                  </a:tcPr>
                </a:tc>
                <a:tc>
                  <a:txBody>
                    <a:bodyPr/>
                    <a:lstStyle/>
                    <a:p>
                      <a:pPr algn="ctr"/>
                      <a:r>
                        <a:rPr lang="en-GB" sz="1400" dirty="0" smtClean="0">
                          <a:solidFill>
                            <a:schemeClr val="tx1"/>
                          </a:solidFill>
                        </a:rPr>
                        <a:t>225 (40.3)</a:t>
                      </a:r>
                      <a:endParaRPr lang="en-GB" sz="1400" dirty="0">
                        <a:solidFill>
                          <a:schemeClr val="tx1"/>
                        </a:solidFill>
                      </a:endParaRPr>
                    </a:p>
                  </a:txBody>
                  <a:tcPr anchor="b">
                    <a:lnT w="9525" cap="flat" cmpd="sng" algn="ctr">
                      <a:noFill/>
                      <a:prstDash val="solid"/>
                    </a:lnT>
                    <a:lnB w="12700" cap="flat" cmpd="sng" algn="ctr">
                      <a:noFill/>
                      <a:prstDash val="solid"/>
                      <a:round/>
                      <a:headEnd type="none" w="med" len="med"/>
                      <a:tailEnd type="none" w="med" len="med"/>
                    </a:lnB>
                  </a:tcPr>
                </a:tc>
                <a:tc>
                  <a:txBody>
                    <a:bodyPr/>
                    <a:lstStyle/>
                    <a:p>
                      <a:pPr algn="ctr"/>
                      <a:r>
                        <a:rPr lang="en-GB" sz="1400" dirty="0" smtClean="0">
                          <a:solidFill>
                            <a:schemeClr val="tx1"/>
                          </a:solidFill>
                        </a:rPr>
                        <a:t>228 (41.6)</a:t>
                      </a:r>
                    </a:p>
                  </a:txBody>
                  <a:tcPr anchor="b">
                    <a:lnT w="9525" cap="flat" cmpd="sng" algn="ctr">
                      <a:noFill/>
                      <a:prstDash val="solid"/>
                    </a:lnT>
                    <a:lnB w="12700" cap="flat" cmpd="sng" algn="ctr">
                      <a:noFill/>
                      <a:prstDash val="solid"/>
                      <a:round/>
                      <a:headEnd type="none" w="med" len="med"/>
                      <a:tailEnd type="none" w="med" len="med"/>
                    </a:lnB>
                  </a:tcPr>
                </a:tc>
              </a:tr>
              <a:tr h="35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Grade 5</a:t>
                      </a:r>
                      <a:endParaRPr lang="en-GB" sz="1400" dirty="0">
                        <a:solidFill>
                          <a:schemeClr val="tx1"/>
                        </a:solidFill>
                      </a:endParaRPr>
                    </a:p>
                  </a:txBody>
                  <a:tcPr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400" dirty="0" smtClean="0">
                          <a:solidFill>
                            <a:schemeClr val="tx1"/>
                          </a:solidFill>
                        </a:rPr>
                        <a:t>15 (2.7)</a:t>
                      </a:r>
                      <a:endParaRPr lang="en-GB" sz="1400" dirty="0">
                        <a:solidFill>
                          <a:schemeClr val="tx1"/>
                        </a:solidFill>
                      </a:endParaRPr>
                    </a:p>
                  </a:txBody>
                  <a:tcPr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400" dirty="0" smtClean="0">
                          <a:solidFill>
                            <a:schemeClr val="tx1"/>
                          </a:solidFill>
                        </a:rPr>
                        <a:t>9 (1.6)</a:t>
                      </a:r>
                    </a:p>
                  </a:txBody>
                  <a:tcPr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5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Leading to dose modification</a:t>
                      </a:r>
                      <a:endParaRPr lang="en-GB" sz="1400" dirty="0">
                        <a:solidFill>
                          <a:schemeClr val="tx1"/>
                        </a:solidFill>
                      </a:endParaRPr>
                    </a:p>
                  </a:txBody>
                  <a:tcPr anchor="b">
                    <a:lnT w="12700" cap="flat" cmpd="sng" algn="ctr">
                      <a:noFill/>
                      <a:prstDash val="solid"/>
                      <a:round/>
                      <a:headEnd type="none" w="med" len="med"/>
                      <a:tailEnd type="none" w="med" len="med"/>
                    </a:lnT>
                    <a:lnB w="9525" cap="flat" cmpd="sng" algn="ctr">
                      <a:noFill/>
                      <a:prstDash val="solid"/>
                    </a:lnB>
                  </a:tcPr>
                </a:tc>
                <a:tc>
                  <a:txBody>
                    <a:bodyPr/>
                    <a:lstStyle/>
                    <a:p>
                      <a:pPr algn="ctr"/>
                      <a:r>
                        <a:rPr lang="en-GB" sz="1400" dirty="0" smtClean="0">
                          <a:solidFill>
                            <a:schemeClr val="tx1"/>
                          </a:solidFill>
                        </a:rPr>
                        <a:t>439 (78.5)</a:t>
                      </a:r>
                      <a:endParaRPr lang="en-GB" sz="1400" dirty="0">
                        <a:solidFill>
                          <a:schemeClr val="tx1"/>
                        </a:solidFill>
                      </a:endParaRPr>
                    </a:p>
                  </a:txBody>
                  <a:tcPr anchor="b">
                    <a:lnT w="12700" cap="flat" cmpd="sng" algn="ctr">
                      <a:noFill/>
                      <a:prstDash val="solid"/>
                      <a:round/>
                      <a:headEnd type="none" w="med" len="med"/>
                      <a:tailEnd type="none" w="med" len="med"/>
                    </a:lnT>
                    <a:lnB w="9525" cap="flat" cmpd="sng" algn="ctr">
                      <a:noFill/>
                      <a:prstDash val="solid"/>
                    </a:lnB>
                  </a:tcPr>
                </a:tc>
                <a:tc>
                  <a:txBody>
                    <a:bodyPr/>
                    <a:lstStyle/>
                    <a:p>
                      <a:pPr algn="ctr"/>
                      <a:r>
                        <a:rPr lang="en-GB" sz="1400" dirty="0" smtClean="0">
                          <a:solidFill>
                            <a:schemeClr val="tx1"/>
                          </a:solidFill>
                        </a:rPr>
                        <a:t>111 (20.3)</a:t>
                      </a:r>
                    </a:p>
                  </a:txBody>
                  <a:tcPr anchor="b">
                    <a:lnT w="12700" cap="flat" cmpd="sng" algn="ctr">
                      <a:noFill/>
                      <a:prstDash val="solid"/>
                      <a:round/>
                      <a:headEnd type="none" w="med" len="med"/>
                      <a:tailEnd type="none" w="med" len="med"/>
                    </a:lnT>
                    <a:lnB w="9525" cap="flat" cmpd="sng" algn="ctr">
                      <a:noFill/>
                      <a:prstDash val="solid"/>
                    </a:lnB>
                  </a:tcPr>
                </a:tc>
              </a:tr>
              <a:tr h="35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Leading to permanent</a:t>
                      </a:r>
                      <a:r>
                        <a:rPr lang="en-GB" sz="1400" baseline="0" dirty="0" smtClean="0">
                          <a:solidFill>
                            <a:schemeClr val="tx1"/>
                          </a:solidFill>
                        </a:rPr>
                        <a:t> discontinuation</a:t>
                      </a:r>
                      <a:endParaRPr lang="en-GB" sz="1400" dirty="0">
                        <a:solidFill>
                          <a:schemeClr val="tx1"/>
                        </a:solidFill>
                      </a:endParaRPr>
                    </a:p>
                  </a:txBody>
                  <a:tcPr anchor="b">
                    <a:lnT w="12700" cap="flat" cmpd="sng" algn="ctr">
                      <a:noFill/>
                      <a:prstDash val="solid"/>
                      <a:round/>
                      <a:headEnd type="none" w="med" len="med"/>
                      <a:tailEnd type="none" w="med" len="med"/>
                    </a:lnT>
                  </a:tcPr>
                </a:tc>
                <a:tc>
                  <a:txBody>
                    <a:bodyPr/>
                    <a:lstStyle/>
                    <a:p>
                      <a:pPr algn="ctr"/>
                      <a:r>
                        <a:rPr lang="en-GB" sz="1400" dirty="0" smtClean="0">
                          <a:solidFill>
                            <a:schemeClr val="tx1"/>
                          </a:solidFill>
                        </a:rPr>
                        <a:t>147 (26.3)</a:t>
                      </a:r>
                      <a:endParaRPr lang="en-GB" sz="1400" dirty="0">
                        <a:solidFill>
                          <a:schemeClr val="tx1"/>
                        </a:solidFill>
                      </a:endParaRPr>
                    </a:p>
                  </a:txBody>
                  <a:tcPr anchor="b">
                    <a:lnT w="12700" cap="flat" cmpd="sng" algn="ctr">
                      <a:noFill/>
                      <a:prstDash val="solid"/>
                      <a:round/>
                      <a:headEnd type="none" w="med" len="med"/>
                      <a:tailEnd type="none" w="med" len="med"/>
                    </a:lnT>
                  </a:tcPr>
                </a:tc>
                <a:tc>
                  <a:txBody>
                    <a:bodyPr/>
                    <a:lstStyle/>
                    <a:p>
                      <a:pPr algn="ctr"/>
                      <a:r>
                        <a:rPr lang="en-GB" sz="1400" dirty="0" smtClean="0">
                          <a:solidFill>
                            <a:schemeClr val="tx1"/>
                          </a:solidFill>
                        </a:rPr>
                        <a:t>59 (10.8)</a:t>
                      </a:r>
                    </a:p>
                  </a:txBody>
                  <a:tcPr anchor="b">
                    <a:lnT w="12700" cap="flat" cmpd="sng" algn="ctr">
                      <a:noFill/>
                      <a:prstDash val="solid"/>
                      <a:round/>
                      <a:headEnd type="none" w="med" len="med"/>
                      <a:tailEnd type="none" w="med" len="med"/>
                    </a:lnT>
                  </a:tcPr>
                </a:tc>
              </a:tr>
            </a:tbl>
          </a:graphicData>
        </a:graphic>
      </p:graphicFrame>
      <p:sp>
        <p:nvSpPr>
          <p:cNvPr id="25" name="Text Box 9"/>
          <p:cNvSpPr txBox="1">
            <a:spLocks noChangeArrowheads="1"/>
          </p:cNvSpPr>
          <p:nvPr/>
        </p:nvSpPr>
        <p:spPr bwMode="auto">
          <a:xfrm>
            <a:off x="231775" y="6474897"/>
            <a:ext cx="197597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US" sz="1200" dirty="0" smtClean="0">
                <a:solidFill>
                  <a:srgbClr val="363636"/>
                </a:solidFill>
              </a:rPr>
              <a:t>*One-sided; NR, not reached</a:t>
            </a:r>
            <a:endParaRPr lang="en-US" sz="1200" dirty="0">
              <a:solidFill>
                <a:srgbClr val="363636"/>
              </a:solidFill>
            </a:endParaRPr>
          </a:p>
        </p:txBody>
      </p:sp>
    </p:spTree>
    <p:extLst>
      <p:ext uri="{BB962C8B-B14F-4D97-AF65-F5344CB8AC3E}">
        <p14:creationId xmlns:p14="http://schemas.microsoft.com/office/powerpoint/2010/main" val="21025098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3501: Preoperative </a:t>
            </a:r>
            <a:r>
              <a:rPr lang="en-GB" sz="1800" dirty="0" err="1" smtClean="0"/>
              <a:t>chemoradiotherapy</a:t>
            </a:r>
            <a:r>
              <a:rPr lang="en-GB" sz="1800" dirty="0" smtClean="0"/>
              <a:t> and postoperative chemotherapy with capecitabine and oxaliplatin versus capecitabine alone in locally advanced rectal cancer: Disease-free survival results at interim analysis </a:t>
            </a:r>
            <a:br>
              <a:rPr lang="en-GB" sz="1800" dirty="0" smtClean="0"/>
            </a:br>
            <a:r>
              <a:rPr lang="en-GB" sz="1800" dirty="0" smtClean="0"/>
              <a:t>– </a:t>
            </a:r>
            <a:r>
              <a:rPr lang="en-GB" sz="1800" dirty="0" err="1" smtClean="0"/>
              <a:t>Schmoll</a:t>
            </a:r>
            <a:r>
              <a:rPr lang="en-GB" sz="1800" dirty="0" smtClean="0"/>
              <a:t> H-J et al</a:t>
            </a:r>
            <a:endParaRPr lang="en-GB" sz="1800" dirty="0"/>
          </a:p>
        </p:txBody>
      </p:sp>
      <p:sp>
        <p:nvSpPr>
          <p:cNvPr id="5123" name="Rectangle 3"/>
          <p:cNvSpPr>
            <a:spLocks noGrp="1" noChangeArrowheads="1"/>
          </p:cNvSpPr>
          <p:nvPr>
            <p:ph type="body" idx="1"/>
          </p:nvPr>
        </p:nvSpPr>
        <p:spPr/>
        <p:txBody>
          <a:bodyPr/>
          <a:lstStyle/>
          <a:p>
            <a:r>
              <a:rPr lang="en-GB" sz="1800" b="1" dirty="0" smtClean="0"/>
              <a:t>Key results</a:t>
            </a:r>
          </a:p>
          <a:p>
            <a:pPr lvl="1"/>
            <a:r>
              <a:rPr lang="en-GB" sz="1800" dirty="0"/>
              <a:t>At median follow-up of 31 months, </a:t>
            </a:r>
            <a:r>
              <a:rPr lang="en-GB" sz="1800" dirty="0" smtClean="0"/>
              <a:t>3-year </a:t>
            </a:r>
            <a:r>
              <a:rPr lang="en-GB" sz="1800" dirty="0"/>
              <a:t>DFS </a:t>
            </a:r>
            <a:r>
              <a:rPr lang="en-GB" sz="1800" dirty="0" smtClean="0"/>
              <a:t>with capecitabine alone was higher than anticipated</a:t>
            </a:r>
            <a:endParaRPr lang="en-GB" sz="1800" dirty="0"/>
          </a:p>
        </p:txBody>
      </p:sp>
      <p:sp>
        <p:nvSpPr>
          <p:cNvPr id="5124" name="Text Box 4"/>
          <p:cNvSpPr txBox="1">
            <a:spLocks noChangeArrowheads="1"/>
          </p:cNvSpPr>
          <p:nvPr/>
        </p:nvSpPr>
        <p:spPr bwMode="auto">
          <a:xfrm>
            <a:off x="4997583" y="6474897"/>
            <a:ext cx="3925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Schmoll</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3501) </a:t>
            </a:r>
            <a:endParaRPr lang="en-GB" sz="1200" dirty="0">
              <a:solidFill>
                <a:srgbClr val="363636"/>
              </a:solidFill>
            </a:endParaRPr>
          </a:p>
        </p:txBody>
      </p:sp>
      <p:sp>
        <p:nvSpPr>
          <p:cNvPr id="46" name="TextBox 45"/>
          <p:cNvSpPr txBox="1"/>
          <p:nvPr/>
        </p:nvSpPr>
        <p:spPr>
          <a:xfrm rot="16200000">
            <a:off x="203813" y="4037709"/>
            <a:ext cx="2185214" cy="307777"/>
          </a:xfrm>
          <a:prstGeom prst="rect">
            <a:avLst/>
          </a:prstGeom>
          <a:noFill/>
        </p:spPr>
        <p:txBody>
          <a:bodyPr wrap="none" rtlCol="0">
            <a:spAutoFit/>
          </a:bodyPr>
          <a:lstStyle/>
          <a:p>
            <a:pPr algn="ctr"/>
            <a:r>
              <a:rPr lang="en-GB" sz="1400" dirty="0" smtClean="0">
                <a:solidFill>
                  <a:srgbClr val="363636"/>
                </a:solidFill>
              </a:rPr>
              <a:t>Disease-free survival (%)</a:t>
            </a:r>
            <a:endParaRPr lang="en-GB" sz="1400" dirty="0">
              <a:solidFill>
                <a:srgbClr val="363636"/>
              </a:solidFill>
            </a:endParaRPr>
          </a:p>
        </p:txBody>
      </p:sp>
      <p:sp>
        <p:nvSpPr>
          <p:cNvPr id="47" name="Line 2"/>
          <p:cNvSpPr>
            <a:spLocks noChangeShapeType="1"/>
          </p:cNvSpPr>
          <p:nvPr/>
        </p:nvSpPr>
        <p:spPr bwMode="auto">
          <a:xfrm>
            <a:off x="1816210" y="2644457"/>
            <a:ext cx="1018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48" name="Line 3"/>
          <p:cNvSpPr>
            <a:spLocks noChangeShapeType="1"/>
          </p:cNvSpPr>
          <p:nvPr/>
        </p:nvSpPr>
        <p:spPr bwMode="auto">
          <a:xfrm>
            <a:off x="1816210" y="3277509"/>
            <a:ext cx="1018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49" name="Line 4"/>
          <p:cNvSpPr>
            <a:spLocks noChangeShapeType="1"/>
          </p:cNvSpPr>
          <p:nvPr/>
        </p:nvSpPr>
        <p:spPr bwMode="auto">
          <a:xfrm>
            <a:off x="1816210" y="3914423"/>
            <a:ext cx="1018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0" name="Line 6"/>
          <p:cNvSpPr>
            <a:spLocks noChangeShapeType="1"/>
          </p:cNvSpPr>
          <p:nvPr/>
        </p:nvSpPr>
        <p:spPr bwMode="auto">
          <a:xfrm>
            <a:off x="1816210" y="4549640"/>
            <a:ext cx="1018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1" name="Line 7"/>
          <p:cNvSpPr>
            <a:spLocks noChangeShapeType="1"/>
          </p:cNvSpPr>
          <p:nvPr/>
        </p:nvSpPr>
        <p:spPr bwMode="auto">
          <a:xfrm>
            <a:off x="1918000" y="5847263"/>
            <a:ext cx="0" cy="1281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2" name="Line 9"/>
          <p:cNvSpPr>
            <a:spLocks noChangeShapeType="1"/>
          </p:cNvSpPr>
          <p:nvPr/>
        </p:nvSpPr>
        <p:spPr bwMode="auto">
          <a:xfrm>
            <a:off x="2798721" y="5847263"/>
            <a:ext cx="0" cy="1281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3" name="Line 10"/>
          <p:cNvSpPr>
            <a:spLocks noChangeShapeType="1"/>
          </p:cNvSpPr>
          <p:nvPr/>
        </p:nvSpPr>
        <p:spPr bwMode="auto">
          <a:xfrm>
            <a:off x="3649800" y="5847263"/>
            <a:ext cx="0" cy="1281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4" name="Line 13"/>
          <p:cNvSpPr>
            <a:spLocks noChangeShapeType="1"/>
          </p:cNvSpPr>
          <p:nvPr/>
        </p:nvSpPr>
        <p:spPr bwMode="auto">
          <a:xfrm>
            <a:off x="5380185" y="5847263"/>
            <a:ext cx="0" cy="1281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5" name="Line 14"/>
          <p:cNvSpPr>
            <a:spLocks noChangeShapeType="1"/>
          </p:cNvSpPr>
          <p:nvPr/>
        </p:nvSpPr>
        <p:spPr bwMode="auto">
          <a:xfrm>
            <a:off x="4498449" y="5847263"/>
            <a:ext cx="0" cy="1281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6" name="Line 16"/>
          <p:cNvSpPr>
            <a:spLocks noChangeShapeType="1"/>
          </p:cNvSpPr>
          <p:nvPr/>
        </p:nvSpPr>
        <p:spPr bwMode="auto">
          <a:xfrm>
            <a:off x="6252372" y="5847263"/>
            <a:ext cx="0" cy="1281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7" name="Line 18"/>
          <p:cNvSpPr>
            <a:spLocks noChangeShapeType="1"/>
          </p:cNvSpPr>
          <p:nvPr/>
        </p:nvSpPr>
        <p:spPr bwMode="auto">
          <a:xfrm>
            <a:off x="7119861" y="5847263"/>
            <a:ext cx="0" cy="1281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8" name="Line 19"/>
          <p:cNvSpPr>
            <a:spLocks noChangeShapeType="1"/>
          </p:cNvSpPr>
          <p:nvPr/>
        </p:nvSpPr>
        <p:spPr bwMode="auto">
          <a:xfrm>
            <a:off x="1833211" y="5843716"/>
            <a:ext cx="1018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9" name="Freeform 20"/>
          <p:cNvSpPr>
            <a:spLocks/>
          </p:cNvSpPr>
          <p:nvPr/>
        </p:nvSpPr>
        <p:spPr bwMode="auto">
          <a:xfrm>
            <a:off x="1915428" y="2666123"/>
            <a:ext cx="5261645" cy="3177108"/>
          </a:xfrm>
          <a:custGeom>
            <a:avLst/>
            <a:gdLst>
              <a:gd name="T0" fmla="*/ 0 w 310"/>
              <a:gd name="T1" fmla="*/ 0 h 124"/>
              <a:gd name="T2" fmla="*/ 0 w 310"/>
              <a:gd name="T3" fmla="*/ 124 h 124"/>
              <a:gd name="T4" fmla="*/ 310 w 310"/>
              <a:gd name="T5" fmla="*/ 124 h 124"/>
            </a:gdLst>
            <a:ahLst/>
            <a:cxnLst>
              <a:cxn ang="0">
                <a:pos x="T0" y="T1"/>
              </a:cxn>
              <a:cxn ang="0">
                <a:pos x="T2" y="T3"/>
              </a:cxn>
              <a:cxn ang="0">
                <a:pos x="T4" y="T5"/>
              </a:cxn>
            </a:cxnLst>
            <a:rect l="0" t="0" r="r" b="b"/>
            <a:pathLst>
              <a:path w="310" h="124">
                <a:moveTo>
                  <a:pt x="0" y="0"/>
                </a:moveTo>
                <a:lnTo>
                  <a:pt x="0" y="124"/>
                </a:lnTo>
                <a:lnTo>
                  <a:pt x="310" y="124"/>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60" name="TextBox 59"/>
          <p:cNvSpPr txBox="1"/>
          <p:nvPr/>
        </p:nvSpPr>
        <p:spPr>
          <a:xfrm>
            <a:off x="1520369" y="3123621"/>
            <a:ext cx="383438" cy="307777"/>
          </a:xfrm>
          <a:prstGeom prst="rect">
            <a:avLst/>
          </a:prstGeom>
          <a:noFill/>
        </p:spPr>
        <p:txBody>
          <a:bodyPr wrap="none" rtlCol="0">
            <a:spAutoFit/>
          </a:bodyPr>
          <a:lstStyle/>
          <a:p>
            <a:pPr algn="r"/>
            <a:r>
              <a:rPr lang="en-GB" sz="1400" dirty="0" smtClean="0">
                <a:solidFill>
                  <a:srgbClr val="363636"/>
                </a:solidFill>
              </a:rPr>
              <a:t>80</a:t>
            </a:r>
            <a:endParaRPr lang="en-GB" sz="1400" dirty="0">
              <a:solidFill>
                <a:srgbClr val="363636"/>
              </a:solidFill>
            </a:endParaRPr>
          </a:p>
        </p:txBody>
      </p:sp>
      <p:sp>
        <p:nvSpPr>
          <p:cNvPr id="61" name="TextBox 60"/>
          <p:cNvSpPr txBox="1"/>
          <p:nvPr/>
        </p:nvSpPr>
        <p:spPr>
          <a:xfrm>
            <a:off x="1520369" y="3760535"/>
            <a:ext cx="383438" cy="307777"/>
          </a:xfrm>
          <a:prstGeom prst="rect">
            <a:avLst/>
          </a:prstGeom>
          <a:noFill/>
        </p:spPr>
        <p:txBody>
          <a:bodyPr wrap="none" rtlCol="0">
            <a:spAutoFit/>
          </a:bodyPr>
          <a:lstStyle/>
          <a:p>
            <a:pPr algn="r"/>
            <a:r>
              <a:rPr lang="en-GB" sz="1400" dirty="0" smtClean="0">
                <a:solidFill>
                  <a:srgbClr val="363636"/>
                </a:solidFill>
              </a:rPr>
              <a:t>60</a:t>
            </a:r>
            <a:endParaRPr lang="en-GB" sz="1400" dirty="0">
              <a:solidFill>
                <a:srgbClr val="363636"/>
              </a:solidFill>
            </a:endParaRPr>
          </a:p>
        </p:txBody>
      </p:sp>
      <p:sp>
        <p:nvSpPr>
          <p:cNvPr id="62" name="TextBox 61"/>
          <p:cNvSpPr txBox="1"/>
          <p:nvPr/>
        </p:nvSpPr>
        <p:spPr>
          <a:xfrm>
            <a:off x="1520369" y="4395752"/>
            <a:ext cx="383438" cy="307777"/>
          </a:xfrm>
          <a:prstGeom prst="rect">
            <a:avLst/>
          </a:prstGeom>
          <a:noFill/>
        </p:spPr>
        <p:txBody>
          <a:bodyPr wrap="none" rtlCol="0">
            <a:spAutoFit/>
          </a:bodyPr>
          <a:lstStyle/>
          <a:p>
            <a:pPr algn="r"/>
            <a:r>
              <a:rPr lang="en-GB" sz="1400" dirty="0" smtClean="0">
                <a:solidFill>
                  <a:srgbClr val="363636"/>
                </a:solidFill>
              </a:rPr>
              <a:t>40</a:t>
            </a:r>
            <a:endParaRPr lang="en-GB" sz="1400" dirty="0">
              <a:solidFill>
                <a:srgbClr val="363636"/>
              </a:solidFill>
            </a:endParaRPr>
          </a:p>
        </p:txBody>
      </p:sp>
      <p:sp>
        <p:nvSpPr>
          <p:cNvPr id="63" name="TextBox 62"/>
          <p:cNvSpPr txBox="1"/>
          <p:nvPr/>
        </p:nvSpPr>
        <p:spPr>
          <a:xfrm>
            <a:off x="1619755" y="5689828"/>
            <a:ext cx="284052" cy="307777"/>
          </a:xfrm>
          <a:prstGeom prst="rect">
            <a:avLst/>
          </a:prstGeom>
          <a:noFill/>
        </p:spPr>
        <p:txBody>
          <a:bodyPr wrap="none" rtlCol="0">
            <a:spAutoFit/>
          </a:bodyPr>
          <a:lstStyle/>
          <a:p>
            <a:pPr algn="r"/>
            <a:r>
              <a:rPr lang="en-GB" sz="1400" dirty="0" smtClean="0">
                <a:solidFill>
                  <a:srgbClr val="363636"/>
                </a:solidFill>
              </a:rPr>
              <a:t>0</a:t>
            </a:r>
            <a:endParaRPr lang="en-GB" sz="1400" dirty="0">
              <a:solidFill>
                <a:srgbClr val="363636"/>
              </a:solidFill>
            </a:endParaRPr>
          </a:p>
        </p:txBody>
      </p:sp>
      <p:sp>
        <p:nvSpPr>
          <p:cNvPr id="64" name="TextBox 63"/>
          <p:cNvSpPr txBox="1"/>
          <p:nvPr/>
        </p:nvSpPr>
        <p:spPr>
          <a:xfrm>
            <a:off x="1781939" y="5933055"/>
            <a:ext cx="284052" cy="307777"/>
          </a:xfrm>
          <a:prstGeom prst="rect">
            <a:avLst/>
          </a:prstGeom>
          <a:noFill/>
        </p:spPr>
        <p:txBody>
          <a:bodyPr wrap="none" rtlCol="0">
            <a:spAutoFit/>
          </a:bodyPr>
          <a:lstStyle/>
          <a:p>
            <a:pPr algn="ctr"/>
            <a:r>
              <a:rPr lang="en-GB" sz="1400" dirty="0" smtClean="0">
                <a:solidFill>
                  <a:srgbClr val="363636"/>
                </a:solidFill>
              </a:rPr>
              <a:t>0</a:t>
            </a:r>
            <a:endParaRPr lang="en-GB" sz="1400" dirty="0">
              <a:solidFill>
                <a:srgbClr val="363636"/>
              </a:solidFill>
            </a:endParaRPr>
          </a:p>
        </p:txBody>
      </p:sp>
      <p:sp>
        <p:nvSpPr>
          <p:cNvPr id="65" name="TextBox 64"/>
          <p:cNvSpPr txBox="1"/>
          <p:nvPr/>
        </p:nvSpPr>
        <p:spPr>
          <a:xfrm>
            <a:off x="2660798" y="5933055"/>
            <a:ext cx="284052" cy="307777"/>
          </a:xfrm>
          <a:prstGeom prst="rect">
            <a:avLst/>
          </a:prstGeom>
          <a:noFill/>
        </p:spPr>
        <p:txBody>
          <a:bodyPr wrap="none" rtlCol="0">
            <a:spAutoFit/>
          </a:bodyPr>
          <a:lstStyle/>
          <a:p>
            <a:pPr algn="ctr"/>
            <a:r>
              <a:rPr lang="en-GB" sz="1400" dirty="0" smtClean="0">
                <a:solidFill>
                  <a:srgbClr val="363636"/>
                </a:solidFill>
              </a:rPr>
              <a:t>1</a:t>
            </a:r>
            <a:endParaRPr lang="en-GB" sz="1400" dirty="0">
              <a:solidFill>
                <a:srgbClr val="363636"/>
              </a:solidFill>
            </a:endParaRPr>
          </a:p>
        </p:txBody>
      </p:sp>
      <p:sp>
        <p:nvSpPr>
          <p:cNvPr id="66" name="TextBox 65"/>
          <p:cNvSpPr txBox="1"/>
          <p:nvPr/>
        </p:nvSpPr>
        <p:spPr>
          <a:xfrm>
            <a:off x="3516899" y="5933055"/>
            <a:ext cx="284052" cy="307777"/>
          </a:xfrm>
          <a:prstGeom prst="rect">
            <a:avLst/>
          </a:prstGeom>
          <a:noFill/>
        </p:spPr>
        <p:txBody>
          <a:bodyPr wrap="none" rtlCol="0">
            <a:spAutoFit/>
          </a:bodyPr>
          <a:lstStyle/>
          <a:p>
            <a:pPr algn="ctr"/>
            <a:r>
              <a:rPr lang="en-GB" sz="1400" dirty="0" smtClean="0">
                <a:solidFill>
                  <a:srgbClr val="363636"/>
                </a:solidFill>
              </a:rPr>
              <a:t>2</a:t>
            </a:r>
            <a:endParaRPr lang="en-GB" sz="1400" dirty="0">
              <a:solidFill>
                <a:srgbClr val="363636"/>
              </a:solidFill>
            </a:endParaRPr>
          </a:p>
        </p:txBody>
      </p:sp>
      <p:sp>
        <p:nvSpPr>
          <p:cNvPr id="67" name="TextBox 66"/>
          <p:cNvSpPr txBox="1"/>
          <p:nvPr/>
        </p:nvSpPr>
        <p:spPr>
          <a:xfrm>
            <a:off x="4368861" y="5933055"/>
            <a:ext cx="284052" cy="307777"/>
          </a:xfrm>
          <a:prstGeom prst="rect">
            <a:avLst/>
          </a:prstGeom>
          <a:noFill/>
        </p:spPr>
        <p:txBody>
          <a:bodyPr wrap="none" rtlCol="0">
            <a:spAutoFit/>
          </a:bodyPr>
          <a:lstStyle/>
          <a:p>
            <a:pPr algn="ctr"/>
            <a:r>
              <a:rPr lang="en-GB" sz="1400" dirty="0" smtClean="0">
                <a:solidFill>
                  <a:srgbClr val="363636"/>
                </a:solidFill>
              </a:rPr>
              <a:t>3</a:t>
            </a:r>
            <a:endParaRPr lang="en-GB" sz="1400" dirty="0">
              <a:solidFill>
                <a:srgbClr val="363636"/>
              </a:solidFill>
            </a:endParaRPr>
          </a:p>
        </p:txBody>
      </p:sp>
      <p:sp>
        <p:nvSpPr>
          <p:cNvPr id="68" name="TextBox 67"/>
          <p:cNvSpPr txBox="1"/>
          <p:nvPr/>
        </p:nvSpPr>
        <p:spPr>
          <a:xfrm>
            <a:off x="5238782" y="5933055"/>
            <a:ext cx="284052" cy="307777"/>
          </a:xfrm>
          <a:prstGeom prst="rect">
            <a:avLst/>
          </a:prstGeom>
          <a:noFill/>
        </p:spPr>
        <p:txBody>
          <a:bodyPr wrap="none" rtlCol="0">
            <a:spAutoFit/>
          </a:bodyPr>
          <a:lstStyle/>
          <a:p>
            <a:pPr algn="ctr"/>
            <a:r>
              <a:rPr lang="en-GB" sz="1400" dirty="0" smtClean="0">
                <a:solidFill>
                  <a:srgbClr val="363636"/>
                </a:solidFill>
              </a:rPr>
              <a:t>4</a:t>
            </a:r>
            <a:endParaRPr lang="en-GB" sz="1400" dirty="0">
              <a:solidFill>
                <a:srgbClr val="363636"/>
              </a:solidFill>
            </a:endParaRPr>
          </a:p>
        </p:txBody>
      </p:sp>
      <p:sp>
        <p:nvSpPr>
          <p:cNvPr id="69" name="TextBox 68"/>
          <p:cNvSpPr txBox="1"/>
          <p:nvPr/>
        </p:nvSpPr>
        <p:spPr>
          <a:xfrm>
            <a:off x="6118738" y="5933055"/>
            <a:ext cx="284052" cy="307777"/>
          </a:xfrm>
          <a:prstGeom prst="rect">
            <a:avLst/>
          </a:prstGeom>
          <a:noFill/>
        </p:spPr>
        <p:txBody>
          <a:bodyPr wrap="none" rtlCol="0">
            <a:spAutoFit/>
          </a:bodyPr>
          <a:lstStyle/>
          <a:p>
            <a:pPr algn="ctr"/>
            <a:r>
              <a:rPr lang="en-GB" sz="1400" dirty="0" smtClean="0">
                <a:solidFill>
                  <a:srgbClr val="363636"/>
                </a:solidFill>
              </a:rPr>
              <a:t>5</a:t>
            </a:r>
            <a:endParaRPr lang="en-GB" sz="1400" dirty="0">
              <a:solidFill>
                <a:srgbClr val="363636"/>
              </a:solidFill>
            </a:endParaRPr>
          </a:p>
        </p:txBody>
      </p:sp>
      <p:sp>
        <p:nvSpPr>
          <p:cNvPr id="70" name="TextBox 69"/>
          <p:cNvSpPr txBox="1"/>
          <p:nvPr/>
        </p:nvSpPr>
        <p:spPr>
          <a:xfrm>
            <a:off x="6991971" y="5933055"/>
            <a:ext cx="284052" cy="307777"/>
          </a:xfrm>
          <a:prstGeom prst="rect">
            <a:avLst/>
          </a:prstGeom>
          <a:noFill/>
        </p:spPr>
        <p:txBody>
          <a:bodyPr wrap="none" rtlCol="0">
            <a:spAutoFit/>
          </a:bodyPr>
          <a:lstStyle/>
          <a:p>
            <a:pPr algn="ctr"/>
            <a:r>
              <a:rPr lang="en-GB" sz="1400" dirty="0" smtClean="0">
                <a:solidFill>
                  <a:srgbClr val="363636"/>
                </a:solidFill>
              </a:rPr>
              <a:t>6</a:t>
            </a:r>
            <a:endParaRPr lang="en-GB" sz="1400" dirty="0">
              <a:solidFill>
                <a:srgbClr val="363636"/>
              </a:solidFill>
            </a:endParaRPr>
          </a:p>
        </p:txBody>
      </p:sp>
      <p:sp>
        <p:nvSpPr>
          <p:cNvPr id="71" name="TextBox 70"/>
          <p:cNvSpPr txBox="1"/>
          <p:nvPr/>
        </p:nvSpPr>
        <p:spPr>
          <a:xfrm>
            <a:off x="3994868" y="6201329"/>
            <a:ext cx="1181477" cy="307777"/>
          </a:xfrm>
          <a:prstGeom prst="rect">
            <a:avLst/>
          </a:prstGeom>
          <a:noFill/>
        </p:spPr>
        <p:txBody>
          <a:bodyPr wrap="none" rtlCol="0">
            <a:spAutoFit/>
          </a:bodyPr>
          <a:lstStyle/>
          <a:p>
            <a:pPr algn="ctr"/>
            <a:r>
              <a:rPr lang="en-GB" sz="1400" dirty="0" smtClean="0">
                <a:solidFill>
                  <a:srgbClr val="363636"/>
                </a:solidFill>
              </a:rPr>
              <a:t>Time (years)</a:t>
            </a:r>
            <a:endParaRPr lang="en-GB" sz="1400" dirty="0">
              <a:solidFill>
                <a:srgbClr val="363636"/>
              </a:solidFill>
            </a:endParaRPr>
          </a:p>
        </p:txBody>
      </p:sp>
      <p:sp>
        <p:nvSpPr>
          <p:cNvPr id="72" name="TextBox 71"/>
          <p:cNvSpPr txBox="1"/>
          <p:nvPr/>
        </p:nvSpPr>
        <p:spPr>
          <a:xfrm>
            <a:off x="1420983" y="2489147"/>
            <a:ext cx="482824" cy="307777"/>
          </a:xfrm>
          <a:prstGeom prst="rect">
            <a:avLst/>
          </a:prstGeom>
          <a:noFill/>
        </p:spPr>
        <p:txBody>
          <a:bodyPr wrap="none" rtlCol="0">
            <a:spAutoFit/>
          </a:bodyPr>
          <a:lstStyle/>
          <a:p>
            <a:pPr algn="r"/>
            <a:r>
              <a:rPr lang="en-GB" sz="1400" dirty="0" smtClean="0">
                <a:solidFill>
                  <a:srgbClr val="363636"/>
                </a:solidFill>
              </a:rPr>
              <a:t>100</a:t>
            </a:r>
            <a:endParaRPr lang="en-GB" sz="1400" dirty="0">
              <a:solidFill>
                <a:srgbClr val="363636"/>
              </a:solidFill>
            </a:endParaRPr>
          </a:p>
        </p:txBody>
      </p:sp>
      <p:sp>
        <p:nvSpPr>
          <p:cNvPr id="73" name="TextBox 72"/>
          <p:cNvSpPr txBox="1"/>
          <p:nvPr/>
        </p:nvSpPr>
        <p:spPr>
          <a:xfrm>
            <a:off x="2113694" y="4345331"/>
            <a:ext cx="4859022" cy="1169551"/>
          </a:xfrm>
          <a:prstGeom prst="rect">
            <a:avLst/>
          </a:prstGeom>
          <a:noFill/>
        </p:spPr>
        <p:txBody>
          <a:bodyPr wrap="none" rtlCol="0">
            <a:spAutoFit/>
          </a:bodyPr>
          <a:lstStyle/>
          <a:p>
            <a:r>
              <a:rPr lang="en-GB" sz="1400" dirty="0" smtClean="0">
                <a:solidFill>
                  <a:srgbClr val="363636"/>
                </a:solidFill>
              </a:rPr>
              <a:t>Cox Model adjusted for stratification factors (except centre)</a:t>
            </a:r>
          </a:p>
          <a:p>
            <a:r>
              <a:rPr lang="en-GB" sz="1400" dirty="0" smtClean="0">
                <a:solidFill>
                  <a:srgbClr val="363636"/>
                </a:solidFill>
              </a:rPr>
              <a:t>   	   HR (95% CI) 1.04 (0.81, 1.33)</a:t>
            </a:r>
          </a:p>
          <a:p>
            <a:r>
              <a:rPr lang="en-GB" sz="1400" dirty="0" smtClean="0">
                <a:solidFill>
                  <a:srgbClr val="363636"/>
                </a:solidFill>
              </a:rPr>
              <a:t>   	   p=0.78</a:t>
            </a:r>
          </a:p>
          <a:p>
            <a:r>
              <a:rPr lang="en-GB" sz="1400" dirty="0" smtClean="0">
                <a:solidFill>
                  <a:srgbClr val="363636"/>
                </a:solidFill>
              </a:rPr>
              <a:t>3-year DFS:  </a:t>
            </a:r>
            <a:r>
              <a:rPr lang="en-GB" sz="1400" dirty="0" smtClean="0">
                <a:solidFill>
                  <a:srgbClr val="B60D27"/>
                </a:solidFill>
              </a:rPr>
              <a:t>74.5% capecitabine</a:t>
            </a:r>
          </a:p>
          <a:p>
            <a:r>
              <a:rPr lang="en-GB" sz="1400" dirty="0" smtClean="0">
                <a:solidFill>
                  <a:srgbClr val="043882"/>
                </a:solidFill>
              </a:rPr>
              <a:t>	   </a:t>
            </a:r>
            <a:r>
              <a:rPr lang="en-GB" sz="1400" dirty="0" smtClean="0">
                <a:solidFill>
                  <a:srgbClr val="B2C0D8"/>
                </a:solidFill>
              </a:rPr>
              <a:t>73.9% </a:t>
            </a:r>
            <a:r>
              <a:rPr lang="en-GB" sz="1400" dirty="0" err="1">
                <a:solidFill>
                  <a:srgbClr val="B2C0D8"/>
                </a:solidFill>
              </a:rPr>
              <a:t>c</a:t>
            </a:r>
            <a:r>
              <a:rPr lang="en-GB" sz="1400" dirty="0" err="1" smtClean="0">
                <a:solidFill>
                  <a:srgbClr val="B2C0D8"/>
                </a:solidFill>
              </a:rPr>
              <a:t>apecitabine+oxaliplatin</a:t>
            </a:r>
            <a:endParaRPr lang="en-GB" sz="1400" dirty="0">
              <a:solidFill>
                <a:srgbClr val="B2C0D8"/>
              </a:solidFill>
            </a:endParaRPr>
          </a:p>
        </p:txBody>
      </p:sp>
      <p:sp>
        <p:nvSpPr>
          <p:cNvPr id="74" name="TextBox 73"/>
          <p:cNvSpPr txBox="1"/>
          <p:nvPr/>
        </p:nvSpPr>
        <p:spPr>
          <a:xfrm>
            <a:off x="5522834" y="2742585"/>
            <a:ext cx="2130711" cy="523220"/>
          </a:xfrm>
          <a:prstGeom prst="rect">
            <a:avLst/>
          </a:prstGeom>
          <a:noFill/>
        </p:spPr>
        <p:txBody>
          <a:bodyPr wrap="none" rtlCol="0">
            <a:spAutoFit/>
          </a:bodyPr>
          <a:lstStyle/>
          <a:p>
            <a:r>
              <a:rPr lang="en-GB" sz="1400" dirty="0" smtClean="0">
                <a:solidFill>
                  <a:srgbClr val="363636"/>
                </a:solidFill>
              </a:rPr>
              <a:t>Capecitabine</a:t>
            </a:r>
          </a:p>
          <a:p>
            <a:r>
              <a:rPr lang="en-GB" sz="1400" dirty="0" err="1" smtClean="0">
                <a:solidFill>
                  <a:srgbClr val="363636"/>
                </a:solidFill>
              </a:rPr>
              <a:t>Capecitabine+oxaliplatin</a:t>
            </a:r>
            <a:endParaRPr lang="en-GB" sz="1400" dirty="0">
              <a:solidFill>
                <a:srgbClr val="363636"/>
              </a:solidFill>
            </a:endParaRPr>
          </a:p>
        </p:txBody>
      </p:sp>
      <p:cxnSp>
        <p:nvCxnSpPr>
          <p:cNvPr id="75" name="Straight Connector 74"/>
          <p:cNvCxnSpPr/>
          <p:nvPr/>
        </p:nvCxnSpPr>
        <p:spPr>
          <a:xfrm>
            <a:off x="5283654" y="2893918"/>
            <a:ext cx="20096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cxnSp>
      <p:cxnSp>
        <p:nvCxnSpPr>
          <p:cNvPr id="76" name="Straight Connector 75"/>
          <p:cNvCxnSpPr/>
          <p:nvPr/>
        </p:nvCxnSpPr>
        <p:spPr>
          <a:xfrm>
            <a:off x="5283654" y="3125086"/>
            <a:ext cx="20096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cxnSp>
      <p:sp>
        <p:nvSpPr>
          <p:cNvPr id="77" name="Line 6"/>
          <p:cNvSpPr>
            <a:spLocks noChangeShapeType="1"/>
          </p:cNvSpPr>
          <p:nvPr/>
        </p:nvSpPr>
        <p:spPr bwMode="auto">
          <a:xfrm>
            <a:off x="1840854" y="5165996"/>
            <a:ext cx="1018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78" name="TextBox 77"/>
          <p:cNvSpPr txBox="1"/>
          <p:nvPr/>
        </p:nvSpPr>
        <p:spPr>
          <a:xfrm>
            <a:off x="1545013" y="5012108"/>
            <a:ext cx="383438" cy="307777"/>
          </a:xfrm>
          <a:prstGeom prst="rect">
            <a:avLst/>
          </a:prstGeom>
          <a:noFill/>
        </p:spPr>
        <p:txBody>
          <a:bodyPr wrap="none" rtlCol="0">
            <a:spAutoFit/>
          </a:bodyPr>
          <a:lstStyle/>
          <a:p>
            <a:pPr algn="r"/>
            <a:r>
              <a:rPr lang="en-GB" sz="1400" dirty="0" smtClean="0">
                <a:solidFill>
                  <a:srgbClr val="363636"/>
                </a:solidFill>
              </a:rPr>
              <a:t>20</a:t>
            </a:r>
            <a:endParaRPr lang="en-GB" sz="1400" dirty="0">
              <a:solidFill>
                <a:srgbClr val="363636"/>
              </a:solidFill>
            </a:endParaRPr>
          </a:p>
        </p:txBody>
      </p:sp>
      <p:grpSp>
        <p:nvGrpSpPr>
          <p:cNvPr id="79" name="Group 78"/>
          <p:cNvGrpSpPr>
            <a:grpSpLocks noChangeAspect="1"/>
          </p:cNvGrpSpPr>
          <p:nvPr/>
        </p:nvGrpSpPr>
        <p:grpSpPr>
          <a:xfrm>
            <a:off x="1913509" y="2638507"/>
            <a:ext cx="4390634" cy="906209"/>
            <a:chOff x="1913516" y="2638515"/>
            <a:chExt cx="3276600" cy="676275"/>
          </a:xfrm>
        </p:grpSpPr>
        <p:sp>
          <p:nvSpPr>
            <p:cNvPr id="80" name="Freeform 2"/>
            <p:cNvSpPr>
              <a:spLocks/>
            </p:cNvSpPr>
            <p:nvPr/>
          </p:nvSpPr>
          <p:spPr bwMode="auto">
            <a:xfrm>
              <a:off x="1913516" y="2638515"/>
              <a:ext cx="3086100" cy="676275"/>
            </a:xfrm>
            <a:custGeom>
              <a:avLst/>
              <a:gdLst>
                <a:gd name="T0" fmla="*/ 324 w 324"/>
                <a:gd name="T1" fmla="*/ 71 h 71"/>
                <a:gd name="T2" fmla="*/ 229 w 324"/>
                <a:gd name="T3" fmla="*/ 71 h 71"/>
                <a:gd name="T4" fmla="*/ 229 w 324"/>
                <a:gd name="T5" fmla="*/ 67 h 71"/>
                <a:gd name="T6" fmla="*/ 222 w 324"/>
                <a:gd name="T7" fmla="*/ 67 h 71"/>
                <a:gd name="T8" fmla="*/ 222 w 324"/>
                <a:gd name="T9" fmla="*/ 63 h 71"/>
                <a:gd name="T10" fmla="*/ 188 w 324"/>
                <a:gd name="T11" fmla="*/ 63 h 71"/>
                <a:gd name="T12" fmla="*/ 188 w 324"/>
                <a:gd name="T13" fmla="*/ 59 h 71"/>
                <a:gd name="T14" fmla="*/ 160 w 324"/>
                <a:gd name="T15" fmla="*/ 59 h 71"/>
                <a:gd name="T16" fmla="*/ 160 w 324"/>
                <a:gd name="T17" fmla="*/ 55 h 71"/>
                <a:gd name="T18" fmla="*/ 156 w 324"/>
                <a:gd name="T19" fmla="*/ 55 h 71"/>
                <a:gd name="T20" fmla="*/ 156 w 324"/>
                <a:gd name="T21" fmla="*/ 52 h 71"/>
                <a:gd name="T22" fmla="*/ 148 w 324"/>
                <a:gd name="T23" fmla="*/ 52 h 71"/>
                <a:gd name="T24" fmla="*/ 148 w 324"/>
                <a:gd name="T25" fmla="*/ 49 h 71"/>
                <a:gd name="T26" fmla="*/ 133 w 324"/>
                <a:gd name="T27" fmla="*/ 49 h 71"/>
                <a:gd name="T28" fmla="*/ 133 w 324"/>
                <a:gd name="T29" fmla="*/ 46 h 71"/>
                <a:gd name="T30" fmla="*/ 128 w 324"/>
                <a:gd name="T31" fmla="*/ 46 h 71"/>
                <a:gd name="T32" fmla="*/ 128 w 324"/>
                <a:gd name="T33" fmla="*/ 43 h 71"/>
                <a:gd name="T34" fmla="*/ 113 w 324"/>
                <a:gd name="T35" fmla="*/ 43 h 71"/>
                <a:gd name="T36" fmla="*/ 113 w 324"/>
                <a:gd name="T37" fmla="*/ 40 h 71"/>
                <a:gd name="T38" fmla="*/ 109 w 324"/>
                <a:gd name="T39" fmla="*/ 40 h 71"/>
                <a:gd name="T40" fmla="*/ 109 w 324"/>
                <a:gd name="T41" fmla="*/ 38 h 71"/>
                <a:gd name="T42" fmla="*/ 101 w 324"/>
                <a:gd name="T43" fmla="*/ 38 h 71"/>
                <a:gd name="T44" fmla="*/ 101 w 324"/>
                <a:gd name="T45" fmla="*/ 35 h 71"/>
                <a:gd name="T46" fmla="*/ 88 w 324"/>
                <a:gd name="T47" fmla="*/ 35 h 71"/>
                <a:gd name="T48" fmla="*/ 88 w 324"/>
                <a:gd name="T49" fmla="*/ 33 h 71"/>
                <a:gd name="T50" fmla="*/ 83 w 324"/>
                <a:gd name="T51" fmla="*/ 33 h 71"/>
                <a:gd name="T52" fmla="*/ 83 w 324"/>
                <a:gd name="T53" fmla="*/ 30 h 71"/>
                <a:gd name="T54" fmla="*/ 79 w 324"/>
                <a:gd name="T55" fmla="*/ 30 h 71"/>
                <a:gd name="T56" fmla="*/ 79 w 324"/>
                <a:gd name="T57" fmla="*/ 27 h 71"/>
                <a:gd name="T58" fmla="*/ 70 w 324"/>
                <a:gd name="T59" fmla="*/ 27 h 71"/>
                <a:gd name="T60" fmla="*/ 70 w 324"/>
                <a:gd name="T61" fmla="*/ 25 h 71"/>
                <a:gd name="T62" fmla="*/ 66 w 324"/>
                <a:gd name="T63" fmla="*/ 25 h 71"/>
                <a:gd name="T64" fmla="*/ 66 w 324"/>
                <a:gd name="T65" fmla="*/ 22 h 71"/>
                <a:gd name="T66" fmla="*/ 56 w 324"/>
                <a:gd name="T67" fmla="*/ 22 h 71"/>
                <a:gd name="T68" fmla="*/ 56 w 324"/>
                <a:gd name="T69" fmla="*/ 20 h 71"/>
                <a:gd name="T70" fmla="*/ 48 w 324"/>
                <a:gd name="T71" fmla="*/ 20 h 71"/>
                <a:gd name="T72" fmla="*/ 48 w 324"/>
                <a:gd name="T73" fmla="*/ 15 h 71"/>
                <a:gd name="T74" fmla="*/ 33 w 324"/>
                <a:gd name="T75" fmla="*/ 15 h 71"/>
                <a:gd name="T76" fmla="*/ 33 w 324"/>
                <a:gd name="T77" fmla="*/ 13 h 71"/>
                <a:gd name="T78" fmla="*/ 23 w 324"/>
                <a:gd name="T79" fmla="*/ 13 h 71"/>
                <a:gd name="T80" fmla="*/ 23 w 324"/>
                <a:gd name="T81" fmla="*/ 11 h 71"/>
                <a:gd name="T82" fmla="*/ 18 w 324"/>
                <a:gd name="T83" fmla="*/ 11 h 71"/>
                <a:gd name="T84" fmla="*/ 18 w 324"/>
                <a:gd name="T85" fmla="*/ 7 h 71"/>
                <a:gd name="T86" fmla="*/ 16 w 324"/>
                <a:gd name="T87" fmla="*/ 7 h 71"/>
                <a:gd name="T88" fmla="*/ 16 w 324"/>
                <a:gd name="T89" fmla="*/ 4 h 71"/>
                <a:gd name="T90" fmla="*/ 13 w 324"/>
                <a:gd name="T91" fmla="*/ 4 h 71"/>
                <a:gd name="T92" fmla="*/ 13 w 324"/>
                <a:gd name="T93" fmla="*/ 0 h 71"/>
                <a:gd name="T94" fmla="*/ 0 w 324"/>
                <a:gd name="T9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71">
                  <a:moveTo>
                    <a:pt x="324" y="71"/>
                  </a:moveTo>
                  <a:lnTo>
                    <a:pt x="229" y="71"/>
                  </a:lnTo>
                  <a:lnTo>
                    <a:pt x="229" y="67"/>
                  </a:lnTo>
                  <a:lnTo>
                    <a:pt x="222" y="67"/>
                  </a:lnTo>
                  <a:lnTo>
                    <a:pt x="222" y="63"/>
                  </a:lnTo>
                  <a:lnTo>
                    <a:pt x="188" y="63"/>
                  </a:lnTo>
                  <a:lnTo>
                    <a:pt x="188" y="59"/>
                  </a:lnTo>
                  <a:lnTo>
                    <a:pt x="160" y="59"/>
                  </a:lnTo>
                  <a:lnTo>
                    <a:pt x="160" y="55"/>
                  </a:lnTo>
                  <a:lnTo>
                    <a:pt x="156" y="55"/>
                  </a:lnTo>
                  <a:lnTo>
                    <a:pt x="156" y="52"/>
                  </a:lnTo>
                  <a:lnTo>
                    <a:pt x="148" y="52"/>
                  </a:lnTo>
                  <a:lnTo>
                    <a:pt x="148" y="49"/>
                  </a:lnTo>
                  <a:lnTo>
                    <a:pt x="133" y="49"/>
                  </a:lnTo>
                  <a:lnTo>
                    <a:pt x="133" y="46"/>
                  </a:lnTo>
                  <a:lnTo>
                    <a:pt x="128" y="46"/>
                  </a:lnTo>
                  <a:lnTo>
                    <a:pt x="128" y="43"/>
                  </a:lnTo>
                  <a:lnTo>
                    <a:pt x="113" y="43"/>
                  </a:lnTo>
                  <a:lnTo>
                    <a:pt x="113" y="40"/>
                  </a:lnTo>
                  <a:lnTo>
                    <a:pt x="109" y="40"/>
                  </a:lnTo>
                  <a:lnTo>
                    <a:pt x="109" y="38"/>
                  </a:lnTo>
                  <a:lnTo>
                    <a:pt x="101" y="38"/>
                  </a:lnTo>
                  <a:lnTo>
                    <a:pt x="101" y="35"/>
                  </a:lnTo>
                  <a:lnTo>
                    <a:pt x="88" y="35"/>
                  </a:lnTo>
                  <a:lnTo>
                    <a:pt x="88" y="33"/>
                  </a:lnTo>
                  <a:lnTo>
                    <a:pt x="83" y="33"/>
                  </a:lnTo>
                  <a:lnTo>
                    <a:pt x="83" y="30"/>
                  </a:lnTo>
                  <a:lnTo>
                    <a:pt x="79" y="30"/>
                  </a:lnTo>
                  <a:lnTo>
                    <a:pt x="79" y="27"/>
                  </a:lnTo>
                  <a:lnTo>
                    <a:pt x="70" y="27"/>
                  </a:lnTo>
                  <a:lnTo>
                    <a:pt x="70" y="25"/>
                  </a:lnTo>
                  <a:lnTo>
                    <a:pt x="66" y="25"/>
                  </a:lnTo>
                  <a:lnTo>
                    <a:pt x="66" y="22"/>
                  </a:lnTo>
                  <a:lnTo>
                    <a:pt x="56" y="22"/>
                  </a:lnTo>
                  <a:lnTo>
                    <a:pt x="56" y="20"/>
                  </a:lnTo>
                  <a:lnTo>
                    <a:pt x="48" y="20"/>
                  </a:lnTo>
                  <a:lnTo>
                    <a:pt x="48" y="15"/>
                  </a:lnTo>
                  <a:lnTo>
                    <a:pt x="33" y="15"/>
                  </a:lnTo>
                  <a:lnTo>
                    <a:pt x="33" y="13"/>
                  </a:lnTo>
                  <a:lnTo>
                    <a:pt x="23" y="13"/>
                  </a:lnTo>
                  <a:lnTo>
                    <a:pt x="23" y="11"/>
                  </a:lnTo>
                  <a:lnTo>
                    <a:pt x="18" y="11"/>
                  </a:lnTo>
                  <a:lnTo>
                    <a:pt x="18" y="7"/>
                  </a:lnTo>
                  <a:lnTo>
                    <a:pt x="16" y="7"/>
                  </a:lnTo>
                  <a:lnTo>
                    <a:pt x="16" y="4"/>
                  </a:lnTo>
                  <a:lnTo>
                    <a:pt x="13" y="4"/>
                  </a:lnTo>
                  <a:lnTo>
                    <a:pt x="13" y="0"/>
                  </a:lnTo>
                  <a:lnTo>
                    <a:pt x="0" y="0"/>
                  </a:lnTo>
                </a:path>
              </a:pathLst>
            </a:cu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1" name="Freeform 3"/>
            <p:cNvSpPr>
              <a:spLocks/>
            </p:cNvSpPr>
            <p:nvPr/>
          </p:nvSpPr>
          <p:spPr bwMode="auto">
            <a:xfrm>
              <a:off x="1913516" y="2638515"/>
              <a:ext cx="3276600" cy="638175"/>
            </a:xfrm>
            <a:custGeom>
              <a:avLst/>
              <a:gdLst>
                <a:gd name="T0" fmla="*/ 344 w 344"/>
                <a:gd name="T1" fmla="*/ 67 h 67"/>
                <a:gd name="T2" fmla="*/ 205 w 344"/>
                <a:gd name="T3" fmla="*/ 67 h 67"/>
                <a:gd name="T4" fmla="*/ 205 w 344"/>
                <a:gd name="T5" fmla="*/ 63 h 67"/>
                <a:gd name="T6" fmla="*/ 177 w 344"/>
                <a:gd name="T7" fmla="*/ 63 h 67"/>
                <a:gd name="T8" fmla="*/ 177 w 344"/>
                <a:gd name="T9" fmla="*/ 60 h 67"/>
                <a:gd name="T10" fmla="*/ 159 w 344"/>
                <a:gd name="T11" fmla="*/ 60 h 67"/>
                <a:gd name="T12" fmla="*/ 159 w 344"/>
                <a:gd name="T13" fmla="*/ 58 h 67"/>
                <a:gd name="T14" fmla="*/ 154 w 344"/>
                <a:gd name="T15" fmla="*/ 58 h 67"/>
                <a:gd name="T16" fmla="*/ 154 w 344"/>
                <a:gd name="T17" fmla="*/ 57 h 67"/>
                <a:gd name="T18" fmla="*/ 142 w 344"/>
                <a:gd name="T19" fmla="*/ 57 h 67"/>
                <a:gd name="T20" fmla="*/ 142 w 344"/>
                <a:gd name="T21" fmla="*/ 55 h 67"/>
                <a:gd name="T22" fmla="*/ 135 w 344"/>
                <a:gd name="T23" fmla="*/ 55 h 67"/>
                <a:gd name="T24" fmla="*/ 135 w 344"/>
                <a:gd name="T25" fmla="*/ 53 h 67"/>
                <a:gd name="T26" fmla="*/ 128 w 344"/>
                <a:gd name="T27" fmla="*/ 53 h 67"/>
                <a:gd name="T28" fmla="*/ 128 w 344"/>
                <a:gd name="T29" fmla="*/ 51 h 67"/>
                <a:gd name="T30" fmla="*/ 125 w 344"/>
                <a:gd name="T31" fmla="*/ 51 h 67"/>
                <a:gd name="T32" fmla="*/ 125 w 344"/>
                <a:gd name="T33" fmla="*/ 49 h 67"/>
                <a:gd name="T34" fmla="*/ 120 w 344"/>
                <a:gd name="T35" fmla="*/ 49 h 67"/>
                <a:gd name="T36" fmla="*/ 120 w 344"/>
                <a:gd name="T37" fmla="*/ 46 h 67"/>
                <a:gd name="T38" fmla="*/ 117 w 344"/>
                <a:gd name="T39" fmla="*/ 46 h 67"/>
                <a:gd name="T40" fmla="*/ 117 w 344"/>
                <a:gd name="T41" fmla="*/ 44 h 67"/>
                <a:gd name="T42" fmla="*/ 102 w 344"/>
                <a:gd name="T43" fmla="*/ 44 h 67"/>
                <a:gd name="T44" fmla="*/ 102 w 344"/>
                <a:gd name="T45" fmla="*/ 40 h 67"/>
                <a:gd name="T46" fmla="*/ 92 w 344"/>
                <a:gd name="T47" fmla="*/ 40 h 67"/>
                <a:gd name="T48" fmla="*/ 92 w 344"/>
                <a:gd name="T49" fmla="*/ 38 h 67"/>
                <a:gd name="T50" fmla="*/ 86 w 344"/>
                <a:gd name="T51" fmla="*/ 38 h 67"/>
                <a:gd name="T52" fmla="*/ 86 w 344"/>
                <a:gd name="T53" fmla="*/ 35 h 67"/>
                <a:gd name="T54" fmla="*/ 82 w 344"/>
                <a:gd name="T55" fmla="*/ 35 h 67"/>
                <a:gd name="T56" fmla="*/ 82 w 344"/>
                <a:gd name="T57" fmla="*/ 32 h 67"/>
                <a:gd name="T58" fmla="*/ 77 w 344"/>
                <a:gd name="T59" fmla="*/ 32 h 67"/>
                <a:gd name="T60" fmla="*/ 77 w 344"/>
                <a:gd name="T61" fmla="*/ 30 h 67"/>
                <a:gd name="T62" fmla="*/ 68 w 344"/>
                <a:gd name="T63" fmla="*/ 30 h 67"/>
                <a:gd name="T64" fmla="*/ 68 w 344"/>
                <a:gd name="T65" fmla="*/ 28 h 67"/>
                <a:gd name="T66" fmla="*/ 57 w 344"/>
                <a:gd name="T67" fmla="*/ 28 h 67"/>
                <a:gd name="T68" fmla="*/ 57 w 344"/>
                <a:gd name="T69" fmla="*/ 26 h 67"/>
                <a:gd name="T70" fmla="*/ 52 w 344"/>
                <a:gd name="T71" fmla="*/ 26 h 67"/>
                <a:gd name="T72" fmla="*/ 52 w 344"/>
                <a:gd name="T73" fmla="*/ 23 h 67"/>
                <a:gd name="T74" fmla="*/ 48 w 344"/>
                <a:gd name="T75" fmla="*/ 23 h 67"/>
                <a:gd name="T76" fmla="*/ 48 w 344"/>
                <a:gd name="T77" fmla="*/ 19 h 67"/>
                <a:gd name="T78" fmla="*/ 32 w 344"/>
                <a:gd name="T79" fmla="*/ 19 h 67"/>
                <a:gd name="T80" fmla="*/ 32 w 344"/>
                <a:gd name="T81" fmla="*/ 15 h 67"/>
                <a:gd name="T82" fmla="*/ 25 w 344"/>
                <a:gd name="T83" fmla="*/ 15 h 67"/>
                <a:gd name="T84" fmla="*/ 25 w 344"/>
                <a:gd name="T85" fmla="*/ 13 h 67"/>
                <a:gd name="T86" fmla="*/ 17 w 344"/>
                <a:gd name="T87" fmla="*/ 13 h 67"/>
                <a:gd name="T88" fmla="*/ 17 w 344"/>
                <a:gd name="T89" fmla="*/ 10 h 67"/>
                <a:gd name="T90" fmla="*/ 15 w 344"/>
                <a:gd name="T91" fmla="*/ 10 h 67"/>
                <a:gd name="T92" fmla="*/ 15 w 344"/>
                <a:gd name="T93" fmla="*/ 6 h 67"/>
                <a:gd name="T94" fmla="*/ 13 w 344"/>
                <a:gd name="T95" fmla="*/ 6 h 67"/>
                <a:gd name="T96" fmla="*/ 13 w 344"/>
                <a:gd name="T97" fmla="*/ 3 h 67"/>
                <a:gd name="T98" fmla="*/ 11 w 344"/>
                <a:gd name="T99" fmla="*/ 3 h 67"/>
                <a:gd name="T100" fmla="*/ 11 w 344"/>
                <a:gd name="T101" fmla="*/ 0 h 67"/>
                <a:gd name="T102" fmla="*/ 0 w 344"/>
                <a:gd name="T10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4" h="67">
                  <a:moveTo>
                    <a:pt x="344" y="67"/>
                  </a:moveTo>
                  <a:lnTo>
                    <a:pt x="205" y="67"/>
                  </a:lnTo>
                  <a:lnTo>
                    <a:pt x="205" y="63"/>
                  </a:lnTo>
                  <a:lnTo>
                    <a:pt x="177" y="63"/>
                  </a:lnTo>
                  <a:lnTo>
                    <a:pt x="177" y="60"/>
                  </a:lnTo>
                  <a:lnTo>
                    <a:pt x="159" y="60"/>
                  </a:lnTo>
                  <a:lnTo>
                    <a:pt x="159" y="58"/>
                  </a:lnTo>
                  <a:lnTo>
                    <a:pt x="154" y="58"/>
                  </a:lnTo>
                  <a:lnTo>
                    <a:pt x="154" y="57"/>
                  </a:lnTo>
                  <a:lnTo>
                    <a:pt x="142" y="57"/>
                  </a:lnTo>
                  <a:lnTo>
                    <a:pt x="142" y="55"/>
                  </a:lnTo>
                  <a:lnTo>
                    <a:pt x="135" y="55"/>
                  </a:lnTo>
                  <a:lnTo>
                    <a:pt x="135" y="53"/>
                  </a:lnTo>
                  <a:lnTo>
                    <a:pt x="128" y="53"/>
                  </a:lnTo>
                  <a:lnTo>
                    <a:pt x="128" y="51"/>
                  </a:lnTo>
                  <a:lnTo>
                    <a:pt x="125" y="51"/>
                  </a:lnTo>
                  <a:lnTo>
                    <a:pt x="125" y="49"/>
                  </a:lnTo>
                  <a:lnTo>
                    <a:pt x="120" y="49"/>
                  </a:lnTo>
                  <a:lnTo>
                    <a:pt x="120" y="46"/>
                  </a:lnTo>
                  <a:lnTo>
                    <a:pt x="117" y="46"/>
                  </a:lnTo>
                  <a:lnTo>
                    <a:pt x="117" y="44"/>
                  </a:lnTo>
                  <a:lnTo>
                    <a:pt x="102" y="44"/>
                  </a:lnTo>
                  <a:lnTo>
                    <a:pt x="102" y="40"/>
                  </a:lnTo>
                  <a:lnTo>
                    <a:pt x="92" y="40"/>
                  </a:lnTo>
                  <a:lnTo>
                    <a:pt x="92" y="38"/>
                  </a:lnTo>
                  <a:lnTo>
                    <a:pt x="86" y="38"/>
                  </a:lnTo>
                  <a:lnTo>
                    <a:pt x="86" y="35"/>
                  </a:lnTo>
                  <a:lnTo>
                    <a:pt x="82" y="35"/>
                  </a:lnTo>
                  <a:lnTo>
                    <a:pt x="82" y="32"/>
                  </a:lnTo>
                  <a:lnTo>
                    <a:pt x="77" y="32"/>
                  </a:lnTo>
                  <a:lnTo>
                    <a:pt x="77" y="30"/>
                  </a:lnTo>
                  <a:lnTo>
                    <a:pt x="68" y="30"/>
                  </a:lnTo>
                  <a:lnTo>
                    <a:pt x="68" y="28"/>
                  </a:lnTo>
                  <a:lnTo>
                    <a:pt x="57" y="28"/>
                  </a:lnTo>
                  <a:lnTo>
                    <a:pt x="57" y="26"/>
                  </a:lnTo>
                  <a:lnTo>
                    <a:pt x="52" y="26"/>
                  </a:lnTo>
                  <a:lnTo>
                    <a:pt x="52" y="23"/>
                  </a:lnTo>
                  <a:lnTo>
                    <a:pt x="48" y="23"/>
                  </a:lnTo>
                  <a:lnTo>
                    <a:pt x="48" y="19"/>
                  </a:lnTo>
                  <a:lnTo>
                    <a:pt x="32" y="19"/>
                  </a:lnTo>
                  <a:lnTo>
                    <a:pt x="32" y="15"/>
                  </a:lnTo>
                  <a:lnTo>
                    <a:pt x="25" y="15"/>
                  </a:lnTo>
                  <a:lnTo>
                    <a:pt x="25" y="13"/>
                  </a:lnTo>
                  <a:lnTo>
                    <a:pt x="17" y="13"/>
                  </a:lnTo>
                  <a:lnTo>
                    <a:pt x="17" y="10"/>
                  </a:lnTo>
                  <a:lnTo>
                    <a:pt x="15" y="10"/>
                  </a:lnTo>
                  <a:lnTo>
                    <a:pt x="15" y="6"/>
                  </a:lnTo>
                  <a:lnTo>
                    <a:pt x="13" y="6"/>
                  </a:lnTo>
                  <a:lnTo>
                    <a:pt x="13" y="3"/>
                  </a:lnTo>
                  <a:lnTo>
                    <a:pt x="11" y="3"/>
                  </a:lnTo>
                  <a:lnTo>
                    <a:pt x="11" y="0"/>
                  </a:lnTo>
                  <a:lnTo>
                    <a:pt x="0" y="0"/>
                  </a:lnTo>
                </a:path>
              </a:pathLst>
            </a:cu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Tree>
    <p:custDataLst>
      <p:tags r:id="rId1"/>
    </p:custDataLst>
    <p:extLst>
      <p:ext uri="{BB962C8B-B14F-4D97-AF65-F5344CB8AC3E}">
        <p14:creationId xmlns:p14="http://schemas.microsoft.com/office/powerpoint/2010/main" val="228711826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20000"/>
              </a:spcBef>
            </a:pPr>
            <a:r>
              <a:rPr lang="en-GB" cap="none" dirty="0" smtClean="0">
                <a:solidFill>
                  <a:srgbClr val="043882"/>
                </a:solidFill>
              </a:rPr>
              <a:t>BIOMARKERS</a:t>
            </a:r>
            <a:r>
              <a:rPr lang="en-GB" dirty="0" smtClean="0"/>
              <a:t/>
            </a:r>
            <a:br>
              <a:rPr lang="en-GB" dirty="0" smtClean="0"/>
            </a:br>
            <a:endParaRPr lang="en-GB" dirty="0"/>
          </a:p>
        </p:txBody>
      </p:sp>
      <p:sp>
        <p:nvSpPr>
          <p:cNvPr id="3" name="Text Placeholder 2"/>
          <p:cNvSpPr>
            <a:spLocks noGrp="1"/>
          </p:cNvSpPr>
          <p:nvPr>
            <p:ph type="body" idx="1"/>
          </p:nvPr>
        </p:nvSpPr>
        <p:spPr/>
        <p:txBody>
          <a:bodyPr/>
          <a:lstStyle/>
          <a:p>
            <a:r>
              <a:rPr lang="en-GB" b="1" dirty="0" smtClean="0"/>
              <a:t>HEPATOCELLULAR CARCINOMA</a:t>
            </a:r>
            <a:endParaRPr lang="en-GB" b="1" dirty="0"/>
          </a:p>
        </p:txBody>
      </p:sp>
    </p:spTree>
    <p:extLst>
      <p:ext uri="{BB962C8B-B14F-4D97-AF65-F5344CB8AC3E}">
        <p14:creationId xmlns:p14="http://schemas.microsoft.com/office/powerpoint/2010/main" val="136731721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4028: Biomarker analyses and association with clinical outcomes in patients with </a:t>
            </a:r>
            <a:r>
              <a:rPr lang="en-GB" sz="1600" dirty="0" smtClean="0"/>
              <a:t>advanced hepatocellular </a:t>
            </a:r>
            <a:r>
              <a:rPr lang="en-GB" sz="1600" dirty="0"/>
              <a:t>carcinoma (HCC) treated with </a:t>
            </a:r>
            <a:r>
              <a:rPr lang="en-GB" sz="1600" dirty="0" err="1"/>
              <a:t>sorafenib</a:t>
            </a:r>
            <a:r>
              <a:rPr lang="en-GB" sz="1600" dirty="0"/>
              <a:t> with or without erlotinib </a:t>
            </a:r>
            <a:r>
              <a:rPr lang="en-GB" sz="1600" dirty="0" smtClean="0"/>
              <a:t>in the </a:t>
            </a:r>
            <a:r>
              <a:rPr lang="en-GB" sz="1600" dirty="0"/>
              <a:t>phase III SEARCH trial – </a:t>
            </a:r>
            <a:r>
              <a:rPr lang="en-GB" sz="1600" dirty="0" smtClean="0"/>
              <a:t>Zhu AX et </a:t>
            </a:r>
            <a:r>
              <a:rPr lang="en-GB" sz="1600" dirty="0"/>
              <a:t>al</a:t>
            </a:r>
          </a:p>
        </p:txBody>
      </p:sp>
      <p:sp>
        <p:nvSpPr>
          <p:cNvPr id="5123" name="Rectangle 3"/>
          <p:cNvSpPr>
            <a:spLocks noGrp="1" noChangeArrowheads="1"/>
          </p:cNvSpPr>
          <p:nvPr>
            <p:ph type="body" idx="1"/>
          </p:nvPr>
        </p:nvSpPr>
        <p:spPr>
          <a:xfrm>
            <a:off x="228599" y="1320800"/>
            <a:ext cx="8795657" cy="5308600"/>
          </a:xfrm>
        </p:spPr>
        <p:txBody>
          <a:bodyPr/>
          <a:lstStyle/>
          <a:p>
            <a:r>
              <a:rPr lang="en-GB" sz="1800" b="1" dirty="0" smtClean="0"/>
              <a:t>Study objective</a:t>
            </a:r>
          </a:p>
          <a:p>
            <a:pPr lvl="1"/>
            <a:r>
              <a:rPr lang="en-GB" sz="1800" dirty="0" smtClean="0"/>
              <a:t>To </a:t>
            </a:r>
            <a:r>
              <a:rPr lang="en-GB" sz="1800" dirty="0"/>
              <a:t>identify biomarkers </a:t>
            </a:r>
            <a:r>
              <a:rPr lang="en-GB" sz="1800" dirty="0" smtClean="0"/>
              <a:t>predicting prognosis </a:t>
            </a:r>
            <a:r>
              <a:rPr lang="en-GB" sz="1800" dirty="0"/>
              <a:t>and/or response </a:t>
            </a:r>
            <a:r>
              <a:rPr lang="en-GB" sz="1800" dirty="0" smtClean="0"/>
              <a:t>to </a:t>
            </a:r>
            <a:r>
              <a:rPr lang="en-GB" sz="1800" dirty="0" err="1" smtClean="0"/>
              <a:t>sorafenib</a:t>
            </a:r>
            <a:r>
              <a:rPr lang="en-GB" sz="1800" dirty="0" err="1" smtClean="0">
                <a:latin typeface="Arial"/>
                <a:cs typeface="Arial"/>
              </a:rPr>
              <a:t>±</a:t>
            </a:r>
            <a:r>
              <a:rPr lang="en-GB" sz="1800" dirty="0" err="1" smtClean="0"/>
              <a:t>erlotinib</a:t>
            </a:r>
            <a:r>
              <a:rPr lang="en-GB" sz="1800" dirty="0" smtClean="0"/>
              <a:t> in patients with advanced HCC from </a:t>
            </a:r>
            <a:r>
              <a:rPr lang="en-GB" sz="1800" dirty="0"/>
              <a:t>the </a:t>
            </a:r>
            <a:r>
              <a:rPr lang="en-GB" sz="1800" dirty="0" smtClean="0"/>
              <a:t>SEARCH trial</a:t>
            </a:r>
          </a:p>
          <a:p>
            <a:pPr lvl="1"/>
            <a:endParaRPr lang="en-GB" sz="1800" dirty="0"/>
          </a:p>
          <a:p>
            <a:pPr lvl="1"/>
            <a:endParaRPr lang="en-GB" sz="1800" dirty="0" smtClean="0"/>
          </a:p>
          <a:p>
            <a:pPr lvl="1"/>
            <a:endParaRPr lang="en-GB" sz="1800" dirty="0"/>
          </a:p>
          <a:p>
            <a:pPr lvl="1"/>
            <a:endParaRPr lang="en-GB" sz="1800" dirty="0" smtClean="0"/>
          </a:p>
          <a:p>
            <a:pPr lvl="1"/>
            <a:endParaRPr lang="en-GB" sz="1800" dirty="0"/>
          </a:p>
          <a:p>
            <a:pPr lvl="1"/>
            <a:endParaRPr lang="en-GB" sz="1800" dirty="0" smtClean="0"/>
          </a:p>
          <a:p>
            <a:pPr lvl="1"/>
            <a:endParaRPr lang="en-GB" sz="1800" dirty="0"/>
          </a:p>
          <a:p>
            <a:pPr lvl="1"/>
            <a:endParaRPr lang="en-GB" sz="1800" dirty="0" smtClean="0"/>
          </a:p>
          <a:p>
            <a:pPr lvl="1"/>
            <a:r>
              <a:rPr lang="en-GB" sz="1800" dirty="0" smtClean="0"/>
              <a:t>The following biomarkers were analysed in baseline plasma samples: </a:t>
            </a:r>
          </a:p>
          <a:p>
            <a:pPr lvl="2"/>
            <a:r>
              <a:rPr lang="en-GB" sz="1800" dirty="0" smtClean="0"/>
              <a:t>VEGF-A</a:t>
            </a:r>
            <a:r>
              <a:rPr lang="en-GB" sz="1800" dirty="0"/>
              <a:t>, VEGF-C, PDGF-BB, KIT (extracellular domain), HGF, </a:t>
            </a:r>
            <a:r>
              <a:rPr lang="en-GB" sz="1800" dirty="0" err="1"/>
              <a:t>bFGF</a:t>
            </a:r>
            <a:r>
              <a:rPr lang="en-GB" sz="1800" dirty="0"/>
              <a:t>, </a:t>
            </a:r>
            <a:r>
              <a:rPr lang="en-GB" sz="1800" dirty="0" smtClean="0"/>
              <a:t>IGF-2, </a:t>
            </a:r>
            <a:r>
              <a:rPr lang="en-GB" sz="1800" dirty="0" err="1" smtClean="0"/>
              <a:t>amphiregulin</a:t>
            </a:r>
            <a:r>
              <a:rPr lang="en-GB" sz="1800" dirty="0"/>
              <a:t>, </a:t>
            </a:r>
            <a:r>
              <a:rPr lang="en-GB" sz="1800" dirty="0" err="1" smtClean="0"/>
              <a:t>betacellulin</a:t>
            </a:r>
            <a:r>
              <a:rPr lang="en-GB" sz="1800" dirty="0"/>
              <a:t>, EGF, </a:t>
            </a:r>
            <a:r>
              <a:rPr lang="en-GB" sz="1800" dirty="0" err="1"/>
              <a:t>epigen</a:t>
            </a:r>
            <a:r>
              <a:rPr lang="en-GB" sz="1800" dirty="0"/>
              <a:t>, </a:t>
            </a:r>
            <a:r>
              <a:rPr lang="en-GB" sz="1800" dirty="0" err="1"/>
              <a:t>epiregulin</a:t>
            </a:r>
            <a:r>
              <a:rPr lang="en-GB" sz="1800" dirty="0"/>
              <a:t>, </a:t>
            </a:r>
            <a:r>
              <a:rPr lang="en-GB" sz="1800" dirty="0" err="1"/>
              <a:t>heregulin</a:t>
            </a:r>
            <a:r>
              <a:rPr lang="en-GB" sz="1800" dirty="0"/>
              <a:t>, </a:t>
            </a:r>
            <a:r>
              <a:rPr lang="en-GB" sz="1800" dirty="0" err="1"/>
              <a:t>hbEGF</a:t>
            </a:r>
            <a:r>
              <a:rPr lang="en-GB" sz="1800" dirty="0" smtClean="0"/>
              <a:t>, TGF-</a:t>
            </a:r>
            <a:r>
              <a:rPr lang="el-GR" sz="1800" dirty="0" smtClean="0"/>
              <a:t>α</a:t>
            </a:r>
            <a:endParaRPr lang="en-GB" sz="1800" dirty="0" smtClean="0"/>
          </a:p>
          <a:p>
            <a:pPr lvl="1"/>
            <a:r>
              <a:rPr lang="en-GB" sz="1800" dirty="0"/>
              <a:t>Mutations in 19 oncogenes were </a:t>
            </a:r>
            <a:r>
              <a:rPr lang="en-GB" sz="1800" dirty="0" smtClean="0"/>
              <a:t>analysed </a:t>
            </a:r>
            <a:r>
              <a:rPr lang="en-GB" sz="1800" dirty="0"/>
              <a:t>in archival biopsies</a:t>
            </a:r>
          </a:p>
        </p:txBody>
      </p:sp>
      <p:sp>
        <p:nvSpPr>
          <p:cNvPr id="5124" name="Text Box 4"/>
          <p:cNvSpPr txBox="1">
            <a:spLocks noChangeArrowheads="1"/>
          </p:cNvSpPr>
          <p:nvPr/>
        </p:nvSpPr>
        <p:spPr bwMode="auto">
          <a:xfrm>
            <a:off x="5278109" y="6474897"/>
            <a:ext cx="36452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Zhu 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a:solidFill>
                  <a:srgbClr val="363636"/>
                </a:solidFill>
              </a:rPr>
              <a:t>suppl</a:t>
            </a:r>
            <a:r>
              <a:rPr lang="en-GB" sz="1200" dirty="0">
                <a:solidFill>
                  <a:srgbClr val="363636"/>
                </a:solidFill>
              </a:rPr>
              <a:t> 5; </a:t>
            </a:r>
            <a:r>
              <a:rPr lang="en-GB" sz="1200" dirty="0" err="1">
                <a:solidFill>
                  <a:srgbClr val="363636"/>
                </a:solidFill>
              </a:rPr>
              <a:t>abstr</a:t>
            </a:r>
            <a:r>
              <a:rPr lang="en-GB" sz="1200" dirty="0">
                <a:solidFill>
                  <a:srgbClr val="363636"/>
                </a:solidFill>
              </a:rPr>
              <a:t> 4028) </a:t>
            </a:r>
          </a:p>
        </p:txBody>
      </p:sp>
      <p:sp>
        <p:nvSpPr>
          <p:cNvPr id="5" name="Text Box 9"/>
          <p:cNvSpPr txBox="1">
            <a:spLocks noChangeArrowheads="1"/>
          </p:cNvSpPr>
          <p:nvPr/>
        </p:nvSpPr>
        <p:spPr bwMode="auto">
          <a:xfrm>
            <a:off x="231775" y="6474897"/>
            <a:ext cx="4328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solidFill>
                  <a:srgbClr val="363636"/>
                </a:solidFill>
              </a:rPr>
              <a:t> </a:t>
            </a:r>
          </a:p>
        </p:txBody>
      </p:sp>
      <p:sp>
        <p:nvSpPr>
          <p:cNvPr id="8" name="Oval 14"/>
          <p:cNvSpPr>
            <a:spLocks noChangeArrowheads="1"/>
          </p:cNvSpPr>
          <p:nvPr/>
        </p:nvSpPr>
        <p:spPr bwMode="auto">
          <a:xfrm>
            <a:off x="3941537" y="3448559"/>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9" name="AutoShape 15"/>
          <p:cNvCxnSpPr>
            <a:cxnSpLocks noChangeShapeType="1"/>
          </p:cNvCxnSpPr>
          <p:nvPr/>
        </p:nvCxnSpPr>
        <p:spPr bwMode="auto">
          <a:xfrm rot="5400000" flipH="1" flipV="1">
            <a:off x="4229258" y="2923602"/>
            <a:ext cx="540000" cy="531848"/>
          </a:xfrm>
          <a:prstGeom prst="bentConnector2">
            <a:avLst/>
          </a:prstGeom>
          <a:noFill/>
          <a:ln w="38100">
            <a:solidFill>
              <a:schemeClr val="bg1"/>
            </a:solidFill>
            <a:miter lim="800000"/>
            <a:headEnd/>
            <a:tailEnd type="triangle" w="med" len="med"/>
          </a:ln>
        </p:spPr>
      </p:cxnSp>
      <p:cxnSp>
        <p:nvCxnSpPr>
          <p:cNvPr id="10" name="AutoShape 16"/>
          <p:cNvCxnSpPr>
            <a:cxnSpLocks noChangeShapeType="1"/>
          </p:cNvCxnSpPr>
          <p:nvPr/>
        </p:nvCxnSpPr>
        <p:spPr bwMode="auto">
          <a:xfrm rot="16200000" flipH="1">
            <a:off x="4229229" y="4016315"/>
            <a:ext cx="540000" cy="531908"/>
          </a:xfrm>
          <a:prstGeom prst="bentConnector2">
            <a:avLst/>
          </a:prstGeom>
          <a:noFill/>
          <a:ln w="38100">
            <a:solidFill>
              <a:schemeClr val="bg1"/>
            </a:solidFill>
            <a:miter lim="800000"/>
            <a:headEnd/>
            <a:tailEnd type="triangle" w="med" len="med"/>
          </a:ln>
        </p:spPr>
      </p:cxnSp>
      <p:sp>
        <p:nvSpPr>
          <p:cNvPr id="11" name="AutoShape 12"/>
          <p:cNvSpPr>
            <a:spLocks noChangeArrowheads="1"/>
          </p:cNvSpPr>
          <p:nvPr/>
        </p:nvSpPr>
        <p:spPr bwMode="auto">
          <a:xfrm>
            <a:off x="8257722" y="4293359"/>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2" name="AutoShape 12"/>
          <p:cNvSpPr>
            <a:spLocks noChangeArrowheads="1"/>
          </p:cNvSpPr>
          <p:nvPr/>
        </p:nvSpPr>
        <p:spPr bwMode="auto">
          <a:xfrm>
            <a:off x="8257722" y="2664848"/>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4" name="AutoShape 19"/>
          <p:cNvCxnSpPr>
            <a:cxnSpLocks noChangeShapeType="1"/>
            <a:endCxn id="8" idx="2"/>
          </p:cNvCxnSpPr>
          <p:nvPr/>
        </p:nvCxnSpPr>
        <p:spPr bwMode="auto">
          <a:xfrm>
            <a:off x="3684814" y="3740659"/>
            <a:ext cx="256723" cy="0"/>
          </a:xfrm>
          <a:prstGeom prst="straightConnector1">
            <a:avLst/>
          </a:prstGeom>
          <a:noFill/>
          <a:ln w="38100">
            <a:solidFill>
              <a:schemeClr val="bg1"/>
            </a:solidFill>
            <a:round/>
            <a:headEnd/>
            <a:tailEnd type="triangle" w="med" len="med"/>
          </a:ln>
        </p:spPr>
      </p:cxnSp>
      <p:cxnSp>
        <p:nvCxnSpPr>
          <p:cNvPr id="15" name="AutoShape 20"/>
          <p:cNvCxnSpPr>
            <a:cxnSpLocks noChangeShapeType="1"/>
            <a:stCxn id="18" idx="3"/>
            <a:endCxn id="11" idx="1"/>
          </p:cNvCxnSpPr>
          <p:nvPr/>
        </p:nvCxnSpPr>
        <p:spPr bwMode="auto">
          <a:xfrm>
            <a:off x="7764251" y="4557678"/>
            <a:ext cx="493471" cy="0"/>
          </a:xfrm>
          <a:prstGeom prst="straightConnector1">
            <a:avLst/>
          </a:prstGeom>
          <a:noFill/>
          <a:ln w="38100">
            <a:solidFill>
              <a:schemeClr val="bg1"/>
            </a:solidFill>
            <a:prstDash val="dash"/>
            <a:round/>
            <a:headEnd/>
            <a:tailEnd type="triangle" w="med" len="med"/>
          </a:ln>
        </p:spPr>
      </p:cxnSp>
      <p:cxnSp>
        <p:nvCxnSpPr>
          <p:cNvPr id="16" name="AutoShape 21"/>
          <p:cNvCxnSpPr>
            <a:cxnSpLocks noChangeShapeType="1"/>
            <a:stCxn id="19" idx="3"/>
            <a:endCxn id="12" idx="1"/>
          </p:cNvCxnSpPr>
          <p:nvPr/>
        </p:nvCxnSpPr>
        <p:spPr bwMode="auto">
          <a:xfrm>
            <a:off x="7765961" y="2929167"/>
            <a:ext cx="491761"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228600" y="3175620"/>
            <a:ext cx="3456214" cy="1429919"/>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Advanced or </a:t>
            </a:r>
            <a:r>
              <a:rPr lang="en-GB" altLang="zh-CN" dirty="0" err="1" smtClean="0">
                <a:solidFill>
                  <a:srgbClr val="FFFFFF"/>
                </a:solidFill>
                <a:ea typeface="SimSun" pitchFamily="2" charset="-122"/>
              </a:rPr>
              <a:t>unresectable</a:t>
            </a:r>
            <a:r>
              <a:rPr lang="en-GB" altLang="zh-CN" dirty="0" smtClean="0">
                <a:solidFill>
                  <a:srgbClr val="FFFFFF"/>
                </a:solidFill>
                <a:ea typeface="SimSun" pitchFamily="2" charset="-122"/>
              </a:rPr>
              <a:t> HCC</a:t>
            </a:r>
            <a:endParaRPr lang="en-GB" altLang="zh-CN"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a:solidFill>
                  <a:srgbClr val="FFFFFF"/>
                </a:solidFill>
                <a:ea typeface="SimSun" pitchFamily="2" charset="-122"/>
              </a:rPr>
              <a:t>(n=720)</a:t>
            </a:r>
          </a:p>
        </p:txBody>
      </p:sp>
      <p:sp>
        <p:nvSpPr>
          <p:cNvPr id="18" name="AutoShape 12"/>
          <p:cNvSpPr>
            <a:spLocks noChangeArrowheads="1"/>
          </p:cNvSpPr>
          <p:nvPr/>
        </p:nvSpPr>
        <p:spPr bwMode="auto">
          <a:xfrm>
            <a:off x="4765243" y="4147310"/>
            <a:ext cx="2999008"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363636"/>
                </a:solidFill>
                <a:ea typeface="SimSun" pitchFamily="2" charset="-122"/>
              </a:rPr>
              <a:t>Oral s</a:t>
            </a:r>
            <a:r>
              <a:rPr lang="en-GB" altLang="zh-CN" dirty="0" smtClean="0">
                <a:solidFill>
                  <a:srgbClr val="363636"/>
                </a:solidFill>
                <a:ea typeface="SimSun" pitchFamily="2" charset="-122"/>
              </a:rPr>
              <a:t>orafenib </a:t>
            </a:r>
            <a:r>
              <a:rPr lang="en-GB" altLang="zh-CN" dirty="0">
                <a:solidFill>
                  <a:srgbClr val="363636"/>
                </a:solidFill>
                <a:ea typeface="SimSun" pitchFamily="2" charset="-122"/>
              </a:rPr>
              <a:t>400 mg bid + placebo </a:t>
            </a:r>
          </a:p>
          <a:p>
            <a:pPr algn="ctr" defTabSz="892175" eaLnBrk="0" hangingPunct="0"/>
            <a:r>
              <a:rPr lang="en-GB" altLang="zh-CN" dirty="0">
                <a:solidFill>
                  <a:srgbClr val="363636"/>
                </a:solidFill>
                <a:ea typeface="SimSun" pitchFamily="2" charset="-122"/>
              </a:rPr>
              <a:t>(n=251)</a:t>
            </a:r>
          </a:p>
        </p:txBody>
      </p:sp>
      <p:sp>
        <p:nvSpPr>
          <p:cNvPr id="19" name="AutoShape 8"/>
          <p:cNvSpPr>
            <a:spLocks noChangeArrowheads="1"/>
          </p:cNvSpPr>
          <p:nvPr/>
        </p:nvSpPr>
        <p:spPr bwMode="auto">
          <a:xfrm>
            <a:off x="4765183" y="2518798"/>
            <a:ext cx="3000778"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Oral s</a:t>
            </a:r>
            <a:r>
              <a:rPr lang="en-GB" altLang="zh-CN" dirty="0" smtClean="0">
                <a:solidFill>
                  <a:srgbClr val="FFFFFF"/>
                </a:solidFill>
                <a:ea typeface="SimSun" pitchFamily="2" charset="-122"/>
              </a:rPr>
              <a:t>orafenib </a:t>
            </a:r>
            <a:r>
              <a:rPr lang="en-GB" altLang="zh-CN" dirty="0">
                <a:solidFill>
                  <a:srgbClr val="FFFFFF"/>
                </a:solidFill>
                <a:ea typeface="SimSun" pitchFamily="2" charset="-122"/>
              </a:rPr>
              <a:t>400 mg bid </a:t>
            </a:r>
            <a:r>
              <a:rPr lang="en-GB" altLang="zh-CN" dirty="0" smtClean="0">
                <a:solidFill>
                  <a:srgbClr val="FFFFFF"/>
                </a:solidFill>
                <a:ea typeface="SimSun" pitchFamily="2" charset="-122"/>
              </a:rPr>
              <a:t>+erlotinib </a:t>
            </a:r>
            <a:r>
              <a:rPr lang="en-GB" altLang="zh-CN" dirty="0">
                <a:solidFill>
                  <a:srgbClr val="FFFFFF"/>
                </a:solidFill>
                <a:ea typeface="SimSun" pitchFamily="2" charset="-122"/>
              </a:rPr>
              <a:t>150 mg </a:t>
            </a:r>
            <a:r>
              <a:rPr lang="en-GB" altLang="zh-CN" dirty="0" err="1">
                <a:solidFill>
                  <a:srgbClr val="FFFFFF"/>
                </a:solidFill>
                <a:ea typeface="SimSun" pitchFamily="2" charset="-122"/>
              </a:rPr>
              <a:t>qd</a:t>
            </a:r>
            <a:r>
              <a:rPr lang="en-GB" altLang="zh-CN" dirty="0">
                <a:solidFill>
                  <a:srgbClr val="FFFFFF"/>
                </a:solidFill>
                <a:ea typeface="SimSun" pitchFamily="2" charset="-122"/>
              </a:rPr>
              <a:t> </a:t>
            </a:r>
            <a:br>
              <a:rPr lang="en-GB" altLang="zh-CN" dirty="0">
                <a:solidFill>
                  <a:srgbClr val="FFFFFF"/>
                </a:solidFill>
                <a:ea typeface="SimSun" pitchFamily="2" charset="-122"/>
              </a:rPr>
            </a:br>
            <a:r>
              <a:rPr lang="en-GB" altLang="zh-CN" dirty="0">
                <a:solidFill>
                  <a:srgbClr val="FFFFFF"/>
                </a:solidFill>
                <a:ea typeface="SimSun" pitchFamily="2" charset="-122"/>
              </a:rPr>
              <a:t>(n=243)</a:t>
            </a:r>
          </a:p>
        </p:txBody>
      </p:sp>
    </p:spTree>
    <p:custDataLst>
      <p:tags r:id="rId1"/>
    </p:custDataLst>
    <p:extLst>
      <p:ext uri="{BB962C8B-B14F-4D97-AF65-F5344CB8AC3E}">
        <p14:creationId xmlns:p14="http://schemas.microsoft.com/office/powerpoint/2010/main" val="28143235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4028: Biomarker analyses and association with clinical outcomes in patients with </a:t>
            </a:r>
            <a:r>
              <a:rPr lang="en-GB" sz="1600" dirty="0" smtClean="0"/>
              <a:t>advanced hepatocellular </a:t>
            </a:r>
            <a:r>
              <a:rPr lang="en-GB" sz="1600" dirty="0"/>
              <a:t>carcinoma (HCC) treated with </a:t>
            </a:r>
            <a:r>
              <a:rPr lang="en-GB" sz="1600" dirty="0" err="1"/>
              <a:t>sorafenib</a:t>
            </a:r>
            <a:r>
              <a:rPr lang="en-GB" sz="1600" dirty="0"/>
              <a:t> with or without erlotinib </a:t>
            </a:r>
            <a:r>
              <a:rPr lang="en-GB" sz="1600" dirty="0" smtClean="0"/>
              <a:t>in the </a:t>
            </a:r>
            <a:r>
              <a:rPr lang="en-GB" sz="1600" dirty="0"/>
              <a:t>phase III SEARCH trial – </a:t>
            </a:r>
            <a:r>
              <a:rPr lang="en-GB" sz="1600" dirty="0" smtClean="0"/>
              <a:t>Zhu AX et </a:t>
            </a:r>
            <a:r>
              <a:rPr lang="en-GB" sz="1600" dirty="0"/>
              <a:t>al</a:t>
            </a:r>
          </a:p>
        </p:txBody>
      </p:sp>
      <p:sp>
        <p:nvSpPr>
          <p:cNvPr id="5123" name="Rectangle 3"/>
          <p:cNvSpPr>
            <a:spLocks noGrp="1" noChangeArrowheads="1"/>
          </p:cNvSpPr>
          <p:nvPr>
            <p:ph type="body" idx="1"/>
          </p:nvPr>
        </p:nvSpPr>
        <p:spPr/>
        <p:txBody>
          <a:bodyPr/>
          <a:lstStyle/>
          <a:p>
            <a:r>
              <a:rPr lang="en-GB" sz="1600" b="1" dirty="0" smtClean="0"/>
              <a:t>Key results</a:t>
            </a:r>
          </a:p>
          <a:p>
            <a:pPr lvl="1">
              <a:lnSpc>
                <a:spcPct val="110000"/>
              </a:lnSpc>
            </a:pPr>
            <a:r>
              <a:rPr lang="en-GB" sz="1600" dirty="0" smtClean="0"/>
              <a:t>High HGF and VEGF-A baseline plasma levels were </a:t>
            </a:r>
            <a:r>
              <a:rPr lang="en-GB" sz="1600" dirty="0"/>
              <a:t>associated with poorer </a:t>
            </a:r>
            <a:r>
              <a:rPr lang="en-GB" sz="1600" dirty="0" smtClean="0"/>
              <a:t>outcomes; high KIT and VEGF-C were associated with better outcomes</a:t>
            </a:r>
          </a:p>
          <a:p>
            <a:pPr marL="252412" lvl="1" indent="0">
              <a:lnSpc>
                <a:spcPct val="110000"/>
              </a:lnSpc>
              <a:buNone/>
            </a:pPr>
            <a:endParaRPr lang="en-GB" sz="1600" dirty="0" smtClean="0"/>
          </a:p>
          <a:p>
            <a:pPr lvl="1">
              <a:lnSpc>
                <a:spcPct val="110000"/>
              </a:lnSpc>
            </a:pPr>
            <a:endParaRPr lang="en-GB" sz="1600" dirty="0"/>
          </a:p>
          <a:p>
            <a:pPr lvl="1">
              <a:lnSpc>
                <a:spcPct val="110000"/>
              </a:lnSpc>
            </a:pPr>
            <a:endParaRPr lang="en-GB" sz="1600" dirty="0" smtClean="0"/>
          </a:p>
          <a:p>
            <a:pPr lvl="1">
              <a:lnSpc>
                <a:spcPct val="110000"/>
              </a:lnSpc>
            </a:pPr>
            <a:endParaRPr lang="en-GB" sz="1600" dirty="0"/>
          </a:p>
          <a:p>
            <a:pPr lvl="1">
              <a:lnSpc>
                <a:spcPct val="110000"/>
              </a:lnSpc>
            </a:pPr>
            <a:endParaRPr lang="en-GB" sz="1600" dirty="0" smtClean="0"/>
          </a:p>
          <a:p>
            <a:pPr lvl="1">
              <a:lnSpc>
                <a:spcPct val="110000"/>
              </a:lnSpc>
            </a:pPr>
            <a:endParaRPr lang="en-GB" sz="1600" dirty="0"/>
          </a:p>
          <a:p>
            <a:pPr lvl="1">
              <a:lnSpc>
                <a:spcPct val="110000"/>
              </a:lnSpc>
            </a:pPr>
            <a:endParaRPr lang="en-GB" sz="1600" dirty="0" smtClean="0"/>
          </a:p>
          <a:p>
            <a:pPr lvl="1"/>
            <a:endParaRPr lang="en-GB" sz="1600" dirty="0"/>
          </a:p>
          <a:p>
            <a:r>
              <a:rPr lang="en-GB" sz="1600" b="1" dirty="0" smtClean="0"/>
              <a:t>Conclusions</a:t>
            </a:r>
            <a:endParaRPr lang="en-GB" sz="1600" b="1" dirty="0"/>
          </a:p>
          <a:p>
            <a:pPr lvl="1"/>
            <a:r>
              <a:rPr lang="en-GB" sz="1600" b="1" dirty="0"/>
              <a:t>HGF, VEGF-A, </a:t>
            </a:r>
            <a:r>
              <a:rPr lang="en-GB" sz="1600" b="1" dirty="0" smtClean="0"/>
              <a:t>KIT </a:t>
            </a:r>
            <a:r>
              <a:rPr lang="en-GB" sz="1600" b="1" dirty="0"/>
              <a:t>and VEGF-C baseline plasma levels were linked with clinical outcomes in HCC </a:t>
            </a:r>
            <a:r>
              <a:rPr lang="en-GB" sz="1600" b="1" dirty="0" smtClean="0"/>
              <a:t>patients </a:t>
            </a:r>
            <a:r>
              <a:rPr lang="en-GB" sz="1600" b="1" dirty="0"/>
              <a:t>treated with </a:t>
            </a:r>
            <a:r>
              <a:rPr lang="en-GB" sz="1600" b="1" dirty="0" err="1" smtClean="0"/>
              <a:t>sorafenib+erlotinib</a:t>
            </a:r>
            <a:endParaRPr lang="en-GB" sz="1600" b="1" dirty="0"/>
          </a:p>
          <a:p>
            <a:pPr lvl="1"/>
            <a:r>
              <a:rPr lang="en-GB" sz="1600" b="1" dirty="0"/>
              <a:t>These biomarkers plus </a:t>
            </a:r>
            <a:r>
              <a:rPr lang="en-GB" sz="1600" b="1" dirty="0" err="1"/>
              <a:t>epigen</a:t>
            </a:r>
            <a:r>
              <a:rPr lang="en-GB" sz="1600" b="1" dirty="0"/>
              <a:t> constituted a multi-marker composite signature for improved </a:t>
            </a:r>
            <a:r>
              <a:rPr lang="en-GB" sz="1600" b="1" dirty="0" smtClean="0"/>
              <a:t>OS</a:t>
            </a:r>
            <a:endParaRPr lang="en-GB" sz="1600" dirty="0"/>
          </a:p>
        </p:txBody>
      </p:sp>
      <p:sp>
        <p:nvSpPr>
          <p:cNvPr id="5124" name="Text Box 4"/>
          <p:cNvSpPr txBox="1">
            <a:spLocks noChangeArrowheads="1"/>
          </p:cNvSpPr>
          <p:nvPr/>
        </p:nvSpPr>
        <p:spPr bwMode="auto">
          <a:xfrm>
            <a:off x="5278109" y="6474897"/>
            <a:ext cx="36452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Zhu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a:solidFill>
                  <a:srgbClr val="363636"/>
                </a:solidFill>
              </a:rPr>
              <a:t>suppl</a:t>
            </a:r>
            <a:r>
              <a:rPr lang="en-GB" sz="1200" dirty="0">
                <a:solidFill>
                  <a:srgbClr val="363636"/>
                </a:solidFill>
              </a:rPr>
              <a:t> 5; </a:t>
            </a:r>
            <a:r>
              <a:rPr lang="en-GB" sz="1200" dirty="0" err="1">
                <a:solidFill>
                  <a:srgbClr val="363636"/>
                </a:solidFill>
              </a:rPr>
              <a:t>abstr</a:t>
            </a:r>
            <a:r>
              <a:rPr lang="en-GB" sz="1200" dirty="0">
                <a:solidFill>
                  <a:srgbClr val="363636"/>
                </a:solidFill>
              </a:rPr>
              <a:t> 4028) </a:t>
            </a:r>
          </a:p>
        </p:txBody>
      </p:sp>
      <p:sp>
        <p:nvSpPr>
          <p:cNvPr id="5" name="Text Box 9"/>
          <p:cNvSpPr txBox="1">
            <a:spLocks noChangeArrowheads="1"/>
          </p:cNvSpPr>
          <p:nvPr/>
        </p:nvSpPr>
        <p:spPr bwMode="auto">
          <a:xfrm>
            <a:off x="231775" y="6474897"/>
            <a:ext cx="336746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solidFill>
                  <a:srgbClr val="363636"/>
                </a:solidFill>
              </a:rPr>
              <a:t>*Low vs high expression. </a:t>
            </a:r>
            <a:r>
              <a:rPr lang="en-GB" sz="1200" dirty="0" err="1">
                <a:solidFill>
                  <a:srgbClr val="363636"/>
                </a:solidFill>
              </a:rPr>
              <a:t>Adj</a:t>
            </a:r>
            <a:r>
              <a:rPr lang="en-GB" sz="1200" dirty="0">
                <a:solidFill>
                  <a:srgbClr val="363636"/>
                </a:solidFill>
              </a:rPr>
              <a:t>, multiplicity adjusted</a:t>
            </a:r>
          </a:p>
        </p:txBody>
      </p:sp>
      <p:graphicFrame>
        <p:nvGraphicFramePr>
          <p:cNvPr id="6" name="Group 88"/>
          <p:cNvGraphicFramePr>
            <a:graphicFrameLocks noGrp="1"/>
          </p:cNvGraphicFramePr>
          <p:nvPr>
            <p:extLst>
              <p:ext uri="{D42A27DB-BD31-4B8C-83A1-F6EECF244321}">
                <p14:modId xmlns:p14="http://schemas.microsoft.com/office/powerpoint/2010/main" val="618413721"/>
              </p:ext>
            </p:extLst>
          </p:nvPr>
        </p:nvGraphicFramePr>
        <p:xfrm>
          <a:off x="207393" y="2307699"/>
          <a:ext cx="4170900" cy="2485004"/>
        </p:xfrm>
        <a:graphic>
          <a:graphicData uri="http://schemas.openxmlformats.org/drawingml/2006/table">
            <a:tbl>
              <a:tblPr firstRow="1" bandRow="1">
                <a:tableStyleId>{69012ECD-51FC-41F1-AA8D-1B2483CD663E}</a:tableStyleId>
              </a:tblPr>
              <a:tblGrid>
                <a:gridCol w="1719378"/>
                <a:gridCol w="1393917"/>
                <a:gridCol w="1057605"/>
              </a:tblGrid>
              <a:tr h="30121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cs typeface="Arial" charset="0"/>
                        </a:rPr>
                        <a:t>Poorer outcome</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a:txBody>
                  <a:tcPr anchor="ctr" horzOverflow="overflow"/>
                </a:tc>
                <a:tc hMerge="1">
                  <a:txBody>
                    <a:bodyPr/>
                    <a:lstStyle/>
                    <a:p>
                      <a:endParaRPr lang="en-GB"/>
                    </a:p>
                  </a:txBody>
                  <a:tcPr/>
                </a:tc>
              </a:tr>
              <a:tr h="3012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smtClean="0">
                        <a:ln>
                          <a:noFill/>
                        </a:ln>
                        <a:solidFill>
                          <a:schemeClr val="tx2"/>
                        </a:solidFill>
                        <a:effectLst/>
                        <a:latin typeface="Arial" charset="0"/>
                        <a:cs typeface="Arial" charset="0"/>
                      </a:endParaRPr>
                    </a:p>
                  </a:txBody>
                  <a:tcPr anchor="ctr" horzOverflow="overflow">
                    <a:lnB w="28575" cap="flat" cmpd="sng" algn="ctr">
                      <a:solidFill>
                        <a:srgbClr val="B60D27"/>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Low</a:t>
                      </a:r>
                      <a:endParaRPr kumimoji="0" lang="en-GB" sz="1200" b="1" i="0" u="none" strike="noStrike" cap="none" normalizeH="0" baseline="0" dirty="0" smtClean="0">
                        <a:ln>
                          <a:noFill/>
                        </a:ln>
                        <a:solidFill>
                          <a:schemeClr val="tx1"/>
                        </a:solidFill>
                        <a:effectLst/>
                        <a:latin typeface="Arial" charset="0"/>
                        <a:cs typeface="Arial" charset="0"/>
                      </a:endParaRPr>
                    </a:p>
                  </a:txBody>
                  <a:tcPr anchor="ctr" horzOverflow="overflow">
                    <a:lnB w="28575" cap="flat" cmpd="sng" algn="ctr">
                      <a:solidFill>
                        <a:srgbClr val="B60D27"/>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363636"/>
                          </a:solidFill>
                          <a:effectLst/>
                        </a:rPr>
                        <a:t>High</a:t>
                      </a:r>
                      <a:endParaRPr kumimoji="0" lang="en-GB" sz="1200" b="1" i="0" u="none" strike="noStrike" cap="none" normalizeH="0" baseline="0" dirty="0" smtClean="0">
                        <a:ln>
                          <a:noFill/>
                        </a:ln>
                        <a:solidFill>
                          <a:srgbClr val="363636"/>
                        </a:solidFill>
                        <a:effectLst/>
                        <a:latin typeface="Arial" charset="0"/>
                        <a:cs typeface="Arial" charset="0"/>
                      </a:endParaRPr>
                    </a:p>
                  </a:txBody>
                  <a:tcPr anchor="ctr" horzOverflow="overflow">
                    <a:lnB w="28575" cap="flat" cmpd="sng" algn="ctr">
                      <a:solidFill>
                        <a:srgbClr val="B60D27"/>
                      </a:solidFill>
                      <a:prstDash val="solid"/>
                      <a:round/>
                      <a:headEnd type="none" w="med" len="med"/>
                      <a:tailEnd type="none" w="med" len="med"/>
                    </a:lnB>
                  </a:tcPr>
                </a:tc>
              </a:tr>
              <a:tr h="603644">
                <a:tc>
                  <a:txBody>
                    <a:bodyPr/>
                    <a:lstStyle/>
                    <a:p>
                      <a:r>
                        <a:rPr lang="en-US" sz="1200" b="1" dirty="0" smtClean="0"/>
                        <a:t>HGF</a:t>
                      </a:r>
                    </a:p>
                    <a:p>
                      <a:r>
                        <a:rPr lang="en-US" sz="1200" dirty="0" smtClean="0"/>
                        <a:t>  n</a:t>
                      </a:r>
                    </a:p>
                    <a:p>
                      <a:r>
                        <a:rPr lang="en-US" sz="1200" dirty="0" smtClean="0"/>
                        <a:t>  Median OS (95% CI)</a:t>
                      </a:r>
                    </a:p>
                  </a:txBody>
                  <a:tcPr anchor="ctr" horzOverflow="overflow">
                    <a:lnT w="28575" cap="flat" cmpd="sng" algn="ctr">
                      <a:solidFill>
                        <a:srgbClr val="B60D27"/>
                      </a:solidFill>
                      <a:prstDash val="solid"/>
                      <a:round/>
                      <a:headEnd type="none" w="med" len="med"/>
                      <a:tailEnd type="none" w="med" len="med"/>
                    </a:lnT>
                  </a:tcPr>
                </a:tc>
                <a:tc>
                  <a:txBody>
                    <a:bodyPr/>
                    <a:lstStyle/>
                    <a:p>
                      <a:pPr algn="ctr"/>
                      <a:r>
                        <a:rPr lang="en-US" sz="1200" dirty="0" smtClean="0"/>
                        <a:t>212</a:t>
                      </a:r>
                    </a:p>
                    <a:p>
                      <a:pPr algn="ctr"/>
                      <a:r>
                        <a:rPr lang="en-US" sz="1200" dirty="0" smtClean="0"/>
                        <a:t>12.4 (10.7, 13.8)</a:t>
                      </a:r>
                      <a:endParaRPr lang="en-US" sz="1200" dirty="0"/>
                    </a:p>
                  </a:txBody>
                  <a:tcPr anchor="ctr" horzOverflow="overflow">
                    <a:lnT w="28575" cap="flat" cmpd="sng" algn="ctr">
                      <a:solidFill>
                        <a:srgbClr val="B60D27"/>
                      </a:solidFill>
                      <a:prstDash val="solid"/>
                      <a:round/>
                      <a:headEnd type="none" w="med" len="med"/>
                      <a:tailEnd type="none" w="med" len="med"/>
                    </a:lnT>
                  </a:tcPr>
                </a:tc>
                <a:tc>
                  <a:txBody>
                    <a:bodyPr/>
                    <a:lstStyle/>
                    <a:p>
                      <a:pPr algn="ctr"/>
                      <a:r>
                        <a:rPr lang="en-US" sz="1200" dirty="0" smtClean="0"/>
                        <a:t>282</a:t>
                      </a:r>
                    </a:p>
                    <a:p>
                      <a:pPr algn="ctr"/>
                      <a:r>
                        <a:rPr lang="en-US" sz="1200" dirty="0" smtClean="0"/>
                        <a:t>7.5</a:t>
                      </a:r>
                      <a:r>
                        <a:rPr lang="en-US" sz="1200" baseline="0" dirty="0" smtClean="0"/>
                        <a:t> (6.5, 8.5)</a:t>
                      </a:r>
                      <a:endParaRPr lang="en-US" sz="1200" dirty="0"/>
                    </a:p>
                  </a:txBody>
                  <a:tcPr anchor="ctr" horzOverflow="overflow">
                    <a:lnT w="28575" cap="flat" cmpd="sng" algn="ctr">
                      <a:solidFill>
                        <a:srgbClr val="B60D27"/>
                      </a:solidFill>
                      <a:prstDash val="solid"/>
                      <a:round/>
                      <a:headEnd type="none" w="med" len="med"/>
                      <a:tailEnd type="none" w="med" len="med"/>
                    </a:lnT>
                  </a:tcPr>
                </a:tc>
              </a:tr>
              <a:tr h="301211">
                <a:tc>
                  <a:txBody>
                    <a:bodyPr/>
                    <a:lstStyle/>
                    <a:p>
                      <a:r>
                        <a:rPr lang="en-US" sz="1200" dirty="0" smtClean="0"/>
                        <a:t>  HR (95% CI); p-value</a:t>
                      </a:r>
                      <a:endParaRPr lang="en-US" sz="1200" baseline="30000" dirty="0"/>
                    </a:p>
                  </a:txBody>
                  <a:tcPr anchor="ctr" horzOverflow="overflow">
                    <a:lnB w="28575" cap="flat" cmpd="sng" algn="ctr">
                      <a:solidFill>
                        <a:srgbClr val="B60D27"/>
                      </a:solidFill>
                      <a:prstDash val="solid"/>
                      <a:round/>
                      <a:headEnd type="none" w="med" len="med"/>
                      <a:tailEnd type="none" w="med" len="med"/>
                    </a:lnB>
                  </a:tcPr>
                </a:tc>
                <a:tc gridSpan="2">
                  <a:txBody>
                    <a:bodyPr/>
                    <a:lstStyle/>
                    <a:p>
                      <a:pPr algn="ctr"/>
                      <a:r>
                        <a:rPr lang="en-US" sz="1200" dirty="0" smtClean="0"/>
                        <a:t>1.67 (1.35, 2.07); 5e-05</a:t>
                      </a:r>
                      <a:endParaRPr lang="en-US" sz="1200" dirty="0"/>
                    </a:p>
                  </a:txBody>
                  <a:tcPr anchor="ctr" horzOverflow="overflow">
                    <a:lnB w="28575" cap="flat" cmpd="sng" algn="ctr">
                      <a:solidFill>
                        <a:srgbClr val="B60D27"/>
                      </a:solidFill>
                      <a:prstDash val="solid"/>
                      <a:round/>
                      <a:headEnd type="none" w="med" len="med"/>
                      <a:tailEnd type="none" w="med" len="med"/>
                    </a:lnB>
                  </a:tcPr>
                </a:tc>
                <a:tc hMerge="1">
                  <a:txBody>
                    <a:bodyPr/>
                    <a:lstStyle/>
                    <a:p>
                      <a:endParaRPr lang="en-GB"/>
                    </a:p>
                  </a:txBody>
                  <a:tcPr/>
                </a:tc>
              </a:tr>
              <a:tr h="603644">
                <a:tc>
                  <a:txBody>
                    <a:bodyPr/>
                    <a:lstStyle/>
                    <a:p>
                      <a:r>
                        <a:rPr lang="en-US" sz="1200" b="1" dirty="0" smtClean="0"/>
                        <a:t>VEGF-A</a:t>
                      </a:r>
                    </a:p>
                    <a:p>
                      <a:r>
                        <a:rPr lang="en-US" sz="1200" dirty="0" smtClean="0"/>
                        <a:t>  n</a:t>
                      </a:r>
                    </a:p>
                    <a:p>
                      <a:r>
                        <a:rPr lang="en-US" sz="1200" dirty="0" smtClean="0"/>
                        <a:t>  Median OS (95% CI)</a:t>
                      </a:r>
                    </a:p>
                  </a:txBody>
                  <a:tcPr anchor="ctr" horzOverflow="overflow">
                    <a:lnT w="28575" cap="flat" cmpd="sng" algn="ctr">
                      <a:solidFill>
                        <a:srgbClr val="B60D27"/>
                      </a:solidFill>
                      <a:prstDash val="solid"/>
                      <a:round/>
                      <a:headEnd type="none" w="med" len="med"/>
                      <a:tailEnd type="none" w="med" len="med"/>
                    </a:lnT>
                  </a:tcPr>
                </a:tc>
                <a:tc>
                  <a:txBody>
                    <a:bodyPr/>
                    <a:lstStyle/>
                    <a:p>
                      <a:pPr algn="ctr"/>
                      <a:r>
                        <a:rPr lang="en-US" sz="1200" dirty="0" smtClean="0"/>
                        <a:t>284</a:t>
                      </a:r>
                    </a:p>
                    <a:p>
                      <a:pPr algn="ctr"/>
                      <a:r>
                        <a:rPr lang="en-US" sz="1200" dirty="0" smtClean="0"/>
                        <a:t>12.4 (10.5,</a:t>
                      </a:r>
                      <a:r>
                        <a:rPr lang="en-US" sz="1200" baseline="0" dirty="0" smtClean="0"/>
                        <a:t> </a:t>
                      </a:r>
                      <a:r>
                        <a:rPr lang="en-US" sz="1200" dirty="0" smtClean="0"/>
                        <a:t>12.0)</a:t>
                      </a:r>
                      <a:endParaRPr lang="en-US" sz="1200" dirty="0"/>
                    </a:p>
                  </a:txBody>
                  <a:tcPr anchor="ctr" horzOverflow="overflow">
                    <a:lnT w="28575" cap="flat" cmpd="sng" algn="ctr">
                      <a:solidFill>
                        <a:srgbClr val="B60D27"/>
                      </a:solidFill>
                      <a:prstDash val="solid"/>
                      <a:round/>
                      <a:headEnd type="none" w="med" len="med"/>
                      <a:tailEnd type="none" w="med" len="med"/>
                    </a:lnT>
                  </a:tcPr>
                </a:tc>
                <a:tc>
                  <a:txBody>
                    <a:bodyPr/>
                    <a:lstStyle/>
                    <a:p>
                      <a:pPr algn="ctr"/>
                      <a:r>
                        <a:rPr lang="en-US" sz="1200" dirty="0" smtClean="0"/>
                        <a:t>210</a:t>
                      </a:r>
                    </a:p>
                    <a:p>
                      <a:pPr algn="ctr"/>
                      <a:r>
                        <a:rPr lang="en-US" sz="1200" dirty="0" smtClean="0"/>
                        <a:t>7.6</a:t>
                      </a:r>
                      <a:r>
                        <a:rPr lang="en-US" sz="1200" baseline="0" dirty="0" smtClean="0"/>
                        <a:t> (6.3, 9.4)</a:t>
                      </a:r>
                      <a:endParaRPr lang="en-US" sz="1200" dirty="0"/>
                    </a:p>
                  </a:txBody>
                  <a:tcPr anchor="ctr" horzOverflow="overflow">
                    <a:lnT w="28575" cap="flat" cmpd="sng" algn="ctr">
                      <a:solidFill>
                        <a:srgbClr val="B60D27"/>
                      </a:solidFill>
                      <a:prstDash val="solid"/>
                      <a:round/>
                      <a:headEnd type="none" w="med" len="med"/>
                      <a:tailEnd type="none" w="med" len="med"/>
                    </a:lnT>
                  </a:tcPr>
                </a:tc>
              </a:tr>
              <a:tr h="301211">
                <a:tc>
                  <a:txBody>
                    <a:bodyPr/>
                    <a:lstStyle/>
                    <a:p>
                      <a:r>
                        <a:rPr lang="en-US" sz="1200" dirty="0" smtClean="0"/>
                        <a:t>  HR (95% CI); p-value</a:t>
                      </a:r>
                      <a:endParaRPr lang="en-US" sz="1200" baseline="30000" dirty="0"/>
                    </a:p>
                  </a:txBody>
                  <a:tcPr anchor="ctr" horzOverflow="overflow"/>
                </a:tc>
                <a:tc gridSpan="2">
                  <a:txBody>
                    <a:bodyPr/>
                    <a:lstStyle/>
                    <a:p>
                      <a:pPr algn="ctr"/>
                      <a:r>
                        <a:rPr lang="en-US" sz="1200" dirty="0" smtClean="0"/>
                        <a:t>1.39 (1.12,</a:t>
                      </a:r>
                      <a:r>
                        <a:rPr lang="en-US" sz="1200" baseline="0" dirty="0" smtClean="0"/>
                        <a:t> </a:t>
                      </a:r>
                      <a:r>
                        <a:rPr lang="en-US" sz="1200" dirty="0" smtClean="0"/>
                        <a:t>1.70); p=0.03</a:t>
                      </a:r>
                      <a:endParaRPr lang="en-US" sz="1200" dirty="0"/>
                    </a:p>
                  </a:txBody>
                  <a:tcPr anchor="ctr" horzOverflow="overflow"/>
                </a:tc>
                <a:tc hMerge="1">
                  <a:txBody>
                    <a:bodyPr/>
                    <a:lstStyle/>
                    <a:p>
                      <a:endParaRPr lang="en-GB"/>
                    </a:p>
                  </a:txBody>
                  <a:tcPr/>
                </a:tc>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256732877"/>
              </p:ext>
            </p:extLst>
          </p:nvPr>
        </p:nvGraphicFramePr>
        <p:xfrm>
          <a:off x="4572000" y="2313012"/>
          <a:ext cx="4365312" cy="2485004"/>
        </p:xfrm>
        <a:graphic>
          <a:graphicData uri="http://schemas.openxmlformats.org/drawingml/2006/table">
            <a:tbl>
              <a:tblPr firstRow="1" bandRow="1">
                <a:tableStyleId>{69012ECD-51FC-41F1-AA8D-1B2483CD663E}</a:tableStyleId>
              </a:tblPr>
              <a:tblGrid>
                <a:gridCol w="1788834"/>
                <a:gridCol w="1241444"/>
                <a:gridCol w="122923"/>
                <a:gridCol w="1212111"/>
              </a:tblGrid>
              <a:tr h="301211">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cs typeface="Arial" charset="0"/>
                        </a:rPr>
                        <a:t>Better outcome</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a:txBody>
                  <a:tcPr anchor="ctr" horzOverflow="overflow"/>
                </a:tc>
                <a:tc hMerge="1">
                  <a:txBody>
                    <a:bodyPr/>
                    <a:lstStyle/>
                    <a:p>
                      <a:endParaRPr lang="en-US"/>
                    </a:p>
                  </a:txBody>
                  <a:tcPr/>
                </a:tc>
                <a:tc hMerge="1">
                  <a:txBody>
                    <a:bodyPr/>
                    <a:lstStyle/>
                    <a:p>
                      <a:endParaRPr lang="en-US"/>
                    </a:p>
                  </a:txBody>
                  <a:tcPr/>
                </a:tc>
              </a:tr>
              <a:tr h="3012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smtClean="0">
                        <a:ln>
                          <a:noFill/>
                        </a:ln>
                        <a:solidFill>
                          <a:schemeClr val="tx2"/>
                        </a:solidFill>
                        <a:effectLst/>
                        <a:latin typeface="Arial" charset="0"/>
                        <a:cs typeface="Arial" charset="0"/>
                      </a:endParaRPr>
                    </a:p>
                  </a:txBody>
                  <a:tcPr anchor="ctr" horzOverflow="overflow">
                    <a:lnB w="28575" cap="flat" cmpd="sng" algn="ctr">
                      <a:solidFill>
                        <a:srgbClr val="B60D27"/>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Low</a:t>
                      </a:r>
                      <a:endParaRPr kumimoji="0" lang="en-GB" sz="1200" b="1" i="0" u="none" strike="noStrike" cap="none" normalizeH="0" baseline="0" dirty="0" smtClean="0">
                        <a:ln>
                          <a:noFill/>
                        </a:ln>
                        <a:solidFill>
                          <a:schemeClr val="tx1"/>
                        </a:solidFill>
                        <a:effectLst/>
                        <a:latin typeface="Arial" charset="0"/>
                        <a:cs typeface="Arial" charset="0"/>
                      </a:endParaRPr>
                    </a:p>
                  </a:txBody>
                  <a:tcPr anchor="ctr" horzOverflow="overflow">
                    <a:lnB w="28575" cap="flat" cmpd="sng" algn="ctr">
                      <a:solidFill>
                        <a:srgbClr val="B60D27"/>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363636"/>
                          </a:solidFill>
                          <a:effectLst/>
                        </a:rPr>
                        <a:t>High</a:t>
                      </a:r>
                      <a:endParaRPr kumimoji="0" lang="en-GB" sz="1200" b="1" i="0" u="none" strike="noStrike" cap="none" normalizeH="0" baseline="0" dirty="0" smtClean="0">
                        <a:ln>
                          <a:noFill/>
                        </a:ln>
                        <a:solidFill>
                          <a:srgbClr val="363636"/>
                        </a:solidFill>
                        <a:effectLst/>
                        <a:latin typeface="Arial" charset="0"/>
                        <a:cs typeface="Arial" charset="0"/>
                      </a:endParaRPr>
                    </a:p>
                  </a:txBody>
                  <a:tcPr anchor="ctr" horzOverflow="overflow">
                    <a:lnB w="28575" cap="flat" cmpd="sng" algn="ctr">
                      <a:solidFill>
                        <a:srgbClr val="B60D27"/>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smtClean="0">
                        <a:ln>
                          <a:noFill/>
                        </a:ln>
                        <a:solidFill>
                          <a:srgbClr val="363636"/>
                        </a:solidFill>
                        <a:effectLst/>
                        <a:latin typeface="Arial" charset="0"/>
                        <a:cs typeface="Arial" charset="0"/>
                      </a:endParaRPr>
                    </a:p>
                  </a:txBody>
                  <a:tcPr anchor="ctr" horzOverflow="overflow">
                    <a:lnB w="28575" cap="flat" cmpd="sng" algn="ctr">
                      <a:solidFill>
                        <a:srgbClr val="B60D27"/>
                      </a:solidFill>
                      <a:prstDash val="solid"/>
                      <a:round/>
                      <a:headEnd type="none" w="med" len="med"/>
                      <a:tailEnd type="none" w="med" len="med"/>
                    </a:lnB>
                  </a:tcPr>
                </a:tc>
              </a:tr>
              <a:tr h="603644">
                <a:tc>
                  <a:txBody>
                    <a:bodyPr/>
                    <a:lstStyle/>
                    <a:p>
                      <a:r>
                        <a:rPr lang="en-US" sz="1200" b="1" dirty="0" smtClean="0"/>
                        <a:t>KIT</a:t>
                      </a:r>
                    </a:p>
                    <a:p>
                      <a:r>
                        <a:rPr lang="en-US" sz="1200" dirty="0" smtClean="0"/>
                        <a:t>  n</a:t>
                      </a:r>
                    </a:p>
                    <a:p>
                      <a:r>
                        <a:rPr lang="en-US" sz="1200" dirty="0" smtClean="0"/>
                        <a:t>  Median OS (95% CI)</a:t>
                      </a:r>
                    </a:p>
                  </a:txBody>
                  <a:tcPr anchor="ctr" horzOverflow="overflow">
                    <a:lnT w="28575" cap="flat" cmpd="sng" algn="ctr">
                      <a:solidFill>
                        <a:srgbClr val="B60D27"/>
                      </a:solidFill>
                      <a:prstDash val="solid"/>
                      <a:round/>
                      <a:headEnd type="none" w="med" len="med"/>
                      <a:tailEnd type="none" w="med" len="med"/>
                    </a:lnT>
                  </a:tcPr>
                </a:tc>
                <a:tc>
                  <a:txBody>
                    <a:bodyPr/>
                    <a:lstStyle/>
                    <a:p>
                      <a:pPr algn="ctr"/>
                      <a:r>
                        <a:rPr lang="en-US" sz="1200" dirty="0" smtClean="0"/>
                        <a:t>339</a:t>
                      </a:r>
                    </a:p>
                    <a:p>
                      <a:pPr algn="ctr"/>
                      <a:r>
                        <a:rPr lang="en-US" sz="1200" dirty="0" smtClean="0"/>
                        <a:t>8.7 (7.4,</a:t>
                      </a:r>
                      <a:r>
                        <a:rPr lang="en-US" sz="1200" baseline="0" dirty="0" smtClean="0"/>
                        <a:t> </a:t>
                      </a:r>
                      <a:r>
                        <a:rPr lang="en-US" sz="1200" dirty="0" smtClean="0"/>
                        <a:t>10.3)</a:t>
                      </a:r>
                      <a:endParaRPr lang="en-US" sz="1200" dirty="0"/>
                    </a:p>
                  </a:txBody>
                  <a:tcPr anchor="ctr" horzOverflow="overflow">
                    <a:lnT w="28575" cap="flat" cmpd="sng" algn="ctr">
                      <a:solidFill>
                        <a:srgbClr val="B60D27"/>
                      </a:solidFill>
                      <a:prstDash val="solid"/>
                      <a:round/>
                      <a:headEnd type="none" w="med" len="med"/>
                      <a:tailEnd type="none" w="med" len="med"/>
                    </a:lnT>
                  </a:tcPr>
                </a:tc>
                <a:tc gridSpan="2">
                  <a:txBody>
                    <a:bodyPr/>
                    <a:lstStyle/>
                    <a:p>
                      <a:pPr algn="ctr"/>
                      <a:r>
                        <a:rPr lang="en-US" sz="1200" dirty="0" smtClean="0"/>
                        <a:t>155</a:t>
                      </a:r>
                    </a:p>
                    <a:p>
                      <a:pPr algn="ctr"/>
                      <a:r>
                        <a:rPr lang="en-US" sz="1200" baseline="0" dirty="0" smtClean="0"/>
                        <a:t>10.6 (8.3, 12.9)</a:t>
                      </a:r>
                      <a:endParaRPr lang="en-US" sz="1200" dirty="0"/>
                    </a:p>
                  </a:txBody>
                  <a:tcPr anchor="ctr" horzOverflow="overflow">
                    <a:lnT w="28575" cap="flat" cmpd="sng" algn="ctr">
                      <a:solidFill>
                        <a:srgbClr val="B60D27"/>
                      </a:solidFill>
                      <a:prstDash val="solid"/>
                      <a:round/>
                      <a:headEnd type="none" w="med" len="med"/>
                      <a:tailEnd type="none" w="med" len="med"/>
                    </a:lnT>
                  </a:tcPr>
                </a:tc>
                <a:tc hMerge="1">
                  <a:txBody>
                    <a:bodyPr/>
                    <a:lstStyle/>
                    <a:p>
                      <a:pPr algn="ctr"/>
                      <a:endParaRPr lang="en-US" sz="1200" dirty="0"/>
                    </a:p>
                  </a:txBody>
                  <a:tcPr anchor="ctr" horzOverflow="overflow">
                    <a:lnT w="28575" cap="flat" cmpd="sng" algn="ctr">
                      <a:solidFill>
                        <a:srgbClr val="B60D27"/>
                      </a:solidFill>
                      <a:prstDash val="solid"/>
                      <a:round/>
                      <a:headEnd type="none" w="med" len="med"/>
                      <a:tailEnd type="none" w="med" len="med"/>
                    </a:lnT>
                  </a:tcPr>
                </a:tc>
              </a:tr>
              <a:tr h="301211">
                <a:tc>
                  <a:txBody>
                    <a:bodyPr/>
                    <a:lstStyle/>
                    <a:p>
                      <a:r>
                        <a:rPr lang="en-US" sz="1200" dirty="0" smtClean="0"/>
                        <a:t>  HR (95%</a:t>
                      </a:r>
                      <a:r>
                        <a:rPr lang="en-US" sz="1200" baseline="0" dirty="0" smtClean="0"/>
                        <a:t> </a:t>
                      </a:r>
                      <a:r>
                        <a:rPr lang="en-US" sz="1200" dirty="0" smtClean="0"/>
                        <a:t>CI); p-value</a:t>
                      </a:r>
                      <a:endParaRPr lang="en-US" sz="1200" baseline="30000" dirty="0"/>
                    </a:p>
                  </a:txBody>
                  <a:tcPr anchor="ctr" horzOverflow="overflow">
                    <a:lnB w="28575" cap="flat" cmpd="sng" algn="ctr">
                      <a:solidFill>
                        <a:srgbClr val="B60D27"/>
                      </a:solidFill>
                      <a:prstDash val="solid"/>
                      <a:round/>
                      <a:headEnd type="none" w="med" len="med"/>
                      <a:tailEnd type="none" w="med" len="med"/>
                    </a:lnB>
                  </a:tcPr>
                </a:tc>
                <a:tc gridSpan="3">
                  <a:txBody>
                    <a:bodyPr/>
                    <a:lstStyle/>
                    <a:p>
                      <a:pPr algn="ctr"/>
                      <a:r>
                        <a:rPr lang="en-US" sz="1200" dirty="0" smtClean="0"/>
                        <a:t>0.71 (0.56,</a:t>
                      </a:r>
                      <a:r>
                        <a:rPr lang="en-US" sz="1200" baseline="0" dirty="0" smtClean="0"/>
                        <a:t> </a:t>
                      </a:r>
                      <a:r>
                        <a:rPr lang="en-US" sz="1200" dirty="0" smtClean="0"/>
                        <a:t>0.90); p=0.05</a:t>
                      </a:r>
                      <a:endParaRPr lang="en-US" sz="1200" dirty="0"/>
                    </a:p>
                  </a:txBody>
                  <a:tcPr anchor="ctr" horzOverflow="overflow">
                    <a:lnB w="28575" cap="flat" cmpd="sng" algn="ctr">
                      <a:solidFill>
                        <a:srgbClr val="B60D2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03644">
                <a:tc>
                  <a:txBody>
                    <a:bodyPr/>
                    <a:lstStyle/>
                    <a:p>
                      <a:r>
                        <a:rPr lang="en-US" sz="1200" b="1" dirty="0" smtClean="0"/>
                        <a:t>VEGF-C</a:t>
                      </a:r>
                    </a:p>
                    <a:p>
                      <a:r>
                        <a:rPr lang="en-US" sz="1200" dirty="0" smtClean="0"/>
                        <a:t>  n</a:t>
                      </a:r>
                    </a:p>
                    <a:p>
                      <a:r>
                        <a:rPr lang="en-US" sz="1200" dirty="0" smtClean="0"/>
                        <a:t>  Median TTP (95% CI)</a:t>
                      </a:r>
                    </a:p>
                  </a:txBody>
                  <a:tcPr anchor="ctr" horzOverflow="overflow">
                    <a:lnT w="28575" cap="flat" cmpd="sng" algn="ctr">
                      <a:solidFill>
                        <a:srgbClr val="B60D27"/>
                      </a:solidFill>
                      <a:prstDash val="solid"/>
                      <a:round/>
                      <a:headEnd type="none" w="med" len="med"/>
                      <a:tailEnd type="none" w="med" len="med"/>
                    </a:lnT>
                  </a:tcPr>
                </a:tc>
                <a:tc gridSpan="2">
                  <a:txBody>
                    <a:bodyPr/>
                    <a:lstStyle/>
                    <a:p>
                      <a:pPr algn="ctr"/>
                      <a:r>
                        <a:rPr lang="en-US" sz="1200" dirty="0" smtClean="0"/>
                        <a:t>239</a:t>
                      </a:r>
                    </a:p>
                    <a:p>
                      <a:pPr algn="ctr"/>
                      <a:r>
                        <a:rPr lang="en-US" sz="1200" dirty="0" smtClean="0"/>
                        <a:t>2.7 (2.6,</a:t>
                      </a:r>
                      <a:r>
                        <a:rPr lang="en-US" sz="1200" baseline="0" dirty="0" smtClean="0"/>
                        <a:t> </a:t>
                      </a:r>
                      <a:r>
                        <a:rPr lang="en-US" sz="1200" dirty="0" smtClean="0"/>
                        <a:t>2.9)</a:t>
                      </a:r>
                      <a:endParaRPr lang="en-US" sz="1200" dirty="0"/>
                    </a:p>
                  </a:txBody>
                  <a:tcPr anchor="ctr" horzOverflow="overflow">
                    <a:lnT w="28575" cap="flat" cmpd="sng" algn="ctr">
                      <a:solidFill>
                        <a:srgbClr val="B60D27"/>
                      </a:solidFill>
                      <a:prstDash val="solid"/>
                      <a:round/>
                      <a:headEnd type="none" w="med" len="med"/>
                      <a:tailEnd type="none" w="med" len="med"/>
                    </a:lnT>
                  </a:tcPr>
                </a:tc>
                <a:tc hMerge="1">
                  <a:txBody>
                    <a:bodyPr/>
                    <a:lstStyle/>
                    <a:p>
                      <a:endParaRPr lang="en-US"/>
                    </a:p>
                  </a:txBody>
                  <a:tcPr/>
                </a:tc>
                <a:tc>
                  <a:txBody>
                    <a:bodyPr/>
                    <a:lstStyle/>
                    <a:p>
                      <a:pPr algn="ctr"/>
                      <a:r>
                        <a:rPr lang="en-US" sz="1200" dirty="0" smtClean="0"/>
                        <a:t>255</a:t>
                      </a:r>
                    </a:p>
                    <a:p>
                      <a:pPr algn="ctr"/>
                      <a:r>
                        <a:rPr lang="en-US" sz="1200" baseline="0" dirty="0" smtClean="0"/>
                        <a:t>4.4 (4.0, 5.5)</a:t>
                      </a:r>
                      <a:endParaRPr lang="en-US" sz="1200" dirty="0"/>
                    </a:p>
                  </a:txBody>
                  <a:tcPr anchor="ctr" horzOverflow="overflow">
                    <a:lnT w="28575" cap="flat" cmpd="sng" algn="ctr">
                      <a:solidFill>
                        <a:srgbClr val="B60D27"/>
                      </a:solidFill>
                      <a:prstDash val="solid"/>
                      <a:round/>
                      <a:headEnd type="none" w="med" len="med"/>
                      <a:tailEnd type="none" w="med" len="med"/>
                    </a:lnT>
                  </a:tcPr>
                </a:tc>
              </a:tr>
              <a:tr h="301211">
                <a:tc>
                  <a:txBody>
                    <a:bodyPr/>
                    <a:lstStyle/>
                    <a:p>
                      <a:r>
                        <a:rPr lang="en-US" sz="1200" dirty="0" smtClean="0"/>
                        <a:t>  HR (95% CI)</a:t>
                      </a:r>
                      <a:endParaRPr lang="en-US" sz="1200" baseline="30000" dirty="0"/>
                    </a:p>
                  </a:txBody>
                  <a:tcPr anchor="ctr" horzOverflow="overflow"/>
                </a:tc>
                <a:tc gridSpan="3">
                  <a:txBody>
                    <a:bodyPr/>
                    <a:lstStyle/>
                    <a:p>
                      <a:pPr algn="ctr"/>
                      <a:r>
                        <a:rPr lang="en-US" sz="1200" dirty="0" smtClean="0"/>
                        <a:t>0.62 (0.49,</a:t>
                      </a:r>
                      <a:r>
                        <a:rPr lang="en-US" sz="1200" baseline="0" dirty="0" smtClean="0"/>
                        <a:t> </a:t>
                      </a:r>
                      <a:r>
                        <a:rPr lang="en-US" sz="1200" dirty="0" smtClean="0"/>
                        <a:t>0.77); 3e-04</a:t>
                      </a:r>
                      <a:endParaRPr lang="en-US" sz="1200" dirty="0"/>
                    </a:p>
                  </a:txBody>
                  <a:tcPr anchor="ctr" horzOverflow="overflow"/>
                </a:tc>
                <a:tc hMerge="1">
                  <a:txBody>
                    <a:bodyPr/>
                    <a:lstStyle/>
                    <a:p>
                      <a:endParaRPr lang="en-US"/>
                    </a:p>
                  </a:txBody>
                  <a:tcPr/>
                </a:tc>
                <a:tc hMerge="1">
                  <a:txBody>
                    <a:bodyPr/>
                    <a:lstStyle/>
                    <a:p>
                      <a:endParaRPr lang="en-US"/>
                    </a:p>
                  </a:txBody>
                  <a:tcPr/>
                </a:tc>
              </a:tr>
            </a:tbl>
          </a:graphicData>
        </a:graphic>
      </p:graphicFrame>
    </p:spTree>
    <p:custDataLst>
      <p:tags r:id="rId1"/>
    </p:custDataLst>
    <p:extLst>
      <p:ext uri="{BB962C8B-B14F-4D97-AF65-F5344CB8AC3E}">
        <p14:creationId xmlns:p14="http://schemas.microsoft.com/office/powerpoint/2010/main" val="25455369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19411" cy="1362075"/>
          </a:xfrm>
        </p:spPr>
        <p:txBody>
          <a:bodyPr/>
          <a:lstStyle/>
          <a:p>
            <a:r>
              <a:rPr lang="en-GB" dirty="0" smtClean="0"/>
              <a:t>Adjuvant therapy</a:t>
            </a:r>
            <a:endParaRPr lang="en-GB" dirty="0"/>
          </a:p>
        </p:txBody>
      </p:sp>
      <p:sp>
        <p:nvSpPr>
          <p:cNvPr id="3" name="Text Placeholder 2"/>
          <p:cNvSpPr>
            <a:spLocks noGrp="1"/>
          </p:cNvSpPr>
          <p:nvPr>
            <p:ph type="body" idx="1"/>
          </p:nvPr>
        </p:nvSpPr>
        <p:spPr/>
        <p:txBody>
          <a:bodyPr/>
          <a:lstStyle/>
          <a:p>
            <a:r>
              <a:rPr lang="en-GB" b="1" dirty="0" smtClean="0"/>
              <a:t>CHOLANGIOCARCINOMA </a:t>
            </a:r>
            <a:r>
              <a:rPr lang="en-GB" b="1" dirty="0"/>
              <a:t>&amp;</a:t>
            </a:r>
            <a:r>
              <a:rPr lang="en-GB" b="1" dirty="0" smtClean="0"/>
              <a:t> GALLBLADDER CANCER</a:t>
            </a:r>
            <a:endParaRPr lang="en-GB" b="1" dirty="0"/>
          </a:p>
        </p:txBody>
      </p:sp>
    </p:spTree>
    <p:extLst>
      <p:ext uri="{BB962C8B-B14F-4D97-AF65-F5344CB8AC3E}">
        <p14:creationId xmlns:p14="http://schemas.microsoft.com/office/powerpoint/2010/main" val="42425509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4030: SWOG S0809: A phase II trial of adjuvant capecitabine (cap)/gemcitabine (gem)</a:t>
            </a:r>
            <a:br>
              <a:rPr lang="en-GB" sz="1600" dirty="0"/>
            </a:br>
            <a:r>
              <a:rPr lang="en-GB" sz="1600" dirty="0"/>
              <a:t>followed by concurrent capecitabine and radiotherapy in </a:t>
            </a:r>
            <a:r>
              <a:rPr lang="en-GB" sz="1600" dirty="0" err="1" smtClean="0"/>
              <a:t>extrahepatic</a:t>
            </a:r>
            <a:r>
              <a:rPr lang="en-GB" sz="1600" dirty="0" smtClean="0"/>
              <a:t> </a:t>
            </a:r>
            <a:r>
              <a:rPr lang="en-GB" sz="1600" dirty="0" err="1" smtClean="0"/>
              <a:t>cholangiocarcinoma</a:t>
            </a:r>
            <a:r>
              <a:rPr lang="en-GB" sz="1600" dirty="0" smtClean="0"/>
              <a:t> (EHCC</a:t>
            </a:r>
            <a:r>
              <a:rPr lang="en-GB" sz="1600" dirty="0"/>
              <a:t>) and gallbladder carcinoma (GBCA</a:t>
            </a:r>
            <a:r>
              <a:rPr lang="en-GB" sz="1600" dirty="0" smtClean="0"/>
              <a:t>) </a:t>
            </a:r>
            <a:r>
              <a:rPr lang="en-GB" sz="1600" dirty="0"/>
              <a:t>– </a:t>
            </a:r>
            <a:r>
              <a:rPr lang="en-GB" sz="1600" dirty="0" smtClean="0"/>
              <a:t>Ben-Josef E et </a:t>
            </a:r>
            <a:r>
              <a:rPr lang="en-GB" sz="1600" dirty="0"/>
              <a:t>al</a:t>
            </a:r>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dirty="0" smtClean="0"/>
              <a:t>To evaluate the role </a:t>
            </a:r>
            <a:r>
              <a:rPr lang="en-GB" sz="1800" dirty="0"/>
              <a:t>of adjuvant therapy after resection of EHCC or GBCA</a:t>
            </a:r>
            <a:endParaRPr lang="en-GB" sz="1800" dirty="0" smtClean="0"/>
          </a:p>
          <a:p>
            <a:pPr lvl="1"/>
            <a:endParaRPr lang="en-GB" dirty="0" smtClean="0"/>
          </a:p>
          <a:p>
            <a:pPr lvl="1"/>
            <a:endParaRPr lang="en-GB" dirty="0"/>
          </a:p>
        </p:txBody>
      </p:sp>
      <p:sp>
        <p:nvSpPr>
          <p:cNvPr id="5124" name="Text Box 4"/>
          <p:cNvSpPr txBox="1">
            <a:spLocks noChangeArrowheads="1"/>
          </p:cNvSpPr>
          <p:nvPr/>
        </p:nvSpPr>
        <p:spPr bwMode="auto">
          <a:xfrm>
            <a:off x="4851711" y="6474897"/>
            <a:ext cx="40716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Ben-Josef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4030) </a:t>
            </a:r>
            <a:endParaRPr lang="en-GB" sz="1200" dirty="0">
              <a:solidFill>
                <a:srgbClr val="363636"/>
              </a:solidFill>
            </a:endParaRPr>
          </a:p>
        </p:txBody>
      </p:sp>
      <p:sp>
        <p:nvSpPr>
          <p:cNvPr id="5" name="Text Box 9"/>
          <p:cNvSpPr txBox="1">
            <a:spLocks noChangeArrowheads="1"/>
          </p:cNvSpPr>
          <p:nvPr/>
        </p:nvSpPr>
        <p:spPr bwMode="auto">
          <a:xfrm>
            <a:off x="231775" y="6290231"/>
            <a:ext cx="28469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EHCC, </a:t>
            </a:r>
            <a:r>
              <a:rPr lang="en-GB" sz="1200" dirty="0" err="1" smtClean="0">
                <a:solidFill>
                  <a:srgbClr val="363636"/>
                </a:solidFill>
              </a:rPr>
              <a:t>extrahepatic</a:t>
            </a:r>
            <a:r>
              <a:rPr lang="en-GB" sz="1200" dirty="0" smtClean="0">
                <a:solidFill>
                  <a:srgbClr val="363636"/>
                </a:solidFill>
              </a:rPr>
              <a:t> </a:t>
            </a:r>
            <a:r>
              <a:rPr lang="en-GB" sz="1200" dirty="0" err="1" smtClean="0">
                <a:solidFill>
                  <a:srgbClr val="363636"/>
                </a:solidFill>
              </a:rPr>
              <a:t>cholangiocarcinoma</a:t>
            </a:r>
            <a:r>
              <a:rPr lang="en-GB" sz="1200" dirty="0" smtClean="0">
                <a:solidFill>
                  <a:srgbClr val="363636"/>
                </a:solidFill>
              </a:rPr>
              <a:t>; </a:t>
            </a:r>
            <a:br>
              <a:rPr lang="en-GB" sz="1200" dirty="0" smtClean="0">
                <a:solidFill>
                  <a:srgbClr val="363636"/>
                </a:solidFill>
              </a:rPr>
            </a:br>
            <a:r>
              <a:rPr lang="en-GB" sz="1200" dirty="0" smtClean="0">
                <a:solidFill>
                  <a:srgbClr val="363636"/>
                </a:solidFill>
              </a:rPr>
              <a:t>GBCA, gallbladder carcinoma</a:t>
            </a:r>
            <a:endParaRPr lang="en-GB" sz="1200" dirty="0">
              <a:solidFill>
                <a:srgbClr val="363636"/>
              </a:solidFill>
            </a:endParaRPr>
          </a:p>
        </p:txBody>
      </p:sp>
      <p:sp>
        <p:nvSpPr>
          <p:cNvPr id="6" name="Rectangle 9"/>
          <p:cNvSpPr txBox="1">
            <a:spLocks noChangeArrowheads="1"/>
          </p:cNvSpPr>
          <p:nvPr/>
        </p:nvSpPr>
        <p:spPr bwMode="auto">
          <a:xfrm>
            <a:off x="228600" y="5265114"/>
            <a:ext cx="4267200" cy="61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OS</a:t>
            </a:r>
          </a:p>
          <a:p>
            <a:pPr>
              <a:buClr>
                <a:srgbClr val="043882"/>
              </a:buClr>
            </a:pPr>
            <a:endParaRPr lang="en-GB" sz="1600" kern="0" dirty="0" smtClean="0">
              <a:solidFill>
                <a:srgbClr val="363636"/>
              </a:solidFill>
            </a:endParaRPr>
          </a:p>
        </p:txBody>
      </p:sp>
      <p:sp>
        <p:nvSpPr>
          <p:cNvPr id="7" name="Content Placeholder 26"/>
          <p:cNvSpPr txBox="1">
            <a:spLocks/>
          </p:cNvSpPr>
          <p:nvPr/>
        </p:nvSpPr>
        <p:spPr>
          <a:xfrm>
            <a:off x="4648200" y="5265114"/>
            <a:ext cx="4267200" cy="616027"/>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DFS and safety</a:t>
            </a:r>
          </a:p>
        </p:txBody>
      </p:sp>
      <p:sp>
        <p:nvSpPr>
          <p:cNvPr id="13" name="Content Placeholder 26"/>
          <p:cNvSpPr txBox="1">
            <a:spLocks/>
          </p:cNvSpPr>
          <p:nvPr/>
        </p:nvSpPr>
        <p:spPr bwMode="auto">
          <a:xfrm>
            <a:off x="4648200" y="4321224"/>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R0 or R1</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EHCC or GBCA</a:t>
            </a:r>
            <a:endParaRPr lang="en-GB" sz="1400" dirty="0">
              <a:solidFill>
                <a:srgbClr val="363636"/>
              </a:solidFill>
              <a:latin typeface="Arial"/>
            </a:endParaRPr>
          </a:p>
        </p:txBody>
      </p:sp>
      <p:sp>
        <p:nvSpPr>
          <p:cNvPr id="20" name="AutoShape 12"/>
          <p:cNvSpPr>
            <a:spLocks noChangeArrowheads="1"/>
          </p:cNvSpPr>
          <p:nvPr/>
        </p:nvSpPr>
        <p:spPr bwMode="auto">
          <a:xfrm>
            <a:off x="4168240" y="2628528"/>
            <a:ext cx="3586548" cy="1700731"/>
          </a:xfrm>
          <a:prstGeom prst="roundRect">
            <a:avLst>
              <a:gd name="adj" fmla="val 10941"/>
            </a:avLst>
          </a:prstGeom>
          <a:solidFill>
            <a:schemeClr val="accent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Gemcitabine</a:t>
            </a:r>
            <a:r>
              <a:rPr lang="en-GB" altLang="zh-CN" dirty="0" smtClean="0">
                <a:solidFill>
                  <a:srgbClr val="FFFFFF"/>
                </a:solidFill>
                <a:ea typeface="SimSun" pitchFamily="2" charset="-122"/>
              </a:rPr>
              <a:t> 4 </a:t>
            </a:r>
            <a:r>
              <a:rPr lang="en-GB" altLang="zh-CN" dirty="0">
                <a:solidFill>
                  <a:srgbClr val="FFFFFF"/>
                </a:solidFill>
                <a:ea typeface="SimSun" pitchFamily="2" charset="-122"/>
              </a:rPr>
              <a:t>cycles </a:t>
            </a:r>
            <a:r>
              <a:rPr lang="en-GB" altLang="zh-CN" dirty="0" smtClean="0">
                <a:solidFill>
                  <a:srgbClr val="FFFFFF"/>
                </a:solidFill>
                <a:ea typeface="SimSun" pitchFamily="2" charset="-122"/>
              </a:rPr>
              <a:t>(1 </a:t>
            </a:r>
            <a:r>
              <a:rPr lang="en-GB" altLang="zh-CN" dirty="0">
                <a:solidFill>
                  <a:srgbClr val="FFFFFF"/>
                </a:solidFill>
                <a:ea typeface="SimSun" pitchFamily="2" charset="-122"/>
              </a:rPr>
              <a:t>g/m</a:t>
            </a:r>
            <a:r>
              <a:rPr lang="en-GB" altLang="zh-CN" baseline="30000" dirty="0">
                <a:solidFill>
                  <a:srgbClr val="FFFFFF"/>
                </a:solidFill>
                <a:ea typeface="SimSun" pitchFamily="2" charset="-122"/>
              </a:rPr>
              <a:t>2</a:t>
            </a:r>
            <a:r>
              <a:rPr lang="en-GB" altLang="zh-CN" dirty="0">
                <a:solidFill>
                  <a:srgbClr val="FFFFFF"/>
                </a:solidFill>
                <a:ea typeface="SimSun" pitchFamily="2" charset="-122"/>
              </a:rPr>
              <a:t> </a:t>
            </a:r>
            <a:r>
              <a:rPr lang="en-GB" altLang="zh-CN" dirty="0" smtClean="0">
                <a:solidFill>
                  <a:srgbClr val="FFFFFF"/>
                </a:solidFill>
                <a:ea typeface="SimSun" pitchFamily="2" charset="-122"/>
              </a:rPr>
              <a:t>IV, days 1, 8</a:t>
            </a:r>
            <a:r>
              <a:rPr lang="en-GB" altLang="zh-CN" dirty="0">
                <a:solidFill>
                  <a:srgbClr val="FFFFFF"/>
                </a:solidFill>
                <a:ea typeface="SimSun" pitchFamily="2" charset="-122"/>
              </a:rPr>
              <a:t>) </a:t>
            </a:r>
            <a:r>
              <a:rPr lang="en-GB" altLang="zh-CN" dirty="0" smtClean="0">
                <a:solidFill>
                  <a:srgbClr val="FFFFFF"/>
                </a:solidFill>
                <a:ea typeface="SimSun" pitchFamily="2" charset="-122"/>
              </a:rPr>
              <a:t>+ </a:t>
            </a:r>
            <a:r>
              <a:rPr lang="en-GB" altLang="zh-CN" b="1" dirty="0" smtClean="0">
                <a:solidFill>
                  <a:srgbClr val="FFFFFF"/>
                </a:solidFill>
                <a:ea typeface="SimSun" pitchFamily="2" charset="-122"/>
              </a:rPr>
              <a:t>capecitabine</a:t>
            </a:r>
            <a:r>
              <a:rPr lang="en-GB" altLang="zh-CN" dirty="0" smtClean="0">
                <a:solidFill>
                  <a:srgbClr val="FFFFFF"/>
                </a:solidFill>
                <a:ea typeface="SimSun" pitchFamily="2" charset="-122"/>
              </a:rPr>
              <a:t> </a:t>
            </a:r>
            <a:r>
              <a:rPr lang="en-GB" altLang="zh-CN" dirty="0">
                <a:solidFill>
                  <a:srgbClr val="FFFFFF"/>
                </a:solidFill>
                <a:ea typeface="SimSun" pitchFamily="2" charset="-122"/>
              </a:rPr>
              <a:t>(1500 </a:t>
            </a:r>
            <a:r>
              <a:rPr lang="en-GB" altLang="zh-CN" dirty="0" smtClean="0">
                <a:solidFill>
                  <a:srgbClr val="FFFFFF"/>
                </a:solidFill>
                <a:ea typeface="SimSun" pitchFamily="2" charset="-122"/>
              </a:rPr>
              <a:t>mg/m</a:t>
            </a:r>
            <a:r>
              <a:rPr lang="en-GB" altLang="zh-CN" baseline="30000" dirty="0" smtClean="0">
                <a:solidFill>
                  <a:srgbClr val="FFFFFF"/>
                </a:solidFill>
                <a:ea typeface="SimSun" pitchFamily="2" charset="-122"/>
              </a:rPr>
              <a:t>2</a:t>
            </a:r>
            <a:r>
              <a:rPr lang="en-GB" altLang="zh-CN" dirty="0" smtClean="0">
                <a:solidFill>
                  <a:srgbClr val="FFFFFF"/>
                </a:solidFill>
                <a:ea typeface="SimSun" pitchFamily="2" charset="-122"/>
              </a:rPr>
              <a:t>/day, days 1–14) q3w, then concurrent </a:t>
            </a:r>
            <a:r>
              <a:rPr lang="en-GB" altLang="zh-CN" b="1" dirty="0" smtClean="0">
                <a:solidFill>
                  <a:srgbClr val="FFFFFF"/>
                </a:solidFill>
                <a:ea typeface="SimSun" pitchFamily="2" charset="-122"/>
              </a:rPr>
              <a:t>CAP</a:t>
            </a:r>
            <a:r>
              <a:rPr lang="en-GB" altLang="zh-CN" dirty="0" smtClean="0">
                <a:solidFill>
                  <a:srgbClr val="FFFFFF"/>
                </a:solidFill>
                <a:ea typeface="SimSun" pitchFamily="2" charset="-122"/>
              </a:rPr>
              <a:t> </a:t>
            </a:r>
            <a:r>
              <a:rPr lang="en-GB" altLang="zh-CN" dirty="0">
                <a:solidFill>
                  <a:srgbClr val="FFFFFF"/>
                </a:solidFill>
                <a:ea typeface="SimSun" pitchFamily="2" charset="-122"/>
              </a:rPr>
              <a:t>(1330 </a:t>
            </a:r>
            <a:r>
              <a:rPr lang="en-GB" altLang="zh-CN" dirty="0" smtClean="0">
                <a:solidFill>
                  <a:srgbClr val="FFFFFF"/>
                </a:solidFill>
                <a:ea typeface="SimSun" pitchFamily="2" charset="-122"/>
              </a:rPr>
              <a:t>mg/m</a:t>
            </a:r>
            <a:r>
              <a:rPr lang="en-GB" altLang="zh-CN" baseline="30000" dirty="0" smtClean="0">
                <a:solidFill>
                  <a:srgbClr val="FFFFFF"/>
                </a:solidFill>
                <a:ea typeface="SimSun" pitchFamily="2" charset="-122"/>
              </a:rPr>
              <a:t>2</a:t>
            </a:r>
            <a:r>
              <a:rPr lang="en-GB" altLang="zh-CN" dirty="0" smtClean="0">
                <a:solidFill>
                  <a:srgbClr val="FFFFFF"/>
                </a:solidFill>
                <a:ea typeface="SimSun" pitchFamily="2" charset="-122"/>
              </a:rPr>
              <a:t>/day) + radiation</a:t>
            </a:r>
          </a:p>
          <a:p>
            <a:pPr algn="ctr" defTabSz="892175" eaLnBrk="0" hangingPunct="0"/>
            <a:r>
              <a:rPr lang="en-GB" altLang="zh-CN" dirty="0" smtClean="0">
                <a:solidFill>
                  <a:srgbClr val="FFFFFF"/>
                </a:solidFill>
                <a:ea typeface="SimSun" pitchFamily="2" charset="-122"/>
              </a:rPr>
              <a:t>(n=79)</a:t>
            </a:r>
            <a:endParaRPr lang="en-GB" altLang="zh-CN" dirty="0">
              <a:solidFill>
                <a:srgbClr val="FFFFFF"/>
              </a:solidFill>
              <a:ea typeface="SimSun" pitchFamily="2" charset="-122"/>
            </a:endParaRPr>
          </a:p>
        </p:txBody>
      </p:sp>
      <p:cxnSp>
        <p:nvCxnSpPr>
          <p:cNvPr id="21" name="AutoShape 19"/>
          <p:cNvCxnSpPr>
            <a:cxnSpLocks noChangeShapeType="1"/>
          </p:cNvCxnSpPr>
          <p:nvPr/>
        </p:nvCxnSpPr>
        <p:spPr bwMode="auto">
          <a:xfrm>
            <a:off x="3684814" y="3478893"/>
            <a:ext cx="483426" cy="1"/>
          </a:xfrm>
          <a:prstGeom prst="straightConnector1">
            <a:avLst/>
          </a:prstGeom>
          <a:noFill/>
          <a:ln w="38100">
            <a:solidFill>
              <a:schemeClr val="bg1"/>
            </a:solidFill>
            <a:round/>
            <a:headEnd/>
            <a:tailEnd type="triangle" w="med" len="med"/>
          </a:ln>
        </p:spPr>
      </p:cxnSp>
      <p:cxnSp>
        <p:nvCxnSpPr>
          <p:cNvPr id="22" name="AutoShape 21"/>
          <p:cNvCxnSpPr>
            <a:cxnSpLocks noChangeShapeType="1"/>
            <a:stCxn id="20" idx="3"/>
            <a:endCxn id="23" idx="1"/>
          </p:cNvCxnSpPr>
          <p:nvPr/>
        </p:nvCxnSpPr>
        <p:spPr bwMode="auto">
          <a:xfrm>
            <a:off x="7754788" y="3478894"/>
            <a:ext cx="502934" cy="0"/>
          </a:xfrm>
          <a:prstGeom prst="straightConnector1">
            <a:avLst/>
          </a:prstGeom>
          <a:noFill/>
          <a:ln w="38100">
            <a:solidFill>
              <a:schemeClr val="bg1"/>
            </a:solidFill>
            <a:round/>
            <a:headEnd/>
            <a:tailEnd type="triangle" w="med" len="med"/>
          </a:ln>
        </p:spPr>
      </p:cxnSp>
      <p:sp>
        <p:nvSpPr>
          <p:cNvPr id="23" name="AutoShape 12"/>
          <p:cNvSpPr>
            <a:spLocks noChangeArrowheads="1"/>
          </p:cNvSpPr>
          <p:nvPr/>
        </p:nvSpPr>
        <p:spPr bwMode="auto">
          <a:xfrm>
            <a:off x="8257722" y="3214575"/>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24" name="AutoShape 9"/>
          <p:cNvSpPr>
            <a:spLocks noChangeArrowheads="1"/>
          </p:cNvSpPr>
          <p:nvPr/>
        </p:nvSpPr>
        <p:spPr bwMode="auto">
          <a:xfrm>
            <a:off x="228600" y="2566041"/>
            <a:ext cx="3456214" cy="1807430"/>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EHCC or GBCA s/p radical resection</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pT2-4, N1 or R1</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M0 and PS </a:t>
            </a:r>
            <a:r>
              <a:rPr lang="en-GB" altLang="zh-CN" dirty="0" smtClean="0">
                <a:solidFill>
                  <a:srgbClr val="FFFFFF"/>
                </a:solidFill>
                <a:ea typeface="SimSun" pitchFamily="2" charset="-122"/>
              </a:rPr>
              <a:t>0-1</a:t>
            </a:r>
          </a:p>
        </p:txBody>
      </p:sp>
    </p:spTree>
    <p:custDataLst>
      <p:tags r:id="rId1"/>
    </p:custDataLst>
    <p:extLst>
      <p:ext uri="{BB962C8B-B14F-4D97-AF65-F5344CB8AC3E}">
        <p14:creationId xmlns:p14="http://schemas.microsoft.com/office/powerpoint/2010/main" val="216864974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4030: SWOG S0809: A phase II trial of adjuvant capecitabine (cap)/gemcitabine (gem)</a:t>
            </a:r>
            <a:br>
              <a:rPr lang="en-GB" sz="1600" dirty="0"/>
            </a:br>
            <a:r>
              <a:rPr lang="en-GB" sz="1600" dirty="0"/>
              <a:t>followed by concurrent capecitabine and radiotherapy in </a:t>
            </a:r>
            <a:r>
              <a:rPr lang="en-GB" sz="1600" dirty="0" err="1" smtClean="0"/>
              <a:t>extrahepatic</a:t>
            </a:r>
            <a:r>
              <a:rPr lang="en-GB" sz="1600" dirty="0" smtClean="0"/>
              <a:t> </a:t>
            </a:r>
            <a:r>
              <a:rPr lang="en-GB" sz="1600" dirty="0" err="1" smtClean="0"/>
              <a:t>cholangiocarcinoma</a:t>
            </a:r>
            <a:r>
              <a:rPr lang="en-GB" sz="1600" dirty="0" smtClean="0"/>
              <a:t> (EHCC</a:t>
            </a:r>
            <a:r>
              <a:rPr lang="en-GB" sz="1600" dirty="0"/>
              <a:t>) and gallbladder carcinoma (GBCA</a:t>
            </a:r>
            <a:r>
              <a:rPr lang="en-GB" sz="1600" dirty="0" smtClean="0"/>
              <a:t>) </a:t>
            </a:r>
            <a:r>
              <a:rPr lang="en-GB" sz="1600" dirty="0"/>
              <a:t>– </a:t>
            </a:r>
            <a:r>
              <a:rPr lang="en-GB" sz="1600" dirty="0" smtClean="0"/>
              <a:t>Ben-Josef E et </a:t>
            </a:r>
            <a:r>
              <a:rPr lang="en-GB" sz="1600" dirty="0"/>
              <a:t>al</a:t>
            </a:r>
          </a:p>
        </p:txBody>
      </p:sp>
      <p:sp>
        <p:nvSpPr>
          <p:cNvPr id="5123" name="Rectangle 3"/>
          <p:cNvSpPr>
            <a:spLocks noGrp="1" noChangeArrowheads="1"/>
          </p:cNvSpPr>
          <p:nvPr>
            <p:ph type="body" idx="1"/>
          </p:nvPr>
        </p:nvSpPr>
        <p:spPr>
          <a:xfrm>
            <a:off x="228600" y="1320800"/>
            <a:ext cx="8803888" cy="5308600"/>
          </a:xfrm>
        </p:spPr>
        <p:txBody>
          <a:bodyPr/>
          <a:lstStyle/>
          <a:p>
            <a:r>
              <a:rPr lang="en-GB" sz="1800" b="1" dirty="0" smtClean="0"/>
              <a:t>Key results</a:t>
            </a:r>
          </a:p>
          <a:p>
            <a:pPr lvl="1"/>
            <a:r>
              <a:rPr lang="en-GB" sz="1800" dirty="0" smtClean="0"/>
              <a:t>R0 n=54 vs R1 n=25; </a:t>
            </a:r>
            <a:r>
              <a:rPr lang="en-GB" sz="1800" dirty="0"/>
              <a:t>62% </a:t>
            </a:r>
            <a:r>
              <a:rPr lang="en-GB" sz="1800" dirty="0" smtClean="0"/>
              <a:t>EHCC vs </a:t>
            </a:r>
            <a:r>
              <a:rPr lang="en-GB" sz="1800" dirty="0"/>
              <a:t>38% </a:t>
            </a:r>
            <a:r>
              <a:rPr lang="en-GB" sz="1800" dirty="0" smtClean="0"/>
              <a:t>GBCA</a:t>
            </a:r>
          </a:p>
          <a:p>
            <a:pPr lvl="1"/>
            <a:r>
              <a:rPr lang="en-GB" sz="1800" dirty="0"/>
              <a:t>Grade </a:t>
            </a:r>
            <a:r>
              <a:rPr lang="en-GB" sz="1800" dirty="0" smtClean="0"/>
              <a:t>3/4 </a:t>
            </a:r>
            <a:r>
              <a:rPr lang="en-GB" sz="1800" dirty="0"/>
              <a:t>AEs were observed in </a:t>
            </a:r>
            <a:r>
              <a:rPr lang="en-GB" sz="1800" dirty="0" smtClean="0"/>
              <a:t>53/11</a:t>
            </a:r>
            <a:r>
              <a:rPr lang="en-GB" sz="1800" dirty="0"/>
              <a:t>% of </a:t>
            </a:r>
            <a:r>
              <a:rPr lang="en-GB" sz="1800" dirty="0" smtClean="0"/>
              <a:t>patients, respectively</a:t>
            </a:r>
          </a:p>
          <a:p>
            <a:pPr lvl="2"/>
            <a:r>
              <a:rPr lang="en-GB" sz="1800" dirty="0"/>
              <a:t>Most common: neutropenia (44%), hand-foot syndrome (13%), </a:t>
            </a:r>
            <a:r>
              <a:rPr lang="en-GB" sz="1800" dirty="0" smtClean="0"/>
              <a:t>diarrhoea </a:t>
            </a:r>
            <a:r>
              <a:rPr lang="en-GB" sz="1800" dirty="0"/>
              <a:t>(8%), </a:t>
            </a:r>
            <a:r>
              <a:rPr lang="en-GB" sz="1800" dirty="0" err="1"/>
              <a:t>lymphopenia</a:t>
            </a:r>
            <a:r>
              <a:rPr lang="en-GB" sz="1800" dirty="0"/>
              <a:t> (8</a:t>
            </a:r>
            <a:r>
              <a:rPr lang="en-GB" sz="1800" dirty="0" smtClean="0"/>
              <a:t>%) and leukopenia </a:t>
            </a:r>
            <a:r>
              <a:rPr lang="en-GB" sz="1800" dirty="0"/>
              <a:t>(6</a:t>
            </a:r>
            <a:r>
              <a:rPr lang="en-GB" sz="1800" dirty="0" smtClean="0"/>
              <a:t>%)</a:t>
            </a:r>
          </a:p>
          <a:p>
            <a:pPr lvl="1"/>
            <a:r>
              <a:rPr lang="en-GB" sz="1800" dirty="0"/>
              <a:t>Median OS was 33 months (33/30 for R0/R1</a:t>
            </a:r>
            <a:r>
              <a:rPr lang="en-GB" sz="1800" dirty="0" smtClean="0"/>
              <a:t>)</a:t>
            </a:r>
          </a:p>
          <a:p>
            <a:pPr lvl="1"/>
            <a:endParaRPr lang="en-GB" sz="1800" dirty="0"/>
          </a:p>
          <a:p>
            <a:pPr lvl="1"/>
            <a:endParaRPr lang="en-GB" sz="1800" dirty="0" smtClean="0"/>
          </a:p>
          <a:p>
            <a:endParaRPr lang="en-GB" sz="1800" dirty="0"/>
          </a:p>
          <a:p>
            <a:endParaRPr lang="en-GB" sz="1800" dirty="0" smtClean="0"/>
          </a:p>
          <a:p>
            <a:pPr>
              <a:spcBef>
                <a:spcPts val="1200"/>
              </a:spcBef>
            </a:pPr>
            <a:r>
              <a:rPr lang="en-GB" sz="1800" b="1" dirty="0" smtClean="0"/>
              <a:t>Conclusions</a:t>
            </a:r>
          </a:p>
          <a:p>
            <a:pPr lvl="1"/>
            <a:r>
              <a:rPr lang="en-GB" sz="1800" b="1" dirty="0" smtClean="0"/>
              <a:t>This </a:t>
            </a:r>
            <a:r>
              <a:rPr lang="en-GB" sz="1800" b="1" dirty="0"/>
              <a:t>trial </a:t>
            </a:r>
            <a:r>
              <a:rPr lang="en-GB" sz="1800" b="1" dirty="0" smtClean="0"/>
              <a:t>established </a:t>
            </a:r>
            <a:r>
              <a:rPr lang="en-GB" sz="1800" b="1" dirty="0"/>
              <a:t>the feasibility of adjuvant </a:t>
            </a:r>
            <a:r>
              <a:rPr lang="en-GB" sz="1800" b="1" dirty="0" smtClean="0"/>
              <a:t>treatment </a:t>
            </a:r>
            <a:r>
              <a:rPr lang="en-GB" sz="1800" b="1" dirty="0"/>
              <a:t>in EHCC and </a:t>
            </a:r>
            <a:r>
              <a:rPr lang="en-GB" sz="1800" b="1" dirty="0" smtClean="0"/>
              <a:t>GBCA</a:t>
            </a:r>
          </a:p>
          <a:p>
            <a:pPr lvl="1"/>
            <a:r>
              <a:rPr lang="en-GB" sz="1800" b="1" dirty="0" smtClean="0"/>
              <a:t>Efficacy </a:t>
            </a:r>
            <a:r>
              <a:rPr lang="en-GB" sz="1800" b="1" dirty="0"/>
              <a:t>data </a:t>
            </a:r>
            <a:r>
              <a:rPr lang="en-GB" sz="1800" b="1" dirty="0" smtClean="0"/>
              <a:t>and completion rate </a:t>
            </a:r>
            <a:r>
              <a:rPr lang="en-GB" sz="1800" b="1" dirty="0"/>
              <a:t>are promising and warrant </a:t>
            </a:r>
            <a:r>
              <a:rPr lang="en-GB" sz="1800" b="1" dirty="0" smtClean="0"/>
              <a:t>further study</a:t>
            </a:r>
          </a:p>
          <a:p>
            <a:pPr lvl="1"/>
            <a:endParaRPr lang="en-GB" sz="1800" dirty="0"/>
          </a:p>
        </p:txBody>
      </p:sp>
      <p:sp>
        <p:nvSpPr>
          <p:cNvPr id="5124" name="Text Box 4"/>
          <p:cNvSpPr txBox="1">
            <a:spLocks noChangeArrowheads="1"/>
          </p:cNvSpPr>
          <p:nvPr/>
        </p:nvSpPr>
        <p:spPr bwMode="auto">
          <a:xfrm>
            <a:off x="4851711" y="6474897"/>
            <a:ext cx="40716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Ben-Josef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4030) </a:t>
            </a:r>
            <a:endParaRPr lang="en-GB" sz="1200" dirty="0">
              <a:solidFill>
                <a:srgbClr val="363636"/>
              </a:solidFill>
            </a:endParaRPr>
          </a:p>
        </p:txBody>
      </p:sp>
      <p:sp>
        <p:nvSpPr>
          <p:cNvPr id="5" name="Text Box 9"/>
          <p:cNvSpPr txBox="1">
            <a:spLocks noChangeArrowheads="1"/>
          </p:cNvSpPr>
          <p:nvPr/>
        </p:nvSpPr>
        <p:spPr bwMode="auto">
          <a:xfrm>
            <a:off x="231775" y="6290231"/>
            <a:ext cx="28469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EHCC, </a:t>
            </a:r>
            <a:r>
              <a:rPr lang="en-GB" sz="1200" dirty="0" err="1" smtClean="0">
                <a:solidFill>
                  <a:srgbClr val="363636"/>
                </a:solidFill>
              </a:rPr>
              <a:t>extrahepatic</a:t>
            </a:r>
            <a:r>
              <a:rPr lang="en-GB" sz="1200" dirty="0" smtClean="0">
                <a:solidFill>
                  <a:srgbClr val="363636"/>
                </a:solidFill>
              </a:rPr>
              <a:t> </a:t>
            </a:r>
            <a:r>
              <a:rPr lang="en-GB" sz="1200" dirty="0" err="1" smtClean="0">
                <a:solidFill>
                  <a:srgbClr val="363636"/>
                </a:solidFill>
              </a:rPr>
              <a:t>cholangiocarcinoma</a:t>
            </a:r>
            <a:r>
              <a:rPr lang="en-GB" sz="1200" dirty="0" smtClean="0">
                <a:solidFill>
                  <a:srgbClr val="363636"/>
                </a:solidFill>
              </a:rPr>
              <a:t>; </a:t>
            </a:r>
            <a:br>
              <a:rPr lang="en-GB" sz="1200" dirty="0" smtClean="0">
                <a:solidFill>
                  <a:srgbClr val="363636"/>
                </a:solidFill>
              </a:rPr>
            </a:br>
            <a:r>
              <a:rPr lang="en-GB" sz="1200" dirty="0" smtClean="0">
                <a:solidFill>
                  <a:srgbClr val="363636"/>
                </a:solidFill>
              </a:rPr>
              <a:t>GBCA, gallbladder carcinoma</a:t>
            </a:r>
            <a:endParaRPr lang="en-GB" sz="1200" dirty="0">
              <a:solidFill>
                <a:srgbClr val="363636"/>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32346742"/>
              </p:ext>
            </p:extLst>
          </p:nvPr>
        </p:nvGraphicFramePr>
        <p:xfrm>
          <a:off x="626158" y="3408735"/>
          <a:ext cx="7916008" cy="1418304"/>
        </p:xfrm>
        <a:graphic>
          <a:graphicData uri="http://schemas.openxmlformats.org/drawingml/2006/table">
            <a:tbl>
              <a:tblPr firstRow="1" bandRow="1">
                <a:tableStyleId>{69012ECD-51FC-41F1-AA8D-1B2483CD663E}</a:tableStyleId>
              </a:tblPr>
              <a:tblGrid>
                <a:gridCol w="1347608"/>
                <a:gridCol w="1313680"/>
                <a:gridCol w="1313680"/>
                <a:gridCol w="1313680"/>
                <a:gridCol w="1313680"/>
                <a:gridCol w="1313680"/>
              </a:tblGrid>
              <a:tr h="35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 (95% CI)</a:t>
                      </a:r>
                      <a:endParaRPr lang="en-GB" sz="1400" dirty="0">
                        <a:solidFill>
                          <a:schemeClr val="tx2"/>
                        </a:solidFill>
                      </a:endParaRPr>
                    </a:p>
                  </a:txBody>
                  <a:tcPr anchor="b"/>
                </a:tc>
                <a:tc>
                  <a:txBody>
                    <a:bodyPr/>
                    <a:lstStyle/>
                    <a:p>
                      <a:pPr algn="ctr"/>
                      <a:r>
                        <a:rPr lang="en-GB" sz="1400" dirty="0" smtClean="0">
                          <a:solidFill>
                            <a:schemeClr val="tx2"/>
                          </a:solidFill>
                        </a:rPr>
                        <a:t>All </a:t>
                      </a:r>
                      <a:r>
                        <a:rPr lang="en-GB" sz="1400" dirty="0" err="1" smtClean="0">
                          <a:solidFill>
                            <a:schemeClr val="tx2"/>
                          </a:solidFill>
                        </a:rPr>
                        <a:t>pts</a:t>
                      </a:r>
                      <a:endParaRPr lang="en-GB" sz="1400" dirty="0" smtClean="0">
                        <a:solidFill>
                          <a:schemeClr val="tx2"/>
                        </a:solidFill>
                      </a:endParaRPr>
                    </a:p>
                  </a:txBody>
                  <a:tcPr anchor="b"/>
                </a:tc>
                <a:tc>
                  <a:txBody>
                    <a:bodyPr/>
                    <a:lstStyle/>
                    <a:p>
                      <a:pPr algn="ctr"/>
                      <a:r>
                        <a:rPr lang="en-GB" sz="1400" dirty="0" smtClean="0">
                          <a:solidFill>
                            <a:schemeClr val="tx2"/>
                          </a:solidFill>
                        </a:rPr>
                        <a:t>R0 cohort</a:t>
                      </a:r>
                    </a:p>
                  </a:txBody>
                  <a:tcPr anchor="b"/>
                </a:tc>
                <a:tc>
                  <a:txBody>
                    <a:bodyPr/>
                    <a:lstStyle/>
                    <a:p>
                      <a:pPr algn="ctr"/>
                      <a:r>
                        <a:rPr lang="en-GB" sz="1400" dirty="0" smtClean="0">
                          <a:solidFill>
                            <a:schemeClr val="tx2"/>
                          </a:solidFill>
                        </a:rPr>
                        <a:t>R1 cohort</a:t>
                      </a:r>
                    </a:p>
                  </a:txBody>
                  <a:tcPr anchor="b"/>
                </a:tc>
                <a:tc>
                  <a:txBody>
                    <a:bodyPr/>
                    <a:lstStyle/>
                    <a:p>
                      <a:pPr algn="ctr"/>
                      <a:r>
                        <a:rPr lang="en-GB" sz="1400" dirty="0" smtClean="0">
                          <a:solidFill>
                            <a:schemeClr val="tx2"/>
                          </a:solidFill>
                        </a:rPr>
                        <a:t>EHCC</a:t>
                      </a:r>
                    </a:p>
                  </a:txBody>
                  <a:tcPr anchor="b"/>
                </a:tc>
                <a:tc>
                  <a:txBody>
                    <a:bodyPr/>
                    <a:lstStyle/>
                    <a:p>
                      <a:pPr algn="ctr"/>
                      <a:r>
                        <a:rPr lang="en-GB" sz="1400" dirty="0" smtClean="0">
                          <a:solidFill>
                            <a:schemeClr val="tx2"/>
                          </a:solidFill>
                        </a:rPr>
                        <a:t>GBCA</a:t>
                      </a:r>
                    </a:p>
                  </a:txBody>
                  <a:tcPr anchor="b"/>
                </a:tc>
              </a:tr>
              <a:tr h="35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2-year</a:t>
                      </a:r>
                      <a:r>
                        <a:rPr lang="en-GB" sz="1400" baseline="0" dirty="0" smtClean="0">
                          <a:solidFill>
                            <a:schemeClr val="tx1"/>
                          </a:solidFill>
                        </a:rPr>
                        <a:t> OS</a:t>
                      </a:r>
                      <a:endParaRPr lang="en-GB" sz="1400" dirty="0">
                        <a:solidFill>
                          <a:schemeClr val="tx1"/>
                        </a:solidFill>
                      </a:endParaRPr>
                    </a:p>
                  </a:txBody>
                  <a:tcPr anchor="b">
                    <a:lnB w="12700" cap="flat" cmpd="sng" algn="ctr">
                      <a:noFill/>
                      <a:prstDash val="solid"/>
                      <a:round/>
                      <a:headEnd type="none" w="med" len="med"/>
                      <a:tailEnd type="none" w="med" len="med"/>
                    </a:lnB>
                  </a:tcPr>
                </a:tc>
                <a:tc>
                  <a:txBody>
                    <a:bodyPr/>
                    <a:lstStyle/>
                    <a:p>
                      <a:pPr algn="ctr"/>
                      <a:r>
                        <a:rPr lang="en-GB" sz="1400" dirty="0" smtClean="0"/>
                        <a:t>62 (50, 72)</a:t>
                      </a:r>
                      <a:endParaRPr lang="en-GB" sz="1400" dirty="0"/>
                    </a:p>
                  </a:txBody>
                  <a:tcPr anchor="b">
                    <a:lnB w="12700" cap="flat" cmpd="sng" algn="ctr">
                      <a:noFill/>
                      <a:prstDash val="solid"/>
                      <a:round/>
                      <a:headEnd type="none" w="med" len="med"/>
                      <a:tailEnd type="none" w="med" len="med"/>
                    </a:lnB>
                  </a:tcPr>
                </a:tc>
                <a:tc>
                  <a:txBody>
                    <a:bodyPr/>
                    <a:lstStyle/>
                    <a:p>
                      <a:pPr algn="ctr"/>
                      <a:r>
                        <a:rPr lang="en-GB" sz="1400" dirty="0" smtClean="0"/>
                        <a:t>65 (51, 77)</a:t>
                      </a:r>
                      <a:endParaRPr lang="en-GB" sz="1400" dirty="0"/>
                    </a:p>
                  </a:txBody>
                  <a:tcPr anchor="b">
                    <a:lnB w="12700" cap="flat" cmpd="sng" algn="ctr">
                      <a:noFill/>
                      <a:prstDash val="solid"/>
                      <a:round/>
                      <a:headEnd type="none" w="med" len="med"/>
                      <a:tailEnd type="none" w="med" len="med"/>
                    </a:lnB>
                  </a:tcPr>
                </a:tc>
                <a:tc>
                  <a:txBody>
                    <a:bodyPr/>
                    <a:lstStyle/>
                    <a:p>
                      <a:pPr algn="ctr"/>
                      <a:r>
                        <a:rPr lang="en-GB" sz="1400" dirty="0" smtClean="0">
                          <a:solidFill>
                            <a:schemeClr val="tx1"/>
                          </a:solidFill>
                        </a:rPr>
                        <a:t>56 (33,</a:t>
                      </a:r>
                      <a:r>
                        <a:rPr lang="en-GB" sz="1400" baseline="0" dirty="0" smtClean="0">
                          <a:solidFill>
                            <a:schemeClr val="tx1"/>
                          </a:solidFill>
                        </a:rPr>
                        <a:t> 74)</a:t>
                      </a:r>
                      <a:endParaRPr lang="en-GB" sz="1400" dirty="0" smtClean="0">
                        <a:solidFill>
                          <a:schemeClr val="tx1"/>
                        </a:solidFill>
                      </a:endParaRPr>
                    </a:p>
                  </a:txBody>
                  <a:tcPr anchor="b">
                    <a:lnB w="12700" cap="flat" cmpd="sng" algn="ctr">
                      <a:noFill/>
                      <a:prstDash val="solid"/>
                      <a:round/>
                      <a:headEnd type="none" w="med" len="med"/>
                      <a:tailEnd type="none" w="med" len="med"/>
                    </a:lnB>
                  </a:tcPr>
                </a:tc>
                <a:tc>
                  <a:txBody>
                    <a:bodyPr/>
                    <a:lstStyle/>
                    <a:p>
                      <a:pPr algn="ctr"/>
                      <a:r>
                        <a:rPr lang="en-GB" sz="1400" dirty="0" smtClean="0">
                          <a:solidFill>
                            <a:schemeClr val="tx1"/>
                          </a:solidFill>
                        </a:rPr>
                        <a:t>66 (50, 78)</a:t>
                      </a:r>
                    </a:p>
                  </a:txBody>
                  <a:tcPr anchor="b">
                    <a:lnB w="12700" cap="flat" cmpd="sng" algn="ctr">
                      <a:noFill/>
                      <a:prstDash val="solid"/>
                      <a:round/>
                      <a:headEnd type="none" w="med" len="med"/>
                      <a:tailEnd type="none" w="med" len="med"/>
                    </a:lnB>
                  </a:tcPr>
                </a:tc>
                <a:tc>
                  <a:txBody>
                    <a:bodyPr/>
                    <a:lstStyle/>
                    <a:p>
                      <a:pPr algn="ctr"/>
                      <a:r>
                        <a:rPr lang="en-GB" sz="1400" dirty="0" smtClean="0">
                          <a:solidFill>
                            <a:schemeClr val="tx1"/>
                          </a:solidFill>
                        </a:rPr>
                        <a:t>56 (37, 72)</a:t>
                      </a:r>
                    </a:p>
                  </a:txBody>
                  <a:tcPr anchor="b">
                    <a:lnB w="12700" cap="flat" cmpd="sng" algn="ctr">
                      <a:noFill/>
                      <a:prstDash val="solid"/>
                      <a:round/>
                      <a:headEnd type="none" w="med" len="med"/>
                      <a:tailEnd type="none" w="med" len="med"/>
                    </a:lnB>
                  </a:tcPr>
                </a:tc>
              </a:tr>
              <a:tr h="35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2-year</a:t>
                      </a:r>
                      <a:r>
                        <a:rPr lang="en-GB" sz="1400" baseline="0" dirty="0" smtClean="0">
                          <a:solidFill>
                            <a:schemeClr val="tx1"/>
                          </a:solidFill>
                        </a:rPr>
                        <a:t> DFS</a:t>
                      </a:r>
                      <a:endParaRPr lang="en-GB" sz="1400" dirty="0">
                        <a:solidFill>
                          <a:schemeClr val="tx1"/>
                        </a:solidFill>
                      </a:endParaRPr>
                    </a:p>
                  </a:txBody>
                  <a:tcPr anchor="b">
                    <a:lnT w="9525" cap="flat" cmpd="sng" algn="ctr">
                      <a:noFill/>
                      <a:prstDash val="solid"/>
                    </a:lnT>
                    <a:lnB w="12700" cap="flat" cmpd="sng" algn="ctr">
                      <a:noFill/>
                      <a:prstDash val="solid"/>
                      <a:round/>
                      <a:headEnd type="none" w="med" len="med"/>
                      <a:tailEnd type="none" w="med" len="med"/>
                    </a:lnB>
                  </a:tcPr>
                </a:tc>
                <a:tc>
                  <a:txBody>
                    <a:bodyPr/>
                    <a:lstStyle/>
                    <a:p>
                      <a:pPr algn="ctr"/>
                      <a:r>
                        <a:rPr lang="en-GB" sz="1400" dirty="0" smtClean="0"/>
                        <a:t>50 (38,</a:t>
                      </a:r>
                      <a:r>
                        <a:rPr lang="en-GB" sz="1400" baseline="0" dirty="0" smtClean="0"/>
                        <a:t> 60)</a:t>
                      </a:r>
                      <a:endParaRPr lang="en-GB" sz="1400" dirty="0"/>
                    </a:p>
                  </a:txBody>
                  <a:tcPr anchor="b">
                    <a:lnT w="9525" cap="flat" cmpd="sng" algn="ctr">
                      <a:noFill/>
                      <a:prstDash val="solid"/>
                    </a:lnT>
                    <a:lnB w="12700" cap="flat" cmpd="sng" algn="ctr">
                      <a:noFill/>
                      <a:prstDash val="solid"/>
                      <a:round/>
                      <a:headEnd type="none" w="med" len="med"/>
                      <a:tailEnd type="none" w="med" len="med"/>
                    </a:lnB>
                  </a:tcPr>
                </a:tc>
                <a:tc>
                  <a:txBody>
                    <a:bodyPr/>
                    <a:lstStyle/>
                    <a:p>
                      <a:pPr algn="ctr"/>
                      <a:r>
                        <a:rPr lang="en-GB" sz="1400" dirty="0" smtClean="0"/>
                        <a:t>52 (38, 65)</a:t>
                      </a:r>
                      <a:endParaRPr lang="en-GB" sz="1400" dirty="0"/>
                    </a:p>
                  </a:txBody>
                  <a:tcPr anchor="b">
                    <a:lnT w="9525" cap="flat" cmpd="sng" algn="ctr">
                      <a:noFill/>
                      <a:prstDash val="solid"/>
                    </a:lnT>
                    <a:lnB w="12700" cap="flat" cmpd="sng" algn="ctr">
                      <a:noFill/>
                      <a:prstDash val="solid"/>
                      <a:round/>
                      <a:headEnd type="none" w="med" len="med"/>
                      <a:tailEnd type="none" w="med" len="med"/>
                    </a:lnB>
                  </a:tcPr>
                </a:tc>
                <a:tc>
                  <a:txBody>
                    <a:bodyPr/>
                    <a:lstStyle/>
                    <a:p>
                      <a:pPr algn="ctr"/>
                      <a:r>
                        <a:rPr lang="en-GB" sz="1400" dirty="0" smtClean="0">
                          <a:solidFill>
                            <a:schemeClr val="tx1"/>
                          </a:solidFill>
                        </a:rPr>
                        <a:t>44 (23, 63)</a:t>
                      </a:r>
                    </a:p>
                  </a:txBody>
                  <a:tcPr anchor="b">
                    <a:lnT w="9525" cap="flat" cmpd="sng" algn="ctr">
                      <a:noFill/>
                      <a:prstDash val="solid"/>
                    </a:lnT>
                    <a:lnB w="12700" cap="flat" cmpd="sng" algn="ctr">
                      <a:noFill/>
                      <a:prstDash val="solid"/>
                      <a:round/>
                      <a:headEnd type="none" w="med" len="med"/>
                      <a:tailEnd type="none" w="med" len="med"/>
                    </a:lnB>
                  </a:tcPr>
                </a:tc>
                <a:tc>
                  <a:txBody>
                    <a:bodyPr/>
                    <a:lstStyle/>
                    <a:p>
                      <a:pPr algn="ctr"/>
                      <a:r>
                        <a:rPr lang="en-GB" sz="1400" dirty="0" smtClean="0">
                          <a:solidFill>
                            <a:schemeClr val="tx1"/>
                          </a:solidFill>
                        </a:rPr>
                        <a:t>51 (36, 65)</a:t>
                      </a:r>
                    </a:p>
                  </a:txBody>
                  <a:tcPr anchor="b">
                    <a:lnT w="9525" cap="flat" cmpd="sng" algn="ctr">
                      <a:noFill/>
                      <a:prstDash val="solid"/>
                    </a:lnT>
                    <a:lnB w="12700" cap="flat" cmpd="sng" algn="ctr">
                      <a:noFill/>
                      <a:prstDash val="solid"/>
                      <a:round/>
                      <a:headEnd type="none" w="med" len="med"/>
                      <a:tailEnd type="none" w="med" len="med"/>
                    </a:lnB>
                  </a:tcPr>
                </a:tc>
                <a:tc>
                  <a:txBody>
                    <a:bodyPr/>
                    <a:lstStyle/>
                    <a:p>
                      <a:pPr algn="ctr"/>
                      <a:r>
                        <a:rPr lang="en-GB" sz="1400" dirty="0" smtClean="0">
                          <a:solidFill>
                            <a:schemeClr val="tx1"/>
                          </a:solidFill>
                        </a:rPr>
                        <a:t>47</a:t>
                      </a:r>
                      <a:r>
                        <a:rPr lang="en-GB" sz="1400" baseline="0" dirty="0" smtClean="0">
                          <a:solidFill>
                            <a:schemeClr val="tx1"/>
                          </a:solidFill>
                        </a:rPr>
                        <a:t> (28, 63)</a:t>
                      </a:r>
                      <a:endParaRPr lang="en-GB" sz="1400" dirty="0" smtClean="0">
                        <a:solidFill>
                          <a:schemeClr val="tx1"/>
                        </a:solidFill>
                      </a:endParaRPr>
                    </a:p>
                  </a:txBody>
                  <a:tcPr anchor="b">
                    <a:lnT w="9525" cap="flat" cmpd="sng" algn="ctr">
                      <a:noFill/>
                      <a:prstDash val="solid"/>
                    </a:lnT>
                    <a:lnB w="12700" cap="flat" cmpd="sng" algn="ctr">
                      <a:noFill/>
                      <a:prstDash val="solid"/>
                      <a:round/>
                      <a:headEnd type="none" w="med" len="med"/>
                      <a:tailEnd type="none" w="med" len="med"/>
                    </a:lnB>
                  </a:tcPr>
                </a:tc>
              </a:tr>
              <a:tr h="35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2-year LR</a:t>
                      </a:r>
                      <a:endParaRPr lang="en-GB" sz="1400" dirty="0">
                        <a:solidFill>
                          <a:schemeClr val="tx1"/>
                        </a:solidFill>
                      </a:endParaRPr>
                    </a:p>
                  </a:txBody>
                  <a:tcPr anchor="b">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1400" dirty="0" smtClean="0"/>
                        <a:t>12 (5, 19)</a:t>
                      </a:r>
                      <a:endParaRPr lang="en-GB" sz="1400" dirty="0"/>
                    </a:p>
                  </a:txBody>
                  <a:tcPr anchor="b">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1400" dirty="0" smtClean="0"/>
                        <a:t>10 (2,</a:t>
                      </a:r>
                      <a:r>
                        <a:rPr lang="en-GB" sz="1400" baseline="0" dirty="0" smtClean="0"/>
                        <a:t> 18)</a:t>
                      </a:r>
                      <a:endParaRPr lang="en-GB" sz="1400" dirty="0"/>
                    </a:p>
                  </a:txBody>
                  <a:tcPr anchor="b">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1400" dirty="0" smtClean="0">
                          <a:solidFill>
                            <a:schemeClr val="tx1"/>
                          </a:solidFill>
                        </a:rPr>
                        <a:t>18 (2,</a:t>
                      </a:r>
                      <a:r>
                        <a:rPr lang="en-GB" sz="1400" baseline="0" dirty="0" smtClean="0">
                          <a:solidFill>
                            <a:schemeClr val="tx1"/>
                          </a:solidFill>
                        </a:rPr>
                        <a:t> 33)</a:t>
                      </a:r>
                      <a:endParaRPr lang="en-GB" sz="1400" dirty="0" smtClean="0">
                        <a:solidFill>
                          <a:schemeClr val="tx1"/>
                        </a:solidFill>
                      </a:endParaRPr>
                    </a:p>
                  </a:txBody>
                  <a:tcPr anchor="b">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1400" dirty="0" smtClean="0">
                          <a:solidFill>
                            <a:schemeClr val="tx1"/>
                          </a:solidFill>
                        </a:rPr>
                        <a:t>11 (2, 21)</a:t>
                      </a:r>
                    </a:p>
                  </a:txBody>
                  <a:tcPr anchor="b">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1400" dirty="0" smtClean="0">
                          <a:solidFill>
                            <a:schemeClr val="tx1"/>
                          </a:solidFill>
                        </a:rPr>
                        <a:t>13 (1, 25)</a:t>
                      </a:r>
                    </a:p>
                  </a:txBody>
                  <a:tcPr anchor="b">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3567563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b="1" dirty="0" smtClean="0"/>
              <a:t>BILIARY TRACT CANCER </a:t>
            </a:r>
            <a:endParaRPr lang="en-GB" b="1" dirty="0"/>
          </a:p>
        </p:txBody>
      </p:sp>
      <p:sp>
        <p:nvSpPr>
          <p:cNvPr id="4" name="Title 1"/>
          <p:cNvSpPr>
            <a:spLocks noGrp="1"/>
          </p:cNvSpPr>
          <p:nvPr>
            <p:ph type="title"/>
          </p:nvPr>
        </p:nvSpPr>
        <p:spPr>
          <a:xfrm>
            <a:off x="722313" y="4406900"/>
            <a:ext cx="7871354" cy="1362075"/>
          </a:xfrm>
        </p:spPr>
        <p:txBody>
          <a:bodyPr/>
          <a:lstStyle/>
          <a:p>
            <a:r>
              <a:rPr lang="en-GB" dirty="0" smtClean="0"/>
              <a:t>Palliative / metastatic</a:t>
            </a:r>
            <a:endParaRPr lang="en-GB" dirty="0"/>
          </a:p>
        </p:txBody>
      </p:sp>
    </p:spTree>
    <p:extLst>
      <p:ext uri="{BB962C8B-B14F-4D97-AF65-F5344CB8AC3E}">
        <p14:creationId xmlns:p14="http://schemas.microsoft.com/office/powerpoint/2010/main" val="355207584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solidFill>
                  <a:srgbClr val="043882"/>
                </a:solidFill>
              </a:rPr>
              <a:t>4002: ABC-03: A randomized phase II trial of cediranib (AZD2171) or placebo in</a:t>
            </a:r>
            <a:br>
              <a:rPr lang="en-GB" sz="1600" dirty="0">
                <a:solidFill>
                  <a:srgbClr val="043882"/>
                </a:solidFill>
              </a:rPr>
            </a:br>
            <a:r>
              <a:rPr lang="en-GB" sz="1600" dirty="0">
                <a:solidFill>
                  <a:srgbClr val="043882"/>
                </a:solidFill>
              </a:rPr>
              <a:t>combination with </a:t>
            </a:r>
            <a:r>
              <a:rPr lang="en-GB" sz="1600" dirty="0" err="1">
                <a:solidFill>
                  <a:srgbClr val="043882"/>
                </a:solidFill>
              </a:rPr>
              <a:t>cisplatin</a:t>
            </a:r>
            <a:r>
              <a:rPr lang="en-GB" sz="1600" dirty="0">
                <a:solidFill>
                  <a:srgbClr val="043882"/>
                </a:solidFill>
              </a:rPr>
              <a:t>/gemcitabine (</a:t>
            </a:r>
            <a:r>
              <a:rPr lang="en-GB" sz="1600" dirty="0" err="1">
                <a:solidFill>
                  <a:srgbClr val="043882"/>
                </a:solidFill>
              </a:rPr>
              <a:t>CisGem</a:t>
            </a:r>
            <a:r>
              <a:rPr lang="en-GB" sz="1600" dirty="0">
                <a:solidFill>
                  <a:srgbClr val="043882"/>
                </a:solidFill>
              </a:rPr>
              <a:t>) chemotherapy for patients (</a:t>
            </a:r>
            <a:r>
              <a:rPr lang="en-GB" sz="1600" dirty="0" err="1">
                <a:solidFill>
                  <a:srgbClr val="043882"/>
                </a:solidFill>
              </a:rPr>
              <a:t>pts</a:t>
            </a:r>
            <a:r>
              <a:rPr lang="en-GB" sz="1600" dirty="0">
                <a:solidFill>
                  <a:srgbClr val="043882"/>
                </a:solidFill>
              </a:rPr>
              <a:t>)</a:t>
            </a:r>
            <a:br>
              <a:rPr lang="en-GB" sz="1600" dirty="0">
                <a:solidFill>
                  <a:srgbClr val="043882"/>
                </a:solidFill>
              </a:rPr>
            </a:br>
            <a:r>
              <a:rPr lang="en-GB" sz="1600" dirty="0">
                <a:solidFill>
                  <a:srgbClr val="043882"/>
                </a:solidFill>
              </a:rPr>
              <a:t>with advanced biliary tract cancer (ABC) – </a:t>
            </a:r>
            <a:r>
              <a:rPr lang="en-GB" sz="1600" dirty="0" smtClean="0">
                <a:solidFill>
                  <a:srgbClr val="043882"/>
                </a:solidFill>
              </a:rPr>
              <a:t>Valle JW et </a:t>
            </a:r>
            <a:r>
              <a:rPr lang="en-GB" sz="1600" dirty="0">
                <a:solidFill>
                  <a:srgbClr val="043882"/>
                </a:solidFill>
              </a:rPr>
              <a:t>al</a:t>
            </a:r>
            <a:endParaRPr lang="en-GB" dirty="0"/>
          </a:p>
        </p:txBody>
      </p:sp>
      <p:sp>
        <p:nvSpPr>
          <p:cNvPr id="3" name="Content Placeholder 2"/>
          <p:cNvSpPr>
            <a:spLocks noGrp="1"/>
          </p:cNvSpPr>
          <p:nvPr>
            <p:ph idx="1"/>
          </p:nvPr>
        </p:nvSpPr>
        <p:spPr>
          <a:xfrm>
            <a:off x="195146" y="1320800"/>
            <a:ext cx="8915401" cy="5308600"/>
          </a:xfrm>
        </p:spPr>
        <p:txBody>
          <a:bodyPr/>
          <a:lstStyle/>
          <a:p>
            <a:r>
              <a:rPr lang="en-GB" sz="1600" b="1" dirty="0" smtClean="0"/>
              <a:t>Study objective</a:t>
            </a:r>
          </a:p>
          <a:p>
            <a:pPr lvl="1"/>
            <a:r>
              <a:rPr lang="en-GB" sz="1600" dirty="0" smtClean="0"/>
              <a:t>To determine whether </a:t>
            </a:r>
            <a:r>
              <a:rPr lang="en-GB" sz="1600" dirty="0"/>
              <a:t>combining </a:t>
            </a:r>
            <a:r>
              <a:rPr lang="en-GB" sz="1600" dirty="0" smtClean="0"/>
              <a:t>cediranib (a pan-VEGF receptor TKI with some activity against PDGF receptors and c-Kit) with cisplatin/gemcitabine compared with cisplatin/gemcitabine alone improves outcomes in patients </a:t>
            </a:r>
            <a:r>
              <a:rPr lang="en-GB" sz="1600" dirty="0"/>
              <a:t>with advanced biliary tract </a:t>
            </a:r>
            <a:r>
              <a:rPr lang="en-GB" sz="1600" dirty="0" smtClean="0"/>
              <a:t>cancer</a:t>
            </a:r>
          </a:p>
          <a:p>
            <a:pPr lvl="1"/>
            <a:endParaRPr lang="en-GB" sz="1800" dirty="0"/>
          </a:p>
        </p:txBody>
      </p:sp>
      <p:sp>
        <p:nvSpPr>
          <p:cNvPr id="4" name="Text Box 4"/>
          <p:cNvSpPr txBox="1">
            <a:spLocks noChangeArrowheads="1"/>
          </p:cNvSpPr>
          <p:nvPr/>
        </p:nvSpPr>
        <p:spPr bwMode="auto">
          <a:xfrm>
            <a:off x="5214181" y="6474897"/>
            <a:ext cx="37091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Valle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4002) </a:t>
            </a:r>
            <a:endParaRPr lang="en-GB" sz="1200" dirty="0">
              <a:solidFill>
                <a:srgbClr val="363636"/>
              </a:solidFill>
            </a:endParaRPr>
          </a:p>
        </p:txBody>
      </p:sp>
      <p:sp>
        <p:nvSpPr>
          <p:cNvPr id="6" name="Text Box 9"/>
          <p:cNvSpPr txBox="1">
            <a:spLocks noChangeArrowheads="1"/>
          </p:cNvSpPr>
          <p:nvPr/>
        </p:nvSpPr>
        <p:spPr bwMode="auto">
          <a:xfrm>
            <a:off x="231775" y="6290231"/>
            <a:ext cx="34945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Cisplatin (25 mg/m</a:t>
            </a:r>
            <a:r>
              <a:rPr lang="en-GB" sz="1200" baseline="30000" dirty="0" smtClean="0">
                <a:solidFill>
                  <a:srgbClr val="363636"/>
                </a:solidFill>
              </a:rPr>
              <a:t>2</a:t>
            </a:r>
            <a:r>
              <a:rPr lang="en-GB" sz="1200" dirty="0" smtClean="0">
                <a:solidFill>
                  <a:srgbClr val="363636"/>
                </a:solidFill>
              </a:rPr>
              <a:t>) + gemcitabine </a:t>
            </a:r>
            <a:r>
              <a:rPr lang="en-GB" sz="1200" dirty="0">
                <a:solidFill>
                  <a:srgbClr val="363636"/>
                </a:solidFill>
              </a:rPr>
              <a:t>(</a:t>
            </a:r>
            <a:r>
              <a:rPr lang="en-GB" sz="1200" dirty="0" smtClean="0">
                <a:solidFill>
                  <a:srgbClr val="363636"/>
                </a:solidFill>
              </a:rPr>
              <a:t>1000 mg/m</a:t>
            </a:r>
            <a:r>
              <a:rPr lang="en-GB" sz="1200" baseline="30000" dirty="0" smtClean="0">
                <a:solidFill>
                  <a:srgbClr val="363636"/>
                </a:solidFill>
              </a:rPr>
              <a:t>2</a:t>
            </a:r>
            <a:r>
              <a:rPr lang="en-GB" sz="1200" dirty="0" smtClean="0">
                <a:solidFill>
                  <a:srgbClr val="363636"/>
                </a:solidFill>
              </a:rPr>
              <a:t>) </a:t>
            </a:r>
            <a:br>
              <a:rPr lang="en-GB" sz="1200" dirty="0" smtClean="0">
                <a:solidFill>
                  <a:srgbClr val="363636"/>
                </a:solidFill>
              </a:rPr>
            </a:br>
            <a:r>
              <a:rPr lang="en-GB" sz="1200" dirty="0" smtClean="0">
                <a:solidFill>
                  <a:srgbClr val="363636"/>
                </a:solidFill>
              </a:rPr>
              <a:t>days 1 </a:t>
            </a:r>
            <a:r>
              <a:rPr lang="en-GB" sz="1200" dirty="0">
                <a:solidFill>
                  <a:srgbClr val="363636"/>
                </a:solidFill>
              </a:rPr>
              <a:t>and 8 </a:t>
            </a:r>
            <a:r>
              <a:rPr lang="en-GB" sz="1200" dirty="0" smtClean="0">
                <a:solidFill>
                  <a:srgbClr val="363636"/>
                </a:solidFill>
              </a:rPr>
              <a:t>of </a:t>
            </a:r>
            <a:r>
              <a:rPr lang="en-GB" sz="1200" dirty="0">
                <a:solidFill>
                  <a:srgbClr val="363636"/>
                </a:solidFill>
              </a:rPr>
              <a:t>a 21-day cycle (up to 8 cycles)</a:t>
            </a:r>
          </a:p>
        </p:txBody>
      </p:sp>
      <p:sp>
        <p:nvSpPr>
          <p:cNvPr id="7" name="Rectangle 9"/>
          <p:cNvSpPr txBox="1">
            <a:spLocks noChangeArrowheads="1"/>
          </p:cNvSpPr>
          <p:nvPr/>
        </p:nvSpPr>
        <p:spPr bwMode="auto">
          <a:xfrm>
            <a:off x="228600" y="5547407"/>
            <a:ext cx="4267200" cy="64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PFS</a:t>
            </a:r>
          </a:p>
        </p:txBody>
      </p:sp>
      <p:sp>
        <p:nvSpPr>
          <p:cNvPr id="9" name="Oval 14"/>
          <p:cNvSpPr>
            <a:spLocks noChangeArrowheads="1"/>
          </p:cNvSpPr>
          <p:nvPr/>
        </p:nvSpPr>
        <p:spPr bwMode="auto">
          <a:xfrm>
            <a:off x="3941537" y="3791939"/>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10" name="AutoShape 15"/>
          <p:cNvCxnSpPr>
            <a:cxnSpLocks noChangeShapeType="1"/>
            <a:stCxn id="9" idx="0"/>
          </p:cNvCxnSpPr>
          <p:nvPr/>
        </p:nvCxnSpPr>
        <p:spPr bwMode="auto">
          <a:xfrm rot="5400000" flipH="1" flipV="1">
            <a:off x="4236189" y="3162819"/>
            <a:ext cx="626267" cy="631975"/>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p:cNvCxnSpPr>
          <p:nvPr/>
        </p:nvCxnSpPr>
        <p:spPr bwMode="auto">
          <a:xfrm rot="16200000" flipH="1">
            <a:off x="4239363" y="4370110"/>
            <a:ext cx="619919" cy="631975"/>
          </a:xfrm>
          <a:prstGeom prst="bentConnector2">
            <a:avLst/>
          </a:prstGeom>
          <a:noFill/>
          <a:ln w="38100">
            <a:solidFill>
              <a:schemeClr val="bg1"/>
            </a:solidFill>
            <a:miter lim="800000"/>
            <a:headEnd/>
            <a:tailEnd type="triangle" w="med" len="med"/>
          </a:ln>
        </p:spPr>
      </p:cxnSp>
      <p:sp>
        <p:nvSpPr>
          <p:cNvPr id="12" name="AutoShape 12"/>
          <p:cNvSpPr>
            <a:spLocks noChangeArrowheads="1"/>
          </p:cNvSpPr>
          <p:nvPr/>
        </p:nvSpPr>
        <p:spPr bwMode="auto">
          <a:xfrm>
            <a:off x="8257722" y="4731739"/>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3" name="AutoShape 12"/>
          <p:cNvSpPr>
            <a:spLocks noChangeArrowheads="1"/>
          </p:cNvSpPr>
          <p:nvPr/>
        </p:nvSpPr>
        <p:spPr bwMode="auto">
          <a:xfrm>
            <a:off x="8257722" y="2901353"/>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5" name="AutoShape 19"/>
          <p:cNvCxnSpPr>
            <a:cxnSpLocks noChangeShapeType="1"/>
            <a:endCxn id="9" idx="2"/>
          </p:cNvCxnSpPr>
          <p:nvPr/>
        </p:nvCxnSpPr>
        <p:spPr bwMode="auto">
          <a:xfrm>
            <a:off x="3684814" y="4084039"/>
            <a:ext cx="256723" cy="0"/>
          </a:xfrm>
          <a:prstGeom prst="straightConnector1">
            <a:avLst/>
          </a:prstGeom>
          <a:noFill/>
          <a:ln w="38100">
            <a:solidFill>
              <a:schemeClr val="bg1"/>
            </a:solidFill>
            <a:round/>
            <a:headEnd/>
            <a:tailEnd type="triangle" w="med" len="med"/>
          </a:ln>
        </p:spPr>
      </p:cxnSp>
      <p:cxnSp>
        <p:nvCxnSpPr>
          <p:cNvPr id="16" name="AutoShape 20"/>
          <p:cNvCxnSpPr>
            <a:cxnSpLocks noChangeShapeType="1"/>
            <a:stCxn id="19" idx="3"/>
            <a:endCxn id="12" idx="1"/>
          </p:cNvCxnSpPr>
          <p:nvPr/>
        </p:nvCxnSpPr>
        <p:spPr bwMode="auto">
          <a:xfrm>
            <a:off x="7542220" y="4996058"/>
            <a:ext cx="715502" cy="0"/>
          </a:xfrm>
          <a:prstGeom prst="straightConnector1">
            <a:avLst/>
          </a:prstGeom>
          <a:noFill/>
          <a:ln w="38100">
            <a:solidFill>
              <a:schemeClr val="bg1"/>
            </a:solidFill>
            <a:prstDash val="dash"/>
            <a:round/>
            <a:headEnd/>
            <a:tailEnd type="triangle" w="med" len="med"/>
          </a:ln>
        </p:spPr>
      </p:cxnSp>
      <p:cxnSp>
        <p:nvCxnSpPr>
          <p:cNvPr id="17" name="AutoShape 21"/>
          <p:cNvCxnSpPr>
            <a:cxnSpLocks noChangeShapeType="1"/>
            <a:stCxn id="20" idx="3"/>
            <a:endCxn id="13" idx="1"/>
          </p:cNvCxnSpPr>
          <p:nvPr/>
        </p:nvCxnSpPr>
        <p:spPr bwMode="auto">
          <a:xfrm>
            <a:off x="7543800" y="3165672"/>
            <a:ext cx="713922" cy="0"/>
          </a:xfrm>
          <a:prstGeom prst="straightConnector1">
            <a:avLst/>
          </a:prstGeom>
          <a:noFill/>
          <a:ln w="38100">
            <a:solidFill>
              <a:schemeClr val="bg1"/>
            </a:solidFill>
            <a:round/>
            <a:headEnd/>
            <a:tailEnd type="triangle" w="med" len="med"/>
          </a:ln>
        </p:spPr>
      </p:cxnSp>
      <p:sp>
        <p:nvSpPr>
          <p:cNvPr id="18" name="AutoShape 9"/>
          <p:cNvSpPr>
            <a:spLocks noChangeArrowheads="1"/>
          </p:cNvSpPr>
          <p:nvPr/>
        </p:nvSpPr>
        <p:spPr bwMode="auto">
          <a:xfrm>
            <a:off x="228600" y="2664611"/>
            <a:ext cx="3456214" cy="2852847"/>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Advanced biliary tract cancer</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Age ≥18 years</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a:t>
            </a:r>
            <a:r>
              <a:rPr lang="en-GB" altLang="zh-CN" dirty="0">
                <a:solidFill>
                  <a:srgbClr val="FFFFFF"/>
                </a:solidFill>
                <a:ea typeface="SimSun" pitchFamily="2" charset="-122"/>
              </a:rPr>
              <a:t>PS </a:t>
            </a:r>
            <a:r>
              <a:rPr lang="en-GB" altLang="zh-CN" dirty="0" smtClean="0">
                <a:solidFill>
                  <a:srgbClr val="FFFFFF"/>
                </a:solidFill>
                <a:ea typeface="SimSun" pitchFamily="2" charset="-122"/>
              </a:rPr>
              <a:t>0–1 </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A</a:t>
            </a:r>
            <a:r>
              <a:rPr lang="en-GB" altLang="zh-CN" dirty="0" smtClean="0">
                <a:solidFill>
                  <a:srgbClr val="FFFFFF"/>
                </a:solidFill>
                <a:ea typeface="SimSun" pitchFamily="2" charset="-122"/>
              </a:rPr>
              <a:t>dequate </a:t>
            </a:r>
            <a:r>
              <a:rPr lang="en-GB" altLang="zh-CN" dirty="0">
                <a:solidFill>
                  <a:srgbClr val="FFFFFF"/>
                </a:solidFill>
                <a:ea typeface="SimSun" pitchFamily="2" charset="-122"/>
              </a:rPr>
              <a:t>bone marrow, liver and renal </a:t>
            </a:r>
            <a:r>
              <a:rPr lang="en-GB" altLang="zh-CN" dirty="0" smtClean="0">
                <a:solidFill>
                  <a:srgbClr val="FFFFFF"/>
                </a:solidFill>
                <a:ea typeface="SimSun" pitchFamily="2" charset="-122"/>
              </a:rPr>
              <a:t>function</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(n=136)</a:t>
            </a:r>
            <a:endParaRPr lang="en-GB" altLang="zh-CN" dirty="0">
              <a:solidFill>
                <a:srgbClr val="FFFFFF"/>
              </a:solidFill>
              <a:ea typeface="SimSun" pitchFamily="2" charset="-122"/>
            </a:endParaRPr>
          </a:p>
        </p:txBody>
      </p:sp>
      <p:sp>
        <p:nvSpPr>
          <p:cNvPr id="19" name="AutoShape 12"/>
          <p:cNvSpPr>
            <a:spLocks noChangeArrowheads="1"/>
          </p:cNvSpPr>
          <p:nvPr/>
        </p:nvSpPr>
        <p:spPr bwMode="auto">
          <a:xfrm>
            <a:off x="4865310" y="4585690"/>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363636"/>
                </a:solidFill>
                <a:ea typeface="SimSun" pitchFamily="2" charset="-122"/>
              </a:rPr>
              <a:t>Cisplatin/gemcitabine* </a:t>
            </a:r>
            <a:r>
              <a:rPr lang="en-GB" altLang="zh-CN" dirty="0" smtClean="0">
                <a:solidFill>
                  <a:srgbClr val="363636"/>
                </a:solidFill>
                <a:ea typeface="SimSun" pitchFamily="2" charset="-122"/>
              </a:rPr>
              <a:t>+placebo</a:t>
            </a:r>
          </a:p>
          <a:p>
            <a:pPr algn="ctr" defTabSz="892175" eaLnBrk="0" hangingPunct="0"/>
            <a:r>
              <a:rPr lang="en-GB" altLang="zh-CN" dirty="0" smtClean="0">
                <a:solidFill>
                  <a:srgbClr val="363636"/>
                </a:solidFill>
                <a:ea typeface="SimSun" pitchFamily="2" charset="-122"/>
              </a:rPr>
              <a:t>(n=62)</a:t>
            </a:r>
            <a:endParaRPr lang="en-GB" altLang="zh-CN" dirty="0">
              <a:solidFill>
                <a:srgbClr val="363636"/>
              </a:solidFill>
              <a:ea typeface="SimSun" pitchFamily="2" charset="-122"/>
            </a:endParaRPr>
          </a:p>
        </p:txBody>
      </p:sp>
      <p:sp>
        <p:nvSpPr>
          <p:cNvPr id="20" name="AutoShape 8"/>
          <p:cNvSpPr>
            <a:spLocks noChangeArrowheads="1"/>
          </p:cNvSpPr>
          <p:nvPr/>
        </p:nvSpPr>
        <p:spPr bwMode="auto">
          <a:xfrm>
            <a:off x="4865310" y="2755303"/>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Cisplatin/gemcitabine* +cediranib 20 mg/day</a:t>
            </a:r>
          </a:p>
          <a:p>
            <a:pPr algn="ctr" defTabSz="892175" eaLnBrk="0" hangingPunct="0"/>
            <a:r>
              <a:rPr lang="en-GB" altLang="zh-CN" dirty="0" smtClean="0">
                <a:solidFill>
                  <a:srgbClr val="FFFFFF"/>
                </a:solidFill>
                <a:ea typeface="SimSun" pitchFamily="2" charset="-122"/>
              </a:rPr>
              <a:t>(n=62)</a:t>
            </a:r>
            <a:endParaRPr lang="en-GB" altLang="zh-CN" dirty="0">
              <a:solidFill>
                <a:srgbClr val="FFFFFF"/>
              </a:solidFill>
              <a:ea typeface="SimSun" pitchFamily="2" charset="-122"/>
            </a:endParaRPr>
          </a:p>
        </p:txBody>
      </p:sp>
      <p:sp>
        <p:nvSpPr>
          <p:cNvPr id="21" name="Rectangle 9"/>
          <p:cNvSpPr txBox="1">
            <a:spLocks noChangeArrowheads="1"/>
          </p:cNvSpPr>
          <p:nvPr/>
        </p:nvSpPr>
        <p:spPr bwMode="auto">
          <a:xfrm>
            <a:off x="4070955" y="5545511"/>
            <a:ext cx="4267200" cy="64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OS, ORR (RECIST v1.1), toxicity and </a:t>
            </a:r>
            <a:r>
              <a:rPr lang="en-GB" sz="1600" kern="0" dirty="0" err="1" smtClean="0">
                <a:solidFill>
                  <a:srgbClr val="363636"/>
                </a:solidFill>
              </a:rPr>
              <a:t>QoL</a:t>
            </a:r>
            <a:endParaRPr lang="en-GB" sz="1600" kern="0" dirty="0" smtClean="0">
              <a:solidFill>
                <a:srgbClr val="363636"/>
              </a:solidFill>
            </a:endParaRPr>
          </a:p>
        </p:txBody>
      </p:sp>
    </p:spTree>
    <p:extLst>
      <p:ext uri="{BB962C8B-B14F-4D97-AF65-F5344CB8AC3E}">
        <p14:creationId xmlns:p14="http://schemas.microsoft.com/office/powerpoint/2010/main" val="8093660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solidFill>
                  <a:srgbClr val="043882"/>
                </a:solidFill>
              </a:rPr>
              <a:t>4002: ABC-03: A randomized phase II trial of cediranib (AZD2171) or placebo in</a:t>
            </a:r>
            <a:br>
              <a:rPr lang="en-GB" sz="1600" dirty="0">
                <a:solidFill>
                  <a:srgbClr val="043882"/>
                </a:solidFill>
              </a:rPr>
            </a:br>
            <a:r>
              <a:rPr lang="en-GB" sz="1600" dirty="0">
                <a:solidFill>
                  <a:srgbClr val="043882"/>
                </a:solidFill>
              </a:rPr>
              <a:t>combination with </a:t>
            </a:r>
            <a:r>
              <a:rPr lang="en-GB" sz="1600" dirty="0" err="1">
                <a:solidFill>
                  <a:srgbClr val="043882"/>
                </a:solidFill>
              </a:rPr>
              <a:t>cisplatin</a:t>
            </a:r>
            <a:r>
              <a:rPr lang="en-GB" sz="1600" dirty="0">
                <a:solidFill>
                  <a:srgbClr val="043882"/>
                </a:solidFill>
              </a:rPr>
              <a:t>/gemcitabine (</a:t>
            </a:r>
            <a:r>
              <a:rPr lang="en-GB" sz="1600" dirty="0" err="1">
                <a:solidFill>
                  <a:srgbClr val="043882"/>
                </a:solidFill>
              </a:rPr>
              <a:t>CisGem</a:t>
            </a:r>
            <a:r>
              <a:rPr lang="en-GB" sz="1600" dirty="0">
                <a:solidFill>
                  <a:srgbClr val="043882"/>
                </a:solidFill>
              </a:rPr>
              <a:t>) chemotherapy for patients (</a:t>
            </a:r>
            <a:r>
              <a:rPr lang="en-GB" sz="1600" dirty="0" err="1">
                <a:solidFill>
                  <a:srgbClr val="043882"/>
                </a:solidFill>
              </a:rPr>
              <a:t>pts</a:t>
            </a:r>
            <a:r>
              <a:rPr lang="en-GB" sz="1600" dirty="0">
                <a:solidFill>
                  <a:srgbClr val="043882"/>
                </a:solidFill>
              </a:rPr>
              <a:t>)</a:t>
            </a:r>
            <a:br>
              <a:rPr lang="en-GB" sz="1600" dirty="0">
                <a:solidFill>
                  <a:srgbClr val="043882"/>
                </a:solidFill>
              </a:rPr>
            </a:br>
            <a:r>
              <a:rPr lang="en-GB" sz="1600" dirty="0">
                <a:solidFill>
                  <a:srgbClr val="043882"/>
                </a:solidFill>
              </a:rPr>
              <a:t>with advanced biliary tract cancer (ABC) – </a:t>
            </a:r>
            <a:r>
              <a:rPr lang="en-GB" sz="1600" dirty="0" smtClean="0">
                <a:solidFill>
                  <a:srgbClr val="043882"/>
                </a:solidFill>
              </a:rPr>
              <a:t>Valle JW et </a:t>
            </a:r>
            <a:r>
              <a:rPr lang="en-GB" sz="1600" dirty="0">
                <a:solidFill>
                  <a:srgbClr val="043882"/>
                </a:solidFill>
              </a:rPr>
              <a:t>al</a:t>
            </a:r>
            <a:endParaRPr lang="en-GB" dirty="0"/>
          </a:p>
        </p:txBody>
      </p:sp>
      <p:sp>
        <p:nvSpPr>
          <p:cNvPr id="3" name="Content Placeholder 2"/>
          <p:cNvSpPr>
            <a:spLocks noGrp="1"/>
          </p:cNvSpPr>
          <p:nvPr>
            <p:ph idx="1"/>
          </p:nvPr>
        </p:nvSpPr>
        <p:spPr/>
        <p:txBody>
          <a:bodyPr/>
          <a:lstStyle/>
          <a:p>
            <a:r>
              <a:rPr lang="en-GB" sz="1800" b="1" dirty="0" smtClean="0"/>
              <a:t>Key results</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smtClean="0"/>
          </a:p>
          <a:p>
            <a:endParaRPr lang="en-GB" sz="1800" dirty="0"/>
          </a:p>
          <a:p>
            <a:pPr lvl="1">
              <a:spcBef>
                <a:spcPts val="1800"/>
              </a:spcBef>
            </a:pPr>
            <a:r>
              <a:rPr lang="en-GB" sz="1800" dirty="0"/>
              <a:t>ORR: 44% with cediranib vs 19% with placebo, p=0.0036</a:t>
            </a:r>
          </a:p>
          <a:p>
            <a:pPr lvl="1"/>
            <a:r>
              <a:rPr lang="en-GB" sz="1800" dirty="0" smtClean="0"/>
              <a:t>Median OS: 14.1 </a:t>
            </a:r>
            <a:r>
              <a:rPr lang="en-GB" sz="1800" dirty="0" err="1" smtClean="0"/>
              <a:t>mo</a:t>
            </a:r>
            <a:r>
              <a:rPr lang="en-GB" sz="1800" dirty="0" smtClean="0"/>
              <a:t> with </a:t>
            </a:r>
            <a:r>
              <a:rPr lang="en-GB" sz="1800" dirty="0"/>
              <a:t>cediranib vs </a:t>
            </a:r>
            <a:r>
              <a:rPr lang="en-GB" sz="1800" dirty="0" smtClean="0"/>
              <a:t>11.9 </a:t>
            </a:r>
            <a:r>
              <a:rPr lang="en-GB" sz="1800" dirty="0" err="1" smtClean="0"/>
              <a:t>mo</a:t>
            </a:r>
            <a:r>
              <a:rPr lang="en-GB" sz="1800" dirty="0" smtClean="0"/>
              <a:t> </a:t>
            </a:r>
            <a:r>
              <a:rPr lang="en-GB" sz="1800" dirty="0"/>
              <a:t>with </a:t>
            </a:r>
            <a:r>
              <a:rPr lang="en-GB" sz="1800" dirty="0" smtClean="0"/>
              <a:t>placebo (HR 0.86 [95% CI 0.58, 1.27]; p=0.44)</a:t>
            </a:r>
          </a:p>
        </p:txBody>
      </p:sp>
      <p:sp>
        <p:nvSpPr>
          <p:cNvPr id="4" name="Text Box 4"/>
          <p:cNvSpPr txBox="1">
            <a:spLocks noChangeArrowheads="1"/>
          </p:cNvSpPr>
          <p:nvPr/>
        </p:nvSpPr>
        <p:spPr bwMode="auto">
          <a:xfrm>
            <a:off x="5214181" y="6474897"/>
            <a:ext cx="37091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Valle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4002) </a:t>
            </a:r>
            <a:endParaRPr lang="en-GB" sz="1200" dirty="0">
              <a:solidFill>
                <a:srgbClr val="363636"/>
              </a:solidFill>
            </a:endParaRPr>
          </a:p>
        </p:txBody>
      </p:sp>
      <p:sp>
        <p:nvSpPr>
          <p:cNvPr id="7" name="TextBox 6"/>
          <p:cNvSpPr txBox="1"/>
          <p:nvPr/>
        </p:nvSpPr>
        <p:spPr>
          <a:xfrm>
            <a:off x="4255247" y="1507863"/>
            <a:ext cx="633507" cy="369332"/>
          </a:xfrm>
          <a:prstGeom prst="rect">
            <a:avLst/>
          </a:prstGeom>
          <a:noFill/>
        </p:spPr>
        <p:txBody>
          <a:bodyPr wrap="none" rtlCol="0">
            <a:spAutoFit/>
          </a:bodyPr>
          <a:lstStyle/>
          <a:p>
            <a:r>
              <a:rPr lang="en-GB" b="1" dirty="0" smtClean="0">
                <a:solidFill>
                  <a:srgbClr val="363636"/>
                </a:solidFill>
              </a:rPr>
              <a:t>PFS</a:t>
            </a:r>
            <a:endParaRPr lang="en-GB" b="1" dirty="0">
              <a:solidFill>
                <a:srgbClr val="363636"/>
              </a:solidFill>
            </a:endParaRPr>
          </a:p>
        </p:txBody>
      </p:sp>
      <p:sp>
        <p:nvSpPr>
          <p:cNvPr id="8" name="TextBox 7"/>
          <p:cNvSpPr txBox="1"/>
          <p:nvPr/>
        </p:nvSpPr>
        <p:spPr>
          <a:xfrm>
            <a:off x="3532829" y="4816999"/>
            <a:ext cx="2911118" cy="307777"/>
          </a:xfrm>
          <a:prstGeom prst="rect">
            <a:avLst/>
          </a:prstGeom>
          <a:noFill/>
        </p:spPr>
        <p:txBody>
          <a:bodyPr wrap="none" rtlCol="0" anchor="ctr" anchorCtr="0">
            <a:spAutoFit/>
          </a:bodyPr>
          <a:lstStyle/>
          <a:p>
            <a:pPr algn="ctr"/>
            <a:r>
              <a:rPr lang="en-GB" sz="1400" dirty="0">
                <a:solidFill>
                  <a:srgbClr val="363636"/>
                </a:solidFill>
              </a:rPr>
              <a:t>Time from randomisation (months)</a:t>
            </a:r>
          </a:p>
        </p:txBody>
      </p:sp>
      <p:sp>
        <p:nvSpPr>
          <p:cNvPr id="11" name="Line 2"/>
          <p:cNvSpPr>
            <a:spLocks noChangeShapeType="1"/>
          </p:cNvSpPr>
          <p:nvPr/>
        </p:nvSpPr>
        <p:spPr bwMode="auto">
          <a:xfrm>
            <a:off x="3147941" y="2003886"/>
            <a:ext cx="5934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2" name="Line 3"/>
          <p:cNvSpPr>
            <a:spLocks noChangeShapeType="1"/>
          </p:cNvSpPr>
          <p:nvPr/>
        </p:nvSpPr>
        <p:spPr bwMode="auto">
          <a:xfrm>
            <a:off x="3147941" y="2641923"/>
            <a:ext cx="5934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3" name="Line 5"/>
          <p:cNvSpPr>
            <a:spLocks noChangeShapeType="1"/>
          </p:cNvSpPr>
          <p:nvPr/>
        </p:nvSpPr>
        <p:spPr bwMode="auto">
          <a:xfrm>
            <a:off x="3147941" y="3275364"/>
            <a:ext cx="5934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4" name="Line 6"/>
          <p:cNvSpPr>
            <a:spLocks noChangeShapeType="1"/>
          </p:cNvSpPr>
          <p:nvPr/>
        </p:nvSpPr>
        <p:spPr bwMode="auto">
          <a:xfrm>
            <a:off x="3147941" y="3906525"/>
            <a:ext cx="5934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5" name="Line 7"/>
          <p:cNvSpPr>
            <a:spLocks noChangeShapeType="1"/>
          </p:cNvSpPr>
          <p:nvPr/>
        </p:nvSpPr>
        <p:spPr bwMode="auto">
          <a:xfrm>
            <a:off x="3207284" y="4531656"/>
            <a:ext cx="0" cy="904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6" name="Line 8"/>
          <p:cNvSpPr>
            <a:spLocks noChangeShapeType="1"/>
          </p:cNvSpPr>
          <p:nvPr/>
        </p:nvSpPr>
        <p:spPr bwMode="auto">
          <a:xfrm>
            <a:off x="3563345" y="4531656"/>
            <a:ext cx="0" cy="904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7" name="Line 9"/>
          <p:cNvSpPr>
            <a:spLocks noChangeShapeType="1"/>
          </p:cNvSpPr>
          <p:nvPr/>
        </p:nvSpPr>
        <p:spPr bwMode="auto">
          <a:xfrm>
            <a:off x="3963296" y="4531656"/>
            <a:ext cx="0" cy="1085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8" name="Line 11"/>
          <p:cNvSpPr>
            <a:spLocks noChangeShapeType="1"/>
          </p:cNvSpPr>
          <p:nvPr/>
        </p:nvSpPr>
        <p:spPr bwMode="auto">
          <a:xfrm>
            <a:off x="4733938" y="4531656"/>
            <a:ext cx="0" cy="904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9" name="Line 14"/>
          <p:cNvSpPr>
            <a:spLocks noChangeShapeType="1"/>
          </p:cNvSpPr>
          <p:nvPr/>
        </p:nvSpPr>
        <p:spPr bwMode="auto">
          <a:xfrm>
            <a:off x="5470766" y="4531656"/>
            <a:ext cx="0" cy="904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20" name="Line 15"/>
          <p:cNvSpPr>
            <a:spLocks noChangeShapeType="1"/>
          </p:cNvSpPr>
          <p:nvPr/>
        </p:nvSpPr>
        <p:spPr bwMode="auto">
          <a:xfrm>
            <a:off x="6222224" y="4531656"/>
            <a:ext cx="0" cy="904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21" name="Line 18"/>
          <p:cNvSpPr>
            <a:spLocks noChangeShapeType="1"/>
          </p:cNvSpPr>
          <p:nvPr/>
        </p:nvSpPr>
        <p:spPr bwMode="auto">
          <a:xfrm>
            <a:off x="3147941" y="4540547"/>
            <a:ext cx="5934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22" name="Freeform 19"/>
          <p:cNvSpPr>
            <a:spLocks/>
          </p:cNvSpPr>
          <p:nvPr/>
        </p:nvSpPr>
        <p:spPr bwMode="auto">
          <a:xfrm>
            <a:off x="3207283" y="2007876"/>
            <a:ext cx="3778499" cy="2532313"/>
          </a:xfrm>
          <a:custGeom>
            <a:avLst/>
            <a:gdLst>
              <a:gd name="T0" fmla="*/ 0 w 297"/>
              <a:gd name="T1" fmla="*/ 0 h 140"/>
              <a:gd name="T2" fmla="*/ 0 w 297"/>
              <a:gd name="T3" fmla="*/ 140 h 140"/>
              <a:gd name="T4" fmla="*/ 297 w 297"/>
              <a:gd name="T5" fmla="*/ 140 h 140"/>
            </a:gdLst>
            <a:ahLst/>
            <a:cxnLst>
              <a:cxn ang="0">
                <a:pos x="T0" y="T1"/>
              </a:cxn>
              <a:cxn ang="0">
                <a:pos x="T2" y="T3"/>
              </a:cxn>
              <a:cxn ang="0">
                <a:pos x="T4" y="T5"/>
              </a:cxn>
            </a:cxnLst>
            <a:rect l="0" t="0" r="r" b="b"/>
            <a:pathLst>
              <a:path w="297" h="140">
                <a:moveTo>
                  <a:pt x="0" y="0"/>
                </a:moveTo>
                <a:lnTo>
                  <a:pt x="0" y="140"/>
                </a:lnTo>
                <a:lnTo>
                  <a:pt x="297" y="14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23" name="TextBox 22"/>
          <p:cNvSpPr txBox="1"/>
          <p:nvPr/>
        </p:nvSpPr>
        <p:spPr>
          <a:xfrm rot="16200000">
            <a:off x="1213516" y="3117639"/>
            <a:ext cx="2821606" cy="307777"/>
          </a:xfrm>
          <a:prstGeom prst="rect">
            <a:avLst/>
          </a:prstGeom>
          <a:noFill/>
        </p:spPr>
        <p:txBody>
          <a:bodyPr wrap="none" rtlCol="0" anchor="ctr" anchorCtr="0">
            <a:spAutoFit/>
          </a:bodyPr>
          <a:lstStyle/>
          <a:p>
            <a:pPr algn="ctr"/>
            <a:r>
              <a:rPr lang="en-GB" sz="1400" dirty="0" smtClean="0">
                <a:solidFill>
                  <a:srgbClr val="363636"/>
                </a:solidFill>
              </a:rPr>
              <a:t>% patients alive and disease-free</a:t>
            </a:r>
            <a:endParaRPr lang="en-GB" sz="1400" dirty="0">
              <a:solidFill>
                <a:srgbClr val="363636"/>
              </a:solidFill>
            </a:endParaRPr>
          </a:p>
        </p:txBody>
      </p:sp>
      <p:sp>
        <p:nvSpPr>
          <p:cNvPr id="24" name="TextBox 23"/>
          <p:cNvSpPr txBox="1"/>
          <p:nvPr/>
        </p:nvSpPr>
        <p:spPr>
          <a:xfrm>
            <a:off x="2817081" y="2485535"/>
            <a:ext cx="383438" cy="307777"/>
          </a:xfrm>
          <a:prstGeom prst="rect">
            <a:avLst/>
          </a:prstGeom>
          <a:noFill/>
        </p:spPr>
        <p:txBody>
          <a:bodyPr wrap="none" rtlCol="0" anchor="ctr" anchorCtr="0">
            <a:spAutoFit/>
          </a:bodyPr>
          <a:lstStyle/>
          <a:p>
            <a:pPr algn="r"/>
            <a:r>
              <a:rPr lang="en-GB" sz="1400" dirty="0" smtClean="0">
                <a:solidFill>
                  <a:srgbClr val="363636"/>
                </a:solidFill>
              </a:rPr>
              <a:t>75</a:t>
            </a:r>
            <a:endParaRPr lang="en-GB" sz="1400" dirty="0">
              <a:solidFill>
                <a:srgbClr val="363636"/>
              </a:solidFill>
            </a:endParaRPr>
          </a:p>
        </p:txBody>
      </p:sp>
      <p:sp>
        <p:nvSpPr>
          <p:cNvPr id="25" name="TextBox 24"/>
          <p:cNvSpPr txBox="1"/>
          <p:nvPr/>
        </p:nvSpPr>
        <p:spPr>
          <a:xfrm>
            <a:off x="2817081" y="3116009"/>
            <a:ext cx="383438" cy="307777"/>
          </a:xfrm>
          <a:prstGeom prst="rect">
            <a:avLst/>
          </a:prstGeom>
          <a:noFill/>
        </p:spPr>
        <p:txBody>
          <a:bodyPr wrap="none" rtlCol="0" anchor="ctr" anchorCtr="0">
            <a:spAutoFit/>
          </a:bodyPr>
          <a:lstStyle/>
          <a:p>
            <a:pPr algn="r"/>
            <a:r>
              <a:rPr lang="en-GB" sz="1400" dirty="0" smtClean="0">
                <a:solidFill>
                  <a:srgbClr val="363636"/>
                </a:solidFill>
              </a:rPr>
              <a:t>50</a:t>
            </a:r>
            <a:endParaRPr lang="en-GB" sz="1400" dirty="0">
              <a:solidFill>
                <a:srgbClr val="363636"/>
              </a:solidFill>
            </a:endParaRPr>
          </a:p>
        </p:txBody>
      </p:sp>
      <p:sp>
        <p:nvSpPr>
          <p:cNvPr id="26" name="TextBox 25"/>
          <p:cNvSpPr txBox="1"/>
          <p:nvPr/>
        </p:nvSpPr>
        <p:spPr>
          <a:xfrm>
            <a:off x="2817081" y="3755089"/>
            <a:ext cx="383438" cy="307777"/>
          </a:xfrm>
          <a:prstGeom prst="rect">
            <a:avLst/>
          </a:prstGeom>
          <a:noFill/>
        </p:spPr>
        <p:txBody>
          <a:bodyPr wrap="none" rtlCol="0" anchor="ctr" anchorCtr="0">
            <a:spAutoFit/>
          </a:bodyPr>
          <a:lstStyle/>
          <a:p>
            <a:pPr algn="r"/>
            <a:r>
              <a:rPr lang="en-GB" sz="1400" dirty="0" smtClean="0">
                <a:solidFill>
                  <a:srgbClr val="363636"/>
                </a:solidFill>
              </a:rPr>
              <a:t>25</a:t>
            </a:r>
            <a:endParaRPr lang="en-GB" sz="1400" dirty="0">
              <a:solidFill>
                <a:srgbClr val="363636"/>
              </a:solidFill>
            </a:endParaRPr>
          </a:p>
        </p:txBody>
      </p:sp>
      <p:sp>
        <p:nvSpPr>
          <p:cNvPr id="27" name="TextBox 26"/>
          <p:cNvSpPr txBox="1"/>
          <p:nvPr/>
        </p:nvSpPr>
        <p:spPr>
          <a:xfrm>
            <a:off x="2901838" y="4390572"/>
            <a:ext cx="284052" cy="307777"/>
          </a:xfrm>
          <a:prstGeom prst="rect">
            <a:avLst/>
          </a:prstGeom>
          <a:noFill/>
        </p:spPr>
        <p:txBody>
          <a:bodyPr wrap="none" rtlCol="0" anchor="ctr" anchorCtr="0">
            <a:spAutoFit/>
          </a:bodyPr>
          <a:lstStyle/>
          <a:p>
            <a:pPr algn="r"/>
            <a:r>
              <a:rPr lang="en-GB" sz="1400" dirty="0">
                <a:solidFill>
                  <a:srgbClr val="363636"/>
                </a:solidFill>
              </a:rPr>
              <a:t>0</a:t>
            </a:r>
          </a:p>
        </p:txBody>
      </p:sp>
      <p:sp>
        <p:nvSpPr>
          <p:cNvPr id="28" name="TextBox 27"/>
          <p:cNvSpPr txBox="1"/>
          <p:nvPr/>
        </p:nvSpPr>
        <p:spPr>
          <a:xfrm>
            <a:off x="3065574" y="4588265"/>
            <a:ext cx="284052" cy="307777"/>
          </a:xfrm>
          <a:prstGeom prst="rect">
            <a:avLst/>
          </a:prstGeom>
          <a:noFill/>
        </p:spPr>
        <p:txBody>
          <a:bodyPr wrap="none" rtlCol="0" anchor="ctr" anchorCtr="0">
            <a:spAutoFit/>
          </a:bodyPr>
          <a:lstStyle/>
          <a:p>
            <a:pPr algn="ctr"/>
            <a:r>
              <a:rPr lang="en-GB" sz="1400" dirty="0">
                <a:solidFill>
                  <a:srgbClr val="363636"/>
                </a:solidFill>
              </a:rPr>
              <a:t>0</a:t>
            </a:r>
          </a:p>
        </p:txBody>
      </p:sp>
      <p:sp>
        <p:nvSpPr>
          <p:cNvPr id="29" name="TextBox 28"/>
          <p:cNvSpPr txBox="1"/>
          <p:nvPr/>
        </p:nvSpPr>
        <p:spPr>
          <a:xfrm>
            <a:off x="3412700" y="4588265"/>
            <a:ext cx="284052" cy="307777"/>
          </a:xfrm>
          <a:prstGeom prst="rect">
            <a:avLst/>
          </a:prstGeom>
          <a:noFill/>
        </p:spPr>
        <p:txBody>
          <a:bodyPr wrap="none" rtlCol="0" anchor="ctr" anchorCtr="0">
            <a:spAutoFit/>
          </a:bodyPr>
          <a:lstStyle/>
          <a:p>
            <a:pPr algn="ctr"/>
            <a:r>
              <a:rPr lang="en-GB" sz="1400" dirty="0" smtClean="0">
                <a:solidFill>
                  <a:srgbClr val="363636"/>
                </a:solidFill>
              </a:rPr>
              <a:t>3</a:t>
            </a:r>
            <a:endParaRPr lang="en-GB" sz="1400" dirty="0">
              <a:solidFill>
                <a:srgbClr val="363636"/>
              </a:solidFill>
            </a:endParaRPr>
          </a:p>
        </p:txBody>
      </p:sp>
      <p:sp>
        <p:nvSpPr>
          <p:cNvPr id="30" name="TextBox 29"/>
          <p:cNvSpPr txBox="1"/>
          <p:nvPr/>
        </p:nvSpPr>
        <p:spPr>
          <a:xfrm>
            <a:off x="3823539" y="4588265"/>
            <a:ext cx="284052" cy="307777"/>
          </a:xfrm>
          <a:prstGeom prst="rect">
            <a:avLst/>
          </a:prstGeom>
          <a:noFill/>
        </p:spPr>
        <p:txBody>
          <a:bodyPr wrap="none" rtlCol="0" anchor="ctr" anchorCtr="0">
            <a:spAutoFit/>
          </a:bodyPr>
          <a:lstStyle/>
          <a:p>
            <a:pPr algn="ctr"/>
            <a:r>
              <a:rPr lang="en-GB" sz="1400" dirty="0" smtClean="0">
                <a:solidFill>
                  <a:srgbClr val="363636"/>
                </a:solidFill>
              </a:rPr>
              <a:t>6</a:t>
            </a:r>
            <a:endParaRPr lang="en-GB" sz="1400" dirty="0">
              <a:solidFill>
                <a:srgbClr val="363636"/>
              </a:solidFill>
            </a:endParaRPr>
          </a:p>
        </p:txBody>
      </p:sp>
      <p:sp>
        <p:nvSpPr>
          <p:cNvPr id="31" name="TextBox 30"/>
          <p:cNvSpPr txBox="1"/>
          <p:nvPr/>
        </p:nvSpPr>
        <p:spPr>
          <a:xfrm>
            <a:off x="4537338" y="4588265"/>
            <a:ext cx="383438" cy="307777"/>
          </a:xfrm>
          <a:prstGeom prst="rect">
            <a:avLst/>
          </a:prstGeom>
          <a:noFill/>
        </p:spPr>
        <p:txBody>
          <a:bodyPr wrap="none" rtlCol="0" anchor="ctr" anchorCtr="0">
            <a:spAutoFit/>
          </a:bodyPr>
          <a:lstStyle/>
          <a:p>
            <a:pPr algn="ctr"/>
            <a:r>
              <a:rPr lang="en-GB" sz="1400" dirty="0" smtClean="0">
                <a:solidFill>
                  <a:srgbClr val="363636"/>
                </a:solidFill>
              </a:rPr>
              <a:t>12</a:t>
            </a:r>
            <a:endParaRPr lang="en-GB" sz="1400" dirty="0">
              <a:solidFill>
                <a:srgbClr val="363636"/>
              </a:solidFill>
            </a:endParaRPr>
          </a:p>
        </p:txBody>
      </p:sp>
      <p:sp>
        <p:nvSpPr>
          <p:cNvPr id="32" name="TextBox 31"/>
          <p:cNvSpPr txBox="1"/>
          <p:nvPr/>
        </p:nvSpPr>
        <p:spPr>
          <a:xfrm>
            <a:off x="5278886" y="4588265"/>
            <a:ext cx="383438" cy="307777"/>
          </a:xfrm>
          <a:prstGeom prst="rect">
            <a:avLst/>
          </a:prstGeom>
          <a:noFill/>
        </p:spPr>
        <p:txBody>
          <a:bodyPr wrap="none" rtlCol="0" anchor="ctr" anchorCtr="0">
            <a:spAutoFit/>
          </a:bodyPr>
          <a:lstStyle/>
          <a:p>
            <a:pPr algn="ctr"/>
            <a:r>
              <a:rPr lang="en-GB" sz="1400" dirty="0" smtClean="0">
                <a:solidFill>
                  <a:srgbClr val="363636"/>
                </a:solidFill>
              </a:rPr>
              <a:t>18</a:t>
            </a:r>
            <a:endParaRPr lang="en-GB" sz="1400" dirty="0">
              <a:solidFill>
                <a:srgbClr val="363636"/>
              </a:solidFill>
            </a:endParaRPr>
          </a:p>
        </p:txBody>
      </p:sp>
      <p:sp>
        <p:nvSpPr>
          <p:cNvPr id="33" name="TextBox 32"/>
          <p:cNvSpPr txBox="1"/>
          <p:nvPr/>
        </p:nvSpPr>
        <p:spPr>
          <a:xfrm>
            <a:off x="6035065" y="4588265"/>
            <a:ext cx="383438" cy="307777"/>
          </a:xfrm>
          <a:prstGeom prst="rect">
            <a:avLst/>
          </a:prstGeom>
          <a:noFill/>
        </p:spPr>
        <p:txBody>
          <a:bodyPr wrap="none" rtlCol="0" anchor="ctr" anchorCtr="0">
            <a:spAutoFit/>
          </a:bodyPr>
          <a:lstStyle/>
          <a:p>
            <a:pPr algn="ctr"/>
            <a:r>
              <a:rPr lang="en-GB" sz="1400" dirty="0" smtClean="0">
                <a:solidFill>
                  <a:srgbClr val="363636"/>
                </a:solidFill>
              </a:rPr>
              <a:t>24</a:t>
            </a:r>
            <a:endParaRPr lang="en-GB" sz="1400" dirty="0">
              <a:solidFill>
                <a:srgbClr val="363636"/>
              </a:solidFill>
            </a:endParaRPr>
          </a:p>
        </p:txBody>
      </p:sp>
      <p:sp>
        <p:nvSpPr>
          <p:cNvPr id="34" name="Line 15"/>
          <p:cNvSpPr>
            <a:spLocks noChangeShapeType="1"/>
          </p:cNvSpPr>
          <p:nvPr/>
        </p:nvSpPr>
        <p:spPr bwMode="auto">
          <a:xfrm>
            <a:off x="6981769" y="4530081"/>
            <a:ext cx="0" cy="904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35" name="TextBox 34"/>
          <p:cNvSpPr txBox="1"/>
          <p:nvPr/>
        </p:nvSpPr>
        <p:spPr>
          <a:xfrm>
            <a:off x="6794610" y="4601680"/>
            <a:ext cx="383438" cy="307777"/>
          </a:xfrm>
          <a:prstGeom prst="rect">
            <a:avLst/>
          </a:prstGeom>
          <a:noFill/>
        </p:spPr>
        <p:txBody>
          <a:bodyPr wrap="none" rtlCol="0" anchor="ctr" anchorCtr="0">
            <a:spAutoFit/>
          </a:bodyPr>
          <a:lstStyle/>
          <a:p>
            <a:pPr algn="ctr"/>
            <a:r>
              <a:rPr lang="en-GB" sz="1400" dirty="0" smtClean="0">
                <a:solidFill>
                  <a:srgbClr val="363636"/>
                </a:solidFill>
              </a:rPr>
              <a:t>30</a:t>
            </a:r>
            <a:endParaRPr lang="en-GB" sz="1400" dirty="0">
              <a:solidFill>
                <a:srgbClr val="363636"/>
              </a:solidFill>
            </a:endParaRPr>
          </a:p>
        </p:txBody>
      </p:sp>
      <p:sp>
        <p:nvSpPr>
          <p:cNvPr id="36" name="TextBox 35"/>
          <p:cNvSpPr txBox="1"/>
          <p:nvPr/>
        </p:nvSpPr>
        <p:spPr>
          <a:xfrm>
            <a:off x="5072999" y="2604814"/>
            <a:ext cx="2710999" cy="523220"/>
          </a:xfrm>
          <a:prstGeom prst="rect">
            <a:avLst/>
          </a:prstGeom>
          <a:noFill/>
        </p:spPr>
        <p:txBody>
          <a:bodyPr wrap="none" rtlCol="0" anchor="ctr" anchorCtr="0">
            <a:spAutoFit/>
          </a:bodyPr>
          <a:lstStyle/>
          <a:p>
            <a:r>
              <a:rPr lang="en-GB" sz="1400" dirty="0" smtClean="0">
                <a:solidFill>
                  <a:srgbClr val="363636"/>
                </a:solidFill>
              </a:rPr>
              <a:t>HR (95% CI) 0.93 (0.65, 1.35)</a:t>
            </a:r>
            <a:r>
              <a:rPr lang="en-GB" sz="1400" dirty="0">
                <a:solidFill>
                  <a:srgbClr val="363636"/>
                </a:solidFill>
              </a:rPr>
              <a:t> </a:t>
            </a:r>
            <a:endParaRPr lang="en-GB" sz="1400" dirty="0" smtClean="0">
              <a:solidFill>
                <a:srgbClr val="363636"/>
              </a:solidFill>
            </a:endParaRPr>
          </a:p>
          <a:p>
            <a:r>
              <a:rPr lang="en-GB" sz="1400" dirty="0" smtClean="0">
                <a:solidFill>
                  <a:srgbClr val="363636"/>
                </a:solidFill>
              </a:rPr>
              <a:t>p=0.72</a:t>
            </a:r>
            <a:endParaRPr lang="en-GB" sz="1400" dirty="0">
              <a:solidFill>
                <a:srgbClr val="363636"/>
              </a:solidFill>
            </a:endParaRPr>
          </a:p>
        </p:txBody>
      </p:sp>
      <p:sp>
        <p:nvSpPr>
          <p:cNvPr id="37" name="TextBox 36"/>
          <p:cNvSpPr txBox="1"/>
          <p:nvPr/>
        </p:nvSpPr>
        <p:spPr>
          <a:xfrm>
            <a:off x="5072999" y="2039116"/>
            <a:ext cx="950901" cy="523220"/>
          </a:xfrm>
          <a:prstGeom prst="rect">
            <a:avLst/>
          </a:prstGeom>
          <a:noFill/>
        </p:spPr>
        <p:txBody>
          <a:bodyPr wrap="none" rtlCol="0" anchor="ctr" anchorCtr="0">
            <a:spAutoFit/>
          </a:bodyPr>
          <a:lstStyle/>
          <a:p>
            <a:r>
              <a:rPr lang="en-GB" sz="1400" dirty="0" smtClean="0">
                <a:solidFill>
                  <a:srgbClr val="363636"/>
                </a:solidFill>
              </a:rPr>
              <a:t>Cediranib</a:t>
            </a:r>
          </a:p>
          <a:p>
            <a:r>
              <a:rPr lang="en-GB" sz="1400" dirty="0" smtClean="0">
                <a:solidFill>
                  <a:srgbClr val="363636"/>
                </a:solidFill>
              </a:rPr>
              <a:t>Placebo</a:t>
            </a:r>
            <a:endParaRPr lang="en-GB" sz="1400" dirty="0">
              <a:solidFill>
                <a:srgbClr val="363636"/>
              </a:solidFill>
            </a:endParaRPr>
          </a:p>
        </p:txBody>
      </p:sp>
      <p:cxnSp>
        <p:nvCxnSpPr>
          <p:cNvPr id="38" name="Straight Connector 37"/>
          <p:cNvCxnSpPr/>
          <p:nvPr/>
        </p:nvCxnSpPr>
        <p:spPr>
          <a:xfrm>
            <a:off x="4653279" y="2188727"/>
            <a:ext cx="308642"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9" name="Straight Connector 38"/>
          <p:cNvCxnSpPr/>
          <p:nvPr/>
        </p:nvCxnSpPr>
        <p:spPr>
          <a:xfrm>
            <a:off x="4653281" y="2416232"/>
            <a:ext cx="308642"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0" name="TextBox 39"/>
          <p:cNvSpPr txBox="1"/>
          <p:nvPr/>
        </p:nvSpPr>
        <p:spPr>
          <a:xfrm>
            <a:off x="5072999" y="3209657"/>
            <a:ext cx="3167855" cy="307777"/>
          </a:xfrm>
          <a:prstGeom prst="rect">
            <a:avLst/>
          </a:prstGeom>
          <a:noFill/>
        </p:spPr>
        <p:txBody>
          <a:bodyPr wrap="none" rtlCol="0" anchor="ctr" anchorCtr="0">
            <a:spAutoFit/>
          </a:bodyPr>
          <a:lstStyle/>
          <a:p>
            <a:r>
              <a:rPr lang="en-GB" sz="1400" dirty="0" smtClean="0">
                <a:solidFill>
                  <a:srgbClr val="363636"/>
                </a:solidFill>
              </a:rPr>
              <a:t>Median time on cediranib: 4.6 months</a:t>
            </a:r>
            <a:endParaRPr lang="en-GB" sz="1400" dirty="0">
              <a:solidFill>
                <a:srgbClr val="363636"/>
              </a:solidFill>
            </a:endParaRPr>
          </a:p>
        </p:txBody>
      </p:sp>
      <p:sp>
        <p:nvSpPr>
          <p:cNvPr id="41" name="Freeform 2"/>
          <p:cNvSpPr>
            <a:spLocks/>
          </p:cNvSpPr>
          <p:nvPr/>
        </p:nvSpPr>
        <p:spPr bwMode="auto">
          <a:xfrm>
            <a:off x="3207283" y="2003886"/>
            <a:ext cx="3551206" cy="2375901"/>
          </a:xfrm>
          <a:custGeom>
            <a:avLst/>
            <a:gdLst>
              <a:gd name="T0" fmla="*/ 205 w 281"/>
              <a:gd name="T1" fmla="*/ 188 h 188"/>
              <a:gd name="T2" fmla="*/ 172 w 281"/>
              <a:gd name="T3" fmla="*/ 182 h 188"/>
              <a:gd name="T4" fmla="*/ 168 w 281"/>
              <a:gd name="T5" fmla="*/ 178 h 188"/>
              <a:gd name="T6" fmla="*/ 143 w 281"/>
              <a:gd name="T7" fmla="*/ 174 h 188"/>
              <a:gd name="T8" fmla="*/ 123 w 281"/>
              <a:gd name="T9" fmla="*/ 171 h 188"/>
              <a:gd name="T10" fmla="*/ 106 w 281"/>
              <a:gd name="T11" fmla="*/ 168 h 188"/>
              <a:gd name="T12" fmla="*/ 102 w 281"/>
              <a:gd name="T13" fmla="*/ 165 h 188"/>
              <a:gd name="T14" fmla="*/ 99 w 281"/>
              <a:gd name="T15" fmla="*/ 154 h 188"/>
              <a:gd name="T16" fmla="*/ 96 w 281"/>
              <a:gd name="T17" fmla="*/ 152 h 188"/>
              <a:gd name="T18" fmla="*/ 93 w 281"/>
              <a:gd name="T19" fmla="*/ 148 h 188"/>
              <a:gd name="T20" fmla="*/ 89 w 281"/>
              <a:gd name="T21" fmla="*/ 146 h 188"/>
              <a:gd name="T22" fmla="*/ 86 w 281"/>
              <a:gd name="T23" fmla="*/ 142 h 188"/>
              <a:gd name="T24" fmla="*/ 84 w 281"/>
              <a:gd name="T25" fmla="*/ 138 h 188"/>
              <a:gd name="T26" fmla="*/ 82 w 281"/>
              <a:gd name="T27" fmla="*/ 132 h 188"/>
              <a:gd name="T28" fmla="*/ 81 w 281"/>
              <a:gd name="T29" fmla="*/ 123 h 188"/>
              <a:gd name="T30" fmla="*/ 79 w 281"/>
              <a:gd name="T31" fmla="*/ 116 h 188"/>
              <a:gd name="T32" fmla="*/ 77 w 281"/>
              <a:gd name="T33" fmla="*/ 113 h 188"/>
              <a:gd name="T34" fmla="*/ 76 w 281"/>
              <a:gd name="T35" fmla="*/ 110 h 188"/>
              <a:gd name="T36" fmla="*/ 74 w 281"/>
              <a:gd name="T37" fmla="*/ 103 h 188"/>
              <a:gd name="T38" fmla="*/ 70 w 281"/>
              <a:gd name="T39" fmla="*/ 100 h 188"/>
              <a:gd name="T40" fmla="*/ 62 w 281"/>
              <a:gd name="T41" fmla="*/ 97 h 188"/>
              <a:gd name="T42" fmla="*/ 60 w 281"/>
              <a:gd name="T43" fmla="*/ 91 h 188"/>
              <a:gd name="T44" fmla="*/ 59 w 281"/>
              <a:gd name="T45" fmla="*/ 87 h 188"/>
              <a:gd name="T46" fmla="*/ 54 w 281"/>
              <a:gd name="T47" fmla="*/ 77 h 188"/>
              <a:gd name="T48" fmla="*/ 51 w 281"/>
              <a:gd name="T49" fmla="*/ 71 h 188"/>
              <a:gd name="T50" fmla="*/ 46 w 281"/>
              <a:gd name="T51" fmla="*/ 68 h 188"/>
              <a:gd name="T52" fmla="*/ 39 w 281"/>
              <a:gd name="T53" fmla="*/ 65 h 188"/>
              <a:gd name="T54" fmla="*/ 32 w 281"/>
              <a:gd name="T55" fmla="*/ 62 h 188"/>
              <a:gd name="T56" fmla="*/ 28 w 281"/>
              <a:gd name="T57" fmla="*/ 58 h 188"/>
              <a:gd name="T58" fmla="*/ 27 w 281"/>
              <a:gd name="T59" fmla="*/ 51 h 188"/>
              <a:gd name="T60" fmla="*/ 25 w 281"/>
              <a:gd name="T61" fmla="*/ 45 h 188"/>
              <a:gd name="T62" fmla="*/ 23 w 281"/>
              <a:gd name="T63" fmla="*/ 38 h 188"/>
              <a:gd name="T64" fmla="*/ 21 w 281"/>
              <a:gd name="T65" fmla="*/ 26 h 188"/>
              <a:gd name="T66" fmla="*/ 20 w 281"/>
              <a:gd name="T67" fmla="*/ 19 h 188"/>
              <a:gd name="T68" fmla="*/ 16 w 281"/>
              <a:gd name="T69" fmla="*/ 14 h 188"/>
              <a:gd name="T70" fmla="*/ 15 w 281"/>
              <a:gd name="T71" fmla="*/ 10 h 188"/>
              <a:gd name="T72" fmla="*/ 7 w 281"/>
              <a:gd name="T73" fmla="*/ 5 h 188"/>
              <a:gd name="T74" fmla="*/ 0 w 281"/>
              <a:gd name="T7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1" h="188">
                <a:moveTo>
                  <a:pt x="281" y="188"/>
                </a:moveTo>
                <a:lnTo>
                  <a:pt x="205" y="188"/>
                </a:lnTo>
                <a:lnTo>
                  <a:pt x="205" y="182"/>
                </a:lnTo>
                <a:lnTo>
                  <a:pt x="172" y="182"/>
                </a:lnTo>
                <a:lnTo>
                  <a:pt x="172" y="178"/>
                </a:lnTo>
                <a:lnTo>
                  <a:pt x="168" y="178"/>
                </a:lnTo>
                <a:lnTo>
                  <a:pt x="168" y="174"/>
                </a:lnTo>
                <a:lnTo>
                  <a:pt x="143" y="174"/>
                </a:lnTo>
                <a:lnTo>
                  <a:pt x="143" y="171"/>
                </a:lnTo>
                <a:lnTo>
                  <a:pt x="123" y="171"/>
                </a:lnTo>
                <a:lnTo>
                  <a:pt x="123" y="168"/>
                </a:lnTo>
                <a:lnTo>
                  <a:pt x="106" y="168"/>
                </a:lnTo>
                <a:lnTo>
                  <a:pt x="106" y="165"/>
                </a:lnTo>
                <a:lnTo>
                  <a:pt x="102" y="165"/>
                </a:lnTo>
                <a:lnTo>
                  <a:pt x="102" y="154"/>
                </a:lnTo>
                <a:lnTo>
                  <a:pt x="99" y="154"/>
                </a:lnTo>
                <a:lnTo>
                  <a:pt x="99" y="152"/>
                </a:lnTo>
                <a:lnTo>
                  <a:pt x="96" y="152"/>
                </a:lnTo>
                <a:lnTo>
                  <a:pt x="96" y="148"/>
                </a:lnTo>
                <a:lnTo>
                  <a:pt x="93" y="148"/>
                </a:lnTo>
                <a:lnTo>
                  <a:pt x="93" y="146"/>
                </a:lnTo>
                <a:lnTo>
                  <a:pt x="89" y="146"/>
                </a:lnTo>
                <a:lnTo>
                  <a:pt x="89" y="142"/>
                </a:lnTo>
                <a:lnTo>
                  <a:pt x="86" y="142"/>
                </a:lnTo>
                <a:lnTo>
                  <a:pt x="86" y="138"/>
                </a:lnTo>
                <a:lnTo>
                  <a:pt x="84" y="138"/>
                </a:lnTo>
                <a:lnTo>
                  <a:pt x="84" y="132"/>
                </a:lnTo>
                <a:lnTo>
                  <a:pt x="82" y="132"/>
                </a:lnTo>
                <a:lnTo>
                  <a:pt x="82" y="123"/>
                </a:lnTo>
                <a:lnTo>
                  <a:pt x="81" y="123"/>
                </a:lnTo>
                <a:lnTo>
                  <a:pt x="81" y="116"/>
                </a:lnTo>
                <a:lnTo>
                  <a:pt x="79" y="116"/>
                </a:lnTo>
                <a:lnTo>
                  <a:pt x="79" y="113"/>
                </a:lnTo>
                <a:lnTo>
                  <a:pt x="77" y="113"/>
                </a:lnTo>
                <a:lnTo>
                  <a:pt x="77" y="110"/>
                </a:lnTo>
                <a:lnTo>
                  <a:pt x="76" y="110"/>
                </a:lnTo>
                <a:lnTo>
                  <a:pt x="76" y="103"/>
                </a:lnTo>
                <a:lnTo>
                  <a:pt x="74" y="103"/>
                </a:lnTo>
                <a:lnTo>
                  <a:pt x="74" y="100"/>
                </a:lnTo>
                <a:lnTo>
                  <a:pt x="70" y="100"/>
                </a:lnTo>
                <a:lnTo>
                  <a:pt x="70" y="97"/>
                </a:lnTo>
                <a:lnTo>
                  <a:pt x="62" y="97"/>
                </a:lnTo>
                <a:lnTo>
                  <a:pt x="62" y="91"/>
                </a:lnTo>
                <a:lnTo>
                  <a:pt x="60" y="91"/>
                </a:lnTo>
                <a:lnTo>
                  <a:pt x="60" y="87"/>
                </a:lnTo>
                <a:lnTo>
                  <a:pt x="59" y="87"/>
                </a:lnTo>
                <a:lnTo>
                  <a:pt x="59" y="77"/>
                </a:lnTo>
                <a:lnTo>
                  <a:pt x="54" y="77"/>
                </a:lnTo>
                <a:lnTo>
                  <a:pt x="54" y="71"/>
                </a:lnTo>
                <a:lnTo>
                  <a:pt x="51" y="71"/>
                </a:lnTo>
                <a:lnTo>
                  <a:pt x="51" y="68"/>
                </a:lnTo>
                <a:lnTo>
                  <a:pt x="46" y="68"/>
                </a:lnTo>
                <a:lnTo>
                  <a:pt x="46" y="65"/>
                </a:lnTo>
                <a:lnTo>
                  <a:pt x="39" y="65"/>
                </a:lnTo>
                <a:lnTo>
                  <a:pt x="39" y="62"/>
                </a:lnTo>
                <a:lnTo>
                  <a:pt x="32" y="62"/>
                </a:lnTo>
                <a:lnTo>
                  <a:pt x="32" y="58"/>
                </a:lnTo>
                <a:lnTo>
                  <a:pt x="28" y="58"/>
                </a:lnTo>
                <a:lnTo>
                  <a:pt x="28" y="51"/>
                </a:lnTo>
                <a:lnTo>
                  <a:pt x="27" y="51"/>
                </a:lnTo>
                <a:lnTo>
                  <a:pt x="27" y="45"/>
                </a:lnTo>
                <a:lnTo>
                  <a:pt x="25" y="45"/>
                </a:lnTo>
                <a:lnTo>
                  <a:pt x="25" y="38"/>
                </a:lnTo>
                <a:lnTo>
                  <a:pt x="23" y="38"/>
                </a:lnTo>
                <a:lnTo>
                  <a:pt x="23" y="26"/>
                </a:lnTo>
                <a:lnTo>
                  <a:pt x="21" y="26"/>
                </a:lnTo>
                <a:lnTo>
                  <a:pt x="21" y="19"/>
                </a:lnTo>
                <a:lnTo>
                  <a:pt x="20" y="19"/>
                </a:lnTo>
                <a:lnTo>
                  <a:pt x="20" y="14"/>
                </a:lnTo>
                <a:lnTo>
                  <a:pt x="16" y="14"/>
                </a:lnTo>
                <a:lnTo>
                  <a:pt x="16" y="10"/>
                </a:lnTo>
                <a:lnTo>
                  <a:pt x="15" y="10"/>
                </a:lnTo>
                <a:lnTo>
                  <a:pt x="15" y="5"/>
                </a:lnTo>
                <a:lnTo>
                  <a:pt x="7" y="5"/>
                </a:lnTo>
                <a:lnTo>
                  <a:pt x="7"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Freeform 3"/>
          <p:cNvSpPr>
            <a:spLocks/>
          </p:cNvSpPr>
          <p:nvPr/>
        </p:nvSpPr>
        <p:spPr bwMode="auto">
          <a:xfrm>
            <a:off x="3232135" y="2003886"/>
            <a:ext cx="3285813" cy="2477003"/>
          </a:xfrm>
          <a:custGeom>
            <a:avLst/>
            <a:gdLst>
              <a:gd name="T0" fmla="*/ 230 w 260"/>
              <a:gd name="T1" fmla="*/ 196 h 196"/>
              <a:gd name="T2" fmla="*/ 220 w 260"/>
              <a:gd name="T3" fmla="*/ 193 h 196"/>
              <a:gd name="T4" fmla="*/ 218 w 260"/>
              <a:gd name="T5" fmla="*/ 189 h 196"/>
              <a:gd name="T6" fmla="*/ 155 w 260"/>
              <a:gd name="T7" fmla="*/ 186 h 196"/>
              <a:gd name="T8" fmla="*/ 141 w 260"/>
              <a:gd name="T9" fmla="*/ 183 h 196"/>
              <a:gd name="T10" fmla="*/ 135 w 260"/>
              <a:gd name="T11" fmla="*/ 179 h 196"/>
              <a:gd name="T12" fmla="*/ 133 w 260"/>
              <a:gd name="T13" fmla="*/ 176 h 196"/>
              <a:gd name="T14" fmla="*/ 129 w 260"/>
              <a:gd name="T15" fmla="*/ 173 h 196"/>
              <a:gd name="T16" fmla="*/ 125 w 260"/>
              <a:gd name="T17" fmla="*/ 169 h 196"/>
              <a:gd name="T18" fmla="*/ 121 w 260"/>
              <a:gd name="T19" fmla="*/ 166 h 196"/>
              <a:gd name="T20" fmla="*/ 118 w 260"/>
              <a:gd name="T21" fmla="*/ 163 h 196"/>
              <a:gd name="T22" fmla="*/ 115 w 260"/>
              <a:gd name="T23" fmla="*/ 156 h 196"/>
              <a:gd name="T24" fmla="*/ 113 w 260"/>
              <a:gd name="T25" fmla="*/ 153 h 196"/>
              <a:gd name="T26" fmla="*/ 112 w 260"/>
              <a:gd name="T27" fmla="*/ 149 h 196"/>
              <a:gd name="T28" fmla="*/ 107 w 260"/>
              <a:gd name="T29" fmla="*/ 145 h 196"/>
              <a:gd name="T30" fmla="*/ 99 w 260"/>
              <a:gd name="T31" fmla="*/ 142 h 196"/>
              <a:gd name="T32" fmla="*/ 95 w 260"/>
              <a:gd name="T33" fmla="*/ 139 h 196"/>
              <a:gd name="T34" fmla="*/ 93 w 260"/>
              <a:gd name="T35" fmla="*/ 136 h 196"/>
              <a:gd name="T36" fmla="*/ 90 w 260"/>
              <a:gd name="T37" fmla="*/ 132 h 196"/>
              <a:gd name="T38" fmla="*/ 89 w 260"/>
              <a:gd name="T39" fmla="*/ 126 h 196"/>
              <a:gd name="T40" fmla="*/ 86 w 260"/>
              <a:gd name="T41" fmla="*/ 123 h 196"/>
              <a:gd name="T42" fmla="*/ 84 w 260"/>
              <a:gd name="T43" fmla="*/ 119 h 196"/>
              <a:gd name="T44" fmla="*/ 82 w 260"/>
              <a:gd name="T45" fmla="*/ 115 h 196"/>
              <a:gd name="T46" fmla="*/ 77 w 260"/>
              <a:gd name="T47" fmla="*/ 106 h 196"/>
              <a:gd name="T48" fmla="*/ 75 w 260"/>
              <a:gd name="T49" fmla="*/ 102 h 196"/>
              <a:gd name="T50" fmla="*/ 73 w 260"/>
              <a:gd name="T51" fmla="*/ 99 h 196"/>
              <a:gd name="T52" fmla="*/ 71 w 260"/>
              <a:gd name="T53" fmla="*/ 96 h 196"/>
              <a:gd name="T54" fmla="*/ 69 w 260"/>
              <a:gd name="T55" fmla="*/ 93 h 196"/>
              <a:gd name="T56" fmla="*/ 66 w 260"/>
              <a:gd name="T57" fmla="*/ 89 h 196"/>
              <a:gd name="T58" fmla="*/ 63 w 260"/>
              <a:gd name="T59" fmla="*/ 82 h 196"/>
              <a:gd name="T60" fmla="*/ 62 w 260"/>
              <a:gd name="T61" fmla="*/ 75 h 196"/>
              <a:gd name="T62" fmla="*/ 60 w 260"/>
              <a:gd name="T63" fmla="*/ 69 h 196"/>
              <a:gd name="T64" fmla="*/ 59 w 260"/>
              <a:gd name="T65" fmla="*/ 66 h 196"/>
              <a:gd name="T66" fmla="*/ 58 w 260"/>
              <a:gd name="T67" fmla="*/ 62 h 196"/>
              <a:gd name="T68" fmla="*/ 56 w 260"/>
              <a:gd name="T69" fmla="*/ 59 h 196"/>
              <a:gd name="T70" fmla="*/ 52 w 260"/>
              <a:gd name="T71" fmla="*/ 49 h 196"/>
              <a:gd name="T72" fmla="*/ 48 w 260"/>
              <a:gd name="T73" fmla="*/ 46 h 196"/>
              <a:gd name="T74" fmla="*/ 42 w 260"/>
              <a:gd name="T75" fmla="*/ 43 h 196"/>
              <a:gd name="T76" fmla="*/ 40 w 260"/>
              <a:gd name="T77" fmla="*/ 40 h 196"/>
              <a:gd name="T78" fmla="*/ 38 w 260"/>
              <a:gd name="T79" fmla="*/ 36 h 196"/>
              <a:gd name="T80" fmla="*/ 35 w 260"/>
              <a:gd name="T81" fmla="*/ 33 h 196"/>
              <a:gd name="T82" fmla="*/ 23 w 260"/>
              <a:gd name="T83" fmla="*/ 29 h 196"/>
              <a:gd name="T84" fmla="*/ 20 w 260"/>
              <a:gd name="T85" fmla="*/ 26 h 196"/>
              <a:gd name="T86" fmla="*/ 18 w 260"/>
              <a:gd name="T87" fmla="*/ 16 h 196"/>
              <a:gd name="T88" fmla="*/ 14 w 260"/>
              <a:gd name="T89" fmla="*/ 14 h 196"/>
              <a:gd name="T90" fmla="*/ 12 w 260"/>
              <a:gd name="T91" fmla="*/ 10 h 196"/>
              <a:gd name="T92" fmla="*/ 9 w 260"/>
              <a:gd name="T93" fmla="*/ 7 h 196"/>
              <a:gd name="T94" fmla="*/ 0 w 260"/>
              <a:gd name="T9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0" h="196">
                <a:moveTo>
                  <a:pt x="260" y="196"/>
                </a:moveTo>
                <a:lnTo>
                  <a:pt x="230" y="196"/>
                </a:lnTo>
                <a:lnTo>
                  <a:pt x="230" y="193"/>
                </a:lnTo>
                <a:lnTo>
                  <a:pt x="220" y="193"/>
                </a:lnTo>
                <a:lnTo>
                  <a:pt x="220" y="189"/>
                </a:lnTo>
                <a:lnTo>
                  <a:pt x="218" y="189"/>
                </a:lnTo>
                <a:lnTo>
                  <a:pt x="218" y="186"/>
                </a:lnTo>
                <a:lnTo>
                  <a:pt x="155" y="186"/>
                </a:lnTo>
                <a:lnTo>
                  <a:pt x="155" y="183"/>
                </a:lnTo>
                <a:lnTo>
                  <a:pt x="141" y="183"/>
                </a:lnTo>
                <a:lnTo>
                  <a:pt x="141" y="179"/>
                </a:lnTo>
                <a:lnTo>
                  <a:pt x="135" y="179"/>
                </a:lnTo>
                <a:lnTo>
                  <a:pt x="135" y="176"/>
                </a:lnTo>
                <a:lnTo>
                  <a:pt x="133" y="176"/>
                </a:lnTo>
                <a:lnTo>
                  <a:pt x="133" y="173"/>
                </a:lnTo>
                <a:lnTo>
                  <a:pt x="129" y="173"/>
                </a:lnTo>
                <a:lnTo>
                  <a:pt x="129" y="169"/>
                </a:lnTo>
                <a:lnTo>
                  <a:pt x="125" y="169"/>
                </a:lnTo>
                <a:lnTo>
                  <a:pt x="125" y="166"/>
                </a:lnTo>
                <a:lnTo>
                  <a:pt x="121" y="166"/>
                </a:lnTo>
                <a:lnTo>
                  <a:pt x="121" y="163"/>
                </a:lnTo>
                <a:lnTo>
                  <a:pt x="118" y="163"/>
                </a:lnTo>
                <a:lnTo>
                  <a:pt x="118" y="156"/>
                </a:lnTo>
                <a:lnTo>
                  <a:pt x="115" y="156"/>
                </a:lnTo>
                <a:lnTo>
                  <a:pt x="115" y="153"/>
                </a:lnTo>
                <a:lnTo>
                  <a:pt x="113" y="153"/>
                </a:lnTo>
                <a:lnTo>
                  <a:pt x="113" y="149"/>
                </a:lnTo>
                <a:lnTo>
                  <a:pt x="112" y="149"/>
                </a:lnTo>
                <a:lnTo>
                  <a:pt x="112" y="145"/>
                </a:lnTo>
                <a:lnTo>
                  <a:pt x="107" y="145"/>
                </a:lnTo>
                <a:lnTo>
                  <a:pt x="107" y="142"/>
                </a:lnTo>
                <a:lnTo>
                  <a:pt x="99" y="142"/>
                </a:lnTo>
                <a:lnTo>
                  <a:pt x="99" y="139"/>
                </a:lnTo>
                <a:lnTo>
                  <a:pt x="95" y="139"/>
                </a:lnTo>
                <a:lnTo>
                  <a:pt x="95" y="136"/>
                </a:lnTo>
                <a:lnTo>
                  <a:pt x="93" y="136"/>
                </a:lnTo>
                <a:lnTo>
                  <a:pt x="93" y="132"/>
                </a:lnTo>
                <a:lnTo>
                  <a:pt x="90" y="132"/>
                </a:lnTo>
                <a:lnTo>
                  <a:pt x="90" y="126"/>
                </a:lnTo>
                <a:lnTo>
                  <a:pt x="89" y="126"/>
                </a:lnTo>
                <a:lnTo>
                  <a:pt x="89" y="123"/>
                </a:lnTo>
                <a:lnTo>
                  <a:pt x="86" y="123"/>
                </a:lnTo>
                <a:lnTo>
                  <a:pt x="86" y="119"/>
                </a:lnTo>
                <a:lnTo>
                  <a:pt x="84" y="119"/>
                </a:lnTo>
                <a:lnTo>
                  <a:pt x="84" y="115"/>
                </a:lnTo>
                <a:lnTo>
                  <a:pt x="82" y="115"/>
                </a:lnTo>
                <a:lnTo>
                  <a:pt x="82" y="106"/>
                </a:lnTo>
                <a:lnTo>
                  <a:pt x="77" y="106"/>
                </a:lnTo>
                <a:lnTo>
                  <a:pt x="77" y="102"/>
                </a:lnTo>
                <a:lnTo>
                  <a:pt x="75" y="102"/>
                </a:lnTo>
                <a:lnTo>
                  <a:pt x="75" y="99"/>
                </a:lnTo>
                <a:lnTo>
                  <a:pt x="73" y="99"/>
                </a:lnTo>
                <a:lnTo>
                  <a:pt x="73" y="96"/>
                </a:lnTo>
                <a:lnTo>
                  <a:pt x="71" y="96"/>
                </a:lnTo>
                <a:lnTo>
                  <a:pt x="71" y="93"/>
                </a:lnTo>
                <a:lnTo>
                  <a:pt x="69" y="93"/>
                </a:lnTo>
                <a:lnTo>
                  <a:pt x="69" y="89"/>
                </a:lnTo>
                <a:lnTo>
                  <a:pt x="66" y="89"/>
                </a:lnTo>
                <a:lnTo>
                  <a:pt x="66" y="82"/>
                </a:lnTo>
                <a:lnTo>
                  <a:pt x="63" y="82"/>
                </a:lnTo>
                <a:lnTo>
                  <a:pt x="63" y="75"/>
                </a:lnTo>
                <a:lnTo>
                  <a:pt x="62" y="75"/>
                </a:lnTo>
                <a:lnTo>
                  <a:pt x="62" y="69"/>
                </a:lnTo>
                <a:lnTo>
                  <a:pt x="60" y="69"/>
                </a:lnTo>
                <a:lnTo>
                  <a:pt x="60" y="66"/>
                </a:lnTo>
                <a:lnTo>
                  <a:pt x="59" y="66"/>
                </a:lnTo>
                <a:lnTo>
                  <a:pt x="59" y="62"/>
                </a:lnTo>
                <a:lnTo>
                  <a:pt x="58" y="62"/>
                </a:lnTo>
                <a:lnTo>
                  <a:pt x="58" y="59"/>
                </a:lnTo>
                <a:lnTo>
                  <a:pt x="56" y="59"/>
                </a:lnTo>
                <a:lnTo>
                  <a:pt x="56" y="49"/>
                </a:lnTo>
                <a:lnTo>
                  <a:pt x="52" y="49"/>
                </a:lnTo>
                <a:lnTo>
                  <a:pt x="52" y="46"/>
                </a:lnTo>
                <a:lnTo>
                  <a:pt x="48" y="46"/>
                </a:lnTo>
                <a:lnTo>
                  <a:pt x="48" y="43"/>
                </a:lnTo>
                <a:lnTo>
                  <a:pt x="42" y="43"/>
                </a:lnTo>
                <a:lnTo>
                  <a:pt x="42" y="40"/>
                </a:lnTo>
                <a:lnTo>
                  <a:pt x="40" y="40"/>
                </a:lnTo>
                <a:lnTo>
                  <a:pt x="40" y="36"/>
                </a:lnTo>
                <a:lnTo>
                  <a:pt x="38" y="36"/>
                </a:lnTo>
                <a:lnTo>
                  <a:pt x="38" y="33"/>
                </a:lnTo>
                <a:lnTo>
                  <a:pt x="35" y="33"/>
                </a:lnTo>
                <a:lnTo>
                  <a:pt x="35" y="29"/>
                </a:lnTo>
                <a:lnTo>
                  <a:pt x="23" y="29"/>
                </a:lnTo>
                <a:lnTo>
                  <a:pt x="23" y="26"/>
                </a:lnTo>
                <a:lnTo>
                  <a:pt x="20" y="26"/>
                </a:lnTo>
                <a:lnTo>
                  <a:pt x="20" y="16"/>
                </a:lnTo>
                <a:lnTo>
                  <a:pt x="18" y="16"/>
                </a:lnTo>
                <a:lnTo>
                  <a:pt x="18" y="14"/>
                </a:lnTo>
                <a:lnTo>
                  <a:pt x="14" y="14"/>
                </a:lnTo>
                <a:lnTo>
                  <a:pt x="14" y="10"/>
                </a:lnTo>
                <a:lnTo>
                  <a:pt x="12" y="10"/>
                </a:lnTo>
                <a:lnTo>
                  <a:pt x="12" y="7"/>
                </a:lnTo>
                <a:lnTo>
                  <a:pt x="9" y="7"/>
                </a:lnTo>
                <a:cubicBezTo>
                  <a:pt x="9" y="7"/>
                  <a:pt x="7" y="0"/>
                  <a:pt x="9" y="0"/>
                </a:cubicBezTo>
                <a:cubicBezTo>
                  <a:pt x="10" y="0"/>
                  <a:pt x="0" y="0"/>
                  <a:pt x="0" y="0"/>
                </a:cubicBez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 name="TextBox 42"/>
          <p:cNvSpPr txBox="1"/>
          <p:nvPr/>
        </p:nvSpPr>
        <p:spPr>
          <a:xfrm>
            <a:off x="2717695" y="1858893"/>
            <a:ext cx="482824" cy="307777"/>
          </a:xfrm>
          <a:prstGeom prst="rect">
            <a:avLst/>
          </a:prstGeom>
          <a:noFill/>
        </p:spPr>
        <p:txBody>
          <a:bodyPr wrap="none" rtlCol="0" anchor="ctr" anchorCtr="0">
            <a:spAutoFit/>
          </a:bodyPr>
          <a:lstStyle/>
          <a:p>
            <a:pPr algn="r"/>
            <a:r>
              <a:rPr lang="en-GB" sz="1400" dirty="0" smtClean="0">
                <a:solidFill>
                  <a:srgbClr val="363636"/>
                </a:solidFill>
              </a:rPr>
              <a:t>100</a:t>
            </a:r>
            <a:endParaRPr lang="en-GB" sz="1400" dirty="0">
              <a:solidFill>
                <a:srgbClr val="363636"/>
              </a:solidFill>
            </a:endParaRPr>
          </a:p>
        </p:txBody>
      </p:sp>
      <p:cxnSp>
        <p:nvCxnSpPr>
          <p:cNvPr id="44" name="Straight Connector 43"/>
          <p:cNvCxnSpPr/>
          <p:nvPr/>
        </p:nvCxnSpPr>
        <p:spPr>
          <a:xfrm flipV="1">
            <a:off x="3555887" y="2384529"/>
            <a:ext cx="0" cy="21612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79163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solidFill>
                  <a:srgbClr val="043882"/>
                </a:solidFill>
              </a:rPr>
              <a:t>4002: ABC-03: A randomized phase II trial of cediranib (AZD2171) or placebo in</a:t>
            </a:r>
            <a:br>
              <a:rPr lang="en-GB" sz="1600" dirty="0">
                <a:solidFill>
                  <a:srgbClr val="043882"/>
                </a:solidFill>
              </a:rPr>
            </a:br>
            <a:r>
              <a:rPr lang="en-GB" sz="1600" dirty="0">
                <a:solidFill>
                  <a:srgbClr val="043882"/>
                </a:solidFill>
              </a:rPr>
              <a:t>combination with </a:t>
            </a:r>
            <a:r>
              <a:rPr lang="en-GB" sz="1600" dirty="0" err="1">
                <a:solidFill>
                  <a:srgbClr val="043882"/>
                </a:solidFill>
              </a:rPr>
              <a:t>cisplatin</a:t>
            </a:r>
            <a:r>
              <a:rPr lang="en-GB" sz="1600" dirty="0">
                <a:solidFill>
                  <a:srgbClr val="043882"/>
                </a:solidFill>
              </a:rPr>
              <a:t>/gemcitabine (</a:t>
            </a:r>
            <a:r>
              <a:rPr lang="en-GB" sz="1600" dirty="0" err="1">
                <a:solidFill>
                  <a:srgbClr val="043882"/>
                </a:solidFill>
              </a:rPr>
              <a:t>CisGem</a:t>
            </a:r>
            <a:r>
              <a:rPr lang="en-GB" sz="1600" dirty="0">
                <a:solidFill>
                  <a:srgbClr val="043882"/>
                </a:solidFill>
              </a:rPr>
              <a:t>) chemotherapy for patients (</a:t>
            </a:r>
            <a:r>
              <a:rPr lang="en-GB" sz="1600" dirty="0" err="1">
                <a:solidFill>
                  <a:srgbClr val="043882"/>
                </a:solidFill>
              </a:rPr>
              <a:t>pts</a:t>
            </a:r>
            <a:r>
              <a:rPr lang="en-GB" sz="1600" dirty="0">
                <a:solidFill>
                  <a:srgbClr val="043882"/>
                </a:solidFill>
              </a:rPr>
              <a:t>)</a:t>
            </a:r>
            <a:br>
              <a:rPr lang="en-GB" sz="1600" dirty="0">
                <a:solidFill>
                  <a:srgbClr val="043882"/>
                </a:solidFill>
              </a:rPr>
            </a:br>
            <a:r>
              <a:rPr lang="en-GB" sz="1600" dirty="0">
                <a:solidFill>
                  <a:srgbClr val="043882"/>
                </a:solidFill>
              </a:rPr>
              <a:t>with advanced biliary tract cancer (ABC) – </a:t>
            </a:r>
            <a:r>
              <a:rPr lang="en-GB" sz="1600" dirty="0" smtClean="0">
                <a:solidFill>
                  <a:srgbClr val="043882"/>
                </a:solidFill>
              </a:rPr>
              <a:t>Valle JW et </a:t>
            </a:r>
            <a:r>
              <a:rPr lang="en-GB" sz="1600" dirty="0">
                <a:solidFill>
                  <a:srgbClr val="043882"/>
                </a:solidFill>
              </a:rPr>
              <a:t>al</a:t>
            </a:r>
            <a:endParaRPr lang="en-GB" dirty="0"/>
          </a:p>
        </p:txBody>
      </p:sp>
      <p:sp>
        <p:nvSpPr>
          <p:cNvPr id="3" name="Content Placeholder 2"/>
          <p:cNvSpPr>
            <a:spLocks noGrp="1"/>
          </p:cNvSpPr>
          <p:nvPr>
            <p:ph idx="1"/>
          </p:nvPr>
        </p:nvSpPr>
        <p:spPr/>
        <p:txBody>
          <a:bodyPr/>
          <a:lstStyle/>
          <a:p>
            <a:pPr>
              <a:spcAft>
                <a:spcPts val="6600"/>
              </a:spcAft>
            </a:pPr>
            <a:r>
              <a:rPr lang="en-GB" sz="1600" b="1" dirty="0" smtClean="0"/>
              <a:t>Key results</a:t>
            </a:r>
          </a:p>
          <a:p>
            <a:pPr>
              <a:spcAft>
                <a:spcPts val="0"/>
              </a:spcAft>
            </a:pPr>
            <a:endParaRPr lang="en-GB" sz="1600" dirty="0" smtClean="0"/>
          </a:p>
          <a:p>
            <a:pPr>
              <a:spcAft>
                <a:spcPts val="0"/>
              </a:spcAft>
            </a:pPr>
            <a:endParaRPr lang="en-GB" sz="1600" dirty="0" smtClean="0"/>
          </a:p>
          <a:p>
            <a:pPr>
              <a:spcAft>
                <a:spcPts val="0"/>
              </a:spcAft>
            </a:pPr>
            <a:endParaRPr lang="en-GB" sz="1600" dirty="0"/>
          </a:p>
          <a:p>
            <a:pPr>
              <a:spcAft>
                <a:spcPts val="0"/>
              </a:spcAft>
            </a:pPr>
            <a:endParaRPr lang="en-GB" sz="1600" dirty="0" smtClean="0"/>
          </a:p>
          <a:p>
            <a:pPr>
              <a:spcAft>
                <a:spcPts val="0"/>
              </a:spcAft>
            </a:pPr>
            <a:endParaRPr lang="en-GB" sz="1600" dirty="0" smtClean="0"/>
          </a:p>
          <a:p>
            <a:pPr>
              <a:spcAft>
                <a:spcPts val="0"/>
              </a:spcAft>
            </a:pPr>
            <a:endParaRPr lang="en-GB" sz="1600" dirty="0"/>
          </a:p>
          <a:p>
            <a:pPr lvl="1">
              <a:spcAft>
                <a:spcPts val="1200"/>
              </a:spcAft>
            </a:pPr>
            <a:r>
              <a:rPr lang="en-GB" sz="1600" dirty="0" smtClean="0"/>
              <a:t>Patients with high (≥7515 </a:t>
            </a:r>
            <a:r>
              <a:rPr lang="en-GB" sz="1600" dirty="0" err="1" smtClean="0"/>
              <a:t>pg</a:t>
            </a:r>
            <a:r>
              <a:rPr lang="en-GB" sz="1600" dirty="0" smtClean="0"/>
              <a:t>/mL) </a:t>
            </a:r>
            <a:r>
              <a:rPr lang="en-GB" sz="1600" dirty="0" err="1" smtClean="0"/>
              <a:t>vs</a:t>
            </a:r>
            <a:r>
              <a:rPr lang="en-GB" sz="1600" dirty="0" smtClean="0"/>
              <a:t> medium (5523–7514 </a:t>
            </a:r>
            <a:r>
              <a:rPr lang="en-GB" sz="1600" dirty="0" err="1" smtClean="0"/>
              <a:t>pg</a:t>
            </a:r>
            <a:r>
              <a:rPr lang="en-GB" sz="1600" dirty="0" smtClean="0"/>
              <a:t>/mL)/low (&lt;5522 </a:t>
            </a:r>
            <a:r>
              <a:rPr lang="en-GB" sz="1600" dirty="0" err="1" smtClean="0"/>
              <a:t>pg</a:t>
            </a:r>
            <a:r>
              <a:rPr lang="en-GB" sz="1600" dirty="0" smtClean="0"/>
              <a:t>/mL) baseline VEGFR2 levels had a shorter OS (HR 1.8 [95% CI 1.0, 3.2]; p=0.04)</a:t>
            </a:r>
          </a:p>
          <a:p>
            <a:pPr>
              <a:spcAft>
                <a:spcPts val="0"/>
              </a:spcAft>
            </a:pPr>
            <a:endParaRPr lang="en-GB" sz="1600" dirty="0" smtClean="0"/>
          </a:p>
          <a:p>
            <a:pPr>
              <a:spcAft>
                <a:spcPts val="0"/>
              </a:spcAft>
            </a:pPr>
            <a:endParaRPr lang="en-GB" sz="1600" dirty="0" smtClean="0"/>
          </a:p>
          <a:p>
            <a:pPr>
              <a:spcAft>
                <a:spcPts val="0"/>
              </a:spcAft>
            </a:pPr>
            <a:endParaRPr lang="en-GB" sz="1600" dirty="0"/>
          </a:p>
          <a:p>
            <a:pPr>
              <a:spcAft>
                <a:spcPts val="0"/>
              </a:spcAft>
            </a:pPr>
            <a:r>
              <a:rPr lang="en-GB" sz="1600" b="1" dirty="0" smtClean="0"/>
              <a:t>Conclusions</a:t>
            </a:r>
          </a:p>
          <a:p>
            <a:pPr lvl="1">
              <a:spcAft>
                <a:spcPts val="0"/>
              </a:spcAft>
            </a:pPr>
            <a:r>
              <a:rPr lang="en-GB" sz="1600" b="1" dirty="0" smtClean="0"/>
              <a:t>Cediranib did not increase PFS</a:t>
            </a:r>
            <a:r>
              <a:rPr lang="en-GB" sz="1600" b="1" dirty="0"/>
              <a:t> </a:t>
            </a:r>
            <a:r>
              <a:rPr lang="en-GB" sz="1600" b="1" dirty="0" smtClean="0"/>
              <a:t>but appeared </a:t>
            </a:r>
            <a:r>
              <a:rPr lang="en-GB" sz="1600" b="1" dirty="0"/>
              <a:t>to improve </a:t>
            </a:r>
            <a:r>
              <a:rPr lang="en-GB" sz="1600" b="1" dirty="0" smtClean="0"/>
              <a:t>the response rate</a:t>
            </a:r>
          </a:p>
          <a:p>
            <a:pPr lvl="1">
              <a:spcAft>
                <a:spcPts val="0"/>
              </a:spcAft>
            </a:pPr>
            <a:r>
              <a:rPr lang="en-GB" sz="1600" b="1" dirty="0" smtClean="0"/>
              <a:t>Cediranib was associated with an increase in grade 3–4 toxicities</a:t>
            </a:r>
          </a:p>
          <a:p>
            <a:pPr lvl="1">
              <a:spcAft>
                <a:spcPts val="0"/>
              </a:spcAft>
            </a:pPr>
            <a:r>
              <a:rPr lang="en-GB" sz="1600" b="1" dirty="0" smtClean="0"/>
              <a:t>Current and future biomarker data may reveal the potential for selecting patients most likely to benefit in future studies</a:t>
            </a:r>
            <a:endParaRPr lang="en-GB" sz="1600" dirty="0"/>
          </a:p>
        </p:txBody>
      </p:sp>
      <p:sp>
        <p:nvSpPr>
          <p:cNvPr id="4" name="Text Box 4"/>
          <p:cNvSpPr txBox="1">
            <a:spLocks noChangeArrowheads="1"/>
          </p:cNvSpPr>
          <p:nvPr/>
        </p:nvSpPr>
        <p:spPr bwMode="auto">
          <a:xfrm>
            <a:off x="5214181" y="6474897"/>
            <a:ext cx="37091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Valle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4002) </a:t>
            </a:r>
            <a:endParaRPr lang="en-GB" sz="1200" dirty="0">
              <a:solidFill>
                <a:srgbClr val="36363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65958168"/>
              </p:ext>
            </p:extLst>
          </p:nvPr>
        </p:nvGraphicFramePr>
        <p:xfrm>
          <a:off x="423080" y="4452375"/>
          <a:ext cx="8215951" cy="731520"/>
        </p:xfrm>
        <a:graphic>
          <a:graphicData uri="http://schemas.openxmlformats.org/drawingml/2006/table">
            <a:tbl>
              <a:tblPr firstRow="1" bandRow="1">
                <a:tableStyleId>{69012ECD-51FC-41F1-AA8D-1B2483CD663E}</a:tableStyleId>
              </a:tblPr>
              <a:tblGrid>
                <a:gridCol w="3125338"/>
                <a:gridCol w="1696871"/>
                <a:gridCol w="1696871"/>
                <a:gridCol w="1696871"/>
              </a:tblGrid>
              <a:tr h="149529">
                <a:tc>
                  <a:txBody>
                    <a:bodyPr/>
                    <a:lstStyle/>
                    <a:p>
                      <a:pPr>
                        <a:lnSpc>
                          <a:spcPts val="1200"/>
                        </a:lnSpc>
                      </a:pPr>
                      <a:r>
                        <a:rPr lang="en-GB" sz="1200" dirty="0" smtClean="0">
                          <a:solidFill>
                            <a:schemeClr val="tx2"/>
                          </a:solidFill>
                        </a:rPr>
                        <a:t>Grade 3–4 AEs,</a:t>
                      </a:r>
                      <a:r>
                        <a:rPr lang="en-GB" sz="1200" baseline="0" dirty="0" smtClean="0">
                          <a:solidFill>
                            <a:schemeClr val="tx2"/>
                          </a:solidFill>
                        </a:rPr>
                        <a:t> n (%)</a:t>
                      </a:r>
                      <a:endParaRPr lang="en-GB" sz="1200" dirty="0">
                        <a:solidFill>
                          <a:schemeClr val="tx2"/>
                        </a:solidFill>
                      </a:endParaRPr>
                    </a:p>
                  </a:txBody>
                  <a:tcPr/>
                </a:tc>
                <a:tc>
                  <a:txBody>
                    <a:bodyPr/>
                    <a:lstStyle/>
                    <a:p>
                      <a:pPr algn="ctr">
                        <a:lnSpc>
                          <a:spcPts val="1200"/>
                        </a:lnSpc>
                      </a:pPr>
                      <a:r>
                        <a:rPr lang="en-GB" sz="1200" dirty="0" smtClean="0">
                          <a:solidFill>
                            <a:schemeClr val="tx2"/>
                          </a:solidFill>
                        </a:rPr>
                        <a:t>Cediranib</a:t>
                      </a:r>
                      <a:endParaRPr lang="en-GB" sz="1200" dirty="0">
                        <a:solidFill>
                          <a:schemeClr val="tx2"/>
                        </a:solidFill>
                      </a:endParaRPr>
                    </a:p>
                  </a:txBody>
                  <a:tcPr/>
                </a:tc>
                <a:tc>
                  <a:txBody>
                    <a:bodyPr/>
                    <a:lstStyle/>
                    <a:p>
                      <a:pPr algn="ctr">
                        <a:lnSpc>
                          <a:spcPts val="1200"/>
                        </a:lnSpc>
                      </a:pPr>
                      <a:r>
                        <a:rPr lang="en-GB" sz="1200" dirty="0" smtClean="0">
                          <a:solidFill>
                            <a:schemeClr val="tx2"/>
                          </a:solidFill>
                        </a:rPr>
                        <a:t>Placebo</a:t>
                      </a:r>
                      <a:endParaRPr lang="en-GB" sz="1200" dirty="0">
                        <a:solidFill>
                          <a:schemeClr val="tx2"/>
                        </a:solidFill>
                      </a:endParaRPr>
                    </a:p>
                  </a:txBody>
                  <a:tcPr/>
                </a:tc>
                <a:tc>
                  <a:txBody>
                    <a:bodyPr/>
                    <a:lstStyle/>
                    <a:p>
                      <a:pPr algn="ctr">
                        <a:lnSpc>
                          <a:spcPts val="1200"/>
                        </a:lnSpc>
                      </a:pPr>
                      <a:r>
                        <a:rPr lang="en-GB" sz="1200" dirty="0" smtClean="0">
                          <a:solidFill>
                            <a:schemeClr val="tx2"/>
                          </a:solidFill>
                        </a:rPr>
                        <a:t>p-value</a:t>
                      </a:r>
                      <a:endParaRPr lang="en-GB" sz="1200" dirty="0">
                        <a:solidFill>
                          <a:schemeClr val="tx2"/>
                        </a:solidFill>
                      </a:endParaRPr>
                    </a:p>
                  </a:txBody>
                  <a:tcPr/>
                </a:tc>
              </a:tr>
              <a:tr h="149529">
                <a:tc>
                  <a:txBody>
                    <a:bodyPr/>
                    <a:lstStyle/>
                    <a:p>
                      <a:pPr>
                        <a:lnSpc>
                          <a:spcPts val="1200"/>
                        </a:lnSpc>
                      </a:pPr>
                      <a:r>
                        <a:rPr lang="en-GB" sz="1200" dirty="0" smtClean="0"/>
                        <a:t>Haematological</a:t>
                      </a:r>
                      <a:endParaRPr lang="en-GB" sz="1200" dirty="0"/>
                    </a:p>
                  </a:txBody>
                  <a:tcPr/>
                </a:tc>
                <a:tc>
                  <a:txBody>
                    <a:bodyPr/>
                    <a:lstStyle/>
                    <a:p>
                      <a:pPr algn="ctr">
                        <a:lnSpc>
                          <a:spcPts val="1200"/>
                        </a:lnSpc>
                      </a:pPr>
                      <a:r>
                        <a:rPr lang="en-GB" sz="1200" dirty="0" smtClean="0"/>
                        <a:t>32 (52)</a:t>
                      </a:r>
                      <a:endParaRPr lang="en-GB" sz="1200" dirty="0"/>
                    </a:p>
                  </a:txBody>
                  <a:tcPr/>
                </a:tc>
                <a:tc>
                  <a:txBody>
                    <a:bodyPr/>
                    <a:lstStyle/>
                    <a:p>
                      <a:pPr algn="ctr">
                        <a:lnSpc>
                          <a:spcPts val="1200"/>
                        </a:lnSpc>
                      </a:pPr>
                      <a:r>
                        <a:rPr lang="en-GB" sz="1200" dirty="0" smtClean="0"/>
                        <a:t>28 (45)</a:t>
                      </a:r>
                      <a:endParaRPr lang="en-GB" sz="1200" dirty="0"/>
                    </a:p>
                  </a:txBody>
                  <a:tcPr/>
                </a:tc>
                <a:tc>
                  <a:txBody>
                    <a:bodyPr/>
                    <a:lstStyle/>
                    <a:p>
                      <a:pPr algn="ctr">
                        <a:lnSpc>
                          <a:spcPts val="1200"/>
                        </a:lnSpc>
                      </a:pPr>
                      <a:r>
                        <a:rPr lang="en-GB" sz="1200" dirty="0" smtClean="0"/>
                        <a:t>0.47</a:t>
                      </a:r>
                      <a:endParaRPr lang="en-GB" sz="1200" dirty="0"/>
                    </a:p>
                  </a:txBody>
                  <a:tcPr/>
                </a:tc>
              </a:tr>
              <a:tr h="149529">
                <a:tc>
                  <a:txBody>
                    <a:bodyPr/>
                    <a:lstStyle/>
                    <a:p>
                      <a:pPr>
                        <a:lnSpc>
                          <a:spcPts val="1200"/>
                        </a:lnSpc>
                      </a:pPr>
                      <a:r>
                        <a:rPr lang="en-GB" sz="1200" dirty="0" smtClean="0"/>
                        <a:t>Non-haematological</a:t>
                      </a:r>
                      <a:endParaRPr lang="en-GB" sz="1200" dirty="0"/>
                    </a:p>
                  </a:txBody>
                  <a:tcPr/>
                </a:tc>
                <a:tc>
                  <a:txBody>
                    <a:bodyPr/>
                    <a:lstStyle/>
                    <a:p>
                      <a:pPr algn="ctr">
                        <a:lnSpc>
                          <a:spcPts val="1200"/>
                        </a:lnSpc>
                      </a:pPr>
                      <a:r>
                        <a:rPr lang="en-GB" sz="1200" dirty="0" smtClean="0"/>
                        <a:t>55 (89)</a:t>
                      </a:r>
                      <a:endParaRPr lang="en-GB" sz="1200" dirty="0"/>
                    </a:p>
                  </a:txBody>
                  <a:tcPr/>
                </a:tc>
                <a:tc>
                  <a:txBody>
                    <a:bodyPr/>
                    <a:lstStyle/>
                    <a:p>
                      <a:pPr algn="ctr">
                        <a:lnSpc>
                          <a:spcPts val="1200"/>
                        </a:lnSpc>
                      </a:pPr>
                      <a:r>
                        <a:rPr lang="en-GB" sz="1200" dirty="0" smtClean="0"/>
                        <a:t>46 (74)</a:t>
                      </a:r>
                      <a:endParaRPr lang="en-GB" sz="1200" dirty="0"/>
                    </a:p>
                  </a:txBody>
                  <a:tcPr/>
                </a:tc>
                <a:tc>
                  <a:txBody>
                    <a:bodyPr/>
                    <a:lstStyle/>
                    <a:p>
                      <a:pPr algn="ctr">
                        <a:lnSpc>
                          <a:spcPts val="1200"/>
                        </a:lnSpc>
                      </a:pPr>
                      <a:r>
                        <a:rPr lang="en-GB" sz="1200" dirty="0" smtClean="0"/>
                        <a:t>0.04</a:t>
                      </a:r>
                      <a:endParaRPr lang="en-GB" sz="12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51714018"/>
              </p:ext>
            </p:extLst>
          </p:nvPr>
        </p:nvGraphicFramePr>
        <p:xfrm>
          <a:off x="423080" y="1664358"/>
          <a:ext cx="8215951" cy="2209800"/>
        </p:xfrm>
        <a:graphic>
          <a:graphicData uri="http://schemas.openxmlformats.org/drawingml/2006/table">
            <a:tbl>
              <a:tblPr firstRow="1" bandRow="1">
                <a:tableStyleId>{69012ECD-51FC-41F1-AA8D-1B2483CD663E}</a:tableStyleId>
              </a:tblPr>
              <a:tblGrid>
                <a:gridCol w="3125338"/>
                <a:gridCol w="1696871"/>
                <a:gridCol w="1696871"/>
                <a:gridCol w="1696871"/>
              </a:tblGrid>
              <a:tr h="227984">
                <a:tc>
                  <a:txBody>
                    <a:bodyPr/>
                    <a:lstStyle/>
                    <a:p>
                      <a:pPr>
                        <a:lnSpc>
                          <a:spcPts val="1200"/>
                        </a:lnSpc>
                      </a:pPr>
                      <a:r>
                        <a:rPr lang="en-GB" sz="1200" dirty="0" smtClean="0">
                          <a:solidFill>
                            <a:schemeClr val="tx2"/>
                          </a:solidFill>
                        </a:rPr>
                        <a:t>Biomarker</a:t>
                      </a:r>
                      <a:endParaRPr lang="en-GB" sz="1200" dirty="0">
                        <a:solidFill>
                          <a:schemeClr val="tx2"/>
                        </a:solidFill>
                      </a:endParaRPr>
                    </a:p>
                  </a:txBody>
                  <a:tcPr anchor="ctr"/>
                </a:tc>
                <a:tc>
                  <a:txBody>
                    <a:bodyPr/>
                    <a:lstStyle/>
                    <a:p>
                      <a:pPr algn="ctr">
                        <a:lnSpc>
                          <a:spcPts val="1200"/>
                        </a:lnSpc>
                      </a:pPr>
                      <a:r>
                        <a:rPr lang="en-GB" sz="1200" dirty="0" smtClean="0">
                          <a:solidFill>
                            <a:schemeClr val="tx2"/>
                          </a:solidFill>
                        </a:rPr>
                        <a:t>Categories</a:t>
                      </a:r>
                      <a:endParaRPr lang="en-GB" sz="1200" dirty="0">
                        <a:solidFill>
                          <a:schemeClr val="tx2"/>
                        </a:solidFill>
                      </a:endParaRPr>
                    </a:p>
                  </a:txBody>
                  <a:tcPr anchor="ctr"/>
                </a:tc>
                <a:tc>
                  <a:txBody>
                    <a:bodyPr/>
                    <a:lstStyle/>
                    <a:p>
                      <a:pPr algn="ctr">
                        <a:lnSpc>
                          <a:spcPts val="1200"/>
                        </a:lnSpc>
                      </a:pPr>
                      <a:r>
                        <a:rPr lang="en-GB" sz="1200" dirty="0" smtClean="0">
                          <a:solidFill>
                            <a:schemeClr val="tx2"/>
                          </a:solidFill>
                        </a:rPr>
                        <a:t>HR (95% CI)</a:t>
                      </a:r>
                      <a:endParaRPr lang="en-GB" sz="1200" dirty="0">
                        <a:solidFill>
                          <a:schemeClr val="tx2"/>
                        </a:solidFill>
                      </a:endParaRPr>
                    </a:p>
                  </a:txBody>
                  <a:tcPr anchor="ctr"/>
                </a:tc>
                <a:tc>
                  <a:txBody>
                    <a:bodyPr/>
                    <a:lstStyle/>
                    <a:p>
                      <a:pPr algn="ctr">
                        <a:lnSpc>
                          <a:spcPts val="1200"/>
                        </a:lnSpc>
                      </a:pPr>
                      <a:r>
                        <a:rPr lang="en-GB" sz="1200" dirty="0" smtClean="0">
                          <a:solidFill>
                            <a:schemeClr val="tx2"/>
                          </a:solidFill>
                        </a:rPr>
                        <a:t>p-value</a:t>
                      </a:r>
                      <a:endParaRPr lang="en-GB" sz="1200" dirty="0">
                        <a:solidFill>
                          <a:schemeClr val="tx2"/>
                        </a:solidFill>
                      </a:endParaRPr>
                    </a:p>
                  </a:txBody>
                  <a:tcPr anchor="ctr"/>
                </a:tc>
              </a:tr>
              <a:tr h="207026">
                <a:tc rowSpan="3">
                  <a:txBody>
                    <a:bodyPr/>
                    <a:lstStyle/>
                    <a:p>
                      <a:pPr>
                        <a:lnSpc>
                          <a:spcPts val="1000"/>
                        </a:lnSpc>
                      </a:pPr>
                      <a:r>
                        <a:rPr lang="en-GB" sz="1200" dirty="0" smtClean="0"/>
                        <a:t>CA19-9</a:t>
                      </a:r>
                      <a:endParaRPr lang="en-GB" sz="1200" dirty="0"/>
                    </a:p>
                  </a:txBody>
                  <a:tcPr anchor="ctr"/>
                </a:tc>
                <a:tc>
                  <a:txBody>
                    <a:bodyPr/>
                    <a:lstStyle/>
                    <a:p>
                      <a:pPr algn="ctr">
                        <a:lnSpc>
                          <a:spcPts val="1000"/>
                        </a:lnSpc>
                      </a:pPr>
                      <a:r>
                        <a:rPr lang="en-GB" sz="1200" dirty="0" smtClean="0"/>
                        <a:t>&lt;37.0</a:t>
                      </a:r>
                    </a:p>
                  </a:txBody>
                  <a:tcPr anchor="ctr">
                    <a:lnB w="12700" cap="flat" cmpd="sng" algn="ctr">
                      <a:noFill/>
                      <a:prstDash val="solid"/>
                      <a:round/>
                      <a:headEnd type="none" w="med" len="med"/>
                      <a:tailEnd type="none" w="med" len="med"/>
                    </a:lnB>
                  </a:tcPr>
                </a:tc>
                <a:tc>
                  <a:txBody>
                    <a:bodyPr/>
                    <a:lstStyle/>
                    <a:p>
                      <a:pPr algn="ctr">
                        <a:lnSpc>
                          <a:spcPts val="1000"/>
                        </a:lnSpc>
                      </a:pPr>
                      <a:r>
                        <a:rPr lang="en-GB" sz="1200" dirty="0" smtClean="0"/>
                        <a:t>1.0</a:t>
                      </a:r>
                      <a:endParaRPr lang="en-GB" sz="1200" dirty="0"/>
                    </a:p>
                  </a:txBody>
                  <a:tcPr anchor="ctr">
                    <a:lnB w="12700" cap="flat" cmpd="sng" algn="ctr">
                      <a:noFill/>
                      <a:prstDash val="solid"/>
                      <a:round/>
                      <a:headEnd type="none" w="med" len="med"/>
                      <a:tailEnd type="none" w="med" len="med"/>
                    </a:lnB>
                  </a:tcPr>
                </a:tc>
                <a:tc rowSpan="3">
                  <a:txBody>
                    <a:bodyPr/>
                    <a:lstStyle/>
                    <a:p>
                      <a:pPr algn="ctr">
                        <a:lnSpc>
                          <a:spcPts val="1000"/>
                        </a:lnSpc>
                      </a:pPr>
                      <a:r>
                        <a:rPr lang="en-GB" sz="1200" dirty="0" smtClean="0"/>
                        <a:t>0.001</a:t>
                      </a:r>
                      <a:endParaRPr lang="en-GB" sz="1200" dirty="0"/>
                    </a:p>
                  </a:txBody>
                  <a:tcPr anchor="ctr"/>
                </a:tc>
              </a:tr>
              <a:tr h="207026">
                <a:tc vMerge="1">
                  <a:txBody>
                    <a:bodyPr/>
                    <a:lstStyle/>
                    <a:p>
                      <a:pPr>
                        <a:lnSpc>
                          <a:spcPts val="900"/>
                        </a:lnSpc>
                      </a:pP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200" dirty="0" smtClean="0"/>
                        <a:t>≥37 to &lt;492</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200" dirty="0" smtClean="0"/>
                        <a:t>1.0 (0.6, 1.7)</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lnSpc>
                          <a:spcPts val="900"/>
                        </a:lnSpc>
                      </a:pP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07026">
                <a:tc vMerge="1">
                  <a:txBody>
                    <a:bodyPr/>
                    <a:lstStyle/>
                    <a:p>
                      <a:pPr>
                        <a:lnSpc>
                          <a:spcPts val="900"/>
                        </a:lnSpc>
                      </a:pPr>
                      <a:endParaRPr lang="en-GB" sz="12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200" dirty="0" smtClean="0"/>
                        <a:t>≥492</a:t>
                      </a:r>
                      <a:endParaRPr lang="en-GB" sz="12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200" dirty="0" smtClean="0"/>
                        <a:t>2.3 (1.4, 3.9)</a:t>
                      </a:r>
                      <a:endParaRPr lang="en-GB" sz="1200" dirty="0"/>
                    </a:p>
                  </a:txBody>
                  <a:tcPr anchor="ctr">
                    <a:lnT w="12700" cap="flat" cmpd="sng" algn="ctr">
                      <a:noFill/>
                      <a:prstDash val="solid"/>
                      <a:round/>
                      <a:headEnd type="none" w="med" len="med"/>
                      <a:tailEnd type="none" w="med" len="med"/>
                    </a:lnT>
                  </a:tcPr>
                </a:tc>
                <a:tc vMerge="1">
                  <a:txBody>
                    <a:bodyPr/>
                    <a:lstStyle/>
                    <a:p>
                      <a:pPr algn="ctr">
                        <a:lnSpc>
                          <a:spcPts val="900"/>
                        </a:lnSpc>
                      </a:pPr>
                      <a:endParaRPr lang="en-GB" sz="1200" dirty="0"/>
                    </a:p>
                  </a:txBody>
                  <a:tcPr anchor="ctr">
                    <a:lnT w="12700" cap="flat" cmpd="sng" algn="ctr">
                      <a:noFill/>
                      <a:prstDash val="solid"/>
                      <a:round/>
                      <a:headEnd type="none" w="med" len="med"/>
                      <a:tailEnd type="none" w="med" len="med"/>
                    </a:lnT>
                  </a:tcPr>
                </a:tc>
              </a:tr>
              <a:tr h="207026">
                <a:tc rowSpan="3">
                  <a:txBody>
                    <a:bodyPr/>
                    <a:lstStyle/>
                    <a:p>
                      <a:pPr>
                        <a:lnSpc>
                          <a:spcPts val="1000"/>
                        </a:lnSpc>
                      </a:pPr>
                      <a:r>
                        <a:rPr lang="en-GB" sz="1200" dirty="0" smtClean="0"/>
                        <a:t>CA125</a:t>
                      </a:r>
                      <a:endParaRPr lang="en-GB" sz="1200" dirty="0"/>
                    </a:p>
                  </a:txBody>
                  <a:tcPr anchor="ctr"/>
                </a:tc>
                <a:tc>
                  <a:txBody>
                    <a:bodyPr/>
                    <a:lstStyle/>
                    <a:p>
                      <a:pPr algn="ctr">
                        <a:lnSpc>
                          <a:spcPts val="1000"/>
                        </a:lnSpc>
                      </a:pPr>
                      <a:r>
                        <a:rPr lang="en-GB" sz="1200" dirty="0" smtClean="0"/>
                        <a:t>&lt;20</a:t>
                      </a:r>
                      <a:endParaRPr lang="en-GB" sz="1200" dirty="0"/>
                    </a:p>
                  </a:txBody>
                  <a:tcPr anchor="ctr">
                    <a:lnB w="12700" cap="flat" cmpd="sng" algn="ctr">
                      <a:noFill/>
                      <a:prstDash val="solid"/>
                      <a:round/>
                      <a:headEnd type="none" w="med" len="med"/>
                      <a:tailEnd type="none" w="med" len="med"/>
                    </a:lnB>
                  </a:tcPr>
                </a:tc>
                <a:tc>
                  <a:txBody>
                    <a:bodyPr/>
                    <a:lstStyle/>
                    <a:p>
                      <a:pPr algn="ctr">
                        <a:lnSpc>
                          <a:spcPts val="1000"/>
                        </a:lnSpc>
                      </a:pPr>
                      <a:r>
                        <a:rPr lang="en-GB" sz="1200" dirty="0" smtClean="0"/>
                        <a:t>1.0</a:t>
                      </a:r>
                      <a:endParaRPr lang="en-GB" sz="1200" dirty="0"/>
                    </a:p>
                  </a:txBody>
                  <a:tcPr anchor="ctr">
                    <a:lnB w="12700" cap="flat" cmpd="sng" algn="ctr">
                      <a:noFill/>
                      <a:prstDash val="solid"/>
                      <a:round/>
                      <a:headEnd type="none" w="med" len="med"/>
                      <a:tailEnd type="none" w="med" len="med"/>
                    </a:lnB>
                  </a:tcPr>
                </a:tc>
                <a:tc rowSpan="3">
                  <a:txBody>
                    <a:bodyPr/>
                    <a:lstStyle/>
                    <a:p>
                      <a:pPr algn="ctr">
                        <a:lnSpc>
                          <a:spcPts val="1000"/>
                        </a:lnSpc>
                      </a:pPr>
                      <a:r>
                        <a:rPr lang="en-GB" sz="1200" dirty="0" smtClean="0"/>
                        <a:t>0.001</a:t>
                      </a:r>
                      <a:endParaRPr lang="en-GB" sz="1200" dirty="0"/>
                    </a:p>
                  </a:txBody>
                  <a:tcPr anchor="ctr"/>
                </a:tc>
              </a:tr>
              <a:tr h="207026">
                <a:tc vMerge="1">
                  <a:txBody>
                    <a:bodyPr/>
                    <a:lstStyle/>
                    <a:p>
                      <a:pPr>
                        <a:lnSpc>
                          <a:spcPts val="900"/>
                        </a:lnSpc>
                      </a:pP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200" dirty="0" smtClean="0"/>
                        <a:t>≥20 to &lt;61</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200" dirty="0" smtClean="0"/>
                        <a:t>1.0 (0.6, 1.7)</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lnSpc>
                          <a:spcPts val="900"/>
                        </a:lnSpc>
                      </a:pP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07026">
                <a:tc vMerge="1">
                  <a:txBody>
                    <a:bodyPr/>
                    <a:lstStyle/>
                    <a:p>
                      <a:pPr>
                        <a:lnSpc>
                          <a:spcPts val="900"/>
                        </a:lnSpc>
                      </a:pPr>
                      <a:endParaRPr lang="en-GB" sz="12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200" dirty="0" smtClean="0"/>
                        <a:t>≥61</a:t>
                      </a:r>
                      <a:endParaRPr lang="en-GB" sz="12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200" dirty="0" smtClean="0"/>
                        <a:t>2.4 (1.4,</a:t>
                      </a:r>
                      <a:r>
                        <a:rPr lang="en-GB" sz="1200" baseline="0" dirty="0" smtClean="0"/>
                        <a:t> 3.9)</a:t>
                      </a:r>
                      <a:endParaRPr lang="en-GB" sz="1200" dirty="0"/>
                    </a:p>
                  </a:txBody>
                  <a:tcPr anchor="ctr">
                    <a:lnT w="12700" cap="flat" cmpd="sng" algn="ctr">
                      <a:noFill/>
                      <a:prstDash val="solid"/>
                      <a:round/>
                      <a:headEnd type="none" w="med" len="med"/>
                      <a:tailEnd type="none" w="med" len="med"/>
                    </a:lnT>
                  </a:tcPr>
                </a:tc>
                <a:tc vMerge="1">
                  <a:txBody>
                    <a:bodyPr/>
                    <a:lstStyle/>
                    <a:p>
                      <a:pPr algn="ctr">
                        <a:lnSpc>
                          <a:spcPts val="900"/>
                        </a:lnSpc>
                      </a:pPr>
                      <a:endParaRPr lang="en-GB" sz="1200" dirty="0"/>
                    </a:p>
                  </a:txBody>
                  <a:tcPr anchor="ctr">
                    <a:lnT w="12700" cap="flat" cmpd="sng" algn="ctr">
                      <a:noFill/>
                      <a:prstDash val="solid"/>
                      <a:round/>
                      <a:headEnd type="none" w="med" len="med"/>
                      <a:tailEnd type="none" w="med" len="med"/>
                    </a:lnT>
                  </a:tcPr>
                </a:tc>
              </a:tr>
              <a:tr h="207026">
                <a:tc rowSpan="3">
                  <a:txBody>
                    <a:bodyPr/>
                    <a:lstStyle/>
                    <a:p>
                      <a:pPr>
                        <a:lnSpc>
                          <a:spcPts val="1000"/>
                        </a:lnSpc>
                      </a:pPr>
                      <a:r>
                        <a:rPr lang="en-GB" sz="1200" dirty="0" smtClean="0"/>
                        <a:t>CEA</a:t>
                      </a:r>
                      <a:endParaRPr lang="en-GB" sz="1200" dirty="0"/>
                    </a:p>
                  </a:txBody>
                  <a:tcPr anchor="ctr"/>
                </a:tc>
                <a:tc>
                  <a:txBody>
                    <a:bodyPr/>
                    <a:lstStyle/>
                    <a:p>
                      <a:pPr algn="ctr">
                        <a:lnSpc>
                          <a:spcPts val="1000"/>
                        </a:lnSpc>
                      </a:pPr>
                      <a:r>
                        <a:rPr lang="en-GB" sz="1200" dirty="0" smtClean="0"/>
                        <a:t>&lt;3.2</a:t>
                      </a:r>
                      <a:endParaRPr lang="en-GB" sz="1200" dirty="0"/>
                    </a:p>
                  </a:txBody>
                  <a:tcPr anchor="ctr">
                    <a:lnB w="12700" cap="flat" cmpd="sng" algn="ctr">
                      <a:noFill/>
                      <a:prstDash val="solid"/>
                      <a:round/>
                      <a:headEnd type="none" w="med" len="med"/>
                      <a:tailEnd type="none" w="med" len="med"/>
                    </a:lnB>
                  </a:tcPr>
                </a:tc>
                <a:tc>
                  <a:txBody>
                    <a:bodyPr/>
                    <a:lstStyle/>
                    <a:p>
                      <a:pPr algn="ctr">
                        <a:lnSpc>
                          <a:spcPts val="1000"/>
                        </a:lnSpc>
                      </a:pPr>
                      <a:r>
                        <a:rPr lang="en-GB" sz="1200" dirty="0" smtClean="0"/>
                        <a:t>1.0</a:t>
                      </a:r>
                      <a:endParaRPr lang="en-GB" sz="1200" dirty="0"/>
                    </a:p>
                  </a:txBody>
                  <a:tcPr anchor="ctr">
                    <a:lnB w="12700" cap="flat" cmpd="sng" algn="ctr">
                      <a:noFill/>
                      <a:prstDash val="solid"/>
                      <a:round/>
                      <a:headEnd type="none" w="med" len="med"/>
                      <a:tailEnd type="none" w="med" len="med"/>
                    </a:lnB>
                  </a:tcPr>
                </a:tc>
                <a:tc rowSpan="3">
                  <a:txBody>
                    <a:bodyPr/>
                    <a:lstStyle/>
                    <a:p>
                      <a:pPr algn="ctr">
                        <a:lnSpc>
                          <a:spcPts val="1000"/>
                        </a:lnSpc>
                      </a:pPr>
                      <a:r>
                        <a:rPr lang="en-GB" sz="1200" dirty="0" smtClean="0"/>
                        <a:t>0.03</a:t>
                      </a:r>
                      <a:endParaRPr lang="en-GB" sz="1200" dirty="0"/>
                    </a:p>
                  </a:txBody>
                  <a:tcPr anchor="ctr"/>
                </a:tc>
              </a:tr>
              <a:tr h="207026">
                <a:tc vMerge="1">
                  <a:txBody>
                    <a:bodyPr/>
                    <a:lstStyle/>
                    <a:p>
                      <a:pPr>
                        <a:lnSpc>
                          <a:spcPts val="900"/>
                        </a:lnSpc>
                      </a:pP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200" dirty="0" smtClean="0"/>
                        <a:t>≥3.2</a:t>
                      </a:r>
                      <a:r>
                        <a:rPr lang="en-GB" sz="1200" baseline="0" dirty="0" smtClean="0"/>
                        <a:t> to</a:t>
                      </a:r>
                      <a:r>
                        <a:rPr lang="en-GB" sz="1200" dirty="0" smtClean="0"/>
                        <a:t> &lt;8.0</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200" dirty="0" smtClean="0"/>
                        <a:t>1.4 (0.8, 2.3)</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lnSpc>
                          <a:spcPts val="900"/>
                        </a:lnSpc>
                      </a:pP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07026">
                <a:tc vMerge="1">
                  <a:txBody>
                    <a:bodyPr/>
                    <a:lstStyle/>
                    <a:p>
                      <a:pPr>
                        <a:lnSpc>
                          <a:spcPts val="900"/>
                        </a:lnSpc>
                      </a:pPr>
                      <a:endParaRPr lang="en-GB" sz="12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200" dirty="0" smtClean="0"/>
                        <a:t>≥8.0</a:t>
                      </a:r>
                      <a:endParaRPr lang="en-GB" sz="12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200" dirty="0" smtClean="0"/>
                        <a:t>1.9</a:t>
                      </a:r>
                      <a:r>
                        <a:rPr lang="en-GB" sz="1200" baseline="0" dirty="0" smtClean="0"/>
                        <a:t> (1.2, 3.2)</a:t>
                      </a:r>
                      <a:endParaRPr lang="en-GB" sz="1200" dirty="0"/>
                    </a:p>
                  </a:txBody>
                  <a:tcPr anchor="ctr">
                    <a:lnT w="12700" cap="flat" cmpd="sng" algn="ctr">
                      <a:noFill/>
                      <a:prstDash val="solid"/>
                      <a:round/>
                      <a:headEnd type="none" w="med" len="med"/>
                      <a:tailEnd type="none" w="med" len="med"/>
                    </a:lnT>
                  </a:tcPr>
                </a:tc>
                <a:tc vMerge="1">
                  <a:txBody>
                    <a:bodyPr/>
                    <a:lstStyle/>
                    <a:p>
                      <a:pPr algn="ctr">
                        <a:lnSpc>
                          <a:spcPts val="900"/>
                        </a:lnSpc>
                      </a:pPr>
                      <a:endParaRPr lang="en-GB" sz="1200" dirty="0"/>
                    </a:p>
                  </a:txBody>
                  <a:tcPr anchor="ctr">
                    <a:lnT w="12700" cap="flat" cmpd="sng" algn="ctr">
                      <a:no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147291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3501: Preoperative </a:t>
            </a:r>
            <a:r>
              <a:rPr lang="en-GB" sz="1800" dirty="0" err="1" smtClean="0"/>
              <a:t>chemoradiotherapy</a:t>
            </a:r>
            <a:r>
              <a:rPr lang="en-GB" sz="1800" dirty="0" smtClean="0"/>
              <a:t> and postoperative chemotherapy with capecitabine and oxaliplatin versus capecitabine alone in locally advanced rectal cancer: Disease-free survival results at interim analysis </a:t>
            </a:r>
            <a:br>
              <a:rPr lang="en-GB" sz="1800" dirty="0" smtClean="0"/>
            </a:br>
            <a:r>
              <a:rPr lang="en-GB" sz="1800" dirty="0" smtClean="0"/>
              <a:t>– </a:t>
            </a:r>
            <a:r>
              <a:rPr lang="en-GB" sz="1800" dirty="0" err="1" smtClean="0"/>
              <a:t>Schmoll</a:t>
            </a:r>
            <a:r>
              <a:rPr lang="en-GB" sz="1800" dirty="0" smtClean="0"/>
              <a:t> H-J et al</a:t>
            </a:r>
            <a:endParaRPr lang="en-GB" sz="1800" dirty="0"/>
          </a:p>
        </p:txBody>
      </p:sp>
      <p:sp>
        <p:nvSpPr>
          <p:cNvPr id="5123" name="Rectangle 3"/>
          <p:cNvSpPr>
            <a:spLocks noGrp="1" noChangeArrowheads="1"/>
          </p:cNvSpPr>
          <p:nvPr>
            <p:ph type="body" idx="1"/>
          </p:nvPr>
        </p:nvSpPr>
        <p:spPr/>
        <p:txBody>
          <a:bodyPr/>
          <a:lstStyle/>
          <a:p>
            <a:endParaRPr lang="en-GB" sz="1800" b="1" dirty="0" smtClean="0"/>
          </a:p>
          <a:p>
            <a:endParaRPr lang="en-GB" sz="1800" b="1" dirty="0"/>
          </a:p>
          <a:p>
            <a:endParaRPr lang="en-GB" sz="1800" b="1" dirty="0" smtClean="0"/>
          </a:p>
          <a:p>
            <a:endParaRPr lang="en-GB" sz="1800" b="1" dirty="0"/>
          </a:p>
          <a:p>
            <a:endParaRPr lang="en-GB" sz="1800" b="1" dirty="0" smtClean="0"/>
          </a:p>
          <a:p>
            <a:endParaRPr lang="en-GB" sz="1800" b="1" dirty="0"/>
          </a:p>
          <a:p>
            <a:endParaRPr lang="en-GB" sz="1800" b="1" dirty="0" smtClean="0"/>
          </a:p>
          <a:p>
            <a:pPr>
              <a:spcBef>
                <a:spcPts val="1200"/>
              </a:spcBef>
            </a:pPr>
            <a:r>
              <a:rPr lang="en-GB" sz="1800" b="1" dirty="0" smtClean="0"/>
              <a:t>Conclusions</a:t>
            </a:r>
          </a:p>
          <a:p>
            <a:pPr lvl="1"/>
            <a:r>
              <a:rPr lang="en-US" sz="1800" b="1" dirty="0" smtClean="0"/>
              <a:t>The addition </a:t>
            </a:r>
            <a:r>
              <a:rPr lang="en-US" sz="1800" b="1" dirty="0"/>
              <a:t>of </a:t>
            </a:r>
            <a:r>
              <a:rPr lang="en-US" sz="1800" b="1" dirty="0" err="1"/>
              <a:t>oxaliplatin</a:t>
            </a:r>
            <a:r>
              <a:rPr lang="en-US" sz="1800" b="1" dirty="0"/>
              <a:t> to </a:t>
            </a:r>
            <a:r>
              <a:rPr lang="en-US" sz="1800" b="1" dirty="0" smtClean="0"/>
              <a:t>preoperative </a:t>
            </a:r>
            <a:r>
              <a:rPr lang="en-US" sz="1800" b="1" dirty="0" err="1" smtClean="0"/>
              <a:t>capecitabine</a:t>
            </a:r>
            <a:r>
              <a:rPr lang="en-US" sz="1800" b="1" dirty="0" smtClean="0"/>
              <a:t>-based CRT:</a:t>
            </a:r>
          </a:p>
          <a:p>
            <a:pPr lvl="2"/>
            <a:r>
              <a:rPr lang="en-US" sz="1800" b="1" dirty="0" smtClean="0"/>
              <a:t>Reduced treatment compliance</a:t>
            </a:r>
          </a:p>
          <a:p>
            <a:pPr lvl="2"/>
            <a:r>
              <a:rPr lang="en-US" sz="1800" b="1" dirty="0" smtClean="0"/>
              <a:t>Did not improve R0 resection, pathological CR or sphincter preservation</a:t>
            </a:r>
          </a:p>
          <a:p>
            <a:pPr lvl="1"/>
            <a:r>
              <a:rPr lang="en-US" sz="1800" b="1" dirty="0"/>
              <a:t>The addition of </a:t>
            </a:r>
            <a:r>
              <a:rPr lang="en-US" sz="1800" b="1" dirty="0" err="1"/>
              <a:t>oxaliplatin</a:t>
            </a:r>
            <a:r>
              <a:rPr lang="en-US" sz="1800" b="1" dirty="0"/>
              <a:t> to </a:t>
            </a:r>
            <a:r>
              <a:rPr lang="en-US" sz="1800" b="1" dirty="0" smtClean="0"/>
              <a:t>pre- and post-operative </a:t>
            </a:r>
            <a:r>
              <a:rPr lang="en-US" sz="1800" b="1" dirty="0" err="1"/>
              <a:t>capecitabine</a:t>
            </a:r>
            <a:r>
              <a:rPr lang="en-US" sz="1800" b="1" dirty="0"/>
              <a:t>-based </a:t>
            </a:r>
            <a:r>
              <a:rPr lang="en-US" sz="1800" b="1" dirty="0" smtClean="0"/>
              <a:t>CRT did not improve DFS</a:t>
            </a:r>
          </a:p>
        </p:txBody>
      </p:sp>
      <p:sp>
        <p:nvSpPr>
          <p:cNvPr id="5124" name="Text Box 4"/>
          <p:cNvSpPr txBox="1">
            <a:spLocks noChangeArrowheads="1"/>
          </p:cNvSpPr>
          <p:nvPr/>
        </p:nvSpPr>
        <p:spPr bwMode="auto">
          <a:xfrm>
            <a:off x="4997583" y="6474897"/>
            <a:ext cx="3925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Schmoll</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3501) </a:t>
            </a:r>
            <a:endParaRPr lang="en-GB" sz="1200" dirty="0">
              <a:solidFill>
                <a:srgbClr val="363636"/>
              </a:solidFill>
            </a:endParaRPr>
          </a:p>
        </p:txBody>
      </p:sp>
      <p:graphicFrame>
        <p:nvGraphicFramePr>
          <p:cNvPr id="6" name="Group 88"/>
          <p:cNvGraphicFramePr>
            <a:graphicFrameLocks noGrp="1"/>
          </p:cNvGraphicFramePr>
          <p:nvPr>
            <p:extLst>
              <p:ext uri="{D42A27DB-BD31-4B8C-83A1-F6EECF244321}">
                <p14:modId xmlns:p14="http://schemas.microsoft.com/office/powerpoint/2010/main" val="3886114765"/>
              </p:ext>
            </p:extLst>
          </p:nvPr>
        </p:nvGraphicFramePr>
        <p:xfrm>
          <a:off x="265534" y="1434399"/>
          <a:ext cx="8657805" cy="2304288"/>
        </p:xfrm>
        <a:graphic>
          <a:graphicData uri="http://schemas.openxmlformats.org/drawingml/2006/table">
            <a:tbl>
              <a:tblPr firstRow="1" bandRow="1">
                <a:tableStyleId>{69012ECD-51FC-41F1-AA8D-1B2483CD663E}</a:tableStyleId>
              </a:tblPr>
              <a:tblGrid>
                <a:gridCol w="2791175"/>
                <a:gridCol w="2360022"/>
                <a:gridCol w="2396178"/>
                <a:gridCol w="1110430"/>
              </a:tblGrid>
              <a:tr h="5223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err="1" smtClean="0">
                          <a:ln>
                            <a:noFill/>
                          </a:ln>
                          <a:solidFill>
                            <a:schemeClr val="tx2"/>
                          </a:solidFill>
                          <a:effectLst/>
                        </a:rPr>
                        <a:t>Capecitabine</a:t>
                      </a:r>
                      <a:endParaRPr kumimoji="0" lang="en-GB" sz="1600" u="none" strike="noStrike" cap="none" normalizeH="0" baseline="0" dirty="0" smtClean="0">
                        <a:ln>
                          <a:noFill/>
                        </a:ln>
                        <a:solidFill>
                          <a:schemeClr val="tx2"/>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(n=543)</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NZ" altLang="zh-CN" sz="1600" dirty="0" smtClean="0">
                          <a:solidFill>
                            <a:schemeClr val="tx2"/>
                          </a:solidFill>
                          <a:ea typeface="SimSun" pitchFamily="2" charset="-122"/>
                        </a:rPr>
                        <a:t>Capecitabine+ oxaliplatin </a:t>
                      </a:r>
                      <a:r>
                        <a:rPr kumimoji="0" lang="en-GB" sz="1600" b="1" i="0" u="none" strike="noStrike" cap="none" normalizeH="0" baseline="0" dirty="0" smtClean="0">
                          <a:ln>
                            <a:noFill/>
                          </a:ln>
                          <a:solidFill>
                            <a:schemeClr val="tx2"/>
                          </a:solidFill>
                          <a:effectLst/>
                          <a:latin typeface="Arial" charset="0"/>
                          <a:cs typeface="Arial" charset="0"/>
                        </a:rPr>
                        <a:t>(n=526)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p-value</a:t>
                      </a:r>
                    </a:p>
                  </a:txBody>
                  <a:tcPr anchor="ctr" horzOverflow="overflow"/>
                </a:tc>
              </a:tr>
              <a:tr h="278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Relapse at 3 years, %</a:t>
                      </a:r>
                    </a:p>
                  </a:txBody>
                  <a:tcPr anchor="ctr" horzOverflow="overflow">
                    <a:lnB w="12700" cap="flat" cmpd="sng" algn="ctr">
                      <a:noFill/>
                      <a:prstDash val="solid"/>
                      <a:round/>
                      <a:headEnd type="none" w="med" len="med"/>
                      <a:tailEnd type="none" w="med" len="med"/>
                    </a:lnB>
                  </a:tcPr>
                </a:tc>
                <a:tc>
                  <a:txBody>
                    <a:bodyPr/>
                    <a:lstStyle/>
                    <a:p>
                      <a:pPr algn="ctr"/>
                      <a:endParaRPr lang="en-US" sz="1600" dirty="0"/>
                    </a:p>
                  </a:txBody>
                  <a:tcPr anchor="ctr" horzOverflow="overflow">
                    <a:lnB w="12700" cap="flat" cmpd="sng" algn="ctr">
                      <a:noFill/>
                      <a:prstDash val="solid"/>
                      <a:round/>
                      <a:headEnd type="none" w="med" len="med"/>
                      <a:tailEnd type="none" w="med" len="med"/>
                    </a:lnB>
                  </a:tcPr>
                </a:tc>
                <a:tc>
                  <a:txBody>
                    <a:bodyPr/>
                    <a:lstStyle/>
                    <a:p>
                      <a:endParaRPr lang="en-GB" sz="1600" dirty="0"/>
                    </a:p>
                  </a:txBody>
                  <a:tcPr anchor="ctr" horzOverflow="overflow">
                    <a:lnB w="12700" cap="flat" cmpd="sng" algn="ctr">
                      <a:noFill/>
                      <a:prstDash val="solid"/>
                      <a:round/>
                      <a:headEnd type="none" w="med" len="med"/>
                      <a:tailEnd type="none" w="med" len="med"/>
                    </a:lnB>
                  </a:tcPr>
                </a:tc>
                <a:tc>
                  <a:txBody>
                    <a:bodyPr/>
                    <a:lstStyle/>
                    <a:p>
                      <a:pPr algn="ctr"/>
                      <a:endParaRPr lang="en-US" sz="1600" dirty="0"/>
                    </a:p>
                  </a:txBody>
                  <a:tcPr anchor="ctr" horzOverflow="overflow">
                    <a:lnB w="12700" cap="flat" cmpd="sng" algn="ctr">
                      <a:noFill/>
                      <a:prstDash val="solid"/>
                      <a:round/>
                      <a:headEnd type="none" w="med" len="med"/>
                      <a:tailEnd type="none" w="med" len="med"/>
                    </a:lnB>
                  </a:tcPr>
                </a:tc>
              </a:tr>
              <a:tr h="278926">
                <a:tc>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Loco-regional</a:t>
                      </a:r>
                    </a:p>
                  </a:txBody>
                  <a:tcPr anchor="ctr" horzOverflow="overflow">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7.6</a:t>
                      </a:r>
                      <a:endParaRPr lang="en-US" sz="1600" dirty="0"/>
                    </a:p>
                  </a:txBody>
                  <a:tcPr anchor="ctr" horzOverflow="overflow">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4.6</a:t>
                      </a:r>
                      <a:endParaRPr lang="en-US" sz="1600" dirty="0"/>
                    </a:p>
                  </a:txBody>
                  <a:tcPr anchor="ctr" horzOverflow="overflow">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0.094</a:t>
                      </a:r>
                      <a:endParaRPr lang="en-US" sz="1600" dirty="0"/>
                    </a:p>
                  </a:txBody>
                  <a:tcPr anchor="ctr" horzOverflow="overflow">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78926">
                <a:tc>
                  <a:txBody>
                    <a:bodyPr/>
                    <a:lstStyle/>
                    <a:p>
                      <a:pPr marL="14400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Distant</a:t>
                      </a:r>
                    </a:p>
                  </a:txBody>
                  <a:tcPr anchor="ctr" horzOverflow="overflow">
                    <a:lnT w="12700" cap="flat" cmpd="sng" algn="ctr">
                      <a:noFill/>
                      <a:prstDash val="solid"/>
                      <a:round/>
                      <a:headEnd type="none" w="med" len="med"/>
                      <a:tailEnd type="none" w="med" len="med"/>
                    </a:lnT>
                  </a:tcPr>
                </a:tc>
                <a:tc>
                  <a:txBody>
                    <a:bodyPr/>
                    <a:lstStyle/>
                    <a:p>
                      <a:pPr algn="ctr"/>
                      <a:r>
                        <a:rPr lang="en-US" sz="1600" dirty="0" smtClean="0"/>
                        <a:t>19.2</a:t>
                      </a:r>
                      <a:endParaRPr lang="en-US" sz="1600" dirty="0"/>
                    </a:p>
                  </a:txBody>
                  <a:tcPr anchor="ctr" horzOverflow="overflow">
                    <a:lnT w="12700" cap="flat" cmpd="sng" algn="ctr">
                      <a:noFill/>
                      <a:prstDash val="solid"/>
                      <a:round/>
                      <a:headEnd type="none" w="med" len="med"/>
                      <a:tailEnd type="none" w="med" len="med"/>
                    </a:lnT>
                  </a:tcPr>
                </a:tc>
                <a:tc>
                  <a:txBody>
                    <a:bodyPr/>
                    <a:lstStyle/>
                    <a:p>
                      <a:pPr algn="ctr"/>
                      <a:r>
                        <a:rPr lang="en-US" sz="1600" dirty="0" smtClean="0"/>
                        <a:t>17.6</a:t>
                      </a:r>
                      <a:endParaRPr lang="en-US" sz="1600" dirty="0"/>
                    </a:p>
                  </a:txBody>
                  <a:tcPr anchor="ctr" horzOverflow="overflow">
                    <a:lnT w="12700" cap="flat" cmpd="sng" algn="ctr">
                      <a:noFill/>
                      <a:prstDash val="solid"/>
                      <a:round/>
                      <a:headEnd type="none" w="med" len="med"/>
                      <a:tailEnd type="none" w="med" len="med"/>
                    </a:lnT>
                  </a:tcPr>
                </a:tc>
                <a:tc>
                  <a:txBody>
                    <a:bodyPr/>
                    <a:lstStyle/>
                    <a:p>
                      <a:pPr algn="ctr"/>
                      <a:r>
                        <a:rPr lang="en-US" sz="1600" dirty="0" smtClean="0"/>
                        <a:t>0.542</a:t>
                      </a:r>
                      <a:endParaRPr lang="en-US" sz="1600" dirty="0"/>
                    </a:p>
                  </a:txBody>
                  <a:tcPr anchor="ctr" horzOverflow="overflow">
                    <a:lnT w="12700" cap="flat" cmpd="sng" algn="ctr">
                      <a:noFill/>
                      <a:prstDash val="solid"/>
                      <a:round/>
                      <a:headEnd type="none" w="med" len="med"/>
                      <a:tailEnd type="none" w="med" len="med"/>
                    </a:lnT>
                  </a:tcPr>
                </a:tc>
              </a:tr>
              <a:tr h="278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OS at 3</a:t>
                      </a:r>
                      <a:r>
                        <a:rPr lang="en-US" sz="1600" baseline="0" dirty="0" smtClean="0"/>
                        <a:t> </a:t>
                      </a:r>
                      <a:r>
                        <a:rPr lang="en-US" sz="1600" dirty="0" smtClean="0"/>
                        <a:t>years,</a:t>
                      </a:r>
                      <a:r>
                        <a:rPr lang="en-US" sz="1600" baseline="0" dirty="0" smtClean="0"/>
                        <a:t> %</a:t>
                      </a:r>
                      <a:endParaRPr lang="en-US" sz="1600" dirty="0" smtClean="0"/>
                    </a:p>
                  </a:txBody>
                  <a:tcPr anchor="ctr" horzOverflow="overflow"/>
                </a:tc>
                <a:tc>
                  <a:txBody>
                    <a:bodyPr/>
                    <a:lstStyle/>
                    <a:p>
                      <a:pPr algn="ctr"/>
                      <a:r>
                        <a:rPr lang="en-US" sz="1600" dirty="0" smtClean="0"/>
                        <a:t>89.5</a:t>
                      </a:r>
                      <a:endParaRPr lang="en-US" sz="1600" dirty="0"/>
                    </a:p>
                  </a:txBody>
                  <a:tcPr anchor="ctr" horzOverflow="overflow"/>
                </a:tc>
                <a:tc>
                  <a:txBody>
                    <a:bodyPr/>
                    <a:lstStyle/>
                    <a:p>
                      <a:pPr algn="ctr"/>
                      <a:r>
                        <a:rPr lang="en-US" sz="1600" dirty="0" smtClean="0"/>
                        <a:t>87.4</a:t>
                      </a:r>
                      <a:endParaRPr lang="en-US" sz="1600" dirty="0"/>
                    </a:p>
                  </a:txBody>
                  <a:tcPr anchor="ctr" horzOverflow="overflow"/>
                </a:tc>
                <a:tc>
                  <a:txBody>
                    <a:bodyPr/>
                    <a:lstStyle/>
                    <a:p>
                      <a:pPr algn="ctr"/>
                      <a:r>
                        <a:rPr lang="en-US" sz="1600" dirty="0" smtClean="0"/>
                        <a:t>0.179</a:t>
                      </a:r>
                      <a:endParaRPr lang="en-US" sz="1600" dirty="0"/>
                    </a:p>
                  </a:txBody>
                  <a:tcPr anchor="ctr" horzOverflow="overflow"/>
                </a:tc>
              </a:tr>
              <a:tr h="278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Death without progression, n</a:t>
                      </a:r>
                    </a:p>
                  </a:txBody>
                  <a:tcPr anchor="ctr" horzOverflow="overflow"/>
                </a:tc>
                <a:tc>
                  <a:txBody>
                    <a:bodyPr/>
                    <a:lstStyle/>
                    <a:p>
                      <a:pPr algn="ctr"/>
                      <a:r>
                        <a:rPr lang="en-US" sz="1600" dirty="0" smtClean="0"/>
                        <a:t>15</a:t>
                      </a:r>
                      <a:endParaRPr lang="en-US" sz="1600" dirty="0"/>
                    </a:p>
                  </a:txBody>
                  <a:tcPr anchor="ctr" horzOverflow="overflow"/>
                </a:tc>
                <a:tc>
                  <a:txBody>
                    <a:bodyPr/>
                    <a:lstStyle/>
                    <a:p>
                      <a:pPr algn="ctr"/>
                      <a:r>
                        <a:rPr lang="en-US" sz="1600" dirty="0" smtClean="0"/>
                        <a:t>26</a:t>
                      </a:r>
                      <a:endParaRPr lang="en-US" sz="1600" dirty="0"/>
                    </a:p>
                  </a:txBody>
                  <a:tcPr anchor="ctr" horzOverflow="overflow"/>
                </a:tc>
                <a:tc>
                  <a:txBody>
                    <a:bodyPr/>
                    <a:lstStyle/>
                    <a:p>
                      <a:pPr algn="ctr"/>
                      <a:endParaRPr lang="en-US" sz="1600" dirty="0"/>
                    </a:p>
                  </a:txBody>
                  <a:tcPr anchor="ctr" horzOverflow="overflow"/>
                </a:tc>
              </a:tr>
            </a:tbl>
          </a:graphicData>
        </a:graphic>
      </p:graphicFrame>
    </p:spTree>
    <p:custDataLst>
      <p:tags r:id="rId1"/>
    </p:custDataLst>
    <p:extLst>
      <p:ext uri="{BB962C8B-B14F-4D97-AF65-F5344CB8AC3E}">
        <p14:creationId xmlns:p14="http://schemas.microsoft.com/office/powerpoint/2010/main" val="267082640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dirty="0" smtClean="0"/>
              <a:t>OESOPHAGEAL &amp; GASTRIC CANCER</a:t>
            </a:r>
            <a:endParaRPr lang="en-GB" dirty="0"/>
          </a:p>
        </p:txBody>
      </p:sp>
    </p:spTree>
    <p:custDataLst>
      <p:tags r:id="rId1"/>
    </p:custDataLst>
    <p:extLst>
      <p:ext uri="{BB962C8B-B14F-4D97-AF65-F5344CB8AC3E}">
        <p14:creationId xmlns:p14="http://schemas.microsoft.com/office/powerpoint/2010/main" val="222192671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8006820" cy="1362075"/>
          </a:xfrm>
        </p:spPr>
        <p:txBody>
          <a:bodyPr/>
          <a:lstStyle/>
          <a:p>
            <a:r>
              <a:rPr lang="en-GB" dirty="0" smtClean="0"/>
              <a:t>CURATIVE INTENT: SURGERY </a:t>
            </a:r>
            <a:r>
              <a:rPr lang="en-GB" dirty="0"/>
              <a:t>&amp;</a:t>
            </a:r>
            <a:r>
              <a:rPr lang="en-GB" dirty="0" smtClean="0"/>
              <a:t> other modalities</a:t>
            </a:r>
            <a:endParaRPr lang="en-GB" dirty="0"/>
          </a:p>
        </p:txBody>
      </p:sp>
      <p:sp>
        <p:nvSpPr>
          <p:cNvPr id="3" name="Text Placeholder 2"/>
          <p:cNvSpPr>
            <a:spLocks noGrp="1"/>
          </p:cNvSpPr>
          <p:nvPr>
            <p:ph type="body" idx="1"/>
          </p:nvPr>
        </p:nvSpPr>
        <p:spPr/>
        <p:txBody>
          <a:bodyPr/>
          <a:lstStyle/>
          <a:p>
            <a:r>
              <a:rPr lang="en-GB" b="1" cap="all" dirty="0"/>
              <a:t>oesophageal </a:t>
            </a:r>
            <a:r>
              <a:rPr lang="en-GB" b="1" cap="all" dirty="0" smtClean="0"/>
              <a:t>&amp; </a:t>
            </a:r>
            <a:r>
              <a:rPr lang="en-GB" b="1" dirty="0"/>
              <a:t>GASTRIC CANCER</a:t>
            </a:r>
          </a:p>
        </p:txBody>
      </p:sp>
    </p:spTree>
    <p:extLst>
      <p:ext uri="{BB962C8B-B14F-4D97-AF65-F5344CB8AC3E}">
        <p14:creationId xmlns:p14="http://schemas.microsoft.com/office/powerpoint/2010/main" val="401067843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05: The effect of postoperative morbidity on survival after resection for gastric adenocarcinoma: Results from the U.S. Gastric Cancer Collaborative </a:t>
            </a:r>
            <a:r>
              <a:rPr lang="en-GB" sz="1800" dirty="0" smtClean="0"/>
              <a:t/>
            </a:r>
            <a:br>
              <a:rPr lang="en-GB" sz="1800" dirty="0" smtClean="0"/>
            </a:br>
            <a:r>
              <a:rPr lang="en-GB" sz="1800" dirty="0" smtClean="0"/>
              <a:t>– </a:t>
            </a:r>
            <a:r>
              <a:rPr lang="en-GB" sz="1800" dirty="0"/>
              <a:t>Jin LX et al</a:t>
            </a:r>
          </a:p>
        </p:txBody>
      </p:sp>
      <p:sp>
        <p:nvSpPr>
          <p:cNvPr id="3" name="Content Placeholder 2"/>
          <p:cNvSpPr>
            <a:spLocks noGrp="1"/>
          </p:cNvSpPr>
          <p:nvPr>
            <p:ph idx="1"/>
          </p:nvPr>
        </p:nvSpPr>
        <p:spPr/>
        <p:txBody>
          <a:bodyPr/>
          <a:lstStyle/>
          <a:p>
            <a:r>
              <a:rPr lang="en-GB" sz="1600" b="1" dirty="0"/>
              <a:t>Study </a:t>
            </a:r>
            <a:r>
              <a:rPr lang="en-GB" sz="1600" b="1" dirty="0" smtClean="0"/>
              <a:t>objective </a:t>
            </a:r>
            <a:endParaRPr lang="en-GB" sz="1600" b="1" dirty="0"/>
          </a:p>
          <a:p>
            <a:pPr lvl="1">
              <a:spcAft>
                <a:spcPts val="1200"/>
              </a:spcAft>
            </a:pPr>
            <a:r>
              <a:rPr lang="en-GB" sz="1600" dirty="0"/>
              <a:t>A retrospective analysis to evaluate the impact of postoperative complications on survival after resection for gastric adenocarcinoma</a:t>
            </a:r>
          </a:p>
          <a:p>
            <a:r>
              <a:rPr lang="en-GB" sz="1600" b="1" dirty="0"/>
              <a:t>Study </a:t>
            </a:r>
            <a:r>
              <a:rPr lang="en-GB" sz="1600" b="1" dirty="0" smtClean="0"/>
              <a:t>design</a:t>
            </a:r>
            <a:endParaRPr lang="en-GB" sz="1600" b="1" dirty="0"/>
          </a:p>
          <a:p>
            <a:pPr lvl="1"/>
            <a:r>
              <a:rPr lang="en-GB" sz="1600" dirty="0"/>
              <a:t>Data were collected for 965 patients between 1/1/2000 and 31/12/2012 from seven US Gastric Cancer Collaborative centres</a:t>
            </a:r>
            <a:endParaRPr lang="en-GB" sz="1600" strike="dblStrike" dirty="0"/>
          </a:p>
          <a:p>
            <a:pPr lvl="1"/>
            <a:r>
              <a:rPr lang="en-GB" sz="1600" dirty="0"/>
              <a:t>In total, data from 850 patients with non-metastatic gastric or GEJ adenocarcinoma who underwent complete gross resection were </a:t>
            </a:r>
            <a:r>
              <a:rPr lang="en-GB" sz="1600" dirty="0" smtClean="0"/>
              <a:t>analysed</a:t>
            </a:r>
            <a:endParaRPr lang="en-GB" sz="1600" strike="dblStrike" dirty="0"/>
          </a:p>
        </p:txBody>
      </p:sp>
      <p:sp>
        <p:nvSpPr>
          <p:cNvPr id="7"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smtClean="0">
                <a:solidFill>
                  <a:srgbClr val="363636"/>
                </a:solidFill>
              </a:rPr>
              <a:t>Jin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05)</a:t>
            </a:r>
            <a:endParaRPr lang="en-GB" sz="1100" dirty="0">
              <a:solidFill>
                <a:srgbClr val="363636"/>
              </a:solidFill>
            </a:endParaRPr>
          </a:p>
        </p:txBody>
      </p:sp>
    </p:spTree>
    <p:extLst>
      <p:ext uri="{BB962C8B-B14F-4D97-AF65-F5344CB8AC3E}">
        <p14:creationId xmlns:p14="http://schemas.microsoft.com/office/powerpoint/2010/main" val="74884612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05: The effect of postoperative morbidity on survival after resection for gastric adenocarcinoma: Results from the U.S. Gastric Cancer Collaborative </a:t>
            </a:r>
            <a:r>
              <a:rPr lang="en-GB" sz="1800" dirty="0" smtClean="0"/>
              <a:t/>
            </a:r>
            <a:br>
              <a:rPr lang="en-GB" sz="1800" dirty="0" smtClean="0"/>
            </a:br>
            <a:r>
              <a:rPr lang="en-GB" sz="1800" dirty="0" smtClean="0"/>
              <a:t>– </a:t>
            </a:r>
            <a:r>
              <a:rPr lang="en-GB" sz="1800" dirty="0"/>
              <a:t>Jin LX et </a:t>
            </a:r>
            <a:r>
              <a:rPr lang="en-GB" sz="1800" dirty="0" smtClean="0"/>
              <a:t>al</a:t>
            </a:r>
            <a:endParaRPr lang="en-GB" dirty="0"/>
          </a:p>
        </p:txBody>
      </p:sp>
      <p:sp>
        <p:nvSpPr>
          <p:cNvPr id="3" name="Content Placeholder 2"/>
          <p:cNvSpPr>
            <a:spLocks noGrp="1"/>
          </p:cNvSpPr>
          <p:nvPr>
            <p:ph idx="1"/>
          </p:nvPr>
        </p:nvSpPr>
        <p:spPr/>
        <p:txBody>
          <a:bodyPr/>
          <a:lstStyle/>
          <a:p>
            <a:r>
              <a:rPr lang="en-GB" sz="1600" b="1" dirty="0" smtClean="0"/>
              <a:t>Key results</a:t>
            </a:r>
          </a:p>
          <a:p>
            <a:pPr lvl="1"/>
            <a:r>
              <a:rPr lang="en-GB" sz="1600" dirty="0" smtClean="0"/>
              <a:t>The following factors were found to be associated with survival</a:t>
            </a:r>
            <a:r>
              <a:rPr lang="en-GB" sz="1600" dirty="0"/>
              <a:t>:</a:t>
            </a:r>
            <a:endParaRPr lang="en-GB" sz="1600" dirty="0" smtClean="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390647292"/>
              </p:ext>
            </p:extLst>
          </p:nvPr>
        </p:nvGraphicFramePr>
        <p:xfrm>
          <a:off x="467544" y="2132856"/>
          <a:ext cx="8352927" cy="3758310"/>
        </p:xfrm>
        <a:graphic>
          <a:graphicData uri="http://schemas.openxmlformats.org/drawingml/2006/table">
            <a:tbl>
              <a:tblPr>
                <a:tableStyleId>{69012ECD-51FC-41F1-AA8D-1B2483CD663E}</a:tableStyleId>
              </a:tblPr>
              <a:tblGrid>
                <a:gridCol w="2736303"/>
                <a:gridCol w="1296144"/>
                <a:gridCol w="1512168"/>
                <a:gridCol w="1440160"/>
                <a:gridCol w="1368152"/>
              </a:tblGrid>
              <a:tr h="323214">
                <a:tc rowSpan="2">
                  <a:txBody>
                    <a:bodyPr/>
                    <a:lstStyle/>
                    <a:p>
                      <a:pPr algn="l">
                        <a:lnSpc>
                          <a:spcPct val="115000"/>
                        </a:lnSpc>
                        <a:spcAft>
                          <a:spcPts val="0"/>
                        </a:spcAft>
                      </a:pPr>
                      <a:r>
                        <a:rPr lang="en-GB" sz="1400" b="1" dirty="0">
                          <a:solidFill>
                            <a:schemeClr val="tx2"/>
                          </a:solidFill>
                          <a:effectLst/>
                        </a:rPr>
                        <a:t>S</a:t>
                      </a:r>
                      <a:r>
                        <a:rPr lang="en-GB" sz="1400" b="1" dirty="0" smtClean="0">
                          <a:solidFill>
                            <a:schemeClr val="tx2"/>
                          </a:solidFill>
                          <a:effectLst/>
                        </a:rPr>
                        <a:t>ignificant variables</a:t>
                      </a:r>
                      <a:endParaRPr lang="en-GB" sz="1400" b="1" dirty="0">
                        <a:solidFill>
                          <a:schemeClr val="tx2"/>
                        </a:solidFill>
                        <a:effectLst/>
                        <a:latin typeface="Calibri"/>
                        <a:ea typeface="Calibri"/>
                        <a:cs typeface="Times New Roman"/>
                      </a:endParaRPr>
                    </a:p>
                  </a:txBody>
                  <a:tcPr marL="68580" marR="68580" marT="0" marB="0" anchor="b">
                    <a:solidFill>
                      <a:schemeClr val="accent1"/>
                    </a:solidFill>
                  </a:tcPr>
                </a:tc>
                <a:tc gridSpan="4">
                  <a:txBody>
                    <a:bodyPr/>
                    <a:lstStyle/>
                    <a:p>
                      <a:pPr algn="ctr">
                        <a:lnSpc>
                          <a:spcPct val="115000"/>
                        </a:lnSpc>
                        <a:spcAft>
                          <a:spcPts val="0"/>
                        </a:spcAft>
                      </a:pPr>
                      <a:r>
                        <a:rPr lang="en-GB" sz="1400" b="1" dirty="0">
                          <a:solidFill>
                            <a:schemeClr val="tx2"/>
                          </a:solidFill>
                          <a:effectLst/>
                        </a:rPr>
                        <a:t>Overall Survival (OS)</a:t>
                      </a:r>
                      <a:endParaRPr lang="en-GB" sz="1400" b="1" dirty="0">
                        <a:solidFill>
                          <a:schemeClr val="tx2"/>
                        </a:solidFill>
                        <a:effectLst/>
                        <a:latin typeface="Calibri"/>
                        <a:ea typeface="Calibri"/>
                        <a:cs typeface="Times New Roman"/>
                      </a:endParaRPr>
                    </a:p>
                  </a:txBody>
                  <a:tcPr marL="68580" marR="68580" marT="0" marB="0" anchor="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8032">
                <a:tc vMerge="1">
                  <a:txBody>
                    <a:bodyPr/>
                    <a:lstStyle/>
                    <a:p>
                      <a:endParaRPr lang="en-GB"/>
                    </a:p>
                  </a:txBody>
                  <a:tcPr/>
                </a:tc>
                <a:tc>
                  <a:txBody>
                    <a:bodyPr/>
                    <a:lstStyle/>
                    <a:p>
                      <a:pPr algn="ctr">
                        <a:lnSpc>
                          <a:spcPct val="115000"/>
                        </a:lnSpc>
                        <a:spcAft>
                          <a:spcPts val="0"/>
                        </a:spcAft>
                      </a:pPr>
                      <a:r>
                        <a:rPr lang="en-GB" sz="1400" b="1" dirty="0">
                          <a:solidFill>
                            <a:schemeClr val="tx2"/>
                          </a:solidFill>
                          <a:effectLst/>
                        </a:rPr>
                        <a:t>Median OS (</a:t>
                      </a:r>
                      <a:r>
                        <a:rPr lang="en-GB" sz="1400" b="1" dirty="0" err="1">
                          <a:solidFill>
                            <a:schemeClr val="tx2"/>
                          </a:solidFill>
                          <a:effectLst/>
                        </a:rPr>
                        <a:t>mo</a:t>
                      </a:r>
                      <a:r>
                        <a:rPr lang="en-GB" sz="1400" b="1" dirty="0">
                          <a:solidFill>
                            <a:schemeClr val="tx2"/>
                          </a:solidFill>
                          <a:effectLst/>
                        </a:rPr>
                        <a:t>)</a:t>
                      </a:r>
                      <a:endParaRPr lang="en-GB" sz="1400" b="1" dirty="0">
                        <a:solidFill>
                          <a:schemeClr val="tx2"/>
                        </a:solidFill>
                        <a:effectLst/>
                        <a:latin typeface="Calibri"/>
                        <a:ea typeface="Calibri"/>
                        <a:cs typeface="Times New Roman"/>
                      </a:endParaRPr>
                    </a:p>
                  </a:txBody>
                  <a:tcPr marL="68580" marR="68580" marT="0" marB="0" anchor="b">
                    <a:solidFill>
                      <a:schemeClr val="accent1"/>
                    </a:solidFill>
                  </a:tcPr>
                </a:tc>
                <a:tc>
                  <a:txBody>
                    <a:bodyPr/>
                    <a:lstStyle/>
                    <a:p>
                      <a:pPr algn="ctr">
                        <a:lnSpc>
                          <a:spcPct val="115000"/>
                        </a:lnSpc>
                        <a:spcAft>
                          <a:spcPts val="0"/>
                        </a:spcAft>
                      </a:pPr>
                      <a:r>
                        <a:rPr lang="en-GB" sz="1400" b="1" dirty="0" err="1">
                          <a:solidFill>
                            <a:schemeClr val="tx2"/>
                          </a:solidFill>
                          <a:effectLst/>
                        </a:rPr>
                        <a:t>Univariate</a:t>
                      </a:r>
                      <a:r>
                        <a:rPr lang="en-GB" sz="1400" b="1" dirty="0">
                          <a:solidFill>
                            <a:schemeClr val="tx2"/>
                          </a:solidFill>
                          <a:effectLst/>
                        </a:rPr>
                        <a:t> </a:t>
                      </a:r>
                      <a:r>
                        <a:rPr lang="en-GB" sz="1400" b="1" dirty="0" smtClean="0">
                          <a:solidFill>
                            <a:schemeClr val="tx2"/>
                          </a:solidFill>
                          <a:effectLst/>
                        </a:rPr>
                        <a:t/>
                      </a:r>
                      <a:br>
                        <a:rPr lang="en-GB" sz="1400" b="1" dirty="0" smtClean="0">
                          <a:solidFill>
                            <a:schemeClr val="tx2"/>
                          </a:solidFill>
                          <a:effectLst/>
                        </a:rPr>
                      </a:br>
                      <a:r>
                        <a:rPr lang="en-GB" sz="1400" b="1" dirty="0" smtClean="0">
                          <a:solidFill>
                            <a:schemeClr val="tx2"/>
                          </a:solidFill>
                          <a:effectLst/>
                        </a:rPr>
                        <a:t>p-value</a:t>
                      </a:r>
                      <a:endParaRPr lang="en-GB" sz="1400" b="1" dirty="0">
                        <a:solidFill>
                          <a:schemeClr val="tx2"/>
                        </a:solidFill>
                        <a:effectLst/>
                        <a:latin typeface="Calibri"/>
                        <a:ea typeface="Calibri"/>
                        <a:cs typeface="Times New Roman"/>
                      </a:endParaRPr>
                    </a:p>
                  </a:txBody>
                  <a:tcPr marL="68580" marR="68580" marT="0" marB="0" anchor="b">
                    <a:solidFill>
                      <a:schemeClr val="accent1"/>
                    </a:solidFill>
                  </a:tcPr>
                </a:tc>
                <a:tc>
                  <a:txBody>
                    <a:bodyPr/>
                    <a:lstStyle/>
                    <a:p>
                      <a:pPr algn="ctr">
                        <a:lnSpc>
                          <a:spcPct val="115000"/>
                        </a:lnSpc>
                        <a:spcAft>
                          <a:spcPts val="0"/>
                        </a:spcAft>
                      </a:pPr>
                      <a:r>
                        <a:rPr lang="en-GB" sz="1400" b="1" dirty="0">
                          <a:solidFill>
                            <a:schemeClr val="tx2"/>
                          </a:solidFill>
                          <a:effectLst/>
                        </a:rPr>
                        <a:t>Multivariate </a:t>
                      </a:r>
                      <a:r>
                        <a:rPr lang="en-GB" sz="1400" b="1" dirty="0" smtClean="0">
                          <a:solidFill>
                            <a:schemeClr val="tx2"/>
                          </a:solidFill>
                          <a:effectLst/>
                        </a:rPr>
                        <a:t/>
                      </a:r>
                      <a:br>
                        <a:rPr lang="en-GB" sz="1400" b="1" dirty="0" smtClean="0">
                          <a:solidFill>
                            <a:schemeClr val="tx2"/>
                          </a:solidFill>
                          <a:effectLst/>
                        </a:rPr>
                      </a:br>
                      <a:r>
                        <a:rPr lang="en-GB" sz="1400" b="1" dirty="0" smtClean="0">
                          <a:solidFill>
                            <a:schemeClr val="tx2"/>
                          </a:solidFill>
                          <a:effectLst/>
                        </a:rPr>
                        <a:t>p-value</a:t>
                      </a:r>
                      <a:endParaRPr lang="en-GB" sz="1400" b="1" dirty="0">
                        <a:solidFill>
                          <a:schemeClr val="tx2"/>
                        </a:solidFill>
                        <a:effectLst/>
                        <a:latin typeface="Calibri"/>
                        <a:ea typeface="Calibri"/>
                        <a:cs typeface="Times New Roman"/>
                      </a:endParaRPr>
                    </a:p>
                  </a:txBody>
                  <a:tcPr marL="68580" marR="68580" marT="0" marB="0" anchor="b">
                    <a:solidFill>
                      <a:schemeClr val="accent1"/>
                    </a:solidFill>
                  </a:tcPr>
                </a:tc>
                <a:tc>
                  <a:txBody>
                    <a:bodyPr/>
                    <a:lstStyle/>
                    <a:p>
                      <a:pPr algn="ctr">
                        <a:lnSpc>
                          <a:spcPct val="115000"/>
                        </a:lnSpc>
                        <a:spcAft>
                          <a:spcPts val="0"/>
                        </a:spcAft>
                      </a:pPr>
                      <a:r>
                        <a:rPr lang="en-GB" sz="1400" b="1" dirty="0">
                          <a:solidFill>
                            <a:schemeClr val="tx2"/>
                          </a:solidFill>
                          <a:effectLst/>
                        </a:rPr>
                        <a:t>HR (95% CI)</a:t>
                      </a:r>
                      <a:endParaRPr lang="en-GB" sz="1400" b="1" dirty="0">
                        <a:solidFill>
                          <a:schemeClr val="tx2"/>
                        </a:solidFill>
                        <a:effectLst/>
                        <a:latin typeface="Calibri"/>
                        <a:ea typeface="Calibri"/>
                        <a:cs typeface="Times New Roman"/>
                      </a:endParaRPr>
                    </a:p>
                  </a:txBody>
                  <a:tcPr marL="68580" marR="68580" marT="0" marB="0" anchor="b">
                    <a:solidFill>
                      <a:schemeClr val="accent1"/>
                    </a:solidFill>
                  </a:tcPr>
                </a:tc>
              </a:tr>
              <a:tr h="226262">
                <a:tc>
                  <a:txBody>
                    <a:bodyPr/>
                    <a:lstStyle/>
                    <a:p>
                      <a:pPr>
                        <a:lnSpc>
                          <a:spcPct val="115000"/>
                        </a:lnSpc>
                        <a:spcAft>
                          <a:spcPts val="0"/>
                        </a:spcAft>
                      </a:pPr>
                      <a:r>
                        <a:rPr lang="en-GB" sz="1400" b="1" dirty="0" smtClean="0">
                          <a:solidFill>
                            <a:schemeClr val="tx1"/>
                          </a:solidFill>
                          <a:effectLst/>
                        </a:rPr>
                        <a:t>Neoadjuvant</a:t>
                      </a:r>
                      <a:r>
                        <a:rPr lang="en-GB" sz="1400" b="1" baseline="0" dirty="0" smtClean="0">
                          <a:solidFill>
                            <a:schemeClr val="tx1"/>
                          </a:solidFill>
                          <a:effectLst/>
                        </a:rPr>
                        <a:t> </a:t>
                      </a:r>
                      <a:r>
                        <a:rPr lang="en-GB" sz="1400" b="1" dirty="0" smtClean="0">
                          <a:solidFill>
                            <a:schemeClr val="tx1"/>
                          </a:solidFill>
                          <a:effectLst/>
                        </a:rPr>
                        <a:t>therapy</a:t>
                      </a:r>
                      <a:endParaRPr lang="en-GB" sz="14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tc>
              </a:tr>
              <a:tr h="226262">
                <a:tc>
                  <a:txBody>
                    <a:bodyPr/>
                    <a:lstStyle/>
                    <a:p>
                      <a:pPr marL="0" indent="182563">
                        <a:lnSpc>
                          <a:spcPct val="115000"/>
                        </a:lnSpc>
                        <a:spcAft>
                          <a:spcPts val="0"/>
                        </a:spcAft>
                      </a:pPr>
                      <a:r>
                        <a:rPr lang="en-GB" sz="1400" dirty="0">
                          <a:solidFill>
                            <a:schemeClr val="tx1"/>
                          </a:solidFill>
                          <a:effectLst/>
                        </a:rPr>
                        <a:t>Yes (n=174)</a:t>
                      </a:r>
                      <a:endParaRPr lang="en-GB"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24</a:t>
                      </a:r>
                      <a:endParaRPr lang="en-GB" sz="1400" dirty="0">
                        <a:solidFill>
                          <a:schemeClr val="tx1"/>
                        </a:solidFill>
                        <a:effectLst/>
                        <a:latin typeface="Calibri"/>
                        <a:ea typeface="Calibri"/>
                        <a:cs typeface="Times New Roman"/>
                      </a:endParaRPr>
                    </a:p>
                  </a:txBody>
                  <a:tcPr marL="68580" marR="68580" marT="0" marB="0"/>
                </a:tc>
                <a:tc rowSpan="2">
                  <a:txBody>
                    <a:bodyPr/>
                    <a:lstStyle/>
                    <a:p>
                      <a:pPr algn="ctr">
                        <a:lnSpc>
                          <a:spcPct val="115000"/>
                        </a:lnSpc>
                        <a:spcAft>
                          <a:spcPts val="0"/>
                        </a:spcAft>
                      </a:pPr>
                      <a:r>
                        <a:rPr lang="en-GB" sz="1400" dirty="0">
                          <a:solidFill>
                            <a:schemeClr val="tx1"/>
                          </a:solidFill>
                          <a:effectLst/>
                        </a:rPr>
                        <a:t>0.012</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c rowSpan="2">
                  <a:txBody>
                    <a:bodyPr/>
                    <a:lstStyle/>
                    <a:p>
                      <a:pPr algn="ctr">
                        <a:lnSpc>
                          <a:spcPct val="115000"/>
                        </a:lnSpc>
                        <a:spcAft>
                          <a:spcPts val="0"/>
                        </a:spcAft>
                      </a:pPr>
                      <a:r>
                        <a:rPr lang="en-GB" sz="1400" dirty="0" smtClean="0">
                          <a:solidFill>
                            <a:schemeClr val="tx1"/>
                          </a:solidFill>
                          <a:effectLst/>
                        </a:rPr>
                        <a:t>0.01</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c rowSpan="2">
                  <a:txBody>
                    <a:bodyPr/>
                    <a:lstStyle/>
                    <a:p>
                      <a:pPr algn="ctr">
                        <a:lnSpc>
                          <a:spcPct val="115000"/>
                        </a:lnSpc>
                        <a:spcAft>
                          <a:spcPts val="0"/>
                        </a:spcAft>
                      </a:pPr>
                      <a:r>
                        <a:rPr lang="en-GB" sz="1400" dirty="0">
                          <a:solidFill>
                            <a:schemeClr val="tx1"/>
                          </a:solidFill>
                          <a:effectLst/>
                        </a:rPr>
                        <a:t>1.7 (</a:t>
                      </a:r>
                      <a:r>
                        <a:rPr lang="en-GB" sz="1400" dirty="0" smtClean="0">
                          <a:solidFill>
                            <a:schemeClr val="tx1"/>
                          </a:solidFill>
                          <a:effectLst/>
                        </a:rPr>
                        <a:t>1.1, 2.6</a:t>
                      </a:r>
                      <a:r>
                        <a:rPr lang="en-GB" sz="1400" dirty="0">
                          <a:solidFill>
                            <a:schemeClr val="tx1"/>
                          </a:solidFill>
                          <a:effectLst/>
                        </a:rPr>
                        <a:t>)</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r>
              <a:tr h="226262">
                <a:tc>
                  <a:txBody>
                    <a:bodyPr/>
                    <a:lstStyle/>
                    <a:p>
                      <a:pPr marL="0" indent="182563">
                        <a:lnSpc>
                          <a:spcPct val="115000"/>
                        </a:lnSpc>
                        <a:spcAft>
                          <a:spcPts val="0"/>
                        </a:spcAft>
                      </a:pPr>
                      <a:r>
                        <a:rPr lang="en-GB" sz="1400" dirty="0">
                          <a:solidFill>
                            <a:schemeClr val="tx1"/>
                          </a:solidFill>
                          <a:effectLst/>
                        </a:rPr>
                        <a:t>No (n=675)</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GB" sz="1400" dirty="0">
                          <a:solidFill>
                            <a:schemeClr val="tx1"/>
                          </a:solidFill>
                          <a:effectLst/>
                        </a:rPr>
                        <a:t>38</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r>
              <a:tr h="226262">
                <a:tc>
                  <a:txBody>
                    <a:bodyPr/>
                    <a:lstStyle/>
                    <a:p>
                      <a:pPr>
                        <a:lnSpc>
                          <a:spcPct val="115000"/>
                        </a:lnSpc>
                        <a:spcAft>
                          <a:spcPts val="0"/>
                        </a:spcAft>
                      </a:pPr>
                      <a:r>
                        <a:rPr lang="en-GB" sz="1400" b="1" dirty="0" err="1" smtClean="0">
                          <a:solidFill>
                            <a:schemeClr val="tx1"/>
                          </a:solidFill>
                          <a:effectLst/>
                        </a:rPr>
                        <a:t>Perineural</a:t>
                      </a:r>
                      <a:r>
                        <a:rPr lang="en-GB" sz="1400" b="1" dirty="0" smtClean="0">
                          <a:solidFill>
                            <a:schemeClr val="tx1"/>
                          </a:solidFill>
                          <a:effectLst/>
                        </a:rPr>
                        <a:t> </a:t>
                      </a:r>
                      <a:r>
                        <a:rPr lang="en-GB" sz="1400" b="1" dirty="0">
                          <a:solidFill>
                            <a:schemeClr val="tx1"/>
                          </a:solidFill>
                          <a:effectLst/>
                        </a:rPr>
                        <a:t>invasion</a:t>
                      </a:r>
                      <a:endParaRPr lang="en-GB" sz="1400" b="1" dirty="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GB" sz="1400">
                          <a:solidFill>
                            <a:schemeClr val="tx1"/>
                          </a:solidFill>
                          <a:effectLst/>
                        </a:rPr>
                        <a:t> </a:t>
                      </a:r>
                      <a:endParaRPr lang="en-GB" sz="140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r>
              <a:tr h="226262">
                <a:tc>
                  <a:txBody>
                    <a:bodyPr/>
                    <a:lstStyle/>
                    <a:p>
                      <a:pPr marL="0" indent="182563">
                        <a:lnSpc>
                          <a:spcPct val="115000"/>
                        </a:lnSpc>
                        <a:spcAft>
                          <a:spcPts val="0"/>
                        </a:spcAft>
                      </a:pPr>
                      <a:r>
                        <a:rPr lang="en-GB" sz="1400" dirty="0">
                          <a:solidFill>
                            <a:schemeClr val="tx1"/>
                          </a:solidFill>
                          <a:effectLst/>
                        </a:rPr>
                        <a:t>Yes (n=202)</a:t>
                      </a:r>
                      <a:endParaRPr lang="en-GB"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15</a:t>
                      </a:r>
                      <a:endParaRPr lang="en-GB" sz="1400" dirty="0">
                        <a:solidFill>
                          <a:schemeClr val="tx1"/>
                        </a:solidFill>
                        <a:effectLst/>
                        <a:latin typeface="Calibri"/>
                        <a:ea typeface="Calibri"/>
                        <a:cs typeface="Times New Roman"/>
                      </a:endParaRPr>
                    </a:p>
                  </a:txBody>
                  <a:tcPr marL="68580" marR="68580" marT="0" marB="0"/>
                </a:tc>
                <a:tc rowSpan="2">
                  <a:txBody>
                    <a:bodyPr/>
                    <a:lstStyle/>
                    <a:p>
                      <a:pPr algn="ctr">
                        <a:lnSpc>
                          <a:spcPct val="115000"/>
                        </a:lnSpc>
                        <a:spcAft>
                          <a:spcPts val="0"/>
                        </a:spcAft>
                      </a:pPr>
                      <a:r>
                        <a:rPr lang="en-GB" sz="1400" dirty="0">
                          <a:solidFill>
                            <a:schemeClr val="tx1"/>
                          </a:solidFill>
                          <a:effectLst/>
                        </a:rPr>
                        <a:t>&lt;0.0001</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c rowSpan="2">
                  <a:txBody>
                    <a:bodyPr/>
                    <a:lstStyle/>
                    <a:p>
                      <a:pPr algn="ctr">
                        <a:lnSpc>
                          <a:spcPct val="115000"/>
                        </a:lnSpc>
                        <a:spcAft>
                          <a:spcPts val="0"/>
                        </a:spcAft>
                      </a:pPr>
                      <a:r>
                        <a:rPr lang="en-GB" sz="1400" dirty="0">
                          <a:solidFill>
                            <a:schemeClr val="tx1"/>
                          </a:solidFill>
                          <a:effectLst/>
                        </a:rPr>
                        <a:t>0.02</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c rowSpan="2">
                  <a:txBody>
                    <a:bodyPr/>
                    <a:lstStyle/>
                    <a:p>
                      <a:pPr algn="ctr">
                        <a:lnSpc>
                          <a:spcPct val="115000"/>
                        </a:lnSpc>
                        <a:spcAft>
                          <a:spcPts val="0"/>
                        </a:spcAft>
                      </a:pPr>
                      <a:r>
                        <a:rPr lang="en-GB" sz="1400" dirty="0">
                          <a:solidFill>
                            <a:schemeClr val="tx1"/>
                          </a:solidFill>
                          <a:effectLst/>
                        </a:rPr>
                        <a:t>1.6 (</a:t>
                      </a:r>
                      <a:r>
                        <a:rPr lang="en-GB" sz="1400" dirty="0" smtClean="0">
                          <a:solidFill>
                            <a:schemeClr val="tx1"/>
                          </a:solidFill>
                          <a:effectLst/>
                        </a:rPr>
                        <a:t>1.1, 2.5</a:t>
                      </a:r>
                      <a:r>
                        <a:rPr lang="en-GB" sz="1400" dirty="0">
                          <a:solidFill>
                            <a:schemeClr val="tx1"/>
                          </a:solidFill>
                          <a:effectLst/>
                        </a:rPr>
                        <a:t>)</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r>
              <a:tr h="226262">
                <a:tc>
                  <a:txBody>
                    <a:bodyPr/>
                    <a:lstStyle/>
                    <a:p>
                      <a:pPr marL="0" indent="182563">
                        <a:lnSpc>
                          <a:spcPct val="115000"/>
                        </a:lnSpc>
                        <a:spcAft>
                          <a:spcPts val="0"/>
                        </a:spcAft>
                      </a:pPr>
                      <a:r>
                        <a:rPr lang="en-GB" sz="1400" dirty="0">
                          <a:solidFill>
                            <a:schemeClr val="tx1"/>
                          </a:solidFill>
                          <a:effectLst/>
                        </a:rPr>
                        <a:t>No (n=426)</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GB" sz="1400" dirty="0">
                          <a:solidFill>
                            <a:schemeClr val="tx1"/>
                          </a:solidFill>
                          <a:effectLst/>
                        </a:rPr>
                        <a:t>47</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r>
              <a:tr h="226262">
                <a:tc>
                  <a:txBody>
                    <a:bodyPr/>
                    <a:lstStyle/>
                    <a:p>
                      <a:pPr>
                        <a:lnSpc>
                          <a:spcPct val="115000"/>
                        </a:lnSpc>
                        <a:spcAft>
                          <a:spcPts val="0"/>
                        </a:spcAft>
                      </a:pPr>
                      <a:r>
                        <a:rPr lang="en-GB" sz="1400" b="1" dirty="0" smtClean="0">
                          <a:solidFill>
                            <a:schemeClr val="tx1"/>
                          </a:solidFill>
                          <a:effectLst/>
                        </a:rPr>
                        <a:t>AJCC </a:t>
                      </a:r>
                      <a:r>
                        <a:rPr lang="en-GB" sz="1400" b="1" dirty="0">
                          <a:solidFill>
                            <a:schemeClr val="tx1"/>
                          </a:solidFill>
                          <a:effectLst/>
                        </a:rPr>
                        <a:t>stage (7</a:t>
                      </a:r>
                      <a:r>
                        <a:rPr lang="en-GB" sz="1400" b="1" baseline="30000" dirty="0">
                          <a:solidFill>
                            <a:schemeClr val="tx1"/>
                          </a:solidFill>
                          <a:effectLst/>
                        </a:rPr>
                        <a:t>th</a:t>
                      </a:r>
                      <a:r>
                        <a:rPr lang="en-GB" sz="1400" b="1" dirty="0">
                          <a:solidFill>
                            <a:schemeClr val="tx1"/>
                          </a:solidFill>
                          <a:effectLst/>
                        </a:rPr>
                        <a:t> edition)</a:t>
                      </a:r>
                      <a:endParaRPr lang="en-GB" sz="1400" b="1" dirty="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r>
              <a:tr h="226262">
                <a:tc>
                  <a:txBody>
                    <a:bodyPr/>
                    <a:lstStyle/>
                    <a:p>
                      <a:pPr marL="0" indent="182563">
                        <a:lnSpc>
                          <a:spcPct val="115000"/>
                        </a:lnSpc>
                        <a:spcAft>
                          <a:spcPts val="0"/>
                        </a:spcAft>
                      </a:pPr>
                      <a:r>
                        <a:rPr lang="en-GB" sz="1400" dirty="0">
                          <a:solidFill>
                            <a:schemeClr val="tx1"/>
                          </a:solidFill>
                          <a:effectLst/>
                        </a:rPr>
                        <a:t>Stage 3 or 4 (n=445)</a:t>
                      </a:r>
                      <a:endParaRPr lang="en-GB"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solidFill>
                            <a:schemeClr val="tx1"/>
                          </a:solidFill>
                          <a:effectLst/>
                        </a:rPr>
                        <a:t>18</a:t>
                      </a:r>
                      <a:endParaRPr lang="en-GB" sz="1400">
                        <a:solidFill>
                          <a:schemeClr val="tx1"/>
                        </a:solidFill>
                        <a:effectLst/>
                        <a:latin typeface="Calibri"/>
                        <a:ea typeface="Calibri"/>
                        <a:cs typeface="Times New Roman"/>
                      </a:endParaRPr>
                    </a:p>
                  </a:txBody>
                  <a:tcPr marL="68580" marR="68580" marT="0" marB="0"/>
                </a:tc>
                <a:tc rowSpan="2">
                  <a:txBody>
                    <a:bodyPr/>
                    <a:lstStyle/>
                    <a:p>
                      <a:pPr algn="ctr">
                        <a:lnSpc>
                          <a:spcPct val="115000"/>
                        </a:lnSpc>
                        <a:spcAft>
                          <a:spcPts val="0"/>
                        </a:spcAft>
                      </a:pPr>
                      <a:r>
                        <a:rPr lang="en-GB" sz="1400" dirty="0">
                          <a:solidFill>
                            <a:schemeClr val="tx1"/>
                          </a:solidFill>
                          <a:effectLst/>
                        </a:rPr>
                        <a:t>&lt;0.0001</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c rowSpan="2">
                  <a:txBody>
                    <a:bodyPr/>
                    <a:lstStyle/>
                    <a:p>
                      <a:pPr algn="ctr">
                        <a:lnSpc>
                          <a:spcPct val="115000"/>
                        </a:lnSpc>
                        <a:spcAft>
                          <a:spcPts val="0"/>
                        </a:spcAft>
                      </a:pPr>
                      <a:r>
                        <a:rPr lang="en-GB" sz="1400" dirty="0">
                          <a:solidFill>
                            <a:schemeClr val="tx1"/>
                          </a:solidFill>
                          <a:effectLst/>
                        </a:rPr>
                        <a:t>0.02</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c rowSpan="2">
                  <a:txBody>
                    <a:bodyPr/>
                    <a:lstStyle/>
                    <a:p>
                      <a:pPr algn="ctr">
                        <a:lnSpc>
                          <a:spcPct val="115000"/>
                        </a:lnSpc>
                        <a:spcAft>
                          <a:spcPts val="0"/>
                        </a:spcAft>
                      </a:pPr>
                      <a:r>
                        <a:rPr lang="en-GB" sz="1400" dirty="0">
                          <a:solidFill>
                            <a:schemeClr val="tx1"/>
                          </a:solidFill>
                          <a:effectLst/>
                        </a:rPr>
                        <a:t>1.8 (</a:t>
                      </a:r>
                      <a:r>
                        <a:rPr lang="en-GB" sz="1400" dirty="0" smtClean="0">
                          <a:solidFill>
                            <a:schemeClr val="tx1"/>
                          </a:solidFill>
                          <a:effectLst/>
                        </a:rPr>
                        <a:t>1.1, 2.9</a:t>
                      </a:r>
                      <a:r>
                        <a:rPr lang="en-GB" sz="1400" dirty="0">
                          <a:solidFill>
                            <a:schemeClr val="tx1"/>
                          </a:solidFill>
                          <a:effectLst/>
                        </a:rPr>
                        <a:t>)</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r>
              <a:tr h="226262">
                <a:tc>
                  <a:txBody>
                    <a:bodyPr/>
                    <a:lstStyle/>
                    <a:p>
                      <a:pPr marL="0" indent="182563">
                        <a:lnSpc>
                          <a:spcPct val="115000"/>
                        </a:lnSpc>
                        <a:spcAft>
                          <a:spcPts val="0"/>
                        </a:spcAft>
                      </a:pPr>
                      <a:r>
                        <a:rPr lang="en-GB" sz="1400" dirty="0">
                          <a:solidFill>
                            <a:schemeClr val="tx1"/>
                          </a:solidFill>
                          <a:effectLst/>
                        </a:rPr>
                        <a:t>Stage 1 or 2 (n=405)</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GB" sz="1400" dirty="0">
                          <a:solidFill>
                            <a:schemeClr val="tx1"/>
                          </a:solidFill>
                          <a:effectLst/>
                        </a:rPr>
                        <a:t>68</a:t>
                      </a:r>
                      <a:endParaRPr lang="en-GB" sz="1400" dirty="0">
                        <a:solidFill>
                          <a:schemeClr val="tx1"/>
                        </a:solidFill>
                        <a:effectLst/>
                        <a:latin typeface="Calibri"/>
                        <a:ea typeface="Calibri"/>
                        <a:cs typeface="Times New Roman"/>
                      </a:endParaRPr>
                    </a:p>
                  </a:txBody>
                  <a:tcPr marL="68580" marR="68580" marT="0" marB="0">
                    <a:lnB w="12700" cap="flat" cmpd="sng" algn="ctr">
                      <a:solidFill>
                        <a:schemeClr val="accent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r>
              <a:tr h="226262">
                <a:tc>
                  <a:txBody>
                    <a:bodyPr/>
                    <a:lstStyle/>
                    <a:p>
                      <a:pPr>
                        <a:lnSpc>
                          <a:spcPct val="115000"/>
                        </a:lnSpc>
                        <a:spcAft>
                          <a:spcPts val="0"/>
                        </a:spcAft>
                      </a:pPr>
                      <a:r>
                        <a:rPr lang="en-GB" sz="1400" b="1" dirty="0" smtClean="0">
                          <a:solidFill>
                            <a:schemeClr val="tx1"/>
                          </a:solidFill>
                          <a:effectLst/>
                        </a:rPr>
                        <a:t>Post-operative </a:t>
                      </a:r>
                      <a:r>
                        <a:rPr lang="en-GB" sz="1400" b="1" dirty="0">
                          <a:solidFill>
                            <a:schemeClr val="tx1"/>
                          </a:solidFill>
                          <a:effectLst/>
                        </a:rPr>
                        <a:t>complications</a:t>
                      </a:r>
                      <a:endParaRPr lang="en-GB" sz="1400" b="1" dirty="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GB" sz="1400">
                          <a:solidFill>
                            <a:schemeClr val="tx1"/>
                          </a:solidFill>
                          <a:effectLst/>
                        </a:rPr>
                        <a:t> </a:t>
                      </a:r>
                      <a:endParaRPr lang="en-GB" sz="140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GB" sz="1400" dirty="0">
                          <a:solidFill>
                            <a:schemeClr val="tx1"/>
                          </a:solidFill>
                          <a:effectLst/>
                        </a:rPr>
                        <a:t> </a:t>
                      </a:r>
                      <a:endParaRPr lang="en-GB" sz="1400" dirty="0">
                        <a:solidFill>
                          <a:schemeClr val="tx1"/>
                        </a:solidFill>
                        <a:effectLst/>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tcPr>
                </a:tc>
              </a:tr>
              <a:tr h="226262">
                <a:tc>
                  <a:txBody>
                    <a:bodyPr/>
                    <a:lstStyle/>
                    <a:p>
                      <a:pPr marL="0" indent="182563">
                        <a:lnSpc>
                          <a:spcPct val="115000"/>
                        </a:lnSpc>
                        <a:spcAft>
                          <a:spcPts val="0"/>
                        </a:spcAft>
                      </a:pPr>
                      <a:r>
                        <a:rPr lang="en-GB" sz="1400" dirty="0">
                          <a:solidFill>
                            <a:schemeClr val="tx1"/>
                          </a:solidFill>
                          <a:effectLst/>
                        </a:rPr>
                        <a:t>Yes (n=342)</a:t>
                      </a:r>
                      <a:endParaRPr lang="en-GB"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solidFill>
                            <a:schemeClr val="tx1"/>
                          </a:solidFill>
                          <a:effectLst/>
                        </a:rPr>
                        <a:t>25</a:t>
                      </a:r>
                      <a:endParaRPr lang="en-GB" sz="1400">
                        <a:solidFill>
                          <a:schemeClr val="tx1"/>
                        </a:solidFill>
                        <a:effectLst/>
                        <a:latin typeface="Calibri"/>
                        <a:ea typeface="Calibri"/>
                        <a:cs typeface="Times New Roman"/>
                      </a:endParaRPr>
                    </a:p>
                  </a:txBody>
                  <a:tcPr marL="68580" marR="68580" marT="0" marB="0"/>
                </a:tc>
                <a:tc rowSpan="2">
                  <a:txBody>
                    <a:bodyPr/>
                    <a:lstStyle/>
                    <a:p>
                      <a:pPr algn="ctr">
                        <a:lnSpc>
                          <a:spcPct val="115000"/>
                        </a:lnSpc>
                        <a:spcAft>
                          <a:spcPts val="0"/>
                        </a:spcAft>
                      </a:pPr>
                      <a:r>
                        <a:rPr lang="en-GB" sz="1400">
                          <a:solidFill>
                            <a:schemeClr val="tx1"/>
                          </a:solidFill>
                          <a:effectLst/>
                        </a:rPr>
                        <a:t>&lt;0.0001</a:t>
                      </a:r>
                      <a:endParaRPr lang="en-GB" sz="1400">
                        <a:solidFill>
                          <a:schemeClr val="tx1"/>
                        </a:solidFill>
                        <a:effectLst/>
                        <a:latin typeface="Calibri"/>
                        <a:ea typeface="Calibri"/>
                        <a:cs typeface="Times New Roman"/>
                      </a:endParaRPr>
                    </a:p>
                  </a:txBody>
                  <a:tcPr marL="68580" marR="68580" marT="0" marB="0"/>
                </a:tc>
                <a:tc rowSpan="2">
                  <a:txBody>
                    <a:bodyPr/>
                    <a:lstStyle/>
                    <a:p>
                      <a:pPr algn="ctr">
                        <a:lnSpc>
                          <a:spcPct val="115000"/>
                        </a:lnSpc>
                        <a:spcAft>
                          <a:spcPts val="0"/>
                        </a:spcAft>
                      </a:pPr>
                      <a:r>
                        <a:rPr lang="en-GB" sz="1400" dirty="0">
                          <a:solidFill>
                            <a:schemeClr val="tx1"/>
                          </a:solidFill>
                          <a:effectLst/>
                        </a:rPr>
                        <a:t>0.004</a:t>
                      </a:r>
                      <a:endParaRPr lang="en-GB" sz="1400" dirty="0">
                        <a:solidFill>
                          <a:schemeClr val="tx1"/>
                        </a:solidFill>
                        <a:effectLst/>
                        <a:latin typeface="Calibri"/>
                        <a:ea typeface="Calibri"/>
                        <a:cs typeface="Times New Roman"/>
                      </a:endParaRPr>
                    </a:p>
                  </a:txBody>
                  <a:tcPr marL="68580" marR="68580" marT="0" marB="0"/>
                </a:tc>
                <a:tc rowSpan="2">
                  <a:txBody>
                    <a:bodyPr/>
                    <a:lstStyle/>
                    <a:p>
                      <a:pPr algn="ctr">
                        <a:lnSpc>
                          <a:spcPct val="115000"/>
                        </a:lnSpc>
                        <a:spcAft>
                          <a:spcPts val="0"/>
                        </a:spcAft>
                      </a:pPr>
                      <a:r>
                        <a:rPr lang="en-GB" sz="1400" dirty="0">
                          <a:solidFill>
                            <a:schemeClr val="tx1"/>
                          </a:solidFill>
                          <a:effectLst/>
                        </a:rPr>
                        <a:t>1.6 (</a:t>
                      </a:r>
                      <a:r>
                        <a:rPr lang="en-GB" sz="1400" dirty="0" smtClean="0">
                          <a:solidFill>
                            <a:schemeClr val="tx1"/>
                          </a:solidFill>
                          <a:effectLst/>
                        </a:rPr>
                        <a:t>1.1, 2.4</a:t>
                      </a:r>
                      <a:r>
                        <a:rPr lang="en-GB" sz="1400" dirty="0">
                          <a:solidFill>
                            <a:schemeClr val="tx1"/>
                          </a:solidFill>
                          <a:effectLst/>
                        </a:rPr>
                        <a:t>)</a:t>
                      </a:r>
                      <a:endParaRPr lang="en-GB" sz="1400" dirty="0">
                        <a:solidFill>
                          <a:schemeClr val="tx1"/>
                        </a:solidFill>
                        <a:effectLst/>
                        <a:latin typeface="Calibri"/>
                        <a:ea typeface="Calibri"/>
                        <a:cs typeface="Times New Roman"/>
                      </a:endParaRPr>
                    </a:p>
                  </a:txBody>
                  <a:tcPr marL="68580" marR="68580" marT="0" marB="0"/>
                </a:tc>
              </a:tr>
              <a:tr h="226262">
                <a:tc>
                  <a:txBody>
                    <a:bodyPr/>
                    <a:lstStyle/>
                    <a:p>
                      <a:pPr marL="0" indent="182563">
                        <a:lnSpc>
                          <a:spcPct val="115000"/>
                        </a:lnSpc>
                        <a:spcAft>
                          <a:spcPts val="0"/>
                        </a:spcAft>
                      </a:pPr>
                      <a:r>
                        <a:rPr lang="en-GB" sz="1400" dirty="0">
                          <a:solidFill>
                            <a:schemeClr val="tx1"/>
                          </a:solidFill>
                          <a:effectLst/>
                        </a:rPr>
                        <a:t>No (n=506)</a:t>
                      </a:r>
                      <a:endParaRPr lang="en-GB"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solidFill>
                            <a:schemeClr val="tx1"/>
                          </a:solidFill>
                          <a:effectLst/>
                        </a:rPr>
                        <a:t>45</a:t>
                      </a:r>
                      <a:endParaRPr lang="en-GB" sz="1400" dirty="0">
                        <a:solidFill>
                          <a:schemeClr val="tx1"/>
                        </a:solidFill>
                        <a:effectLst/>
                        <a:latin typeface="Calibri"/>
                        <a:ea typeface="Calibri"/>
                        <a:cs typeface="Times New Roman"/>
                      </a:endParaRPr>
                    </a:p>
                  </a:txBody>
                  <a:tcPr marL="68580" marR="68580" marT="0" marB="0"/>
                </a:tc>
                <a:tc vMerge="1">
                  <a:txBody>
                    <a:bodyPr/>
                    <a:lstStyle/>
                    <a:p>
                      <a:endParaRPr lang="en-GB"/>
                    </a:p>
                  </a:txBody>
                  <a:tcPr/>
                </a:tc>
                <a:tc vMerge="1">
                  <a:txBody>
                    <a:bodyPr/>
                    <a:lstStyle/>
                    <a:p>
                      <a:endParaRPr lang="en-GB"/>
                    </a:p>
                  </a:txBody>
                  <a:tcPr/>
                </a:tc>
                <a:tc vMerge="1">
                  <a:txBody>
                    <a:bodyPr/>
                    <a:lstStyle/>
                    <a:p>
                      <a:endParaRPr lang="en-GB"/>
                    </a:p>
                  </a:txBody>
                  <a:tcPr/>
                </a:tc>
              </a:tr>
            </a:tbl>
          </a:graphicData>
        </a:graphic>
      </p:graphicFrame>
      <p:sp>
        <p:nvSpPr>
          <p:cNvPr id="6"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smtClean="0">
                <a:solidFill>
                  <a:srgbClr val="363636"/>
                </a:solidFill>
              </a:rPr>
              <a:t>Jin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05)</a:t>
            </a:r>
            <a:endParaRPr lang="en-GB" sz="1100" dirty="0">
              <a:solidFill>
                <a:srgbClr val="363636"/>
              </a:solidFill>
            </a:endParaRPr>
          </a:p>
        </p:txBody>
      </p:sp>
    </p:spTree>
    <p:extLst>
      <p:ext uri="{BB962C8B-B14F-4D97-AF65-F5344CB8AC3E}">
        <p14:creationId xmlns:p14="http://schemas.microsoft.com/office/powerpoint/2010/main" val="7127351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05: The effect of postoperative morbidity on survival after resection for gastric adenocarcinoma: Results from the U.S. Gastric Cancer Collaborative </a:t>
            </a:r>
            <a:r>
              <a:rPr lang="en-GB" sz="1800" dirty="0" smtClean="0"/>
              <a:t/>
            </a:r>
            <a:br>
              <a:rPr lang="en-GB" sz="1800" dirty="0" smtClean="0"/>
            </a:br>
            <a:r>
              <a:rPr lang="en-GB" sz="1800" dirty="0" smtClean="0"/>
              <a:t>– </a:t>
            </a:r>
            <a:r>
              <a:rPr lang="en-GB" sz="1800" dirty="0"/>
              <a:t>Jin LX et al</a:t>
            </a:r>
          </a:p>
        </p:txBody>
      </p:sp>
      <p:sp>
        <p:nvSpPr>
          <p:cNvPr id="7" name="Content Placeholder 6"/>
          <p:cNvSpPr>
            <a:spLocks noGrp="1"/>
          </p:cNvSpPr>
          <p:nvPr>
            <p:ph idx="1"/>
          </p:nvPr>
        </p:nvSpPr>
        <p:spPr/>
        <p:txBody>
          <a:bodyPr/>
          <a:lstStyle/>
          <a:p>
            <a:r>
              <a:rPr lang="en-GB" sz="1600" b="1" dirty="0" smtClean="0"/>
              <a:t>Key results</a:t>
            </a:r>
          </a:p>
          <a:p>
            <a:pPr lvl="1"/>
            <a:r>
              <a:rPr lang="en-GB" sz="1600" dirty="0" smtClean="0"/>
              <a:t>OS was significantly longer (p&lt;0.001) in patients </a:t>
            </a:r>
            <a:r>
              <a:rPr lang="en-GB" sz="1600" dirty="0"/>
              <a:t>with no </a:t>
            </a:r>
            <a:r>
              <a:rPr lang="en-GB" sz="1600" dirty="0" smtClean="0"/>
              <a:t>complications compared with patients </a:t>
            </a:r>
            <a:r>
              <a:rPr lang="en-GB" sz="1600" dirty="0"/>
              <a:t>with </a:t>
            </a:r>
            <a:r>
              <a:rPr lang="en-GB" sz="1600" dirty="0" smtClean="0"/>
              <a:t>complications:</a:t>
            </a:r>
            <a:endParaRPr lang="en-GB" sz="1600" strike="dblStrike"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a:p>
        </p:txBody>
      </p:sp>
      <p:sp>
        <p:nvSpPr>
          <p:cNvPr id="8"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smtClean="0">
                <a:solidFill>
                  <a:srgbClr val="363636"/>
                </a:solidFill>
              </a:rPr>
              <a:t>Jin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05)</a:t>
            </a:r>
            <a:endParaRPr lang="en-GB" sz="1100" dirty="0">
              <a:solidFill>
                <a:srgbClr val="363636"/>
              </a:solidFill>
            </a:endParaRPr>
          </a:p>
        </p:txBody>
      </p:sp>
      <p:grpSp>
        <p:nvGrpSpPr>
          <p:cNvPr id="11" name="Group 10"/>
          <p:cNvGrpSpPr/>
          <p:nvPr/>
        </p:nvGrpSpPr>
        <p:grpSpPr>
          <a:xfrm>
            <a:off x="1105128" y="2435429"/>
            <a:ext cx="7254876" cy="3419475"/>
            <a:chOff x="1123950" y="2438400"/>
            <a:chExt cx="7254876" cy="3419475"/>
          </a:xfrm>
        </p:grpSpPr>
        <p:sp>
          <p:nvSpPr>
            <p:cNvPr id="13" name="Freeform 12"/>
            <p:cNvSpPr>
              <a:spLocks/>
            </p:cNvSpPr>
            <p:nvPr/>
          </p:nvSpPr>
          <p:spPr bwMode="auto">
            <a:xfrm>
              <a:off x="1217613" y="2438400"/>
              <a:ext cx="7161213" cy="3324225"/>
            </a:xfrm>
            <a:custGeom>
              <a:avLst/>
              <a:gdLst>
                <a:gd name="T0" fmla="*/ 0 w 4511"/>
                <a:gd name="T1" fmla="*/ 0 h 2094"/>
                <a:gd name="T2" fmla="*/ 0 w 4511"/>
                <a:gd name="T3" fmla="*/ 2094 h 2094"/>
                <a:gd name="T4" fmla="*/ 4511 w 4511"/>
                <a:gd name="T5" fmla="*/ 2094 h 2094"/>
              </a:gdLst>
              <a:ahLst/>
              <a:cxnLst>
                <a:cxn ang="0">
                  <a:pos x="T0" y="T1"/>
                </a:cxn>
                <a:cxn ang="0">
                  <a:pos x="T2" y="T3"/>
                </a:cxn>
                <a:cxn ang="0">
                  <a:pos x="T4" y="T5"/>
                </a:cxn>
              </a:cxnLst>
              <a:rect l="0" t="0" r="r" b="b"/>
              <a:pathLst>
                <a:path w="4511" h="2094">
                  <a:moveTo>
                    <a:pt x="0" y="0"/>
                  </a:moveTo>
                  <a:lnTo>
                    <a:pt x="0" y="2094"/>
                  </a:lnTo>
                  <a:lnTo>
                    <a:pt x="4511" y="2094"/>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Line 6"/>
            <p:cNvSpPr>
              <a:spLocks noChangeShapeType="1"/>
            </p:cNvSpPr>
            <p:nvPr/>
          </p:nvSpPr>
          <p:spPr bwMode="auto">
            <a:xfrm>
              <a:off x="1341438" y="5762625"/>
              <a:ext cx="0" cy="9525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7"/>
            <p:cNvSpPr>
              <a:spLocks noChangeShapeType="1"/>
            </p:cNvSpPr>
            <p:nvPr/>
          </p:nvSpPr>
          <p:spPr bwMode="auto">
            <a:xfrm>
              <a:off x="3098800" y="5762625"/>
              <a:ext cx="0" cy="9525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 name="Line 8"/>
            <p:cNvSpPr>
              <a:spLocks noChangeShapeType="1"/>
            </p:cNvSpPr>
            <p:nvPr/>
          </p:nvSpPr>
          <p:spPr bwMode="auto">
            <a:xfrm>
              <a:off x="4852988" y="5762625"/>
              <a:ext cx="0" cy="9525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9"/>
            <p:cNvSpPr>
              <a:spLocks noChangeShapeType="1"/>
            </p:cNvSpPr>
            <p:nvPr/>
          </p:nvSpPr>
          <p:spPr bwMode="auto">
            <a:xfrm>
              <a:off x="6610350" y="5762625"/>
              <a:ext cx="0" cy="9525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10"/>
            <p:cNvSpPr>
              <a:spLocks noChangeShapeType="1"/>
            </p:cNvSpPr>
            <p:nvPr/>
          </p:nvSpPr>
          <p:spPr bwMode="auto">
            <a:xfrm>
              <a:off x="8367713" y="5762625"/>
              <a:ext cx="0" cy="9525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11"/>
            <p:cNvSpPr>
              <a:spLocks noChangeShapeType="1"/>
            </p:cNvSpPr>
            <p:nvPr/>
          </p:nvSpPr>
          <p:spPr bwMode="auto">
            <a:xfrm>
              <a:off x="1123950" y="4875213"/>
              <a:ext cx="93663"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12"/>
            <p:cNvSpPr>
              <a:spLocks noChangeShapeType="1"/>
            </p:cNvSpPr>
            <p:nvPr/>
          </p:nvSpPr>
          <p:spPr bwMode="auto">
            <a:xfrm>
              <a:off x="1123950" y="5680075"/>
              <a:ext cx="93663"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13"/>
            <p:cNvSpPr>
              <a:spLocks noChangeShapeType="1"/>
            </p:cNvSpPr>
            <p:nvPr/>
          </p:nvSpPr>
          <p:spPr bwMode="auto">
            <a:xfrm>
              <a:off x="1123950" y="4067175"/>
              <a:ext cx="93663"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14"/>
            <p:cNvSpPr>
              <a:spLocks noChangeShapeType="1"/>
            </p:cNvSpPr>
            <p:nvPr/>
          </p:nvSpPr>
          <p:spPr bwMode="auto">
            <a:xfrm>
              <a:off x="1123950" y="3257550"/>
              <a:ext cx="93663"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15"/>
            <p:cNvSpPr>
              <a:spLocks noChangeShapeType="1"/>
            </p:cNvSpPr>
            <p:nvPr/>
          </p:nvSpPr>
          <p:spPr bwMode="auto">
            <a:xfrm>
              <a:off x="1123950" y="2449513"/>
              <a:ext cx="93663"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Freeform 16"/>
            <p:cNvSpPr>
              <a:spLocks/>
            </p:cNvSpPr>
            <p:nvPr/>
          </p:nvSpPr>
          <p:spPr bwMode="auto">
            <a:xfrm>
              <a:off x="1338263" y="2449513"/>
              <a:ext cx="6653213" cy="2389187"/>
            </a:xfrm>
            <a:custGeom>
              <a:avLst/>
              <a:gdLst>
                <a:gd name="T0" fmla="*/ 54 w 4191"/>
                <a:gd name="T1" fmla="*/ 19 h 1505"/>
                <a:gd name="T2" fmla="*/ 104 w 4191"/>
                <a:gd name="T3" fmla="*/ 35 h 1505"/>
                <a:gd name="T4" fmla="*/ 149 w 4191"/>
                <a:gd name="T5" fmla="*/ 54 h 1505"/>
                <a:gd name="T6" fmla="*/ 189 w 4191"/>
                <a:gd name="T7" fmla="*/ 71 h 1505"/>
                <a:gd name="T8" fmla="*/ 217 w 4191"/>
                <a:gd name="T9" fmla="*/ 88 h 1505"/>
                <a:gd name="T10" fmla="*/ 236 w 4191"/>
                <a:gd name="T11" fmla="*/ 107 h 1505"/>
                <a:gd name="T12" fmla="*/ 265 w 4191"/>
                <a:gd name="T13" fmla="*/ 130 h 1505"/>
                <a:gd name="T14" fmla="*/ 295 w 4191"/>
                <a:gd name="T15" fmla="*/ 154 h 1505"/>
                <a:gd name="T16" fmla="*/ 322 w 4191"/>
                <a:gd name="T17" fmla="*/ 175 h 1505"/>
                <a:gd name="T18" fmla="*/ 343 w 4191"/>
                <a:gd name="T19" fmla="*/ 216 h 1505"/>
                <a:gd name="T20" fmla="*/ 366 w 4191"/>
                <a:gd name="T21" fmla="*/ 234 h 1505"/>
                <a:gd name="T22" fmla="*/ 388 w 4191"/>
                <a:gd name="T23" fmla="*/ 261 h 1505"/>
                <a:gd name="T24" fmla="*/ 411 w 4191"/>
                <a:gd name="T25" fmla="*/ 289 h 1505"/>
                <a:gd name="T26" fmla="*/ 435 w 4191"/>
                <a:gd name="T27" fmla="*/ 329 h 1505"/>
                <a:gd name="T28" fmla="*/ 459 w 4191"/>
                <a:gd name="T29" fmla="*/ 362 h 1505"/>
                <a:gd name="T30" fmla="*/ 487 w 4191"/>
                <a:gd name="T31" fmla="*/ 391 h 1505"/>
                <a:gd name="T32" fmla="*/ 513 w 4191"/>
                <a:gd name="T33" fmla="*/ 424 h 1505"/>
                <a:gd name="T34" fmla="*/ 542 w 4191"/>
                <a:gd name="T35" fmla="*/ 448 h 1505"/>
                <a:gd name="T36" fmla="*/ 568 w 4191"/>
                <a:gd name="T37" fmla="*/ 469 h 1505"/>
                <a:gd name="T38" fmla="*/ 612 w 4191"/>
                <a:gd name="T39" fmla="*/ 497 h 1505"/>
                <a:gd name="T40" fmla="*/ 636 w 4191"/>
                <a:gd name="T41" fmla="*/ 519 h 1505"/>
                <a:gd name="T42" fmla="*/ 660 w 4191"/>
                <a:gd name="T43" fmla="*/ 552 h 1505"/>
                <a:gd name="T44" fmla="*/ 721 w 4191"/>
                <a:gd name="T45" fmla="*/ 571 h 1505"/>
                <a:gd name="T46" fmla="*/ 759 w 4191"/>
                <a:gd name="T47" fmla="*/ 590 h 1505"/>
                <a:gd name="T48" fmla="*/ 814 w 4191"/>
                <a:gd name="T49" fmla="*/ 628 h 1505"/>
                <a:gd name="T50" fmla="*/ 844 w 4191"/>
                <a:gd name="T51" fmla="*/ 654 h 1505"/>
                <a:gd name="T52" fmla="*/ 875 w 4191"/>
                <a:gd name="T53" fmla="*/ 673 h 1505"/>
                <a:gd name="T54" fmla="*/ 908 w 4191"/>
                <a:gd name="T55" fmla="*/ 706 h 1505"/>
                <a:gd name="T56" fmla="*/ 944 w 4191"/>
                <a:gd name="T57" fmla="*/ 723 h 1505"/>
                <a:gd name="T58" fmla="*/ 1007 w 4191"/>
                <a:gd name="T59" fmla="*/ 744 h 1505"/>
                <a:gd name="T60" fmla="*/ 1052 w 4191"/>
                <a:gd name="T61" fmla="*/ 765 h 1505"/>
                <a:gd name="T62" fmla="*/ 1093 w 4191"/>
                <a:gd name="T63" fmla="*/ 787 h 1505"/>
                <a:gd name="T64" fmla="*/ 1133 w 4191"/>
                <a:gd name="T65" fmla="*/ 817 h 1505"/>
                <a:gd name="T66" fmla="*/ 1152 w 4191"/>
                <a:gd name="T67" fmla="*/ 841 h 1505"/>
                <a:gd name="T68" fmla="*/ 1213 w 4191"/>
                <a:gd name="T69" fmla="*/ 862 h 1505"/>
                <a:gd name="T70" fmla="*/ 1270 w 4191"/>
                <a:gd name="T71" fmla="*/ 881 h 1505"/>
                <a:gd name="T72" fmla="*/ 1294 w 4191"/>
                <a:gd name="T73" fmla="*/ 917 h 1505"/>
                <a:gd name="T74" fmla="*/ 1403 w 4191"/>
                <a:gd name="T75" fmla="*/ 943 h 1505"/>
                <a:gd name="T76" fmla="*/ 1492 w 4191"/>
                <a:gd name="T77" fmla="*/ 969 h 1505"/>
                <a:gd name="T78" fmla="*/ 1554 w 4191"/>
                <a:gd name="T79" fmla="*/ 993 h 1505"/>
                <a:gd name="T80" fmla="*/ 1651 w 4191"/>
                <a:gd name="T81" fmla="*/ 1014 h 1505"/>
                <a:gd name="T82" fmla="*/ 1679 w 4191"/>
                <a:gd name="T83" fmla="*/ 1038 h 1505"/>
                <a:gd name="T84" fmla="*/ 1918 w 4191"/>
                <a:gd name="T85" fmla="*/ 1057 h 1505"/>
                <a:gd name="T86" fmla="*/ 1963 w 4191"/>
                <a:gd name="T87" fmla="*/ 1085 h 1505"/>
                <a:gd name="T88" fmla="*/ 1992 w 4191"/>
                <a:gd name="T89" fmla="*/ 1106 h 1505"/>
                <a:gd name="T90" fmla="*/ 2067 w 4191"/>
                <a:gd name="T91" fmla="*/ 1137 h 1505"/>
                <a:gd name="T92" fmla="*/ 2181 w 4191"/>
                <a:gd name="T93" fmla="*/ 1161 h 1505"/>
                <a:gd name="T94" fmla="*/ 2235 w 4191"/>
                <a:gd name="T95" fmla="*/ 1185 h 1505"/>
                <a:gd name="T96" fmla="*/ 2342 w 4191"/>
                <a:gd name="T97" fmla="*/ 1206 h 1505"/>
                <a:gd name="T98" fmla="*/ 2391 w 4191"/>
                <a:gd name="T99" fmla="*/ 1220 h 1505"/>
                <a:gd name="T100" fmla="*/ 2583 w 4191"/>
                <a:gd name="T101" fmla="*/ 1246 h 1505"/>
                <a:gd name="T102" fmla="*/ 2734 w 4191"/>
                <a:gd name="T103" fmla="*/ 1270 h 1505"/>
                <a:gd name="T104" fmla="*/ 3404 w 4191"/>
                <a:gd name="T105" fmla="*/ 1329 h 1505"/>
                <a:gd name="T106" fmla="*/ 3794 w 4191"/>
                <a:gd name="T10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91" h="1505">
                  <a:moveTo>
                    <a:pt x="0" y="0"/>
                  </a:moveTo>
                  <a:lnTo>
                    <a:pt x="26" y="0"/>
                  </a:lnTo>
                  <a:lnTo>
                    <a:pt x="26" y="9"/>
                  </a:lnTo>
                  <a:lnTo>
                    <a:pt x="42" y="9"/>
                  </a:lnTo>
                  <a:lnTo>
                    <a:pt x="42" y="19"/>
                  </a:lnTo>
                  <a:lnTo>
                    <a:pt x="54" y="19"/>
                  </a:lnTo>
                  <a:lnTo>
                    <a:pt x="54" y="24"/>
                  </a:lnTo>
                  <a:lnTo>
                    <a:pt x="66" y="24"/>
                  </a:lnTo>
                  <a:lnTo>
                    <a:pt x="66" y="31"/>
                  </a:lnTo>
                  <a:lnTo>
                    <a:pt x="80" y="31"/>
                  </a:lnTo>
                  <a:lnTo>
                    <a:pt x="80" y="35"/>
                  </a:lnTo>
                  <a:lnTo>
                    <a:pt x="104" y="35"/>
                  </a:lnTo>
                  <a:lnTo>
                    <a:pt x="104" y="40"/>
                  </a:lnTo>
                  <a:lnTo>
                    <a:pt x="120" y="40"/>
                  </a:lnTo>
                  <a:lnTo>
                    <a:pt x="120" y="50"/>
                  </a:lnTo>
                  <a:lnTo>
                    <a:pt x="137" y="50"/>
                  </a:lnTo>
                  <a:lnTo>
                    <a:pt x="137" y="54"/>
                  </a:lnTo>
                  <a:lnTo>
                    <a:pt x="149" y="54"/>
                  </a:lnTo>
                  <a:lnTo>
                    <a:pt x="149" y="62"/>
                  </a:lnTo>
                  <a:lnTo>
                    <a:pt x="161" y="62"/>
                  </a:lnTo>
                  <a:lnTo>
                    <a:pt x="161" y="66"/>
                  </a:lnTo>
                  <a:lnTo>
                    <a:pt x="177" y="66"/>
                  </a:lnTo>
                  <a:lnTo>
                    <a:pt x="177" y="71"/>
                  </a:lnTo>
                  <a:lnTo>
                    <a:pt x="189" y="71"/>
                  </a:lnTo>
                  <a:lnTo>
                    <a:pt x="189" y="76"/>
                  </a:lnTo>
                  <a:lnTo>
                    <a:pt x="199" y="76"/>
                  </a:lnTo>
                  <a:lnTo>
                    <a:pt x="199" y="80"/>
                  </a:lnTo>
                  <a:lnTo>
                    <a:pt x="208" y="80"/>
                  </a:lnTo>
                  <a:lnTo>
                    <a:pt x="208" y="88"/>
                  </a:lnTo>
                  <a:lnTo>
                    <a:pt x="217" y="88"/>
                  </a:lnTo>
                  <a:lnTo>
                    <a:pt x="217" y="95"/>
                  </a:lnTo>
                  <a:lnTo>
                    <a:pt x="220" y="95"/>
                  </a:lnTo>
                  <a:lnTo>
                    <a:pt x="220" y="102"/>
                  </a:lnTo>
                  <a:lnTo>
                    <a:pt x="229" y="102"/>
                  </a:lnTo>
                  <a:lnTo>
                    <a:pt x="229" y="107"/>
                  </a:lnTo>
                  <a:lnTo>
                    <a:pt x="236" y="107"/>
                  </a:lnTo>
                  <a:lnTo>
                    <a:pt x="236" y="114"/>
                  </a:lnTo>
                  <a:lnTo>
                    <a:pt x="246" y="114"/>
                  </a:lnTo>
                  <a:lnTo>
                    <a:pt x="251" y="114"/>
                  </a:lnTo>
                  <a:lnTo>
                    <a:pt x="251" y="125"/>
                  </a:lnTo>
                  <a:lnTo>
                    <a:pt x="265" y="125"/>
                  </a:lnTo>
                  <a:lnTo>
                    <a:pt x="265" y="130"/>
                  </a:lnTo>
                  <a:lnTo>
                    <a:pt x="274" y="130"/>
                  </a:lnTo>
                  <a:lnTo>
                    <a:pt x="274" y="137"/>
                  </a:lnTo>
                  <a:lnTo>
                    <a:pt x="281" y="137"/>
                  </a:lnTo>
                  <a:lnTo>
                    <a:pt x="281" y="147"/>
                  </a:lnTo>
                  <a:lnTo>
                    <a:pt x="295" y="147"/>
                  </a:lnTo>
                  <a:lnTo>
                    <a:pt x="295" y="154"/>
                  </a:lnTo>
                  <a:lnTo>
                    <a:pt x="305" y="154"/>
                  </a:lnTo>
                  <a:lnTo>
                    <a:pt x="305" y="161"/>
                  </a:lnTo>
                  <a:lnTo>
                    <a:pt x="312" y="161"/>
                  </a:lnTo>
                  <a:lnTo>
                    <a:pt x="312" y="168"/>
                  </a:lnTo>
                  <a:lnTo>
                    <a:pt x="322" y="168"/>
                  </a:lnTo>
                  <a:lnTo>
                    <a:pt x="322" y="175"/>
                  </a:lnTo>
                  <a:lnTo>
                    <a:pt x="329" y="175"/>
                  </a:lnTo>
                  <a:lnTo>
                    <a:pt x="329" y="185"/>
                  </a:lnTo>
                  <a:lnTo>
                    <a:pt x="336" y="185"/>
                  </a:lnTo>
                  <a:lnTo>
                    <a:pt x="336" y="208"/>
                  </a:lnTo>
                  <a:lnTo>
                    <a:pt x="343" y="208"/>
                  </a:lnTo>
                  <a:lnTo>
                    <a:pt x="343" y="216"/>
                  </a:lnTo>
                  <a:lnTo>
                    <a:pt x="350" y="216"/>
                  </a:lnTo>
                  <a:lnTo>
                    <a:pt x="350" y="223"/>
                  </a:lnTo>
                  <a:lnTo>
                    <a:pt x="359" y="223"/>
                  </a:lnTo>
                  <a:lnTo>
                    <a:pt x="359" y="227"/>
                  </a:lnTo>
                  <a:lnTo>
                    <a:pt x="366" y="227"/>
                  </a:lnTo>
                  <a:lnTo>
                    <a:pt x="366" y="234"/>
                  </a:lnTo>
                  <a:lnTo>
                    <a:pt x="374" y="234"/>
                  </a:lnTo>
                  <a:lnTo>
                    <a:pt x="374" y="246"/>
                  </a:lnTo>
                  <a:lnTo>
                    <a:pt x="381" y="246"/>
                  </a:lnTo>
                  <a:lnTo>
                    <a:pt x="381" y="256"/>
                  </a:lnTo>
                  <a:lnTo>
                    <a:pt x="388" y="256"/>
                  </a:lnTo>
                  <a:lnTo>
                    <a:pt x="388" y="261"/>
                  </a:lnTo>
                  <a:lnTo>
                    <a:pt x="397" y="261"/>
                  </a:lnTo>
                  <a:lnTo>
                    <a:pt x="397" y="268"/>
                  </a:lnTo>
                  <a:lnTo>
                    <a:pt x="404" y="268"/>
                  </a:lnTo>
                  <a:lnTo>
                    <a:pt x="404" y="280"/>
                  </a:lnTo>
                  <a:lnTo>
                    <a:pt x="411" y="280"/>
                  </a:lnTo>
                  <a:lnTo>
                    <a:pt x="411" y="289"/>
                  </a:lnTo>
                  <a:lnTo>
                    <a:pt x="421" y="289"/>
                  </a:lnTo>
                  <a:lnTo>
                    <a:pt x="421" y="303"/>
                  </a:lnTo>
                  <a:lnTo>
                    <a:pt x="428" y="303"/>
                  </a:lnTo>
                  <a:lnTo>
                    <a:pt x="428" y="317"/>
                  </a:lnTo>
                  <a:lnTo>
                    <a:pt x="435" y="317"/>
                  </a:lnTo>
                  <a:lnTo>
                    <a:pt x="435" y="329"/>
                  </a:lnTo>
                  <a:lnTo>
                    <a:pt x="442" y="329"/>
                  </a:lnTo>
                  <a:lnTo>
                    <a:pt x="442" y="339"/>
                  </a:lnTo>
                  <a:lnTo>
                    <a:pt x="452" y="339"/>
                  </a:lnTo>
                  <a:lnTo>
                    <a:pt x="452" y="353"/>
                  </a:lnTo>
                  <a:lnTo>
                    <a:pt x="459" y="353"/>
                  </a:lnTo>
                  <a:lnTo>
                    <a:pt x="459" y="362"/>
                  </a:lnTo>
                  <a:lnTo>
                    <a:pt x="466" y="362"/>
                  </a:lnTo>
                  <a:lnTo>
                    <a:pt x="466" y="379"/>
                  </a:lnTo>
                  <a:lnTo>
                    <a:pt x="478" y="379"/>
                  </a:lnTo>
                  <a:lnTo>
                    <a:pt x="478" y="386"/>
                  </a:lnTo>
                  <a:lnTo>
                    <a:pt x="487" y="386"/>
                  </a:lnTo>
                  <a:lnTo>
                    <a:pt x="487" y="391"/>
                  </a:lnTo>
                  <a:lnTo>
                    <a:pt x="499" y="391"/>
                  </a:lnTo>
                  <a:lnTo>
                    <a:pt x="499" y="398"/>
                  </a:lnTo>
                  <a:lnTo>
                    <a:pt x="506" y="398"/>
                  </a:lnTo>
                  <a:lnTo>
                    <a:pt x="506" y="405"/>
                  </a:lnTo>
                  <a:lnTo>
                    <a:pt x="513" y="405"/>
                  </a:lnTo>
                  <a:lnTo>
                    <a:pt x="513" y="424"/>
                  </a:lnTo>
                  <a:lnTo>
                    <a:pt x="520" y="424"/>
                  </a:lnTo>
                  <a:lnTo>
                    <a:pt x="520" y="431"/>
                  </a:lnTo>
                  <a:lnTo>
                    <a:pt x="532" y="431"/>
                  </a:lnTo>
                  <a:lnTo>
                    <a:pt x="532" y="438"/>
                  </a:lnTo>
                  <a:lnTo>
                    <a:pt x="542" y="438"/>
                  </a:lnTo>
                  <a:lnTo>
                    <a:pt x="542" y="448"/>
                  </a:lnTo>
                  <a:lnTo>
                    <a:pt x="549" y="448"/>
                  </a:lnTo>
                  <a:lnTo>
                    <a:pt x="549" y="455"/>
                  </a:lnTo>
                  <a:lnTo>
                    <a:pt x="551" y="455"/>
                  </a:lnTo>
                  <a:lnTo>
                    <a:pt x="551" y="462"/>
                  </a:lnTo>
                  <a:lnTo>
                    <a:pt x="568" y="462"/>
                  </a:lnTo>
                  <a:lnTo>
                    <a:pt x="568" y="469"/>
                  </a:lnTo>
                  <a:lnTo>
                    <a:pt x="582" y="469"/>
                  </a:lnTo>
                  <a:lnTo>
                    <a:pt x="582" y="483"/>
                  </a:lnTo>
                  <a:lnTo>
                    <a:pt x="589" y="483"/>
                  </a:lnTo>
                  <a:lnTo>
                    <a:pt x="589" y="490"/>
                  </a:lnTo>
                  <a:lnTo>
                    <a:pt x="612" y="490"/>
                  </a:lnTo>
                  <a:lnTo>
                    <a:pt x="612" y="497"/>
                  </a:lnTo>
                  <a:lnTo>
                    <a:pt x="620" y="497"/>
                  </a:lnTo>
                  <a:lnTo>
                    <a:pt x="620" y="505"/>
                  </a:lnTo>
                  <a:lnTo>
                    <a:pt x="629" y="505"/>
                  </a:lnTo>
                  <a:lnTo>
                    <a:pt x="629" y="512"/>
                  </a:lnTo>
                  <a:lnTo>
                    <a:pt x="636" y="512"/>
                  </a:lnTo>
                  <a:lnTo>
                    <a:pt x="636" y="519"/>
                  </a:lnTo>
                  <a:lnTo>
                    <a:pt x="643" y="519"/>
                  </a:lnTo>
                  <a:lnTo>
                    <a:pt x="643" y="528"/>
                  </a:lnTo>
                  <a:lnTo>
                    <a:pt x="653" y="528"/>
                  </a:lnTo>
                  <a:lnTo>
                    <a:pt x="653" y="543"/>
                  </a:lnTo>
                  <a:lnTo>
                    <a:pt x="660" y="543"/>
                  </a:lnTo>
                  <a:lnTo>
                    <a:pt x="660" y="552"/>
                  </a:lnTo>
                  <a:lnTo>
                    <a:pt x="679" y="552"/>
                  </a:lnTo>
                  <a:lnTo>
                    <a:pt x="679" y="557"/>
                  </a:lnTo>
                  <a:lnTo>
                    <a:pt x="691" y="557"/>
                  </a:lnTo>
                  <a:lnTo>
                    <a:pt x="691" y="561"/>
                  </a:lnTo>
                  <a:lnTo>
                    <a:pt x="721" y="561"/>
                  </a:lnTo>
                  <a:lnTo>
                    <a:pt x="721" y="571"/>
                  </a:lnTo>
                  <a:lnTo>
                    <a:pt x="728" y="571"/>
                  </a:lnTo>
                  <a:lnTo>
                    <a:pt x="728" y="578"/>
                  </a:lnTo>
                  <a:lnTo>
                    <a:pt x="735" y="578"/>
                  </a:lnTo>
                  <a:lnTo>
                    <a:pt x="735" y="585"/>
                  </a:lnTo>
                  <a:lnTo>
                    <a:pt x="759" y="585"/>
                  </a:lnTo>
                  <a:lnTo>
                    <a:pt x="759" y="590"/>
                  </a:lnTo>
                  <a:lnTo>
                    <a:pt x="769" y="590"/>
                  </a:lnTo>
                  <a:lnTo>
                    <a:pt x="769" y="606"/>
                  </a:lnTo>
                  <a:lnTo>
                    <a:pt x="773" y="606"/>
                  </a:lnTo>
                  <a:lnTo>
                    <a:pt x="773" y="614"/>
                  </a:lnTo>
                  <a:lnTo>
                    <a:pt x="814" y="614"/>
                  </a:lnTo>
                  <a:lnTo>
                    <a:pt x="814" y="628"/>
                  </a:lnTo>
                  <a:lnTo>
                    <a:pt x="823" y="628"/>
                  </a:lnTo>
                  <a:lnTo>
                    <a:pt x="823" y="640"/>
                  </a:lnTo>
                  <a:lnTo>
                    <a:pt x="830" y="640"/>
                  </a:lnTo>
                  <a:lnTo>
                    <a:pt x="830" y="647"/>
                  </a:lnTo>
                  <a:lnTo>
                    <a:pt x="844" y="647"/>
                  </a:lnTo>
                  <a:lnTo>
                    <a:pt x="844" y="654"/>
                  </a:lnTo>
                  <a:lnTo>
                    <a:pt x="851" y="654"/>
                  </a:lnTo>
                  <a:lnTo>
                    <a:pt x="851" y="659"/>
                  </a:lnTo>
                  <a:lnTo>
                    <a:pt x="868" y="659"/>
                  </a:lnTo>
                  <a:lnTo>
                    <a:pt x="868" y="666"/>
                  </a:lnTo>
                  <a:lnTo>
                    <a:pt x="875" y="666"/>
                  </a:lnTo>
                  <a:lnTo>
                    <a:pt x="875" y="673"/>
                  </a:lnTo>
                  <a:lnTo>
                    <a:pt x="889" y="673"/>
                  </a:lnTo>
                  <a:lnTo>
                    <a:pt x="889" y="687"/>
                  </a:lnTo>
                  <a:lnTo>
                    <a:pt x="899" y="687"/>
                  </a:lnTo>
                  <a:lnTo>
                    <a:pt x="899" y="697"/>
                  </a:lnTo>
                  <a:lnTo>
                    <a:pt x="908" y="697"/>
                  </a:lnTo>
                  <a:lnTo>
                    <a:pt x="908" y="706"/>
                  </a:lnTo>
                  <a:lnTo>
                    <a:pt x="922" y="706"/>
                  </a:lnTo>
                  <a:lnTo>
                    <a:pt x="922" y="713"/>
                  </a:lnTo>
                  <a:lnTo>
                    <a:pt x="934" y="713"/>
                  </a:lnTo>
                  <a:lnTo>
                    <a:pt x="934" y="718"/>
                  </a:lnTo>
                  <a:lnTo>
                    <a:pt x="944" y="718"/>
                  </a:lnTo>
                  <a:lnTo>
                    <a:pt x="944" y="723"/>
                  </a:lnTo>
                  <a:lnTo>
                    <a:pt x="960" y="723"/>
                  </a:lnTo>
                  <a:lnTo>
                    <a:pt x="960" y="730"/>
                  </a:lnTo>
                  <a:lnTo>
                    <a:pt x="984" y="730"/>
                  </a:lnTo>
                  <a:lnTo>
                    <a:pt x="984" y="739"/>
                  </a:lnTo>
                  <a:lnTo>
                    <a:pt x="1007" y="739"/>
                  </a:lnTo>
                  <a:lnTo>
                    <a:pt x="1007" y="744"/>
                  </a:lnTo>
                  <a:lnTo>
                    <a:pt x="1022" y="744"/>
                  </a:lnTo>
                  <a:lnTo>
                    <a:pt x="1022" y="751"/>
                  </a:lnTo>
                  <a:lnTo>
                    <a:pt x="1038" y="751"/>
                  </a:lnTo>
                  <a:lnTo>
                    <a:pt x="1038" y="756"/>
                  </a:lnTo>
                  <a:lnTo>
                    <a:pt x="1052" y="756"/>
                  </a:lnTo>
                  <a:lnTo>
                    <a:pt x="1052" y="765"/>
                  </a:lnTo>
                  <a:lnTo>
                    <a:pt x="1062" y="765"/>
                  </a:lnTo>
                  <a:lnTo>
                    <a:pt x="1062" y="775"/>
                  </a:lnTo>
                  <a:lnTo>
                    <a:pt x="1069" y="775"/>
                  </a:lnTo>
                  <a:lnTo>
                    <a:pt x="1069" y="779"/>
                  </a:lnTo>
                  <a:lnTo>
                    <a:pt x="1093" y="779"/>
                  </a:lnTo>
                  <a:lnTo>
                    <a:pt x="1093" y="787"/>
                  </a:lnTo>
                  <a:lnTo>
                    <a:pt x="1100" y="787"/>
                  </a:lnTo>
                  <a:lnTo>
                    <a:pt x="1100" y="798"/>
                  </a:lnTo>
                  <a:lnTo>
                    <a:pt x="1123" y="798"/>
                  </a:lnTo>
                  <a:lnTo>
                    <a:pt x="1123" y="808"/>
                  </a:lnTo>
                  <a:lnTo>
                    <a:pt x="1133" y="808"/>
                  </a:lnTo>
                  <a:lnTo>
                    <a:pt x="1133" y="817"/>
                  </a:lnTo>
                  <a:lnTo>
                    <a:pt x="1140" y="817"/>
                  </a:lnTo>
                  <a:lnTo>
                    <a:pt x="1140" y="827"/>
                  </a:lnTo>
                  <a:lnTo>
                    <a:pt x="1147" y="827"/>
                  </a:lnTo>
                  <a:lnTo>
                    <a:pt x="1147" y="834"/>
                  </a:lnTo>
                  <a:lnTo>
                    <a:pt x="1152" y="834"/>
                  </a:lnTo>
                  <a:lnTo>
                    <a:pt x="1152" y="841"/>
                  </a:lnTo>
                  <a:lnTo>
                    <a:pt x="1185" y="841"/>
                  </a:lnTo>
                  <a:lnTo>
                    <a:pt x="1185" y="848"/>
                  </a:lnTo>
                  <a:lnTo>
                    <a:pt x="1201" y="848"/>
                  </a:lnTo>
                  <a:lnTo>
                    <a:pt x="1201" y="855"/>
                  </a:lnTo>
                  <a:lnTo>
                    <a:pt x="1213" y="855"/>
                  </a:lnTo>
                  <a:lnTo>
                    <a:pt x="1213" y="862"/>
                  </a:lnTo>
                  <a:lnTo>
                    <a:pt x="1225" y="862"/>
                  </a:lnTo>
                  <a:lnTo>
                    <a:pt x="1225" y="867"/>
                  </a:lnTo>
                  <a:lnTo>
                    <a:pt x="1256" y="867"/>
                  </a:lnTo>
                  <a:lnTo>
                    <a:pt x="1256" y="877"/>
                  </a:lnTo>
                  <a:lnTo>
                    <a:pt x="1270" y="877"/>
                  </a:lnTo>
                  <a:lnTo>
                    <a:pt x="1270" y="881"/>
                  </a:lnTo>
                  <a:lnTo>
                    <a:pt x="1277" y="881"/>
                  </a:lnTo>
                  <a:lnTo>
                    <a:pt x="1277" y="898"/>
                  </a:lnTo>
                  <a:lnTo>
                    <a:pt x="1284" y="898"/>
                  </a:lnTo>
                  <a:lnTo>
                    <a:pt x="1284" y="912"/>
                  </a:lnTo>
                  <a:lnTo>
                    <a:pt x="1294" y="912"/>
                  </a:lnTo>
                  <a:lnTo>
                    <a:pt x="1294" y="917"/>
                  </a:lnTo>
                  <a:lnTo>
                    <a:pt x="1317" y="917"/>
                  </a:lnTo>
                  <a:lnTo>
                    <a:pt x="1317" y="926"/>
                  </a:lnTo>
                  <a:lnTo>
                    <a:pt x="1369" y="926"/>
                  </a:lnTo>
                  <a:lnTo>
                    <a:pt x="1369" y="938"/>
                  </a:lnTo>
                  <a:lnTo>
                    <a:pt x="1403" y="938"/>
                  </a:lnTo>
                  <a:lnTo>
                    <a:pt x="1403" y="943"/>
                  </a:lnTo>
                  <a:lnTo>
                    <a:pt x="1410" y="943"/>
                  </a:lnTo>
                  <a:lnTo>
                    <a:pt x="1410" y="950"/>
                  </a:lnTo>
                  <a:lnTo>
                    <a:pt x="1478" y="950"/>
                  </a:lnTo>
                  <a:lnTo>
                    <a:pt x="1478" y="960"/>
                  </a:lnTo>
                  <a:lnTo>
                    <a:pt x="1492" y="960"/>
                  </a:lnTo>
                  <a:lnTo>
                    <a:pt x="1492" y="969"/>
                  </a:lnTo>
                  <a:lnTo>
                    <a:pt x="1499" y="969"/>
                  </a:lnTo>
                  <a:lnTo>
                    <a:pt x="1499" y="979"/>
                  </a:lnTo>
                  <a:lnTo>
                    <a:pt x="1509" y="979"/>
                  </a:lnTo>
                  <a:lnTo>
                    <a:pt x="1509" y="983"/>
                  </a:lnTo>
                  <a:lnTo>
                    <a:pt x="1554" y="983"/>
                  </a:lnTo>
                  <a:lnTo>
                    <a:pt x="1554" y="993"/>
                  </a:lnTo>
                  <a:lnTo>
                    <a:pt x="1566" y="993"/>
                  </a:lnTo>
                  <a:lnTo>
                    <a:pt x="1566" y="1000"/>
                  </a:lnTo>
                  <a:lnTo>
                    <a:pt x="1575" y="1000"/>
                  </a:lnTo>
                  <a:lnTo>
                    <a:pt x="1575" y="1007"/>
                  </a:lnTo>
                  <a:lnTo>
                    <a:pt x="1651" y="1007"/>
                  </a:lnTo>
                  <a:lnTo>
                    <a:pt x="1651" y="1014"/>
                  </a:lnTo>
                  <a:lnTo>
                    <a:pt x="1665" y="1014"/>
                  </a:lnTo>
                  <a:lnTo>
                    <a:pt x="1665" y="1024"/>
                  </a:lnTo>
                  <a:lnTo>
                    <a:pt x="1672" y="1024"/>
                  </a:lnTo>
                  <a:lnTo>
                    <a:pt x="1672" y="1031"/>
                  </a:lnTo>
                  <a:lnTo>
                    <a:pt x="1679" y="1031"/>
                  </a:lnTo>
                  <a:lnTo>
                    <a:pt x="1679" y="1038"/>
                  </a:lnTo>
                  <a:lnTo>
                    <a:pt x="1833" y="1038"/>
                  </a:lnTo>
                  <a:lnTo>
                    <a:pt x="1833" y="1047"/>
                  </a:lnTo>
                  <a:lnTo>
                    <a:pt x="1847" y="1047"/>
                  </a:lnTo>
                  <a:lnTo>
                    <a:pt x="1847" y="1050"/>
                  </a:lnTo>
                  <a:lnTo>
                    <a:pt x="1918" y="1050"/>
                  </a:lnTo>
                  <a:lnTo>
                    <a:pt x="1918" y="1057"/>
                  </a:lnTo>
                  <a:lnTo>
                    <a:pt x="1947" y="1057"/>
                  </a:lnTo>
                  <a:lnTo>
                    <a:pt x="1947" y="1071"/>
                  </a:lnTo>
                  <a:lnTo>
                    <a:pt x="1956" y="1071"/>
                  </a:lnTo>
                  <a:lnTo>
                    <a:pt x="1956" y="1078"/>
                  </a:lnTo>
                  <a:lnTo>
                    <a:pt x="1963" y="1078"/>
                  </a:lnTo>
                  <a:lnTo>
                    <a:pt x="1963" y="1085"/>
                  </a:lnTo>
                  <a:lnTo>
                    <a:pt x="1973" y="1085"/>
                  </a:lnTo>
                  <a:lnTo>
                    <a:pt x="1973" y="1092"/>
                  </a:lnTo>
                  <a:lnTo>
                    <a:pt x="1982" y="1092"/>
                  </a:lnTo>
                  <a:lnTo>
                    <a:pt x="1982" y="1102"/>
                  </a:lnTo>
                  <a:lnTo>
                    <a:pt x="1992" y="1102"/>
                  </a:lnTo>
                  <a:lnTo>
                    <a:pt x="1992" y="1106"/>
                  </a:lnTo>
                  <a:lnTo>
                    <a:pt x="2018" y="1106"/>
                  </a:lnTo>
                  <a:lnTo>
                    <a:pt x="2018" y="1114"/>
                  </a:lnTo>
                  <a:lnTo>
                    <a:pt x="2055" y="1114"/>
                  </a:lnTo>
                  <a:lnTo>
                    <a:pt x="2055" y="1128"/>
                  </a:lnTo>
                  <a:lnTo>
                    <a:pt x="2067" y="1128"/>
                  </a:lnTo>
                  <a:lnTo>
                    <a:pt x="2067" y="1137"/>
                  </a:lnTo>
                  <a:lnTo>
                    <a:pt x="2081" y="1137"/>
                  </a:lnTo>
                  <a:lnTo>
                    <a:pt x="2081" y="1142"/>
                  </a:lnTo>
                  <a:lnTo>
                    <a:pt x="2088" y="1142"/>
                  </a:lnTo>
                  <a:lnTo>
                    <a:pt x="2088" y="1154"/>
                  </a:lnTo>
                  <a:lnTo>
                    <a:pt x="2181" y="1154"/>
                  </a:lnTo>
                  <a:lnTo>
                    <a:pt x="2181" y="1161"/>
                  </a:lnTo>
                  <a:lnTo>
                    <a:pt x="2190" y="1161"/>
                  </a:lnTo>
                  <a:lnTo>
                    <a:pt x="2190" y="1168"/>
                  </a:lnTo>
                  <a:lnTo>
                    <a:pt x="2211" y="1168"/>
                  </a:lnTo>
                  <a:lnTo>
                    <a:pt x="2211" y="1175"/>
                  </a:lnTo>
                  <a:lnTo>
                    <a:pt x="2235" y="1175"/>
                  </a:lnTo>
                  <a:lnTo>
                    <a:pt x="2235" y="1185"/>
                  </a:lnTo>
                  <a:lnTo>
                    <a:pt x="2306" y="1185"/>
                  </a:lnTo>
                  <a:lnTo>
                    <a:pt x="2306" y="1194"/>
                  </a:lnTo>
                  <a:lnTo>
                    <a:pt x="2318" y="1194"/>
                  </a:lnTo>
                  <a:lnTo>
                    <a:pt x="2318" y="1199"/>
                  </a:lnTo>
                  <a:lnTo>
                    <a:pt x="2342" y="1199"/>
                  </a:lnTo>
                  <a:lnTo>
                    <a:pt x="2342" y="1206"/>
                  </a:lnTo>
                  <a:lnTo>
                    <a:pt x="2353" y="1206"/>
                  </a:lnTo>
                  <a:lnTo>
                    <a:pt x="2353" y="1211"/>
                  </a:lnTo>
                  <a:lnTo>
                    <a:pt x="2382" y="1211"/>
                  </a:lnTo>
                  <a:lnTo>
                    <a:pt x="2382" y="1215"/>
                  </a:lnTo>
                  <a:lnTo>
                    <a:pt x="2391" y="1215"/>
                  </a:lnTo>
                  <a:lnTo>
                    <a:pt x="2391" y="1220"/>
                  </a:lnTo>
                  <a:lnTo>
                    <a:pt x="2448" y="1220"/>
                  </a:lnTo>
                  <a:lnTo>
                    <a:pt x="2448" y="1232"/>
                  </a:lnTo>
                  <a:lnTo>
                    <a:pt x="2576" y="1232"/>
                  </a:lnTo>
                  <a:lnTo>
                    <a:pt x="2576" y="1239"/>
                  </a:lnTo>
                  <a:lnTo>
                    <a:pt x="2583" y="1239"/>
                  </a:lnTo>
                  <a:lnTo>
                    <a:pt x="2583" y="1246"/>
                  </a:lnTo>
                  <a:lnTo>
                    <a:pt x="2642" y="1246"/>
                  </a:lnTo>
                  <a:lnTo>
                    <a:pt x="2642" y="1253"/>
                  </a:lnTo>
                  <a:lnTo>
                    <a:pt x="2649" y="1253"/>
                  </a:lnTo>
                  <a:lnTo>
                    <a:pt x="2649" y="1260"/>
                  </a:lnTo>
                  <a:lnTo>
                    <a:pt x="2734" y="1260"/>
                  </a:lnTo>
                  <a:lnTo>
                    <a:pt x="2734" y="1270"/>
                  </a:lnTo>
                  <a:lnTo>
                    <a:pt x="2744" y="1270"/>
                  </a:lnTo>
                  <a:lnTo>
                    <a:pt x="2744" y="1275"/>
                  </a:lnTo>
                  <a:lnTo>
                    <a:pt x="3013" y="1275"/>
                  </a:lnTo>
                  <a:lnTo>
                    <a:pt x="3013" y="1296"/>
                  </a:lnTo>
                  <a:lnTo>
                    <a:pt x="3404" y="1296"/>
                  </a:lnTo>
                  <a:lnTo>
                    <a:pt x="3404" y="1329"/>
                  </a:lnTo>
                  <a:lnTo>
                    <a:pt x="3484" y="1329"/>
                  </a:lnTo>
                  <a:lnTo>
                    <a:pt x="3484" y="1372"/>
                  </a:lnTo>
                  <a:lnTo>
                    <a:pt x="3747" y="1372"/>
                  </a:lnTo>
                  <a:lnTo>
                    <a:pt x="3747" y="1438"/>
                  </a:lnTo>
                  <a:lnTo>
                    <a:pt x="3794" y="1438"/>
                  </a:lnTo>
                  <a:lnTo>
                    <a:pt x="3794" y="1505"/>
                  </a:lnTo>
                  <a:lnTo>
                    <a:pt x="4191" y="1505"/>
                  </a:lnTo>
                </a:path>
              </a:pathLst>
            </a:custGeom>
            <a:noFill/>
            <a:ln w="25400" cap="flat">
              <a:solidFill>
                <a:srgbClr val="04388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17"/>
            <p:cNvSpPr>
              <a:spLocks noChangeShapeType="1"/>
            </p:cNvSpPr>
            <p:nvPr/>
          </p:nvSpPr>
          <p:spPr bwMode="auto">
            <a:xfrm>
              <a:off x="5884863" y="2900363"/>
              <a:ext cx="574675" cy="0"/>
            </a:xfrm>
            <a:prstGeom prst="line">
              <a:avLst/>
            </a:prstGeom>
            <a:noFill/>
            <a:ln w="2540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Freeform 18"/>
            <p:cNvSpPr>
              <a:spLocks/>
            </p:cNvSpPr>
            <p:nvPr/>
          </p:nvSpPr>
          <p:spPr bwMode="auto">
            <a:xfrm>
              <a:off x="1333500" y="2452688"/>
              <a:ext cx="6448425" cy="2949575"/>
            </a:xfrm>
            <a:custGeom>
              <a:avLst/>
              <a:gdLst>
                <a:gd name="T0" fmla="*/ 41 w 4062"/>
                <a:gd name="T1" fmla="*/ 24 h 1858"/>
                <a:gd name="T2" fmla="*/ 76 w 4062"/>
                <a:gd name="T3" fmla="*/ 41 h 1858"/>
                <a:gd name="T4" fmla="*/ 102 w 4062"/>
                <a:gd name="T5" fmla="*/ 93 h 1858"/>
                <a:gd name="T6" fmla="*/ 140 w 4062"/>
                <a:gd name="T7" fmla="*/ 119 h 1858"/>
                <a:gd name="T8" fmla="*/ 168 w 4062"/>
                <a:gd name="T9" fmla="*/ 157 h 1858"/>
                <a:gd name="T10" fmla="*/ 197 w 4062"/>
                <a:gd name="T11" fmla="*/ 192 h 1858"/>
                <a:gd name="T12" fmla="*/ 216 w 4062"/>
                <a:gd name="T13" fmla="*/ 232 h 1858"/>
                <a:gd name="T14" fmla="*/ 254 w 4062"/>
                <a:gd name="T15" fmla="*/ 273 h 1858"/>
                <a:gd name="T16" fmla="*/ 282 w 4062"/>
                <a:gd name="T17" fmla="*/ 315 h 1858"/>
                <a:gd name="T18" fmla="*/ 315 w 4062"/>
                <a:gd name="T19" fmla="*/ 346 h 1858"/>
                <a:gd name="T20" fmla="*/ 348 w 4062"/>
                <a:gd name="T21" fmla="*/ 382 h 1858"/>
                <a:gd name="T22" fmla="*/ 369 w 4062"/>
                <a:gd name="T23" fmla="*/ 420 h 1858"/>
                <a:gd name="T24" fmla="*/ 400 w 4062"/>
                <a:gd name="T25" fmla="*/ 439 h 1858"/>
                <a:gd name="T26" fmla="*/ 417 w 4062"/>
                <a:gd name="T27" fmla="*/ 479 h 1858"/>
                <a:gd name="T28" fmla="*/ 440 w 4062"/>
                <a:gd name="T29" fmla="*/ 522 h 1858"/>
                <a:gd name="T30" fmla="*/ 462 w 4062"/>
                <a:gd name="T31" fmla="*/ 550 h 1858"/>
                <a:gd name="T32" fmla="*/ 507 w 4062"/>
                <a:gd name="T33" fmla="*/ 578 h 1858"/>
                <a:gd name="T34" fmla="*/ 523 w 4062"/>
                <a:gd name="T35" fmla="*/ 616 h 1858"/>
                <a:gd name="T36" fmla="*/ 537 w 4062"/>
                <a:gd name="T37" fmla="*/ 671 h 1858"/>
                <a:gd name="T38" fmla="*/ 563 w 4062"/>
                <a:gd name="T39" fmla="*/ 702 h 1858"/>
                <a:gd name="T40" fmla="*/ 597 w 4062"/>
                <a:gd name="T41" fmla="*/ 735 h 1858"/>
                <a:gd name="T42" fmla="*/ 632 w 4062"/>
                <a:gd name="T43" fmla="*/ 759 h 1858"/>
                <a:gd name="T44" fmla="*/ 656 w 4062"/>
                <a:gd name="T45" fmla="*/ 815 h 1858"/>
                <a:gd name="T46" fmla="*/ 691 w 4062"/>
                <a:gd name="T47" fmla="*/ 837 h 1858"/>
                <a:gd name="T48" fmla="*/ 717 w 4062"/>
                <a:gd name="T49" fmla="*/ 877 h 1858"/>
                <a:gd name="T50" fmla="*/ 755 w 4062"/>
                <a:gd name="T51" fmla="*/ 905 h 1858"/>
                <a:gd name="T52" fmla="*/ 774 w 4062"/>
                <a:gd name="T53" fmla="*/ 946 h 1858"/>
                <a:gd name="T54" fmla="*/ 906 w 4062"/>
                <a:gd name="T55" fmla="*/ 967 h 1858"/>
                <a:gd name="T56" fmla="*/ 930 w 4062"/>
                <a:gd name="T57" fmla="*/ 1000 h 1858"/>
                <a:gd name="T58" fmla="*/ 966 w 4062"/>
                <a:gd name="T59" fmla="*/ 1017 h 1858"/>
                <a:gd name="T60" fmla="*/ 1063 w 4062"/>
                <a:gd name="T61" fmla="*/ 1045 h 1858"/>
                <a:gd name="T62" fmla="*/ 1171 w 4062"/>
                <a:gd name="T63" fmla="*/ 1064 h 1858"/>
                <a:gd name="T64" fmla="*/ 1209 w 4062"/>
                <a:gd name="T65" fmla="*/ 1086 h 1858"/>
                <a:gd name="T66" fmla="*/ 1261 w 4062"/>
                <a:gd name="T67" fmla="*/ 1104 h 1858"/>
                <a:gd name="T68" fmla="*/ 1325 w 4062"/>
                <a:gd name="T69" fmla="*/ 1149 h 1858"/>
                <a:gd name="T70" fmla="*/ 1476 w 4062"/>
                <a:gd name="T71" fmla="*/ 1166 h 1858"/>
                <a:gd name="T72" fmla="*/ 1505 w 4062"/>
                <a:gd name="T73" fmla="*/ 1206 h 1858"/>
                <a:gd name="T74" fmla="*/ 1559 w 4062"/>
                <a:gd name="T75" fmla="*/ 1223 h 1858"/>
                <a:gd name="T76" fmla="*/ 1583 w 4062"/>
                <a:gd name="T77" fmla="*/ 1249 h 1858"/>
                <a:gd name="T78" fmla="*/ 1696 w 4062"/>
                <a:gd name="T79" fmla="*/ 1277 h 1858"/>
                <a:gd name="T80" fmla="*/ 1739 w 4062"/>
                <a:gd name="T81" fmla="*/ 1318 h 1858"/>
                <a:gd name="T82" fmla="*/ 1798 w 4062"/>
                <a:gd name="T83" fmla="*/ 1339 h 1858"/>
                <a:gd name="T84" fmla="*/ 1834 w 4062"/>
                <a:gd name="T85" fmla="*/ 1375 h 1858"/>
                <a:gd name="T86" fmla="*/ 1971 w 4062"/>
                <a:gd name="T87" fmla="*/ 1394 h 1858"/>
                <a:gd name="T88" fmla="*/ 2125 w 4062"/>
                <a:gd name="T89" fmla="*/ 1429 h 1858"/>
                <a:gd name="T90" fmla="*/ 2250 w 4062"/>
                <a:gd name="T91" fmla="*/ 1462 h 1858"/>
                <a:gd name="T92" fmla="*/ 2382 w 4062"/>
                <a:gd name="T93" fmla="*/ 1498 h 1858"/>
                <a:gd name="T94" fmla="*/ 2416 w 4062"/>
                <a:gd name="T95" fmla="*/ 1524 h 1858"/>
                <a:gd name="T96" fmla="*/ 2692 w 4062"/>
                <a:gd name="T97" fmla="*/ 1562 h 1858"/>
                <a:gd name="T98" fmla="*/ 2825 w 4062"/>
                <a:gd name="T99" fmla="*/ 1590 h 1858"/>
                <a:gd name="T100" fmla="*/ 2964 w 4062"/>
                <a:gd name="T101" fmla="*/ 1666 h 1858"/>
                <a:gd name="T102" fmla="*/ 3326 w 4062"/>
                <a:gd name="T103" fmla="*/ 1702 h 1858"/>
                <a:gd name="T104" fmla="*/ 3388 w 4062"/>
                <a:gd name="T105" fmla="*/ 1799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62" h="1858">
                  <a:moveTo>
                    <a:pt x="0" y="0"/>
                  </a:moveTo>
                  <a:lnTo>
                    <a:pt x="29" y="0"/>
                  </a:lnTo>
                  <a:lnTo>
                    <a:pt x="29" y="14"/>
                  </a:lnTo>
                  <a:lnTo>
                    <a:pt x="41" y="14"/>
                  </a:lnTo>
                  <a:lnTo>
                    <a:pt x="41" y="24"/>
                  </a:lnTo>
                  <a:lnTo>
                    <a:pt x="52" y="24"/>
                  </a:lnTo>
                  <a:lnTo>
                    <a:pt x="52" y="33"/>
                  </a:lnTo>
                  <a:lnTo>
                    <a:pt x="67" y="33"/>
                  </a:lnTo>
                  <a:lnTo>
                    <a:pt x="67" y="41"/>
                  </a:lnTo>
                  <a:lnTo>
                    <a:pt x="76" y="41"/>
                  </a:lnTo>
                  <a:lnTo>
                    <a:pt x="76" y="50"/>
                  </a:lnTo>
                  <a:lnTo>
                    <a:pt x="86" y="50"/>
                  </a:lnTo>
                  <a:lnTo>
                    <a:pt x="86" y="57"/>
                  </a:lnTo>
                  <a:lnTo>
                    <a:pt x="102" y="57"/>
                  </a:lnTo>
                  <a:lnTo>
                    <a:pt x="102" y="93"/>
                  </a:lnTo>
                  <a:lnTo>
                    <a:pt x="116" y="93"/>
                  </a:lnTo>
                  <a:lnTo>
                    <a:pt x="116" y="105"/>
                  </a:lnTo>
                  <a:lnTo>
                    <a:pt x="131" y="105"/>
                  </a:lnTo>
                  <a:lnTo>
                    <a:pt x="131" y="119"/>
                  </a:lnTo>
                  <a:lnTo>
                    <a:pt x="140" y="119"/>
                  </a:lnTo>
                  <a:lnTo>
                    <a:pt x="140" y="128"/>
                  </a:lnTo>
                  <a:lnTo>
                    <a:pt x="154" y="128"/>
                  </a:lnTo>
                  <a:lnTo>
                    <a:pt x="154" y="140"/>
                  </a:lnTo>
                  <a:lnTo>
                    <a:pt x="168" y="140"/>
                  </a:lnTo>
                  <a:lnTo>
                    <a:pt x="168" y="157"/>
                  </a:lnTo>
                  <a:lnTo>
                    <a:pt x="178" y="157"/>
                  </a:lnTo>
                  <a:lnTo>
                    <a:pt x="178" y="180"/>
                  </a:lnTo>
                  <a:lnTo>
                    <a:pt x="190" y="180"/>
                  </a:lnTo>
                  <a:lnTo>
                    <a:pt x="190" y="192"/>
                  </a:lnTo>
                  <a:lnTo>
                    <a:pt x="197" y="192"/>
                  </a:lnTo>
                  <a:lnTo>
                    <a:pt x="197" y="204"/>
                  </a:lnTo>
                  <a:lnTo>
                    <a:pt x="211" y="204"/>
                  </a:lnTo>
                  <a:lnTo>
                    <a:pt x="211" y="216"/>
                  </a:lnTo>
                  <a:lnTo>
                    <a:pt x="216" y="216"/>
                  </a:lnTo>
                  <a:lnTo>
                    <a:pt x="216" y="232"/>
                  </a:lnTo>
                  <a:lnTo>
                    <a:pt x="230" y="232"/>
                  </a:lnTo>
                  <a:lnTo>
                    <a:pt x="230" y="261"/>
                  </a:lnTo>
                  <a:lnTo>
                    <a:pt x="242" y="261"/>
                  </a:lnTo>
                  <a:lnTo>
                    <a:pt x="242" y="273"/>
                  </a:lnTo>
                  <a:lnTo>
                    <a:pt x="254" y="273"/>
                  </a:lnTo>
                  <a:lnTo>
                    <a:pt x="254" y="287"/>
                  </a:lnTo>
                  <a:lnTo>
                    <a:pt x="268" y="287"/>
                  </a:lnTo>
                  <a:lnTo>
                    <a:pt x="268" y="299"/>
                  </a:lnTo>
                  <a:lnTo>
                    <a:pt x="268" y="315"/>
                  </a:lnTo>
                  <a:lnTo>
                    <a:pt x="282" y="315"/>
                  </a:lnTo>
                  <a:lnTo>
                    <a:pt x="282" y="323"/>
                  </a:lnTo>
                  <a:lnTo>
                    <a:pt x="308" y="323"/>
                  </a:lnTo>
                  <a:lnTo>
                    <a:pt x="308" y="332"/>
                  </a:lnTo>
                  <a:lnTo>
                    <a:pt x="315" y="332"/>
                  </a:lnTo>
                  <a:lnTo>
                    <a:pt x="315" y="346"/>
                  </a:lnTo>
                  <a:lnTo>
                    <a:pt x="325" y="346"/>
                  </a:lnTo>
                  <a:lnTo>
                    <a:pt x="325" y="370"/>
                  </a:lnTo>
                  <a:lnTo>
                    <a:pt x="341" y="370"/>
                  </a:lnTo>
                  <a:lnTo>
                    <a:pt x="341" y="382"/>
                  </a:lnTo>
                  <a:lnTo>
                    <a:pt x="348" y="382"/>
                  </a:lnTo>
                  <a:lnTo>
                    <a:pt x="348" y="396"/>
                  </a:lnTo>
                  <a:lnTo>
                    <a:pt x="355" y="396"/>
                  </a:lnTo>
                  <a:lnTo>
                    <a:pt x="355" y="408"/>
                  </a:lnTo>
                  <a:lnTo>
                    <a:pt x="369" y="408"/>
                  </a:lnTo>
                  <a:lnTo>
                    <a:pt x="369" y="420"/>
                  </a:lnTo>
                  <a:lnTo>
                    <a:pt x="384" y="420"/>
                  </a:lnTo>
                  <a:lnTo>
                    <a:pt x="384" y="432"/>
                  </a:lnTo>
                  <a:lnTo>
                    <a:pt x="393" y="432"/>
                  </a:lnTo>
                  <a:lnTo>
                    <a:pt x="393" y="439"/>
                  </a:lnTo>
                  <a:lnTo>
                    <a:pt x="400" y="439"/>
                  </a:lnTo>
                  <a:lnTo>
                    <a:pt x="400" y="448"/>
                  </a:lnTo>
                  <a:lnTo>
                    <a:pt x="410" y="448"/>
                  </a:lnTo>
                  <a:lnTo>
                    <a:pt x="410" y="465"/>
                  </a:lnTo>
                  <a:lnTo>
                    <a:pt x="417" y="465"/>
                  </a:lnTo>
                  <a:lnTo>
                    <a:pt x="417" y="479"/>
                  </a:lnTo>
                  <a:lnTo>
                    <a:pt x="421" y="479"/>
                  </a:lnTo>
                  <a:lnTo>
                    <a:pt x="421" y="507"/>
                  </a:lnTo>
                  <a:lnTo>
                    <a:pt x="431" y="507"/>
                  </a:lnTo>
                  <a:lnTo>
                    <a:pt x="431" y="522"/>
                  </a:lnTo>
                  <a:lnTo>
                    <a:pt x="440" y="522"/>
                  </a:lnTo>
                  <a:lnTo>
                    <a:pt x="440" y="531"/>
                  </a:lnTo>
                  <a:lnTo>
                    <a:pt x="452" y="531"/>
                  </a:lnTo>
                  <a:lnTo>
                    <a:pt x="452" y="541"/>
                  </a:lnTo>
                  <a:lnTo>
                    <a:pt x="462" y="541"/>
                  </a:lnTo>
                  <a:lnTo>
                    <a:pt x="462" y="550"/>
                  </a:lnTo>
                  <a:lnTo>
                    <a:pt x="471" y="550"/>
                  </a:lnTo>
                  <a:lnTo>
                    <a:pt x="471" y="564"/>
                  </a:lnTo>
                  <a:lnTo>
                    <a:pt x="492" y="564"/>
                  </a:lnTo>
                  <a:lnTo>
                    <a:pt x="492" y="578"/>
                  </a:lnTo>
                  <a:lnTo>
                    <a:pt x="507" y="578"/>
                  </a:lnTo>
                  <a:lnTo>
                    <a:pt x="507" y="593"/>
                  </a:lnTo>
                  <a:lnTo>
                    <a:pt x="516" y="593"/>
                  </a:lnTo>
                  <a:lnTo>
                    <a:pt x="516" y="602"/>
                  </a:lnTo>
                  <a:lnTo>
                    <a:pt x="523" y="602"/>
                  </a:lnTo>
                  <a:lnTo>
                    <a:pt x="523" y="616"/>
                  </a:lnTo>
                  <a:lnTo>
                    <a:pt x="530" y="616"/>
                  </a:lnTo>
                  <a:lnTo>
                    <a:pt x="530" y="652"/>
                  </a:lnTo>
                  <a:lnTo>
                    <a:pt x="537" y="652"/>
                  </a:lnTo>
                  <a:lnTo>
                    <a:pt x="537" y="664"/>
                  </a:lnTo>
                  <a:lnTo>
                    <a:pt x="537" y="671"/>
                  </a:lnTo>
                  <a:lnTo>
                    <a:pt x="547" y="671"/>
                  </a:lnTo>
                  <a:lnTo>
                    <a:pt x="547" y="685"/>
                  </a:lnTo>
                  <a:lnTo>
                    <a:pt x="554" y="685"/>
                  </a:lnTo>
                  <a:lnTo>
                    <a:pt x="554" y="702"/>
                  </a:lnTo>
                  <a:lnTo>
                    <a:pt x="563" y="702"/>
                  </a:lnTo>
                  <a:lnTo>
                    <a:pt x="563" y="709"/>
                  </a:lnTo>
                  <a:lnTo>
                    <a:pt x="587" y="709"/>
                  </a:lnTo>
                  <a:lnTo>
                    <a:pt x="587" y="728"/>
                  </a:lnTo>
                  <a:lnTo>
                    <a:pt x="597" y="728"/>
                  </a:lnTo>
                  <a:lnTo>
                    <a:pt x="597" y="735"/>
                  </a:lnTo>
                  <a:lnTo>
                    <a:pt x="618" y="735"/>
                  </a:lnTo>
                  <a:lnTo>
                    <a:pt x="618" y="744"/>
                  </a:lnTo>
                  <a:lnTo>
                    <a:pt x="627" y="744"/>
                  </a:lnTo>
                  <a:lnTo>
                    <a:pt x="627" y="759"/>
                  </a:lnTo>
                  <a:lnTo>
                    <a:pt x="632" y="759"/>
                  </a:lnTo>
                  <a:lnTo>
                    <a:pt x="632" y="785"/>
                  </a:lnTo>
                  <a:lnTo>
                    <a:pt x="649" y="785"/>
                  </a:lnTo>
                  <a:lnTo>
                    <a:pt x="649" y="792"/>
                  </a:lnTo>
                  <a:lnTo>
                    <a:pt x="656" y="792"/>
                  </a:lnTo>
                  <a:lnTo>
                    <a:pt x="656" y="815"/>
                  </a:lnTo>
                  <a:lnTo>
                    <a:pt x="668" y="815"/>
                  </a:lnTo>
                  <a:lnTo>
                    <a:pt x="668" y="825"/>
                  </a:lnTo>
                  <a:lnTo>
                    <a:pt x="679" y="825"/>
                  </a:lnTo>
                  <a:lnTo>
                    <a:pt x="679" y="837"/>
                  </a:lnTo>
                  <a:lnTo>
                    <a:pt x="691" y="837"/>
                  </a:lnTo>
                  <a:lnTo>
                    <a:pt x="691" y="846"/>
                  </a:lnTo>
                  <a:lnTo>
                    <a:pt x="705" y="846"/>
                  </a:lnTo>
                  <a:lnTo>
                    <a:pt x="705" y="856"/>
                  </a:lnTo>
                  <a:lnTo>
                    <a:pt x="717" y="856"/>
                  </a:lnTo>
                  <a:lnTo>
                    <a:pt x="717" y="877"/>
                  </a:lnTo>
                  <a:lnTo>
                    <a:pt x="729" y="877"/>
                  </a:lnTo>
                  <a:lnTo>
                    <a:pt x="729" y="886"/>
                  </a:lnTo>
                  <a:lnTo>
                    <a:pt x="743" y="886"/>
                  </a:lnTo>
                  <a:lnTo>
                    <a:pt x="743" y="905"/>
                  </a:lnTo>
                  <a:lnTo>
                    <a:pt x="755" y="905"/>
                  </a:lnTo>
                  <a:lnTo>
                    <a:pt x="755" y="920"/>
                  </a:lnTo>
                  <a:lnTo>
                    <a:pt x="762" y="920"/>
                  </a:lnTo>
                  <a:lnTo>
                    <a:pt x="762" y="934"/>
                  </a:lnTo>
                  <a:lnTo>
                    <a:pt x="774" y="934"/>
                  </a:lnTo>
                  <a:lnTo>
                    <a:pt x="774" y="946"/>
                  </a:lnTo>
                  <a:lnTo>
                    <a:pt x="821" y="946"/>
                  </a:lnTo>
                  <a:lnTo>
                    <a:pt x="821" y="958"/>
                  </a:lnTo>
                  <a:lnTo>
                    <a:pt x="895" y="958"/>
                  </a:lnTo>
                  <a:lnTo>
                    <a:pt x="895" y="967"/>
                  </a:lnTo>
                  <a:lnTo>
                    <a:pt x="906" y="967"/>
                  </a:lnTo>
                  <a:lnTo>
                    <a:pt x="906" y="979"/>
                  </a:lnTo>
                  <a:lnTo>
                    <a:pt x="918" y="979"/>
                  </a:lnTo>
                  <a:lnTo>
                    <a:pt x="918" y="991"/>
                  </a:lnTo>
                  <a:lnTo>
                    <a:pt x="930" y="991"/>
                  </a:lnTo>
                  <a:lnTo>
                    <a:pt x="930" y="1000"/>
                  </a:lnTo>
                  <a:lnTo>
                    <a:pt x="940" y="1000"/>
                  </a:lnTo>
                  <a:lnTo>
                    <a:pt x="940" y="1007"/>
                  </a:lnTo>
                  <a:lnTo>
                    <a:pt x="954" y="1007"/>
                  </a:lnTo>
                  <a:lnTo>
                    <a:pt x="954" y="1017"/>
                  </a:lnTo>
                  <a:lnTo>
                    <a:pt x="966" y="1017"/>
                  </a:lnTo>
                  <a:lnTo>
                    <a:pt x="966" y="1026"/>
                  </a:lnTo>
                  <a:lnTo>
                    <a:pt x="975" y="1026"/>
                  </a:lnTo>
                  <a:lnTo>
                    <a:pt x="975" y="1033"/>
                  </a:lnTo>
                  <a:lnTo>
                    <a:pt x="1063" y="1033"/>
                  </a:lnTo>
                  <a:lnTo>
                    <a:pt x="1063" y="1045"/>
                  </a:lnTo>
                  <a:lnTo>
                    <a:pt x="1117" y="1045"/>
                  </a:lnTo>
                  <a:lnTo>
                    <a:pt x="1117" y="1057"/>
                  </a:lnTo>
                  <a:lnTo>
                    <a:pt x="1126" y="1057"/>
                  </a:lnTo>
                  <a:lnTo>
                    <a:pt x="1126" y="1064"/>
                  </a:lnTo>
                  <a:lnTo>
                    <a:pt x="1171" y="1064"/>
                  </a:lnTo>
                  <a:lnTo>
                    <a:pt x="1171" y="1074"/>
                  </a:lnTo>
                  <a:lnTo>
                    <a:pt x="1186" y="1074"/>
                  </a:lnTo>
                  <a:lnTo>
                    <a:pt x="1186" y="1078"/>
                  </a:lnTo>
                  <a:lnTo>
                    <a:pt x="1209" y="1078"/>
                  </a:lnTo>
                  <a:lnTo>
                    <a:pt x="1209" y="1086"/>
                  </a:lnTo>
                  <a:lnTo>
                    <a:pt x="1242" y="1086"/>
                  </a:lnTo>
                  <a:lnTo>
                    <a:pt x="1242" y="1095"/>
                  </a:lnTo>
                  <a:lnTo>
                    <a:pt x="1249" y="1095"/>
                  </a:lnTo>
                  <a:lnTo>
                    <a:pt x="1249" y="1104"/>
                  </a:lnTo>
                  <a:lnTo>
                    <a:pt x="1261" y="1104"/>
                  </a:lnTo>
                  <a:lnTo>
                    <a:pt x="1261" y="1131"/>
                  </a:lnTo>
                  <a:lnTo>
                    <a:pt x="1271" y="1131"/>
                  </a:lnTo>
                  <a:lnTo>
                    <a:pt x="1271" y="1140"/>
                  </a:lnTo>
                  <a:lnTo>
                    <a:pt x="1325" y="1140"/>
                  </a:lnTo>
                  <a:lnTo>
                    <a:pt x="1325" y="1149"/>
                  </a:lnTo>
                  <a:lnTo>
                    <a:pt x="1332" y="1149"/>
                  </a:lnTo>
                  <a:lnTo>
                    <a:pt x="1332" y="1154"/>
                  </a:lnTo>
                  <a:lnTo>
                    <a:pt x="1410" y="1154"/>
                  </a:lnTo>
                  <a:lnTo>
                    <a:pt x="1410" y="1166"/>
                  </a:lnTo>
                  <a:lnTo>
                    <a:pt x="1476" y="1166"/>
                  </a:lnTo>
                  <a:lnTo>
                    <a:pt x="1476" y="1190"/>
                  </a:lnTo>
                  <a:lnTo>
                    <a:pt x="1488" y="1190"/>
                  </a:lnTo>
                  <a:lnTo>
                    <a:pt x="1488" y="1197"/>
                  </a:lnTo>
                  <a:lnTo>
                    <a:pt x="1505" y="1197"/>
                  </a:lnTo>
                  <a:lnTo>
                    <a:pt x="1505" y="1206"/>
                  </a:lnTo>
                  <a:lnTo>
                    <a:pt x="1519" y="1206"/>
                  </a:lnTo>
                  <a:lnTo>
                    <a:pt x="1519" y="1211"/>
                  </a:lnTo>
                  <a:lnTo>
                    <a:pt x="1538" y="1211"/>
                  </a:lnTo>
                  <a:lnTo>
                    <a:pt x="1538" y="1223"/>
                  </a:lnTo>
                  <a:lnTo>
                    <a:pt x="1559" y="1223"/>
                  </a:lnTo>
                  <a:lnTo>
                    <a:pt x="1559" y="1230"/>
                  </a:lnTo>
                  <a:lnTo>
                    <a:pt x="1571" y="1230"/>
                  </a:lnTo>
                  <a:lnTo>
                    <a:pt x="1571" y="1240"/>
                  </a:lnTo>
                  <a:lnTo>
                    <a:pt x="1583" y="1240"/>
                  </a:lnTo>
                  <a:lnTo>
                    <a:pt x="1583" y="1249"/>
                  </a:lnTo>
                  <a:lnTo>
                    <a:pt x="1588" y="1249"/>
                  </a:lnTo>
                  <a:lnTo>
                    <a:pt x="1588" y="1266"/>
                  </a:lnTo>
                  <a:lnTo>
                    <a:pt x="1614" y="1266"/>
                  </a:lnTo>
                  <a:lnTo>
                    <a:pt x="1614" y="1277"/>
                  </a:lnTo>
                  <a:lnTo>
                    <a:pt x="1696" y="1277"/>
                  </a:lnTo>
                  <a:lnTo>
                    <a:pt x="1696" y="1289"/>
                  </a:lnTo>
                  <a:lnTo>
                    <a:pt x="1730" y="1289"/>
                  </a:lnTo>
                  <a:lnTo>
                    <a:pt x="1730" y="1301"/>
                  </a:lnTo>
                  <a:lnTo>
                    <a:pt x="1739" y="1301"/>
                  </a:lnTo>
                  <a:lnTo>
                    <a:pt x="1739" y="1318"/>
                  </a:lnTo>
                  <a:lnTo>
                    <a:pt x="1765" y="1318"/>
                  </a:lnTo>
                  <a:lnTo>
                    <a:pt x="1765" y="1330"/>
                  </a:lnTo>
                  <a:lnTo>
                    <a:pt x="1793" y="1330"/>
                  </a:lnTo>
                  <a:lnTo>
                    <a:pt x="1793" y="1339"/>
                  </a:lnTo>
                  <a:lnTo>
                    <a:pt x="1798" y="1339"/>
                  </a:lnTo>
                  <a:lnTo>
                    <a:pt x="1798" y="1358"/>
                  </a:lnTo>
                  <a:lnTo>
                    <a:pt x="1810" y="1358"/>
                  </a:lnTo>
                  <a:lnTo>
                    <a:pt x="1810" y="1365"/>
                  </a:lnTo>
                  <a:lnTo>
                    <a:pt x="1834" y="1365"/>
                  </a:lnTo>
                  <a:lnTo>
                    <a:pt x="1834" y="1375"/>
                  </a:lnTo>
                  <a:lnTo>
                    <a:pt x="1935" y="1375"/>
                  </a:lnTo>
                  <a:lnTo>
                    <a:pt x="1935" y="1384"/>
                  </a:lnTo>
                  <a:lnTo>
                    <a:pt x="1947" y="1384"/>
                  </a:lnTo>
                  <a:lnTo>
                    <a:pt x="1947" y="1394"/>
                  </a:lnTo>
                  <a:lnTo>
                    <a:pt x="1971" y="1394"/>
                  </a:lnTo>
                  <a:lnTo>
                    <a:pt x="1971" y="1403"/>
                  </a:lnTo>
                  <a:lnTo>
                    <a:pt x="2110" y="1403"/>
                  </a:lnTo>
                  <a:lnTo>
                    <a:pt x="2110" y="1420"/>
                  </a:lnTo>
                  <a:lnTo>
                    <a:pt x="2125" y="1420"/>
                  </a:lnTo>
                  <a:lnTo>
                    <a:pt x="2125" y="1429"/>
                  </a:lnTo>
                  <a:lnTo>
                    <a:pt x="2198" y="1429"/>
                  </a:lnTo>
                  <a:lnTo>
                    <a:pt x="2198" y="1439"/>
                  </a:lnTo>
                  <a:lnTo>
                    <a:pt x="2207" y="1439"/>
                  </a:lnTo>
                  <a:lnTo>
                    <a:pt x="2207" y="1462"/>
                  </a:lnTo>
                  <a:lnTo>
                    <a:pt x="2250" y="1462"/>
                  </a:lnTo>
                  <a:lnTo>
                    <a:pt x="2250" y="1476"/>
                  </a:lnTo>
                  <a:lnTo>
                    <a:pt x="2366" y="1476"/>
                  </a:lnTo>
                  <a:lnTo>
                    <a:pt x="2366" y="1488"/>
                  </a:lnTo>
                  <a:lnTo>
                    <a:pt x="2382" y="1488"/>
                  </a:lnTo>
                  <a:lnTo>
                    <a:pt x="2382" y="1498"/>
                  </a:lnTo>
                  <a:lnTo>
                    <a:pt x="2387" y="1498"/>
                  </a:lnTo>
                  <a:lnTo>
                    <a:pt x="2387" y="1517"/>
                  </a:lnTo>
                  <a:lnTo>
                    <a:pt x="2406" y="1517"/>
                  </a:lnTo>
                  <a:lnTo>
                    <a:pt x="2406" y="1524"/>
                  </a:lnTo>
                  <a:lnTo>
                    <a:pt x="2416" y="1524"/>
                  </a:lnTo>
                  <a:lnTo>
                    <a:pt x="2416" y="1533"/>
                  </a:lnTo>
                  <a:lnTo>
                    <a:pt x="2479" y="1533"/>
                  </a:lnTo>
                  <a:lnTo>
                    <a:pt x="2479" y="1552"/>
                  </a:lnTo>
                  <a:lnTo>
                    <a:pt x="2692" y="1552"/>
                  </a:lnTo>
                  <a:lnTo>
                    <a:pt x="2692" y="1562"/>
                  </a:lnTo>
                  <a:lnTo>
                    <a:pt x="2699" y="1562"/>
                  </a:lnTo>
                  <a:lnTo>
                    <a:pt x="2699" y="1576"/>
                  </a:lnTo>
                  <a:lnTo>
                    <a:pt x="2815" y="1576"/>
                  </a:lnTo>
                  <a:lnTo>
                    <a:pt x="2815" y="1590"/>
                  </a:lnTo>
                  <a:lnTo>
                    <a:pt x="2825" y="1590"/>
                  </a:lnTo>
                  <a:lnTo>
                    <a:pt x="2825" y="1604"/>
                  </a:lnTo>
                  <a:lnTo>
                    <a:pt x="2955" y="1604"/>
                  </a:lnTo>
                  <a:lnTo>
                    <a:pt x="2955" y="1612"/>
                  </a:lnTo>
                  <a:lnTo>
                    <a:pt x="2964" y="1612"/>
                  </a:lnTo>
                  <a:lnTo>
                    <a:pt x="2964" y="1666"/>
                  </a:lnTo>
                  <a:lnTo>
                    <a:pt x="2969" y="1666"/>
                  </a:lnTo>
                  <a:lnTo>
                    <a:pt x="2969" y="1673"/>
                  </a:lnTo>
                  <a:lnTo>
                    <a:pt x="3012" y="1673"/>
                  </a:lnTo>
                  <a:lnTo>
                    <a:pt x="3012" y="1702"/>
                  </a:lnTo>
                  <a:lnTo>
                    <a:pt x="3326" y="1702"/>
                  </a:lnTo>
                  <a:lnTo>
                    <a:pt x="3326" y="1749"/>
                  </a:lnTo>
                  <a:lnTo>
                    <a:pt x="3378" y="1749"/>
                  </a:lnTo>
                  <a:lnTo>
                    <a:pt x="3378" y="1758"/>
                  </a:lnTo>
                  <a:lnTo>
                    <a:pt x="3388" y="1758"/>
                  </a:lnTo>
                  <a:lnTo>
                    <a:pt x="3388" y="1799"/>
                  </a:lnTo>
                  <a:lnTo>
                    <a:pt x="3726" y="1799"/>
                  </a:lnTo>
                  <a:lnTo>
                    <a:pt x="3726" y="1858"/>
                  </a:lnTo>
                  <a:lnTo>
                    <a:pt x="4062" y="1858"/>
                  </a:lnTo>
                </a:path>
              </a:pathLst>
            </a:custGeom>
            <a:noFill/>
            <a:ln w="25400"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19"/>
            <p:cNvSpPr>
              <a:spLocks noChangeShapeType="1"/>
            </p:cNvSpPr>
            <p:nvPr/>
          </p:nvSpPr>
          <p:spPr bwMode="auto">
            <a:xfrm>
              <a:off x="5884863" y="3311525"/>
              <a:ext cx="574675" cy="0"/>
            </a:xfrm>
            <a:prstGeom prst="line">
              <a:avLst/>
            </a:prstGeom>
            <a:noFill/>
            <a:ln w="2540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28" name="Rectangle 5"/>
          <p:cNvSpPr>
            <a:spLocks noChangeArrowheads="1"/>
          </p:cNvSpPr>
          <p:nvPr/>
        </p:nvSpPr>
        <p:spPr bwMode="auto">
          <a:xfrm>
            <a:off x="705981" y="5862696"/>
            <a:ext cx="812689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77913">
              <a:tabLst>
                <a:tab pos="619125" algn="ctr"/>
                <a:tab pos="2374900" algn="ctr"/>
                <a:tab pos="4132263" algn="ctr"/>
                <a:tab pos="5889625" algn="ctr"/>
                <a:tab pos="7646988" algn="ctr"/>
              </a:tabLst>
            </a:pPr>
            <a:r>
              <a:rPr lang="en-GB" sz="1600" dirty="0">
                <a:solidFill>
                  <a:srgbClr val="363636"/>
                </a:solidFill>
              </a:rPr>
              <a:t>	</a:t>
            </a:r>
            <a:r>
              <a:rPr lang="en-GB" sz="1600" dirty="0" smtClean="0">
                <a:solidFill>
                  <a:srgbClr val="363636"/>
                </a:solidFill>
              </a:rPr>
              <a:t>0	25	50	75	100</a:t>
            </a:r>
            <a:endParaRPr lang="en-GB" sz="1600" dirty="0">
              <a:solidFill>
                <a:srgbClr val="363636"/>
              </a:solidFill>
            </a:endParaRPr>
          </a:p>
        </p:txBody>
      </p:sp>
      <p:sp>
        <p:nvSpPr>
          <p:cNvPr id="29" name="Rectangle 6"/>
          <p:cNvSpPr>
            <a:spLocks noChangeArrowheads="1"/>
          </p:cNvSpPr>
          <p:nvPr/>
        </p:nvSpPr>
        <p:spPr bwMode="auto">
          <a:xfrm>
            <a:off x="3773042" y="6167142"/>
            <a:ext cx="21222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600" dirty="0" smtClean="0">
                <a:solidFill>
                  <a:srgbClr val="363636"/>
                </a:solidFill>
              </a:rPr>
              <a:t>Months After Resection</a:t>
            </a:r>
            <a:endParaRPr lang="en-GB" sz="1600" dirty="0">
              <a:solidFill>
                <a:srgbClr val="363636"/>
              </a:solidFill>
            </a:endParaRPr>
          </a:p>
        </p:txBody>
      </p:sp>
      <p:sp>
        <p:nvSpPr>
          <p:cNvPr id="30" name="Rectangle 7"/>
          <p:cNvSpPr>
            <a:spLocks noChangeArrowheads="1"/>
          </p:cNvSpPr>
          <p:nvPr/>
        </p:nvSpPr>
        <p:spPr bwMode="auto">
          <a:xfrm rot="16200000">
            <a:off x="-94776" y="3941094"/>
            <a:ext cx="10948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600" dirty="0" smtClean="0">
                <a:solidFill>
                  <a:srgbClr val="363636"/>
                </a:solidFill>
              </a:rPr>
              <a:t>Fraction OS</a:t>
            </a:r>
            <a:endParaRPr lang="en-GB" sz="1600" dirty="0">
              <a:solidFill>
                <a:srgbClr val="363636"/>
              </a:solidFill>
            </a:endParaRPr>
          </a:p>
        </p:txBody>
      </p:sp>
      <p:sp>
        <p:nvSpPr>
          <p:cNvPr id="31" name="Rectangle 4"/>
          <p:cNvSpPr>
            <a:spLocks noChangeArrowheads="1"/>
          </p:cNvSpPr>
          <p:nvPr/>
        </p:nvSpPr>
        <p:spPr bwMode="auto">
          <a:xfrm>
            <a:off x="669405" y="2319157"/>
            <a:ext cx="39914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Aft>
                <a:spcPts val="4500"/>
              </a:spcAft>
            </a:pPr>
            <a:r>
              <a:rPr lang="en-GB" sz="1600" dirty="0" smtClean="0">
                <a:solidFill>
                  <a:srgbClr val="363636"/>
                </a:solidFill>
              </a:rPr>
              <a:t>1.00</a:t>
            </a:r>
            <a:endParaRPr lang="en-GB" sz="1600" dirty="0">
              <a:solidFill>
                <a:srgbClr val="363636"/>
              </a:solidFill>
            </a:endParaRPr>
          </a:p>
          <a:p>
            <a:pPr algn="r">
              <a:spcAft>
                <a:spcPts val="4500"/>
              </a:spcAft>
            </a:pPr>
            <a:r>
              <a:rPr lang="en-GB" sz="1600" dirty="0" smtClean="0">
                <a:solidFill>
                  <a:srgbClr val="363636"/>
                </a:solidFill>
              </a:rPr>
              <a:t>0.75</a:t>
            </a:r>
          </a:p>
          <a:p>
            <a:pPr algn="r">
              <a:spcAft>
                <a:spcPts val="4500"/>
              </a:spcAft>
            </a:pPr>
            <a:r>
              <a:rPr lang="en-US" sz="1600" dirty="0" smtClean="0">
                <a:solidFill>
                  <a:srgbClr val="363636"/>
                </a:solidFill>
              </a:rPr>
              <a:t>0.50</a:t>
            </a:r>
          </a:p>
          <a:p>
            <a:pPr algn="r">
              <a:spcAft>
                <a:spcPts val="4500"/>
              </a:spcAft>
            </a:pPr>
            <a:r>
              <a:rPr lang="en-US" sz="1600" dirty="0" smtClean="0">
                <a:solidFill>
                  <a:srgbClr val="363636"/>
                </a:solidFill>
              </a:rPr>
              <a:t>0.25</a:t>
            </a:r>
          </a:p>
          <a:p>
            <a:pPr algn="r">
              <a:spcAft>
                <a:spcPts val="4500"/>
              </a:spcAft>
            </a:pPr>
            <a:r>
              <a:rPr lang="en-US" sz="1600" dirty="0" smtClean="0">
                <a:solidFill>
                  <a:srgbClr val="363636"/>
                </a:solidFill>
              </a:rPr>
              <a:t>0.00</a:t>
            </a:r>
            <a:endParaRPr lang="en-GB" sz="1600" dirty="0">
              <a:solidFill>
                <a:srgbClr val="363636"/>
              </a:solidFill>
            </a:endParaRPr>
          </a:p>
        </p:txBody>
      </p:sp>
      <p:sp>
        <p:nvSpPr>
          <p:cNvPr id="32" name="Rectangle 6"/>
          <p:cNvSpPr>
            <a:spLocks noChangeArrowheads="1"/>
          </p:cNvSpPr>
          <p:nvPr/>
        </p:nvSpPr>
        <p:spPr bwMode="auto">
          <a:xfrm>
            <a:off x="6544387" y="2772005"/>
            <a:ext cx="2249937" cy="65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Aft>
                <a:spcPts val="1300"/>
              </a:spcAft>
            </a:pPr>
            <a:r>
              <a:rPr lang="en-GB" sz="1600" dirty="0" smtClean="0">
                <a:solidFill>
                  <a:srgbClr val="363636"/>
                </a:solidFill>
              </a:rPr>
              <a:t>No complication (n=506)</a:t>
            </a:r>
          </a:p>
          <a:p>
            <a:pPr>
              <a:spcAft>
                <a:spcPts val="1300"/>
              </a:spcAft>
            </a:pPr>
            <a:r>
              <a:rPr lang="en-US" sz="1600" dirty="0" smtClean="0">
                <a:solidFill>
                  <a:srgbClr val="363636"/>
                </a:solidFill>
              </a:rPr>
              <a:t>Complication (n=342)</a:t>
            </a:r>
            <a:endParaRPr lang="en-GB" sz="1600" dirty="0">
              <a:solidFill>
                <a:srgbClr val="363636"/>
              </a:solidFill>
            </a:endParaRPr>
          </a:p>
        </p:txBody>
      </p:sp>
    </p:spTree>
    <p:extLst>
      <p:ext uri="{BB962C8B-B14F-4D97-AF65-F5344CB8AC3E}">
        <p14:creationId xmlns:p14="http://schemas.microsoft.com/office/powerpoint/2010/main" val="135170345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05: The effect of postoperative morbidity on survival after resection for gastric adenocarcinoma: Results from the U.S. Gastric Cancer Collaborative </a:t>
            </a:r>
            <a:r>
              <a:rPr lang="en-GB" sz="1800" dirty="0" smtClean="0"/>
              <a:t/>
            </a:r>
            <a:br>
              <a:rPr lang="en-GB" sz="1800" dirty="0" smtClean="0"/>
            </a:br>
            <a:r>
              <a:rPr lang="en-GB" sz="1800" dirty="0" smtClean="0"/>
              <a:t>– </a:t>
            </a:r>
            <a:r>
              <a:rPr lang="en-GB" sz="1800" dirty="0"/>
              <a:t>Jin LX et al</a:t>
            </a:r>
          </a:p>
        </p:txBody>
      </p:sp>
      <p:sp>
        <p:nvSpPr>
          <p:cNvPr id="3" name="Content Placeholder 2"/>
          <p:cNvSpPr>
            <a:spLocks noGrp="1"/>
          </p:cNvSpPr>
          <p:nvPr>
            <p:ph idx="1"/>
          </p:nvPr>
        </p:nvSpPr>
        <p:spPr/>
        <p:txBody>
          <a:bodyPr/>
          <a:lstStyle/>
          <a:p>
            <a:r>
              <a:rPr lang="en-GB" sz="1800" b="1" dirty="0" smtClean="0"/>
              <a:t>Conclusions</a:t>
            </a:r>
          </a:p>
          <a:p>
            <a:pPr lvl="1"/>
            <a:r>
              <a:rPr lang="en-GB" sz="1800" b="1" dirty="0" smtClean="0"/>
              <a:t>Overall 40% of patients who had surgery </a:t>
            </a:r>
            <a:r>
              <a:rPr lang="en-GB" sz="1800" b="1" dirty="0"/>
              <a:t>for gastric adenocarcinoma </a:t>
            </a:r>
            <a:r>
              <a:rPr lang="en-GB" sz="1800" b="1" dirty="0" smtClean="0"/>
              <a:t>suffered from complications</a:t>
            </a:r>
          </a:p>
          <a:p>
            <a:pPr lvl="1"/>
            <a:r>
              <a:rPr lang="en-GB" sz="1800" b="1" dirty="0" smtClean="0"/>
              <a:t>Complications were not increased by </a:t>
            </a:r>
            <a:r>
              <a:rPr lang="en-GB" sz="1800" b="1" dirty="0" err="1"/>
              <a:t>n</a:t>
            </a:r>
            <a:r>
              <a:rPr lang="en-GB" sz="1800" b="1" dirty="0" err="1" smtClean="0"/>
              <a:t>eoadjuvant</a:t>
            </a:r>
            <a:r>
              <a:rPr lang="en-GB" sz="1800" b="1" dirty="0" smtClean="0"/>
              <a:t> therapy </a:t>
            </a:r>
          </a:p>
          <a:p>
            <a:pPr lvl="1"/>
            <a:r>
              <a:rPr lang="en-GB" sz="1800" b="1" dirty="0" smtClean="0"/>
              <a:t>Adjuvant therapy was less likely to be used in patients suffering from complications (48</a:t>
            </a:r>
            <a:r>
              <a:rPr lang="en-GB" sz="1800" b="1" dirty="0"/>
              <a:t>% vs. 60</a:t>
            </a:r>
            <a:r>
              <a:rPr lang="en-GB" sz="1800" b="1" dirty="0" smtClean="0"/>
              <a:t>%)</a:t>
            </a:r>
            <a:endParaRPr lang="en-GB" sz="1800" b="1" dirty="0"/>
          </a:p>
          <a:p>
            <a:pPr lvl="1"/>
            <a:r>
              <a:rPr lang="en-GB" sz="1800" b="1" dirty="0" smtClean="0"/>
              <a:t>Overall survival was decreased in patients with </a:t>
            </a:r>
            <a:r>
              <a:rPr lang="en-GB" sz="1800" b="1" dirty="0"/>
              <a:t>complications </a:t>
            </a:r>
            <a:r>
              <a:rPr lang="en-GB" sz="1800" b="1" dirty="0" smtClean="0"/>
              <a:t>(</a:t>
            </a:r>
            <a:r>
              <a:rPr lang="en-GB" sz="1800" b="1" dirty="0"/>
              <a:t>25 vs. 45 months, HR=1.6)</a:t>
            </a:r>
          </a:p>
          <a:p>
            <a:pPr lvl="1"/>
            <a:endParaRPr lang="en-GB" sz="1800" b="1" dirty="0" smtClean="0"/>
          </a:p>
          <a:p>
            <a:pPr marL="252412" lvl="1" indent="0">
              <a:buNone/>
            </a:pPr>
            <a:endParaRPr lang="en-GB" sz="1800" b="1" dirty="0"/>
          </a:p>
        </p:txBody>
      </p:sp>
      <p:sp>
        <p:nvSpPr>
          <p:cNvPr id="5"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smtClean="0">
                <a:solidFill>
                  <a:srgbClr val="363636"/>
                </a:solidFill>
              </a:rPr>
              <a:t>Jin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05)</a:t>
            </a:r>
            <a:endParaRPr lang="en-GB" sz="1100" dirty="0">
              <a:solidFill>
                <a:srgbClr val="363636"/>
              </a:solidFill>
            </a:endParaRPr>
          </a:p>
        </p:txBody>
      </p:sp>
    </p:spTree>
    <p:extLst>
      <p:ext uri="{BB962C8B-B14F-4D97-AF65-F5344CB8AC3E}">
        <p14:creationId xmlns:p14="http://schemas.microsoft.com/office/powerpoint/2010/main" val="35126869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smtClean="0">
                <a:solidFill>
                  <a:srgbClr val="043882"/>
                </a:solidFill>
              </a:rPr>
              <a:t>4007: RTOG 0436: A phase III trial evaluating the addition of cetuximab to paclitaxel, cisplatin, and radiation for patients with </a:t>
            </a:r>
            <a:r>
              <a:rPr lang="en-US" sz="1800" dirty="0" smtClean="0">
                <a:solidFill>
                  <a:srgbClr val="043882"/>
                </a:solidFill>
              </a:rPr>
              <a:t>esophageal</a:t>
            </a:r>
            <a:r>
              <a:rPr lang="en-GB" sz="1800" dirty="0" smtClean="0">
                <a:solidFill>
                  <a:srgbClr val="043882"/>
                </a:solidFill>
              </a:rPr>
              <a:t> cancer treated without surgery – </a:t>
            </a:r>
            <a:r>
              <a:rPr lang="en-GB" sz="1800" dirty="0" err="1" smtClean="0">
                <a:solidFill>
                  <a:srgbClr val="043882"/>
                </a:solidFill>
              </a:rPr>
              <a:t>Ilson</a:t>
            </a:r>
            <a:r>
              <a:rPr lang="en-GB" sz="1800" dirty="0" smtClean="0">
                <a:solidFill>
                  <a:srgbClr val="043882"/>
                </a:solidFill>
              </a:rPr>
              <a:t> DH et al</a:t>
            </a:r>
            <a:endParaRPr lang="en-GB" altLang="zh-CN" dirty="0" smtClean="0">
              <a:solidFill>
                <a:schemeClr val="accent3"/>
              </a:solidFill>
            </a:endParaRPr>
          </a:p>
        </p:txBody>
      </p:sp>
      <p:sp>
        <p:nvSpPr>
          <p:cNvPr id="60419" name="Rectangle 9"/>
          <p:cNvSpPr>
            <a:spLocks noGrp="1" noChangeArrowheads="1"/>
          </p:cNvSpPr>
          <p:nvPr>
            <p:ph sz="half" idx="1"/>
          </p:nvPr>
        </p:nvSpPr>
        <p:spPr>
          <a:xfrm>
            <a:off x="228600" y="5762550"/>
            <a:ext cx="4267200" cy="931242"/>
          </a:xfrm>
        </p:spPr>
        <p:txBody>
          <a:bodyPr/>
          <a:lstStyle/>
          <a:p>
            <a:pPr marL="0" indent="0">
              <a:buNone/>
            </a:pPr>
            <a:r>
              <a:rPr lang="en-GB" sz="1600" b="1" dirty="0" smtClean="0"/>
              <a:t>Primary endpoint</a:t>
            </a:r>
          </a:p>
          <a:p>
            <a:r>
              <a:rPr lang="en-GB" sz="1600" dirty="0" smtClean="0"/>
              <a:t>OS</a:t>
            </a:r>
          </a:p>
          <a:p>
            <a:endParaRPr lang="en-GB" sz="1600" dirty="0" smtClean="0"/>
          </a:p>
        </p:txBody>
      </p:sp>
      <p:sp>
        <p:nvSpPr>
          <p:cNvPr id="23556" name="Content Placeholder 26"/>
          <p:cNvSpPr>
            <a:spLocks noGrp="1"/>
          </p:cNvSpPr>
          <p:nvPr>
            <p:ph sz="half" idx="2"/>
          </p:nvPr>
        </p:nvSpPr>
        <p:spPr>
          <a:xfrm>
            <a:off x="4648200" y="5762550"/>
            <a:ext cx="4267200" cy="931242"/>
          </a:xfrm>
        </p:spPr>
        <p:txBody>
          <a:bodyPr/>
          <a:lstStyle/>
          <a:p>
            <a:pPr marL="0" indent="0">
              <a:buNone/>
            </a:pPr>
            <a:r>
              <a:rPr lang="en-GB" sz="1600" b="1" dirty="0" smtClean="0"/>
              <a:t>Secondary endpoints</a:t>
            </a:r>
          </a:p>
          <a:p>
            <a:r>
              <a:rPr lang="en-GB" sz="1600" dirty="0" smtClean="0"/>
              <a:t>Complete clinical response, safety and </a:t>
            </a:r>
            <a:r>
              <a:rPr lang="en-GB" sz="1600" dirty="0" err="1" smtClean="0"/>
              <a:t>QoL</a:t>
            </a:r>
            <a:endParaRPr lang="en-GB" sz="1600" dirty="0" smtClean="0"/>
          </a:p>
        </p:txBody>
      </p:sp>
      <p:sp>
        <p:nvSpPr>
          <p:cNvPr id="23558" name="Oval 14"/>
          <p:cNvSpPr>
            <a:spLocks noChangeArrowheads="1"/>
          </p:cNvSpPr>
          <p:nvPr/>
        </p:nvSpPr>
        <p:spPr bwMode="auto">
          <a:xfrm>
            <a:off x="2976773" y="3651316"/>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23559" name="AutoShape 15"/>
          <p:cNvCxnSpPr>
            <a:cxnSpLocks noChangeShapeType="1"/>
            <a:stCxn id="23558" idx="0"/>
            <a:endCxn id="48" idx="1"/>
          </p:cNvCxnSpPr>
          <p:nvPr/>
        </p:nvCxnSpPr>
        <p:spPr bwMode="auto">
          <a:xfrm rot="5400000" flipH="1" flipV="1">
            <a:off x="3240686" y="2994245"/>
            <a:ext cx="684956" cy="629186"/>
          </a:xfrm>
          <a:prstGeom prst="bentConnector2">
            <a:avLst/>
          </a:prstGeom>
          <a:noFill/>
          <a:ln w="38100">
            <a:solidFill>
              <a:schemeClr val="bg1"/>
            </a:solidFill>
            <a:miter lim="800000"/>
            <a:headEnd/>
            <a:tailEnd type="triangle" w="med" len="med"/>
          </a:ln>
        </p:spPr>
      </p:cxnSp>
      <p:cxnSp>
        <p:nvCxnSpPr>
          <p:cNvPr id="23560" name="AutoShape 16"/>
          <p:cNvCxnSpPr>
            <a:cxnSpLocks noChangeShapeType="1"/>
            <a:stCxn id="23558" idx="4"/>
            <a:endCxn id="47" idx="1"/>
          </p:cNvCxnSpPr>
          <p:nvPr/>
        </p:nvCxnSpPr>
        <p:spPr bwMode="auto">
          <a:xfrm rot="16200000" flipH="1">
            <a:off x="3190288" y="4313798"/>
            <a:ext cx="797453" cy="640887"/>
          </a:xfrm>
          <a:prstGeom prst="bentConnector2">
            <a:avLst/>
          </a:prstGeom>
          <a:noFill/>
          <a:ln w="38100">
            <a:solidFill>
              <a:schemeClr val="bg1"/>
            </a:solidFill>
            <a:miter lim="800000"/>
            <a:headEnd/>
            <a:tailEnd type="triangle" w="med" len="med"/>
          </a:ln>
        </p:spPr>
      </p:cxnSp>
      <p:sp>
        <p:nvSpPr>
          <p:cNvPr id="23562" name="AutoShape 12"/>
          <p:cNvSpPr>
            <a:spLocks noChangeArrowheads="1"/>
          </p:cNvSpPr>
          <p:nvPr/>
        </p:nvSpPr>
        <p:spPr bwMode="auto">
          <a:xfrm>
            <a:off x="8257722" y="4768650"/>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23564" name="AutoShape 12"/>
          <p:cNvSpPr>
            <a:spLocks noChangeArrowheads="1"/>
          </p:cNvSpPr>
          <p:nvPr/>
        </p:nvSpPr>
        <p:spPr bwMode="auto">
          <a:xfrm>
            <a:off x="8257722" y="2702041"/>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43" name="Content Placeholder 26"/>
          <p:cNvSpPr txBox="1">
            <a:spLocks/>
          </p:cNvSpPr>
          <p:nvPr/>
        </p:nvSpPr>
        <p:spPr bwMode="auto">
          <a:xfrm>
            <a:off x="3731856" y="3724416"/>
            <a:ext cx="5325058"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Histology, cancer legion size, presence/absence of celiac node</a:t>
            </a:r>
            <a:endParaRPr lang="en-GB" sz="1400" dirty="0">
              <a:solidFill>
                <a:srgbClr val="363636"/>
              </a:solidFill>
              <a:latin typeface="Arial"/>
            </a:endParaRPr>
          </a:p>
        </p:txBody>
      </p:sp>
      <p:cxnSp>
        <p:nvCxnSpPr>
          <p:cNvPr id="23566" name="AutoShape 19"/>
          <p:cNvCxnSpPr>
            <a:cxnSpLocks noChangeShapeType="1"/>
            <a:endCxn id="23558" idx="2"/>
          </p:cNvCxnSpPr>
          <p:nvPr/>
        </p:nvCxnSpPr>
        <p:spPr bwMode="auto">
          <a:xfrm>
            <a:off x="2720050" y="3943416"/>
            <a:ext cx="256723" cy="0"/>
          </a:xfrm>
          <a:prstGeom prst="straightConnector1">
            <a:avLst/>
          </a:prstGeom>
          <a:noFill/>
          <a:ln w="38100">
            <a:solidFill>
              <a:schemeClr val="bg1"/>
            </a:solidFill>
            <a:round/>
            <a:headEnd/>
            <a:tailEnd type="triangle" w="med" len="med"/>
          </a:ln>
        </p:spPr>
      </p:cxnSp>
      <p:cxnSp>
        <p:nvCxnSpPr>
          <p:cNvPr id="23567" name="AutoShape 20"/>
          <p:cNvCxnSpPr>
            <a:cxnSpLocks noChangeShapeType="1"/>
            <a:stCxn id="47" idx="3"/>
            <a:endCxn id="23562" idx="1"/>
          </p:cNvCxnSpPr>
          <p:nvPr/>
        </p:nvCxnSpPr>
        <p:spPr bwMode="auto">
          <a:xfrm>
            <a:off x="7966774" y="5032969"/>
            <a:ext cx="290948" cy="0"/>
          </a:xfrm>
          <a:prstGeom prst="straightConnector1">
            <a:avLst/>
          </a:prstGeom>
          <a:noFill/>
          <a:ln w="38100">
            <a:solidFill>
              <a:schemeClr val="bg1"/>
            </a:solidFill>
            <a:prstDash val="dash"/>
            <a:round/>
            <a:headEnd/>
            <a:tailEnd type="triangle" w="med" len="med"/>
          </a:ln>
        </p:spPr>
      </p:cxnSp>
      <p:cxnSp>
        <p:nvCxnSpPr>
          <p:cNvPr id="23568" name="AutoShape 21"/>
          <p:cNvCxnSpPr>
            <a:cxnSpLocks noChangeShapeType="1"/>
            <a:stCxn id="48" idx="3"/>
            <a:endCxn id="23564" idx="1"/>
          </p:cNvCxnSpPr>
          <p:nvPr/>
        </p:nvCxnSpPr>
        <p:spPr bwMode="auto">
          <a:xfrm>
            <a:off x="7957468" y="2966360"/>
            <a:ext cx="300254" cy="0"/>
          </a:xfrm>
          <a:prstGeom prst="straightConnector1">
            <a:avLst/>
          </a:prstGeom>
          <a:noFill/>
          <a:ln w="38100">
            <a:solidFill>
              <a:schemeClr val="bg1"/>
            </a:solidFill>
            <a:round/>
            <a:headEnd/>
            <a:tailEnd type="triangle" w="med" len="med"/>
          </a:ln>
        </p:spPr>
      </p:cxnSp>
      <p:sp>
        <p:nvSpPr>
          <p:cNvPr id="45" name="AutoShape 9"/>
          <p:cNvSpPr>
            <a:spLocks noChangeArrowheads="1"/>
          </p:cNvSpPr>
          <p:nvPr/>
        </p:nvSpPr>
        <p:spPr bwMode="auto">
          <a:xfrm>
            <a:off x="228600" y="2282637"/>
            <a:ext cx="2503714" cy="3335445"/>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sz="1600" dirty="0" smtClean="0">
                <a:solidFill>
                  <a:srgbClr val="FFFFFF"/>
                </a:solidFill>
              </a:rPr>
              <a:t>Oesophageal cancer</a:t>
            </a:r>
          </a:p>
          <a:p>
            <a:pPr marL="228600" indent="-228600" defTabSz="892175" eaLnBrk="0" hangingPunct="0">
              <a:spcAft>
                <a:spcPct val="30000"/>
              </a:spcAft>
              <a:buFont typeface="Arial" pitchFamily="34" charset="0"/>
              <a:buChar char="•"/>
            </a:pPr>
            <a:r>
              <a:rPr lang="en-GB" sz="1600" dirty="0" smtClean="0">
                <a:solidFill>
                  <a:srgbClr val="FFFFFF"/>
                </a:solidFill>
              </a:rPr>
              <a:t>Squamous cell or adenocarcinoma</a:t>
            </a:r>
          </a:p>
          <a:p>
            <a:pPr marL="228600" indent="-228600" defTabSz="892175" eaLnBrk="0" hangingPunct="0">
              <a:spcAft>
                <a:spcPct val="30000"/>
              </a:spcAft>
              <a:buFont typeface="Arial" pitchFamily="34" charset="0"/>
              <a:buChar char="•"/>
            </a:pPr>
            <a:r>
              <a:rPr lang="en-GB" sz="1600" dirty="0" smtClean="0">
                <a:solidFill>
                  <a:srgbClr val="FFFFFF"/>
                </a:solidFill>
              </a:rPr>
              <a:t>Curative resection and D2 lymph node dissection</a:t>
            </a:r>
          </a:p>
          <a:p>
            <a:pPr marL="228600" indent="-228600" defTabSz="892175" eaLnBrk="0" hangingPunct="0">
              <a:spcAft>
                <a:spcPct val="30000"/>
              </a:spcAft>
              <a:buFont typeface="Arial" pitchFamily="34" charset="0"/>
              <a:buChar char="•"/>
            </a:pPr>
            <a:r>
              <a:rPr lang="en-GB" sz="1600" dirty="0" err="1" smtClean="0">
                <a:solidFill>
                  <a:srgbClr val="FFFFFF"/>
                </a:solidFill>
              </a:rPr>
              <a:t>Zubrod</a:t>
            </a:r>
            <a:r>
              <a:rPr lang="en-GB" sz="1600" dirty="0" smtClean="0">
                <a:solidFill>
                  <a:srgbClr val="FFFFFF"/>
                </a:solidFill>
              </a:rPr>
              <a:t> PS 0–2 </a:t>
            </a:r>
          </a:p>
          <a:p>
            <a:pPr marL="228600" indent="-228600" defTabSz="892175" eaLnBrk="0" hangingPunct="0">
              <a:spcAft>
                <a:spcPct val="30000"/>
              </a:spcAft>
              <a:buFont typeface="Arial" pitchFamily="34" charset="0"/>
              <a:buChar char="•"/>
            </a:pPr>
            <a:r>
              <a:rPr lang="en-GB" sz="1600" dirty="0" smtClean="0">
                <a:solidFill>
                  <a:srgbClr val="FFFFFF"/>
                </a:solidFill>
              </a:rPr>
              <a:t>Age ≥18–75 years</a:t>
            </a:r>
          </a:p>
          <a:p>
            <a:pPr marL="292100" indent="-292100" defTabSz="892175" eaLnBrk="0" hangingPunct="0">
              <a:spcAft>
                <a:spcPct val="30000"/>
              </a:spcAft>
            </a:pPr>
            <a:r>
              <a:rPr lang="en-GB" altLang="zh-CN" sz="1600" dirty="0" smtClean="0">
                <a:solidFill>
                  <a:srgbClr val="FFFFFF"/>
                </a:solidFill>
                <a:ea typeface="SimSun" pitchFamily="2" charset="-122"/>
              </a:rPr>
              <a:t>(n=344)</a:t>
            </a:r>
            <a:endParaRPr lang="en-GB" altLang="zh-CN" sz="1600" dirty="0">
              <a:solidFill>
                <a:srgbClr val="FFFFFF"/>
              </a:solidFill>
              <a:ea typeface="SimSun" pitchFamily="2" charset="-122"/>
            </a:endParaRPr>
          </a:p>
        </p:txBody>
      </p:sp>
      <p:sp>
        <p:nvSpPr>
          <p:cNvPr id="47" name="AutoShape 12"/>
          <p:cNvSpPr>
            <a:spLocks noChangeArrowheads="1"/>
          </p:cNvSpPr>
          <p:nvPr/>
        </p:nvSpPr>
        <p:spPr bwMode="auto">
          <a:xfrm>
            <a:off x="3909458" y="4285567"/>
            <a:ext cx="4057316" cy="1494804"/>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363636"/>
                </a:solidFill>
                <a:ea typeface="SimSun" pitchFamily="2" charset="-122"/>
              </a:rPr>
              <a:t>Radiotherapy </a:t>
            </a:r>
            <a:r>
              <a:rPr lang="en-GB" altLang="zh-CN" sz="1600" dirty="0">
                <a:solidFill>
                  <a:srgbClr val="363636"/>
                </a:solidFill>
                <a:ea typeface="SimSun" pitchFamily="2" charset="-122"/>
              </a:rPr>
              <a:t>50.4 </a:t>
            </a:r>
            <a:r>
              <a:rPr lang="en-GB" altLang="zh-CN" sz="1600" dirty="0" err="1" smtClean="0">
                <a:solidFill>
                  <a:srgbClr val="363636"/>
                </a:solidFill>
                <a:ea typeface="SimSun" pitchFamily="2" charset="-122"/>
              </a:rPr>
              <a:t>Gy</a:t>
            </a:r>
            <a:r>
              <a:rPr lang="en-GB" altLang="zh-CN" sz="1600" dirty="0" smtClean="0">
                <a:solidFill>
                  <a:srgbClr val="363636"/>
                </a:solidFill>
                <a:ea typeface="SimSun" pitchFamily="2" charset="-122"/>
              </a:rPr>
              <a:t>/day +</a:t>
            </a:r>
            <a:br>
              <a:rPr lang="en-GB" altLang="zh-CN" sz="1600" dirty="0" smtClean="0">
                <a:solidFill>
                  <a:srgbClr val="363636"/>
                </a:solidFill>
                <a:ea typeface="SimSun" pitchFamily="2" charset="-122"/>
              </a:rPr>
            </a:br>
            <a:r>
              <a:rPr lang="en-GB" altLang="zh-CN" sz="1600" dirty="0" err="1" smtClean="0">
                <a:solidFill>
                  <a:srgbClr val="363636"/>
                </a:solidFill>
                <a:ea typeface="SimSun" pitchFamily="2" charset="-122"/>
              </a:rPr>
              <a:t>cisplatin</a:t>
            </a:r>
            <a:r>
              <a:rPr lang="en-GB" altLang="zh-CN" sz="1600" dirty="0" smtClean="0">
                <a:solidFill>
                  <a:srgbClr val="363636"/>
                </a:solidFill>
                <a:ea typeface="SimSun" pitchFamily="2" charset="-122"/>
              </a:rPr>
              <a:t> 50 mg/m</a:t>
            </a:r>
            <a:r>
              <a:rPr lang="en-GB" altLang="zh-CN" sz="1600" baseline="30000" dirty="0" smtClean="0">
                <a:solidFill>
                  <a:srgbClr val="363636"/>
                </a:solidFill>
                <a:ea typeface="SimSun" pitchFamily="2" charset="-122"/>
              </a:rPr>
              <a:t>2</a:t>
            </a:r>
            <a:r>
              <a:rPr lang="en-GB" altLang="zh-CN" sz="1600" dirty="0" smtClean="0">
                <a:solidFill>
                  <a:srgbClr val="363636"/>
                </a:solidFill>
                <a:ea typeface="SimSun" pitchFamily="2" charset="-122"/>
              </a:rPr>
              <a:t> + paclitaxel 25 mg/m</a:t>
            </a:r>
            <a:r>
              <a:rPr lang="en-GB" altLang="zh-CN" sz="1600" baseline="30000" dirty="0" smtClean="0">
                <a:solidFill>
                  <a:srgbClr val="363636"/>
                </a:solidFill>
                <a:ea typeface="SimSun" pitchFamily="2" charset="-122"/>
              </a:rPr>
              <a:t>2</a:t>
            </a:r>
            <a:r>
              <a:rPr lang="en-GB" altLang="zh-CN" sz="1600" dirty="0" smtClean="0">
                <a:solidFill>
                  <a:srgbClr val="363636"/>
                </a:solidFill>
                <a:ea typeface="SimSun" pitchFamily="2" charset="-122"/>
              </a:rPr>
              <a:t> for 6 weeks </a:t>
            </a:r>
            <a:r>
              <a:rPr lang="en-GB" altLang="zh-CN" sz="1600" dirty="0">
                <a:solidFill>
                  <a:srgbClr val="363636"/>
                </a:solidFill>
                <a:ea typeface="SimSun" pitchFamily="2" charset="-122"/>
              </a:rPr>
              <a:t/>
            </a:r>
            <a:br>
              <a:rPr lang="en-GB" altLang="zh-CN" sz="1600" dirty="0">
                <a:solidFill>
                  <a:srgbClr val="363636"/>
                </a:solidFill>
                <a:ea typeface="SimSun" pitchFamily="2" charset="-122"/>
              </a:rPr>
            </a:br>
            <a:r>
              <a:rPr lang="en-GB" altLang="zh-CN" sz="1600" dirty="0" smtClean="0">
                <a:solidFill>
                  <a:srgbClr val="363636"/>
                </a:solidFill>
                <a:ea typeface="SimSun" pitchFamily="2" charset="-122"/>
              </a:rPr>
              <a:t>(n=176)</a:t>
            </a:r>
            <a:endParaRPr lang="en-GB" altLang="zh-CN" sz="1600" dirty="0">
              <a:solidFill>
                <a:srgbClr val="363636"/>
              </a:solidFill>
              <a:ea typeface="SimSun" pitchFamily="2" charset="-122"/>
            </a:endParaRPr>
          </a:p>
        </p:txBody>
      </p:sp>
      <p:sp>
        <p:nvSpPr>
          <p:cNvPr id="48" name="AutoShape 8"/>
          <p:cNvSpPr>
            <a:spLocks noChangeArrowheads="1"/>
          </p:cNvSpPr>
          <p:nvPr/>
        </p:nvSpPr>
        <p:spPr bwMode="auto">
          <a:xfrm>
            <a:off x="3897757" y="2220688"/>
            <a:ext cx="4059711" cy="1491343"/>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 </a:t>
            </a:r>
            <a:r>
              <a:rPr lang="en-GB" altLang="zh-CN" sz="1600" dirty="0" smtClean="0">
                <a:solidFill>
                  <a:srgbClr val="FFFFFF"/>
                </a:solidFill>
                <a:ea typeface="SimSun" pitchFamily="2" charset="-122"/>
              </a:rPr>
              <a:t>Radiotherapy </a:t>
            </a:r>
            <a:r>
              <a:rPr lang="en-GB" altLang="zh-CN" sz="1600" dirty="0">
                <a:solidFill>
                  <a:srgbClr val="FFFFFF"/>
                </a:solidFill>
                <a:ea typeface="SimSun" pitchFamily="2" charset="-122"/>
              </a:rPr>
              <a:t>50.4 </a:t>
            </a:r>
            <a:r>
              <a:rPr lang="en-GB" altLang="zh-CN" sz="1600" dirty="0" err="1" smtClean="0">
                <a:solidFill>
                  <a:srgbClr val="FFFFFF"/>
                </a:solidFill>
                <a:ea typeface="SimSun" pitchFamily="2" charset="-122"/>
              </a:rPr>
              <a:t>Gy</a:t>
            </a:r>
            <a:r>
              <a:rPr lang="en-GB" altLang="zh-CN" sz="1600" dirty="0" smtClean="0">
                <a:solidFill>
                  <a:srgbClr val="FFFFFF"/>
                </a:solidFill>
                <a:ea typeface="SimSun" pitchFamily="2" charset="-122"/>
              </a:rPr>
              <a:t>/day + </a:t>
            </a:r>
            <a:br>
              <a:rPr lang="en-GB" altLang="zh-CN" sz="1600" dirty="0" smtClean="0">
                <a:solidFill>
                  <a:srgbClr val="FFFFFF"/>
                </a:solidFill>
                <a:ea typeface="SimSun" pitchFamily="2" charset="-122"/>
              </a:rPr>
            </a:br>
            <a:r>
              <a:rPr lang="en-GB" altLang="zh-CN" sz="1600" dirty="0" err="1" smtClean="0">
                <a:solidFill>
                  <a:srgbClr val="FFFFFF"/>
                </a:solidFill>
                <a:ea typeface="SimSun" pitchFamily="2" charset="-122"/>
              </a:rPr>
              <a:t>cisplatin</a:t>
            </a:r>
            <a:r>
              <a:rPr lang="en-GB" altLang="zh-CN" sz="1600" dirty="0" smtClean="0">
                <a:solidFill>
                  <a:srgbClr val="FFFFFF"/>
                </a:solidFill>
                <a:ea typeface="SimSun" pitchFamily="2" charset="-122"/>
              </a:rPr>
              <a:t> 50 mg/m</a:t>
            </a:r>
            <a:r>
              <a:rPr lang="en-GB" altLang="zh-CN" sz="1600" baseline="30000" dirty="0" smtClean="0">
                <a:solidFill>
                  <a:srgbClr val="FFFFFF"/>
                </a:solidFill>
                <a:ea typeface="SimSun" pitchFamily="2" charset="-122"/>
              </a:rPr>
              <a:t>2</a:t>
            </a:r>
            <a:r>
              <a:rPr lang="en-GB" altLang="zh-CN" sz="1600" dirty="0" smtClean="0">
                <a:solidFill>
                  <a:srgbClr val="FFFFFF"/>
                </a:solidFill>
                <a:ea typeface="SimSun" pitchFamily="2" charset="-122"/>
              </a:rPr>
              <a:t> + paclitaxel 25 mg/m</a:t>
            </a:r>
            <a:r>
              <a:rPr lang="en-GB" altLang="zh-CN" sz="1600" baseline="30000" dirty="0" smtClean="0">
                <a:solidFill>
                  <a:srgbClr val="FFFFFF"/>
                </a:solidFill>
                <a:ea typeface="SimSun" pitchFamily="2" charset="-122"/>
              </a:rPr>
              <a:t>2</a:t>
            </a:r>
            <a:r>
              <a:rPr lang="en-GB" altLang="zh-CN" sz="1600" dirty="0" smtClean="0">
                <a:solidFill>
                  <a:srgbClr val="FFFFFF"/>
                </a:solidFill>
                <a:ea typeface="SimSun" pitchFamily="2" charset="-122"/>
              </a:rPr>
              <a:t> for 6 weeks +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cetuximab </a:t>
            </a:r>
            <a:r>
              <a:rPr lang="en-GB" altLang="zh-CN" sz="1600" dirty="0">
                <a:solidFill>
                  <a:srgbClr val="FFFFFF"/>
                </a:solidFill>
                <a:ea typeface="SimSun" pitchFamily="2" charset="-122"/>
              </a:rPr>
              <a:t>400 mg/m</a:t>
            </a:r>
            <a:r>
              <a:rPr lang="en-GB" altLang="zh-CN" sz="1600" baseline="30000" dirty="0">
                <a:solidFill>
                  <a:srgbClr val="FFFFFF"/>
                </a:solidFill>
                <a:ea typeface="SimSun" pitchFamily="2" charset="-122"/>
              </a:rPr>
              <a:t>2</a:t>
            </a:r>
            <a:r>
              <a:rPr lang="en-GB" altLang="zh-CN" sz="1600" dirty="0">
                <a:solidFill>
                  <a:srgbClr val="FFFFFF"/>
                </a:solidFill>
                <a:ea typeface="SimSun" pitchFamily="2" charset="-122"/>
              </a:rPr>
              <a:t> </a:t>
            </a:r>
            <a:r>
              <a:rPr lang="en-GB" altLang="zh-CN" sz="1600" dirty="0" smtClean="0">
                <a:solidFill>
                  <a:srgbClr val="FFFFFF"/>
                </a:solidFill>
                <a:ea typeface="SimSun" pitchFamily="2" charset="-122"/>
              </a:rPr>
              <a:t>day 1 </a:t>
            </a:r>
            <a:r>
              <a:rPr lang="en-GB" altLang="zh-CN" sz="1600" dirty="0">
                <a:solidFill>
                  <a:srgbClr val="FFFFFF"/>
                </a:solidFill>
                <a:ea typeface="SimSun" pitchFamily="2" charset="-122"/>
              </a:rPr>
              <a:t>then </a:t>
            </a:r>
            <a:r>
              <a:rPr lang="en-GB" altLang="zh-CN" sz="1600" dirty="0" smtClean="0">
                <a:solidFill>
                  <a:srgbClr val="FFFFFF"/>
                </a:solidFill>
                <a:ea typeface="SimSun" pitchFamily="2" charset="-122"/>
              </a:rPr>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250 </a:t>
            </a:r>
            <a:r>
              <a:rPr lang="en-GB" altLang="zh-CN" sz="1600" dirty="0">
                <a:solidFill>
                  <a:srgbClr val="FFFFFF"/>
                </a:solidFill>
                <a:ea typeface="SimSun" pitchFamily="2" charset="-122"/>
              </a:rPr>
              <a:t>mg/m</a:t>
            </a:r>
            <a:r>
              <a:rPr lang="en-GB" altLang="zh-CN" sz="1600" baseline="30000" dirty="0">
                <a:solidFill>
                  <a:srgbClr val="FFFFFF"/>
                </a:solidFill>
                <a:ea typeface="SimSun" pitchFamily="2" charset="-122"/>
              </a:rPr>
              <a:t>2</a:t>
            </a:r>
            <a:r>
              <a:rPr lang="en-GB" altLang="zh-CN" sz="1600" dirty="0">
                <a:solidFill>
                  <a:srgbClr val="FFFFFF"/>
                </a:solidFill>
                <a:ea typeface="SimSun" pitchFamily="2" charset="-122"/>
              </a:rPr>
              <a:t> weekly for 6 weeks </a:t>
            </a:r>
            <a:endParaRPr lang="en-GB" altLang="zh-CN" sz="1600" dirty="0" smtClean="0">
              <a:solidFill>
                <a:srgbClr val="FFFFFF"/>
              </a:solidFill>
              <a:ea typeface="SimSun" pitchFamily="2" charset="-122"/>
            </a:endParaRPr>
          </a:p>
          <a:p>
            <a:pPr algn="ctr" defTabSz="892175" eaLnBrk="0" hangingPunct="0"/>
            <a:r>
              <a:rPr lang="en-GB" altLang="zh-CN" sz="1600" dirty="0" smtClean="0">
                <a:solidFill>
                  <a:srgbClr val="FFFFFF"/>
                </a:solidFill>
                <a:ea typeface="SimSun" pitchFamily="2" charset="-122"/>
              </a:rPr>
              <a:t>(n=168) </a:t>
            </a:r>
            <a:endParaRPr lang="en-GB" altLang="zh-CN" sz="1600" dirty="0">
              <a:solidFill>
                <a:srgbClr val="FFFFFF"/>
              </a:solidFill>
              <a:ea typeface="SimSun" pitchFamily="2" charset="-122"/>
            </a:endParaRPr>
          </a:p>
        </p:txBody>
      </p:sp>
      <p:sp>
        <p:nvSpPr>
          <p:cNvPr id="20" name="Text Box 8"/>
          <p:cNvSpPr txBox="1">
            <a:spLocks noChangeArrowheads="1"/>
          </p:cNvSpPr>
          <p:nvPr/>
        </p:nvSpPr>
        <p:spPr bwMode="auto">
          <a:xfrm>
            <a:off x="5253613" y="6474897"/>
            <a:ext cx="36697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Ilson</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4007)</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sz="1600" b="1" dirty="0" smtClean="0">
                <a:solidFill>
                  <a:srgbClr val="363636"/>
                </a:solidFill>
              </a:rPr>
              <a:t>Study objective</a:t>
            </a:r>
          </a:p>
          <a:p>
            <a:pPr lvl="1">
              <a:buClr>
                <a:srgbClr val="043882"/>
              </a:buClr>
            </a:pPr>
            <a:r>
              <a:rPr lang="en-GB" sz="1600" dirty="0" smtClean="0">
                <a:solidFill>
                  <a:srgbClr val="363636"/>
                </a:solidFill>
              </a:rPr>
              <a:t>To evaluate the addition of cetuximab to concurrent </a:t>
            </a:r>
            <a:r>
              <a:rPr lang="en-GB" sz="1600" dirty="0" err="1" smtClean="0">
                <a:solidFill>
                  <a:srgbClr val="363636"/>
                </a:solidFill>
              </a:rPr>
              <a:t>chemoradiation</a:t>
            </a:r>
            <a:r>
              <a:rPr lang="en-GB" sz="1600" dirty="0" smtClean="0">
                <a:solidFill>
                  <a:srgbClr val="363636"/>
                </a:solidFill>
              </a:rPr>
              <a:t> compared with </a:t>
            </a:r>
            <a:r>
              <a:rPr lang="en-GB" sz="1600" dirty="0" err="1" smtClean="0">
                <a:solidFill>
                  <a:srgbClr val="363636"/>
                </a:solidFill>
              </a:rPr>
              <a:t>chemoradiation</a:t>
            </a:r>
            <a:r>
              <a:rPr lang="en-GB" sz="1600" dirty="0" smtClean="0">
                <a:solidFill>
                  <a:srgbClr val="363636"/>
                </a:solidFill>
              </a:rPr>
              <a:t> alone in patients with inoperable oesophageal carcinoma</a:t>
            </a:r>
            <a:endParaRPr lang="en-GB" sz="1600" dirty="0">
              <a:solidFill>
                <a:srgbClr val="363636"/>
              </a:solidFill>
            </a:endParaRPr>
          </a:p>
        </p:txBody>
      </p:sp>
      <p:sp>
        <p:nvSpPr>
          <p:cNvPr id="28" name="Rectangle 27"/>
          <p:cNvSpPr/>
          <p:nvPr/>
        </p:nvSpPr>
        <p:spPr>
          <a:xfrm>
            <a:off x="3223378" y="2603613"/>
            <a:ext cx="694421" cy="307777"/>
          </a:xfrm>
          <a:prstGeom prst="rect">
            <a:avLst/>
          </a:prstGeom>
        </p:spPr>
        <p:txBody>
          <a:bodyPr wrap="none">
            <a:spAutoFit/>
          </a:bodyPr>
          <a:lstStyle/>
          <a:p>
            <a:r>
              <a:rPr lang="en-GB" sz="1400" b="1" dirty="0" smtClean="0">
                <a:solidFill>
                  <a:srgbClr val="363636"/>
                </a:solidFill>
              </a:rPr>
              <a:t>Arm 1</a:t>
            </a:r>
            <a:endParaRPr lang="en-GB" sz="1400" b="1" dirty="0">
              <a:solidFill>
                <a:srgbClr val="363636"/>
              </a:solidFill>
            </a:endParaRPr>
          </a:p>
        </p:txBody>
      </p:sp>
      <p:sp>
        <p:nvSpPr>
          <p:cNvPr id="29" name="Rectangle 28"/>
          <p:cNvSpPr/>
          <p:nvPr/>
        </p:nvSpPr>
        <p:spPr>
          <a:xfrm>
            <a:off x="3233071" y="5076555"/>
            <a:ext cx="694421" cy="307777"/>
          </a:xfrm>
          <a:prstGeom prst="rect">
            <a:avLst/>
          </a:prstGeom>
        </p:spPr>
        <p:txBody>
          <a:bodyPr wrap="none">
            <a:spAutoFit/>
          </a:bodyPr>
          <a:lstStyle/>
          <a:p>
            <a:r>
              <a:rPr lang="en-GB" sz="1400" b="1" dirty="0" smtClean="0">
                <a:solidFill>
                  <a:srgbClr val="363636"/>
                </a:solidFill>
              </a:rPr>
              <a:t>Arm 2</a:t>
            </a:r>
            <a:endParaRPr lang="en-GB" sz="1400" b="1" dirty="0">
              <a:solidFill>
                <a:srgbClr val="363636"/>
              </a:solidFill>
            </a:endParaRPr>
          </a:p>
        </p:txBody>
      </p:sp>
    </p:spTree>
    <p:extLst>
      <p:ext uri="{BB962C8B-B14F-4D97-AF65-F5344CB8AC3E}">
        <p14:creationId xmlns:p14="http://schemas.microsoft.com/office/powerpoint/2010/main" val="1245427926"/>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smtClean="0">
                <a:solidFill>
                  <a:srgbClr val="043882"/>
                </a:solidFill>
              </a:rPr>
              <a:t>4007: </a:t>
            </a:r>
            <a:r>
              <a:rPr lang="en-US" sz="1800" dirty="0">
                <a:solidFill>
                  <a:srgbClr val="043882"/>
                </a:solidFill>
              </a:rPr>
              <a:t>RTOG 0436: A phase III trial evaluating the addition of </a:t>
            </a:r>
            <a:r>
              <a:rPr lang="en-US" sz="1800" dirty="0" err="1">
                <a:solidFill>
                  <a:srgbClr val="043882"/>
                </a:solidFill>
              </a:rPr>
              <a:t>cetuximab</a:t>
            </a:r>
            <a:r>
              <a:rPr lang="en-US" sz="1800" dirty="0">
                <a:solidFill>
                  <a:srgbClr val="043882"/>
                </a:solidFill>
              </a:rPr>
              <a:t> to paclitaxel</a:t>
            </a:r>
            <a:r>
              <a:rPr lang="en-US" sz="1800" dirty="0" smtClean="0">
                <a:solidFill>
                  <a:srgbClr val="043882"/>
                </a:solidFill>
              </a:rPr>
              <a:t>, </a:t>
            </a:r>
            <a:r>
              <a:rPr lang="en-US" sz="1800" dirty="0" err="1" smtClean="0">
                <a:solidFill>
                  <a:srgbClr val="043882"/>
                </a:solidFill>
              </a:rPr>
              <a:t>cisplatin</a:t>
            </a:r>
            <a:r>
              <a:rPr lang="en-US" sz="1800" dirty="0">
                <a:solidFill>
                  <a:srgbClr val="043882"/>
                </a:solidFill>
              </a:rPr>
              <a:t>, and radiation for patients with esophageal cancer treated without </a:t>
            </a:r>
            <a:r>
              <a:rPr lang="en-US" sz="1800" dirty="0" smtClean="0">
                <a:solidFill>
                  <a:srgbClr val="043882"/>
                </a:solidFill>
              </a:rPr>
              <a:t>surgery </a:t>
            </a:r>
            <a:r>
              <a:rPr lang="en-GB" sz="1800" dirty="0" smtClean="0">
                <a:solidFill>
                  <a:srgbClr val="043882"/>
                </a:solidFill>
              </a:rPr>
              <a:t>– </a:t>
            </a:r>
            <a:r>
              <a:rPr lang="en-GB" sz="1800" dirty="0" err="1" smtClean="0">
                <a:solidFill>
                  <a:srgbClr val="043882"/>
                </a:solidFill>
              </a:rPr>
              <a:t>Ilson</a:t>
            </a:r>
            <a:r>
              <a:rPr lang="en-GB" sz="1800" dirty="0" smtClean="0">
                <a:solidFill>
                  <a:srgbClr val="043882"/>
                </a:solidFill>
              </a:rPr>
              <a:t> DH </a:t>
            </a:r>
            <a:r>
              <a:rPr lang="en-GB" sz="1800" dirty="0">
                <a:solidFill>
                  <a:srgbClr val="043882"/>
                </a:solidFill>
              </a:rPr>
              <a:t>et al</a:t>
            </a:r>
            <a:endParaRPr lang="en-GB" altLang="zh-CN" dirty="0" smtClean="0">
              <a:solidFill>
                <a:schemeClr val="accent3"/>
              </a:solidFill>
            </a:endParaRPr>
          </a:p>
        </p:txBody>
      </p:sp>
      <p:sp>
        <p:nvSpPr>
          <p:cNvPr id="20" name="Text Box 8"/>
          <p:cNvSpPr txBox="1">
            <a:spLocks noChangeArrowheads="1"/>
          </p:cNvSpPr>
          <p:nvPr/>
        </p:nvSpPr>
        <p:spPr bwMode="auto">
          <a:xfrm>
            <a:off x="5253613" y="6474897"/>
            <a:ext cx="36697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Ilson</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4007)</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b="1" dirty="0" smtClean="0">
                <a:solidFill>
                  <a:srgbClr val="363636"/>
                </a:solidFill>
              </a:rPr>
              <a:t>Key results</a:t>
            </a:r>
            <a:endParaRPr lang="en-GB" b="1" dirty="0">
              <a:solidFill>
                <a:srgbClr val="363636"/>
              </a:solidFill>
            </a:endParaRPr>
          </a:p>
        </p:txBody>
      </p:sp>
      <p:sp>
        <p:nvSpPr>
          <p:cNvPr id="2" name="TextBox 1"/>
          <p:cNvSpPr txBox="1"/>
          <p:nvPr/>
        </p:nvSpPr>
        <p:spPr>
          <a:xfrm>
            <a:off x="4294520" y="1810983"/>
            <a:ext cx="554960" cy="400110"/>
          </a:xfrm>
          <a:prstGeom prst="rect">
            <a:avLst/>
          </a:prstGeom>
          <a:noFill/>
        </p:spPr>
        <p:txBody>
          <a:bodyPr wrap="none" rtlCol="0">
            <a:spAutoFit/>
          </a:bodyPr>
          <a:lstStyle/>
          <a:p>
            <a:r>
              <a:rPr lang="en-GB" sz="2000" b="1" dirty="0" smtClean="0">
                <a:solidFill>
                  <a:srgbClr val="363636"/>
                </a:solidFill>
              </a:rPr>
              <a:t>OS</a:t>
            </a:r>
            <a:endParaRPr lang="en-GB" sz="2000" b="1" dirty="0">
              <a:solidFill>
                <a:srgbClr val="363636"/>
              </a:solidFill>
            </a:endParaRPr>
          </a:p>
        </p:txBody>
      </p:sp>
      <p:grpSp>
        <p:nvGrpSpPr>
          <p:cNvPr id="7" name="Group 6"/>
          <p:cNvGrpSpPr>
            <a:grpSpLocks noChangeAspect="1"/>
          </p:cNvGrpSpPr>
          <p:nvPr/>
        </p:nvGrpSpPr>
        <p:grpSpPr>
          <a:xfrm>
            <a:off x="1828406" y="1881350"/>
            <a:ext cx="5487189" cy="4309970"/>
            <a:chOff x="1764923" y="2079141"/>
            <a:chExt cx="5327371" cy="4184439"/>
          </a:xfrm>
        </p:grpSpPr>
        <p:sp>
          <p:nvSpPr>
            <p:cNvPr id="8" name="TextBox 7"/>
            <p:cNvSpPr txBox="1"/>
            <p:nvPr/>
          </p:nvSpPr>
          <p:spPr>
            <a:xfrm>
              <a:off x="3302280" y="5964767"/>
              <a:ext cx="2826329" cy="298813"/>
            </a:xfrm>
            <a:prstGeom prst="rect">
              <a:avLst/>
            </a:prstGeom>
            <a:noFill/>
          </p:spPr>
          <p:txBody>
            <a:bodyPr wrap="none" rtlCol="0" anchor="ctr" anchorCtr="0">
              <a:spAutoFit/>
            </a:bodyPr>
            <a:lstStyle/>
            <a:p>
              <a:pPr algn="ctr"/>
              <a:r>
                <a:rPr lang="en-GB" sz="1400" dirty="0">
                  <a:solidFill>
                    <a:srgbClr val="363636"/>
                  </a:solidFill>
                </a:rPr>
                <a:t>Time from randomisation (months)</a:t>
              </a:r>
            </a:p>
          </p:txBody>
        </p:sp>
        <p:sp>
          <p:nvSpPr>
            <p:cNvPr id="9" name="Line 2"/>
            <p:cNvSpPr>
              <a:spLocks noChangeShapeType="1"/>
            </p:cNvSpPr>
            <p:nvPr/>
          </p:nvSpPr>
          <p:spPr bwMode="auto">
            <a:xfrm>
              <a:off x="2414040" y="2216472"/>
              <a:ext cx="6931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0" name="Line 3"/>
            <p:cNvSpPr>
              <a:spLocks noChangeShapeType="1"/>
            </p:cNvSpPr>
            <p:nvPr/>
          </p:nvSpPr>
          <p:spPr bwMode="auto">
            <a:xfrm>
              <a:off x="2414040" y="3082615"/>
              <a:ext cx="6931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1" name="Line 5"/>
            <p:cNvSpPr>
              <a:spLocks noChangeShapeType="1"/>
            </p:cNvSpPr>
            <p:nvPr/>
          </p:nvSpPr>
          <p:spPr bwMode="auto">
            <a:xfrm>
              <a:off x="2414040" y="3942519"/>
              <a:ext cx="6931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2" name="Line 6"/>
            <p:cNvSpPr>
              <a:spLocks noChangeShapeType="1"/>
            </p:cNvSpPr>
            <p:nvPr/>
          </p:nvSpPr>
          <p:spPr bwMode="auto">
            <a:xfrm>
              <a:off x="2414040" y="4799328"/>
              <a:ext cx="6931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3" name="Line 7"/>
            <p:cNvSpPr>
              <a:spLocks noChangeShapeType="1"/>
            </p:cNvSpPr>
            <p:nvPr/>
          </p:nvSpPr>
          <p:spPr bwMode="auto">
            <a:xfrm>
              <a:off x="2483358" y="5654439"/>
              <a:ext cx="0" cy="1227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4" name="Line 8"/>
            <p:cNvSpPr>
              <a:spLocks noChangeShapeType="1"/>
            </p:cNvSpPr>
            <p:nvPr/>
          </p:nvSpPr>
          <p:spPr bwMode="auto">
            <a:xfrm>
              <a:off x="3071796" y="5654439"/>
              <a:ext cx="0" cy="1227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5" name="Line 9"/>
            <p:cNvSpPr>
              <a:spLocks noChangeShapeType="1"/>
            </p:cNvSpPr>
            <p:nvPr/>
          </p:nvSpPr>
          <p:spPr bwMode="auto">
            <a:xfrm>
              <a:off x="3616615" y="5654439"/>
              <a:ext cx="0" cy="1227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6" name="Line 11"/>
            <p:cNvSpPr>
              <a:spLocks noChangeShapeType="1"/>
            </p:cNvSpPr>
            <p:nvPr/>
          </p:nvSpPr>
          <p:spPr bwMode="auto">
            <a:xfrm>
              <a:off x="4163141" y="5654439"/>
              <a:ext cx="0" cy="1227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7" name="Line 14"/>
            <p:cNvSpPr>
              <a:spLocks noChangeShapeType="1"/>
            </p:cNvSpPr>
            <p:nvPr/>
          </p:nvSpPr>
          <p:spPr bwMode="auto">
            <a:xfrm>
              <a:off x="4713298" y="5654439"/>
              <a:ext cx="0" cy="1227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8" name="Line 15"/>
            <p:cNvSpPr>
              <a:spLocks noChangeShapeType="1"/>
            </p:cNvSpPr>
            <p:nvPr/>
          </p:nvSpPr>
          <p:spPr bwMode="auto">
            <a:xfrm>
              <a:off x="5254667" y="5654439"/>
              <a:ext cx="0" cy="1227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19" name="Line 18"/>
            <p:cNvSpPr>
              <a:spLocks noChangeShapeType="1"/>
            </p:cNvSpPr>
            <p:nvPr/>
          </p:nvSpPr>
          <p:spPr bwMode="auto">
            <a:xfrm>
              <a:off x="2414040" y="5665333"/>
              <a:ext cx="6931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21" name="Freeform 19"/>
            <p:cNvSpPr>
              <a:spLocks/>
            </p:cNvSpPr>
            <p:nvPr/>
          </p:nvSpPr>
          <p:spPr bwMode="auto">
            <a:xfrm>
              <a:off x="2483357" y="2221888"/>
              <a:ext cx="4413689" cy="3437646"/>
            </a:xfrm>
            <a:custGeom>
              <a:avLst/>
              <a:gdLst>
                <a:gd name="T0" fmla="*/ 0 w 297"/>
                <a:gd name="T1" fmla="*/ 0 h 140"/>
                <a:gd name="T2" fmla="*/ 0 w 297"/>
                <a:gd name="T3" fmla="*/ 140 h 140"/>
                <a:gd name="T4" fmla="*/ 297 w 297"/>
                <a:gd name="T5" fmla="*/ 140 h 140"/>
              </a:gdLst>
              <a:ahLst/>
              <a:cxnLst>
                <a:cxn ang="0">
                  <a:pos x="T0" y="T1"/>
                </a:cxn>
                <a:cxn ang="0">
                  <a:pos x="T2" y="T3"/>
                </a:cxn>
                <a:cxn ang="0">
                  <a:pos x="T4" y="T5"/>
                </a:cxn>
              </a:cxnLst>
              <a:rect l="0" t="0" r="r" b="b"/>
              <a:pathLst>
                <a:path w="297" h="140">
                  <a:moveTo>
                    <a:pt x="0" y="0"/>
                  </a:moveTo>
                  <a:lnTo>
                    <a:pt x="0" y="140"/>
                  </a:lnTo>
                  <a:lnTo>
                    <a:pt x="297" y="14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22" name="TextBox 21"/>
            <p:cNvSpPr txBox="1"/>
            <p:nvPr/>
          </p:nvSpPr>
          <p:spPr>
            <a:xfrm rot="16200000">
              <a:off x="1049824" y="3783422"/>
              <a:ext cx="1737976" cy="307777"/>
            </a:xfrm>
            <a:prstGeom prst="rect">
              <a:avLst/>
            </a:prstGeom>
            <a:noFill/>
          </p:spPr>
          <p:txBody>
            <a:bodyPr wrap="none" rtlCol="0" anchor="ctr" anchorCtr="0">
              <a:spAutoFit/>
            </a:bodyPr>
            <a:lstStyle/>
            <a:p>
              <a:pPr algn="ctr"/>
              <a:r>
                <a:rPr lang="en-GB" sz="1400" dirty="0" smtClean="0">
                  <a:solidFill>
                    <a:srgbClr val="363636"/>
                  </a:solidFill>
                </a:rPr>
                <a:t>Overall survival (%)</a:t>
              </a:r>
              <a:endParaRPr lang="en-GB" sz="1400" dirty="0">
                <a:solidFill>
                  <a:srgbClr val="363636"/>
                </a:solidFill>
              </a:endParaRPr>
            </a:p>
          </p:txBody>
        </p:sp>
        <p:sp>
          <p:nvSpPr>
            <p:cNvPr id="23" name="TextBox 22"/>
            <p:cNvSpPr txBox="1"/>
            <p:nvPr/>
          </p:nvSpPr>
          <p:spPr>
            <a:xfrm>
              <a:off x="2074079" y="2929815"/>
              <a:ext cx="372270" cy="298813"/>
            </a:xfrm>
            <a:prstGeom prst="rect">
              <a:avLst/>
            </a:prstGeom>
            <a:noFill/>
          </p:spPr>
          <p:txBody>
            <a:bodyPr wrap="none" rtlCol="0" anchor="ctr" anchorCtr="0">
              <a:spAutoFit/>
            </a:bodyPr>
            <a:lstStyle/>
            <a:p>
              <a:pPr algn="r"/>
              <a:r>
                <a:rPr lang="en-GB" sz="1400" dirty="0" smtClean="0">
                  <a:solidFill>
                    <a:srgbClr val="363636"/>
                  </a:solidFill>
                </a:rPr>
                <a:t>75</a:t>
              </a:r>
              <a:endParaRPr lang="en-GB" sz="1400" dirty="0">
                <a:solidFill>
                  <a:srgbClr val="363636"/>
                </a:solidFill>
              </a:endParaRPr>
            </a:p>
          </p:txBody>
        </p:sp>
        <p:sp>
          <p:nvSpPr>
            <p:cNvPr id="24" name="TextBox 23"/>
            <p:cNvSpPr txBox="1"/>
            <p:nvPr/>
          </p:nvSpPr>
          <p:spPr>
            <a:xfrm>
              <a:off x="2074079" y="3785692"/>
              <a:ext cx="372270" cy="298813"/>
            </a:xfrm>
            <a:prstGeom prst="rect">
              <a:avLst/>
            </a:prstGeom>
            <a:noFill/>
          </p:spPr>
          <p:txBody>
            <a:bodyPr wrap="none" rtlCol="0" anchor="ctr" anchorCtr="0">
              <a:spAutoFit/>
            </a:bodyPr>
            <a:lstStyle/>
            <a:p>
              <a:pPr algn="r"/>
              <a:r>
                <a:rPr lang="en-GB" sz="1400" dirty="0" smtClean="0">
                  <a:solidFill>
                    <a:srgbClr val="363636"/>
                  </a:solidFill>
                </a:rPr>
                <a:t>50</a:t>
              </a:r>
              <a:endParaRPr lang="en-GB" sz="1400" dirty="0">
                <a:solidFill>
                  <a:srgbClr val="363636"/>
                </a:solidFill>
              </a:endParaRPr>
            </a:p>
          </p:txBody>
        </p:sp>
        <p:sp>
          <p:nvSpPr>
            <p:cNvPr id="25" name="TextBox 24"/>
            <p:cNvSpPr txBox="1"/>
            <p:nvPr/>
          </p:nvSpPr>
          <p:spPr>
            <a:xfrm>
              <a:off x="2074079" y="4653251"/>
              <a:ext cx="372270" cy="298813"/>
            </a:xfrm>
            <a:prstGeom prst="rect">
              <a:avLst/>
            </a:prstGeom>
            <a:noFill/>
          </p:spPr>
          <p:txBody>
            <a:bodyPr wrap="none" rtlCol="0" anchor="ctr" anchorCtr="0">
              <a:spAutoFit/>
            </a:bodyPr>
            <a:lstStyle/>
            <a:p>
              <a:pPr algn="r"/>
              <a:r>
                <a:rPr lang="en-GB" sz="1400" dirty="0" smtClean="0">
                  <a:solidFill>
                    <a:srgbClr val="363636"/>
                  </a:solidFill>
                </a:rPr>
                <a:t>25</a:t>
              </a:r>
              <a:endParaRPr lang="en-GB" sz="1400" dirty="0">
                <a:solidFill>
                  <a:srgbClr val="363636"/>
                </a:solidFill>
              </a:endParaRPr>
            </a:p>
          </p:txBody>
        </p:sp>
        <p:sp>
          <p:nvSpPr>
            <p:cNvPr id="26" name="TextBox 25"/>
            <p:cNvSpPr txBox="1"/>
            <p:nvPr/>
          </p:nvSpPr>
          <p:spPr>
            <a:xfrm>
              <a:off x="2153482" y="5515927"/>
              <a:ext cx="275779" cy="298813"/>
            </a:xfrm>
            <a:prstGeom prst="rect">
              <a:avLst/>
            </a:prstGeom>
            <a:noFill/>
          </p:spPr>
          <p:txBody>
            <a:bodyPr wrap="none" rtlCol="0" anchor="ctr" anchorCtr="0">
              <a:spAutoFit/>
            </a:bodyPr>
            <a:lstStyle/>
            <a:p>
              <a:pPr algn="r"/>
              <a:r>
                <a:rPr lang="en-GB" sz="1400" dirty="0">
                  <a:solidFill>
                    <a:srgbClr val="363636"/>
                  </a:solidFill>
                </a:rPr>
                <a:t>0</a:t>
              </a:r>
            </a:p>
          </p:txBody>
        </p:sp>
        <p:sp>
          <p:nvSpPr>
            <p:cNvPr id="28" name="TextBox 27"/>
            <p:cNvSpPr txBox="1"/>
            <p:nvPr/>
          </p:nvSpPr>
          <p:spPr>
            <a:xfrm>
              <a:off x="2345838" y="5742024"/>
              <a:ext cx="275779" cy="298813"/>
            </a:xfrm>
            <a:prstGeom prst="rect">
              <a:avLst/>
            </a:prstGeom>
            <a:noFill/>
          </p:spPr>
          <p:txBody>
            <a:bodyPr wrap="none" rtlCol="0" anchor="ctr" anchorCtr="0">
              <a:spAutoFit/>
            </a:bodyPr>
            <a:lstStyle/>
            <a:p>
              <a:pPr algn="ctr"/>
              <a:r>
                <a:rPr lang="en-GB" sz="1400" dirty="0">
                  <a:solidFill>
                    <a:srgbClr val="363636"/>
                  </a:solidFill>
                </a:rPr>
                <a:t>0</a:t>
              </a:r>
            </a:p>
          </p:txBody>
        </p:sp>
        <p:sp>
          <p:nvSpPr>
            <p:cNvPr id="29" name="TextBox 28"/>
            <p:cNvSpPr txBox="1"/>
            <p:nvPr/>
          </p:nvSpPr>
          <p:spPr>
            <a:xfrm>
              <a:off x="2923837" y="5742024"/>
              <a:ext cx="275779" cy="298813"/>
            </a:xfrm>
            <a:prstGeom prst="rect">
              <a:avLst/>
            </a:prstGeom>
            <a:noFill/>
          </p:spPr>
          <p:txBody>
            <a:bodyPr wrap="none" rtlCol="0" anchor="ctr" anchorCtr="0">
              <a:spAutoFit/>
            </a:bodyPr>
            <a:lstStyle/>
            <a:p>
              <a:pPr algn="ctr"/>
              <a:r>
                <a:rPr lang="en-GB" sz="1400" dirty="0" smtClean="0">
                  <a:solidFill>
                    <a:srgbClr val="363636"/>
                  </a:solidFill>
                </a:rPr>
                <a:t>3</a:t>
              </a:r>
              <a:endParaRPr lang="en-GB" sz="1400" dirty="0">
                <a:solidFill>
                  <a:srgbClr val="363636"/>
                </a:solidFill>
              </a:endParaRPr>
            </a:p>
          </p:txBody>
        </p:sp>
        <p:sp>
          <p:nvSpPr>
            <p:cNvPr id="30" name="TextBox 29"/>
            <p:cNvSpPr txBox="1"/>
            <p:nvPr/>
          </p:nvSpPr>
          <p:spPr>
            <a:xfrm>
              <a:off x="3481375" y="5742024"/>
              <a:ext cx="275779" cy="298813"/>
            </a:xfrm>
            <a:prstGeom prst="rect">
              <a:avLst/>
            </a:prstGeom>
            <a:noFill/>
          </p:spPr>
          <p:txBody>
            <a:bodyPr wrap="none" rtlCol="0" anchor="ctr" anchorCtr="0">
              <a:spAutoFit/>
            </a:bodyPr>
            <a:lstStyle/>
            <a:p>
              <a:pPr algn="ctr"/>
              <a:r>
                <a:rPr lang="en-GB" sz="1400" dirty="0" smtClean="0">
                  <a:solidFill>
                    <a:srgbClr val="363636"/>
                  </a:solidFill>
                </a:rPr>
                <a:t>6</a:t>
              </a:r>
              <a:endParaRPr lang="en-GB" sz="1400" dirty="0">
                <a:solidFill>
                  <a:srgbClr val="363636"/>
                </a:solidFill>
              </a:endParaRPr>
            </a:p>
          </p:txBody>
        </p:sp>
        <p:sp>
          <p:nvSpPr>
            <p:cNvPr id="31" name="TextBox 30"/>
            <p:cNvSpPr txBox="1"/>
            <p:nvPr/>
          </p:nvSpPr>
          <p:spPr>
            <a:xfrm>
              <a:off x="4015413" y="5746164"/>
              <a:ext cx="284052" cy="307777"/>
            </a:xfrm>
            <a:prstGeom prst="rect">
              <a:avLst/>
            </a:prstGeom>
            <a:noFill/>
          </p:spPr>
          <p:txBody>
            <a:bodyPr wrap="none" rtlCol="0" anchor="ctr" anchorCtr="0">
              <a:spAutoFit/>
            </a:bodyPr>
            <a:lstStyle/>
            <a:p>
              <a:pPr algn="ctr"/>
              <a:r>
                <a:rPr lang="en-GB" sz="1400" dirty="0" smtClean="0">
                  <a:solidFill>
                    <a:srgbClr val="363636"/>
                  </a:solidFill>
                </a:rPr>
                <a:t>9</a:t>
              </a:r>
              <a:endParaRPr lang="en-GB" sz="1400" dirty="0">
                <a:solidFill>
                  <a:srgbClr val="363636"/>
                </a:solidFill>
              </a:endParaRPr>
            </a:p>
          </p:txBody>
        </p:sp>
        <p:sp>
          <p:nvSpPr>
            <p:cNvPr id="32" name="TextBox 31"/>
            <p:cNvSpPr txBox="1"/>
            <p:nvPr/>
          </p:nvSpPr>
          <p:spPr>
            <a:xfrm>
              <a:off x="4521391" y="5746164"/>
              <a:ext cx="383438" cy="307777"/>
            </a:xfrm>
            <a:prstGeom prst="rect">
              <a:avLst/>
            </a:prstGeom>
            <a:noFill/>
          </p:spPr>
          <p:txBody>
            <a:bodyPr wrap="none" rtlCol="0" anchor="ctr" anchorCtr="0">
              <a:spAutoFit/>
            </a:bodyPr>
            <a:lstStyle/>
            <a:p>
              <a:pPr algn="ctr"/>
              <a:r>
                <a:rPr lang="en-GB" sz="1400" dirty="0" smtClean="0">
                  <a:solidFill>
                    <a:srgbClr val="363636"/>
                  </a:solidFill>
                </a:rPr>
                <a:t>12</a:t>
              </a:r>
              <a:endParaRPr lang="en-GB" sz="1400" dirty="0">
                <a:solidFill>
                  <a:srgbClr val="363636"/>
                </a:solidFill>
              </a:endParaRPr>
            </a:p>
          </p:txBody>
        </p:sp>
        <p:sp>
          <p:nvSpPr>
            <p:cNvPr id="33" name="TextBox 32"/>
            <p:cNvSpPr txBox="1"/>
            <p:nvPr/>
          </p:nvSpPr>
          <p:spPr>
            <a:xfrm>
              <a:off x="5068274" y="5746164"/>
              <a:ext cx="383438" cy="307777"/>
            </a:xfrm>
            <a:prstGeom prst="rect">
              <a:avLst/>
            </a:prstGeom>
            <a:noFill/>
          </p:spPr>
          <p:txBody>
            <a:bodyPr wrap="none" rtlCol="0" anchor="ctr" anchorCtr="0">
              <a:spAutoFit/>
            </a:bodyPr>
            <a:lstStyle/>
            <a:p>
              <a:pPr algn="ctr"/>
              <a:r>
                <a:rPr lang="en-GB" sz="1400" dirty="0" smtClean="0">
                  <a:solidFill>
                    <a:srgbClr val="363636"/>
                  </a:solidFill>
                </a:rPr>
                <a:t>15</a:t>
              </a:r>
              <a:endParaRPr lang="en-GB" sz="1400" dirty="0">
                <a:solidFill>
                  <a:srgbClr val="363636"/>
                </a:solidFill>
              </a:endParaRPr>
            </a:p>
          </p:txBody>
        </p:sp>
        <p:sp>
          <p:nvSpPr>
            <p:cNvPr id="34" name="Line 15"/>
            <p:cNvSpPr>
              <a:spLocks noChangeShapeType="1"/>
            </p:cNvSpPr>
            <p:nvPr/>
          </p:nvSpPr>
          <p:spPr bwMode="auto">
            <a:xfrm>
              <a:off x="5822734" y="5654439"/>
              <a:ext cx="0" cy="1227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35" name="TextBox 34"/>
            <p:cNvSpPr txBox="1"/>
            <p:nvPr/>
          </p:nvSpPr>
          <p:spPr>
            <a:xfrm>
              <a:off x="5636342" y="5746164"/>
              <a:ext cx="383438" cy="307777"/>
            </a:xfrm>
            <a:prstGeom prst="rect">
              <a:avLst/>
            </a:prstGeom>
            <a:noFill/>
          </p:spPr>
          <p:txBody>
            <a:bodyPr wrap="none" rtlCol="0" anchor="ctr" anchorCtr="0">
              <a:spAutoFit/>
            </a:bodyPr>
            <a:lstStyle/>
            <a:p>
              <a:pPr algn="ctr"/>
              <a:r>
                <a:rPr lang="en-GB" sz="1400" dirty="0" smtClean="0">
                  <a:solidFill>
                    <a:srgbClr val="363636"/>
                  </a:solidFill>
                </a:rPr>
                <a:t>18</a:t>
              </a:r>
              <a:endParaRPr lang="en-GB" sz="1400" dirty="0">
                <a:solidFill>
                  <a:srgbClr val="363636"/>
                </a:solidFill>
              </a:endParaRPr>
            </a:p>
          </p:txBody>
        </p:sp>
        <p:sp>
          <p:nvSpPr>
            <p:cNvPr id="36" name="TextBox 35"/>
            <p:cNvSpPr txBox="1"/>
            <p:nvPr/>
          </p:nvSpPr>
          <p:spPr>
            <a:xfrm>
              <a:off x="1977587" y="2079141"/>
              <a:ext cx="468761" cy="298813"/>
            </a:xfrm>
            <a:prstGeom prst="rect">
              <a:avLst/>
            </a:prstGeom>
            <a:noFill/>
          </p:spPr>
          <p:txBody>
            <a:bodyPr wrap="none" rtlCol="0" anchor="ctr" anchorCtr="0">
              <a:spAutoFit/>
            </a:bodyPr>
            <a:lstStyle/>
            <a:p>
              <a:pPr algn="r"/>
              <a:r>
                <a:rPr lang="en-GB" sz="1400" dirty="0" smtClean="0">
                  <a:solidFill>
                    <a:srgbClr val="363636"/>
                  </a:solidFill>
                </a:rPr>
                <a:t>100</a:t>
              </a:r>
              <a:endParaRPr lang="en-GB" sz="1400" dirty="0">
                <a:solidFill>
                  <a:srgbClr val="363636"/>
                </a:solidFill>
              </a:endParaRPr>
            </a:p>
          </p:txBody>
        </p:sp>
        <p:sp>
          <p:nvSpPr>
            <p:cNvPr id="37" name="Line 15"/>
            <p:cNvSpPr>
              <a:spLocks noChangeShapeType="1"/>
            </p:cNvSpPr>
            <p:nvPr/>
          </p:nvSpPr>
          <p:spPr bwMode="auto">
            <a:xfrm>
              <a:off x="6363304" y="5654439"/>
              <a:ext cx="0" cy="1227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38" name="TextBox 37"/>
            <p:cNvSpPr txBox="1"/>
            <p:nvPr/>
          </p:nvSpPr>
          <p:spPr>
            <a:xfrm>
              <a:off x="6176912" y="5746164"/>
              <a:ext cx="383438" cy="307777"/>
            </a:xfrm>
            <a:prstGeom prst="rect">
              <a:avLst/>
            </a:prstGeom>
            <a:noFill/>
          </p:spPr>
          <p:txBody>
            <a:bodyPr wrap="none" rtlCol="0" anchor="ctr" anchorCtr="0">
              <a:spAutoFit/>
            </a:bodyPr>
            <a:lstStyle/>
            <a:p>
              <a:pPr algn="ctr"/>
              <a:r>
                <a:rPr lang="en-GB" sz="1400" dirty="0" smtClean="0">
                  <a:solidFill>
                    <a:srgbClr val="363636"/>
                  </a:solidFill>
                </a:rPr>
                <a:t>21</a:t>
              </a:r>
              <a:endParaRPr lang="en-GB" sz="1400" dirty="0">
                <a:solidFill>
                  <a:srgbClr val="363636"/>
                </a:solidFill>
              </a:endParaRPr>
            </a:p>
          </p:txBody>
        </p:sp>
        <p:sp>
          <p:nvSpPr>
            <p:cNvPr id="39" name="Line 15"/>
            <p:cNvSpPr>
              <a:spLocks noChangeShapeType="1"/>
            </p:cNvSpPr>
            <p:nvPr/>
          </p:nvSpPr>
          <p:spPr bwMode="auto">
            <a:xfrm>
              <a:off x="6895248" y="5654439"/>
              <a:ext cx="0" cy="1227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1400">
                <a:solidFill>
                  <a:srgbClr val="363636"/>
                </a:solidFill>
              </a:endParaRPr>
            </a:p>
          </p:txBody>
        </p:sp>
        <p:sp>
          <p:nvSpPr>
            <p:cNvPr id="40" name="TextBox 39"/>
            <p:cNvSpPr txBox="1"/>
            <p:nvPr/>
          </p:nvSpPr>
          <p:spPr>
            <a:xfrm>
              <a:off x="6708856" y="5746164"/>
              <a:ext cx="383438" cy="307777"/>
            </a:xfrm>
            <a:prstGeom prst="rect">
              <a:avLst/>
            </a:prstGeom>
            <a:noFill/>
          </p:spPr>
          <p:txBody>
            <a:bodyPr wrap="none" rtlCol="0" anchor="ctr" anchorCtr="0">
              <a:spAutoFit/>
            </a:bodyPr>
            <a:lstStyle/>
            <a:p>
              <a:pPr algn="ctr"/>
              <a:r>
                <a:rPr lang="en-GB" sz="1400" dirty="0" smtClean="0">
                  <a:solidFill>
                    <a:srgbClr val="363636"/>
                  </a:solidFill>
                </a:rPr>
                <a:t>24</a:t>
              </a:r>
              <a:endParaRPr lang="en-GB" sz="1400" dirty="0">
                <a:solidFill>
                  <a:srgbClr val="363636"/>
                </a:solidFill>
              </a:endParaRPr>
            </a:p>
          </p:txBody>
        </p:sp>
        <p:cxnSp>
          <p:nvCxnSpPr>
            <p:cNvPr id="41" name="Straight Connector 40"/>
            <p:cNvCxnSpPr/>
            <p:nvPr/>
          </p:nvCxnSpPr>
          <p:spPr>
            <a:xfrm>
              <a:off x="2672408" y="4923022"/>
              <a:ext cx="223418"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2" name="Straight Connector 41"/>
            <p:cNvCxnSpPr/>
            <p:nvPr/>
          </p:nvCxnSpPr>
          <p:spPr>
            <a:xfrm>
              <a:off x="2672408" y="5115384"/>
              <a:ext cx="223418"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3" name="TextBox 42"/>
            <p:cNvSpPr txBox="1"/>
            <p:nvPr/>
          </p:nvSpPr>
          <p:spPr>
            <a:xfrm>
              <a:off x="2840041" y="4780730"/>
              <a:ext cx="1631472" cy="461665"/>
            </a:xfrm>
            <a:prstGeom prst="rect">
              <a:avLst/>
            </a:prstGeom>
            <a:noFill/>
          </p:spPr>
          <p:txBody>
            <a:bodyPr wrap="none" rtlCol="0" anchor="ctr" anchorCtr="0">
              <a:spAutoFit/>
            </a:bodyPr>
            <a:lstStyle/>
            <a:p>
              <a:r>
                <a:rPr lang="en-GB" sz="1200" dirty="0" smtClean="0">
                  <a:solidFill>
                    <a:srgbClr val="363636"/>
                  </a:solidFill>
                </a:rPr>
                <a:t>RT + Chemo + </a:t>
              </a:r>
              <a:r>
                <a:rPr lang="en-GB" sz="1200" dirty="0" err="1" smtClean="0">
                  <a:solidFill>
                    <a:srgbClr val="363636"/>
                  </a:solidFill>
                </a:rPr>
                <a:t>Cetux</a:t>
              </a:r>
              <a:endParaRPr lang="en-GB" sz="1200" dirty="0" smtClean="0">
                <a:solidFill>
                  <a:srgbClr val="363636"/>
                </a:solidFill>
              </a:endParaRPr>
            </a:p>
            <a:p>
              <a:r>
                <a:rPr lang="en-GB" sz="1200" dirty="0">
                  <a:solidFill>
                    <a:srgbClr val="363636"/>
                  </a:solidFill>
                </a:rPr>
                <a:t>RT + Chemo</a:t>
              </a:r>
            </a:p>
          </p:txBody>
        </p:sp>
        <p:sp>
          <p:nvSpPr>
            <p:cNvPr id="44" name="TextBox 43"/>
            <p:cNvSpPr txBox="1"/>
            <p:nvPr/>
          </p:nvSpPr>
          <p:spPr>
            <a:xfrm>
              <a:off x="4558171" y="4780730"/>
              <a:ext cx="428131" cy="461665"/>
            </a:xfrm>
            <a:prstGeom prst="rect">
              <a:avLst/>
            </a:prstGeom>
            <a:noFill/>
          </p:spPr>
          <p:txBody>
            <a:bodyPr wrap="none" rtlCol="0" anchor="ctr" anchorCtr="0">
              <a:spAutoFit/>
            </a:bodyPr>
            <a:lstStyle/>
            <a:p>
              <a:pPr algn="r"/>
              <a:r>
                <a:rPr lang="en-GB" sz="1200" dirty="0" smtClean="0">
                  <a:solidFill>
                    <a:srgbClr val="363636"/>
                  </a:solidFill>
                </a:rPr>
                <a:t>97</a:t>
              </a:r>
            </a:p>
            <a:p>
              <a:pPr algn="r"/>
              <a:r>
                <a:rPr lang="en-GB" sz="1200" dirty="0" smtClean="0">
                  <a:solidFill>
                    <a:srgbClr val="363636"/>
                  </a:solidFill>
                </a:rPr>
                <a:t>110</a:t>
              </a:r>
              <a:endParaRPr lang="en-GB" sz="1200" dirty="0">
                <a:solidFill>
                  <a:srgbClr val="363636"/>
                </a:solidFill>
              </a:endParaRPr>
            </a:p>
          </p:txBody>
        </p:sp>
        <p:sp>
          <p:nvSpPr>
            <p:cNvPr id="45" name="TextBox 44"/>
            <p:cNvSpPr txBox="1"/>
            <p:nvPr/>
          </p:nvSpPr>
          <p:spPr>
            <a:xfrm>
              <a:off x="5045994" y="4780730"/>
              <a:ext cx="439544" cy="461665"/>
            </a:xfrm>
            <a:prstGeom prst="rect">
              <a:avLst/>
            </a:prstGeom>
            <a:noFill/>
          </p:spPr>
          <p:txBody>
            <a:bodyPr wrap="none" rtlCol="0" anchor="ctr" anchorCtr="0">
              <a:spAutoFit/>
            </a:bodyPr>
            <a:lstStyle/>
            <a:p>
              <a:r>
                <a:rPr lang="en-GB" sz="1200" dirty="0" smtClean="0">
                  <a:solidFill>
                    <a:srgbClr val="363636"/>
                  </a:solidFill>
                </a:rPr>
                <a:t>159</a:t>
              </a:r>
            </a:p>
            <a:p>
              <a:r>
                <a:rPr lang="en-GB" sz="1200" dirty="0" smtClean="0">
                  <a:solidFill>
                    <a:srgbClr val="363636"/>
                  </a:solidFill>
                </a:rPr>
                <a:t>169</a:t>
              </a:r>
              <a:endParaRPr lang="en-GB" sz="1200" dirty="0">
                <a:solidFill>
                  <a:srgbClr val="363636"/>
                </a:solidFill>
              </a:endParaRPr>
            </a:p>
          </p:txBody>
        </p:sp>
        <p:sp>
          <p:nvSpPr>
            <p:cNvPr id="46" name="TextBox 45"/>
            <p:cNvSpPr txBox="1"/>
            <p:nvPr/>
          </p:nvSpPr>
          <p:spPr>
            <a:xfrm>
              <a:off x="4471513" y="4592095"/>
              <a:ext cx="601447" cy="276999"/>
            </a:xfrm>
            <a:prstGeom prst="rect">
              <a:avLst/>
            </a:prstGeom>
            <a:noFill/>
          </p:spPr>
          <p:txBody>
            <a:bodyPr wrap="none" rtlCol="0" anchor="ctr" anchorCtr="0">
              <a:spAutoFit/>
            </a:bodyPr>
            <a:lstStyle/>
            <a:p>
              <a:r>
                <a:rPr lang="en-GB" sz="1200" dirty="0" smtClean="0">
                  <a:solidFill>
                    <a:srgbClr val="363636"/>
                  </a:solidFill>
                </a:rPr>
                <a:t>Failed</a:t>
              </a:r>
              <a:endParaRPr lang="en-GB" sz="1200" dirty="0">
                <a:solidFill>
                  <a:srgbClr val="363636"/>
                </a:solidFill>
              </a:endParaRPr>
            </a:p>
          </p:txBody>
        </p:sp>
        <p:sp>
          <p:nvSpPr>
            <p:cNvPr id="47" name="TextBox 46"/>
            <p:cNvSpPr txBox="1"/>
            <p:nvPr/>
          </p:nvSpPr>
          <p:spPr>
            <a:xfrm>
              <a:off x="5011241" y="4592095"/>
              <a:ext cx="509050" cy="276999"/>
            </a:xfrm>
            <a:prstGeom prst="rect">
              <a:avLst/>
            </a:prstGeom>
            <a:noFill/>
          </p:spPr>
          <p:txBody>
            <a:bodyPr wrap="none" rtlCol="0" anchor="ctr" anchorCtr="0">
              <a:spAutoFit/>
            </a:bodyPr>
            <a:lstStyle/>
            <a:p>
              <a:r>
                <a:rPr lang="en-GB" sz="1200" dirty="0" smtClean="0">
                  <a:solidFill>
                    <a:srgbClr val="363636"/>
                  </a:solidFill>
                </a:rPr>
                <a:t>Total</a:t>
              </a:r>
              <a:endParaRPr lang="en-GB" sz="1200" dirty="0">
                <a:solidFill>
                  <a:srgbClr val="363636"/>
                </a:solidFill>
              </a:endParaRPr>
            </a:p>
          </p:txBody>
        </p:sp>
        <p:sp>
          <p:nvSpPr>
            <p:cNvPr id="48" name="TextBox 47"/>
            <p:cNvSpPr txBox="1"/>
            <p:nvPr/>
          </p:nvSpPr>
          <p:spPr>
            <a:xfrm>
              <a:off x="3659745" y="4297844"/>
              <a:ext cx="2406428" cy="276999"/>
            </a:xfrm>
            <a:prstGeom prst="rect">
              <a:avLst/>
            </a:prstGeom>
            <a:noFill/>
          </p:spPr>
          <p:txBody>
            <a:bodyPr wrap="none" rtlCol="0" anchor="ctr" anchorCtr="0">
              <a:spAutoFit/>
            </a:bodyPr>
            <a:lstStyle/>
            <a:p>
              <a:r>
                <a:rPr lang="en-GB" sz="1200" dirty="0" smtClean="0">
                  <a:solidFill>
                    <a:srgbClr val="363636"/>
                  </a:solidFill>
                </a:rPr>
                <a:t>Stratified log-rank p-value = 0.70</a:t>
              </a:r>
              <a:endParaRPr lang="en-GB" sz="1200" dirty="0">
                <a:solidFill>
                  <a:srgbClr val="363636"/>
                </a:solidFill>
              </a:endParaRPr>
            </a:p>
          </p:txBody>
        </p:sp>
        <p:sp>
          <p:nvSpPr>
            <p:cNvPr id="49" name="TextBox 48"/>
            <p:cNvSpPr txBox="1"/>
            <p:nvPr/>
          </p:nvSpPr>
          <p:spPr>
            <a:xfrm>
              <a:off x="2840041" y="5246429"/>
              <a:ext cx="2160476" cy="268931"/>
            </a:xfrm>
            <a:prstGeom prst="rect">
              <a:avLst/>
            </a:prstGeom>
            <a:noFill/>
          </p:spPr>
          <p:txBody>
            <a:bodyPr wrap="none" rtlCol="0" anchor="ctr" anchorCtr="0">
              <a:spAutoFit/>
            </a:bodyPr>
            <a:lstStyle/>
            <a:p>
              <a:r>
                <a:rPr lang="en-GB" sz="1200" dirty="0" smtClean="0">
                  <a:solidFill>
                    <a:srgbClr val="363636"/>
                  </a:solidFill>
                </a:rPr>
                <a:t>HR (95% CI) 0.92 (0.70, 1.21)</a:t>
              </a:r>
              <a:endParaRPr lang="en-GB" sz="1200" dirty="0">
                <a:solidFill>
                  <a:srgbClr val="363636"/>
                </a:solidFill>
              </a:endParaRPr>
            </a:p>
          </p:txBody>
        </p:sp>
        <p:sp>
          <p:nvSpPr>
            <p:cNvPr id="50" name="TextBox 49"/>
            <p:cNvSpPr txBox="1"/>
            <p:nvPr/>
          </p:nvSpPr>
          <p:spPr>
            <a:xfrm>
              <a:off x="6263996" y="3322839"/>
              <a:ext cx="619080" cy="461665"/>
            </a:xfrm>
            <a:prstGeom prst="rect">
              <a:avLst/>
            </a:prstGeom>
            <a:noFill/>
          </p:spPr>
          <p:txBody>
            <a:bodyPr wrap="none" rtlCol="0" anchor="ctr" anchorCtr="0">
              <a:spAutoFit/>
            </a:bodyPr>
            <a:lstStyle/>
            <a:p>
              <a:pPr algn="ctr"/>
              <a:r>
                <a:rPr lang="en-GB" sz="1200" dirty="0" smtClean="0">
                  <a:solidFill>
                    <a:srgbClr val="363636"/>
                  </a:solidFill>
                </a:rPr>
                <a:t>2-year</a:t>
              </a:r>
              <a:br>
                <a:rPr lang="en-GB" sz="1200" dirty="0" smtClean="0">
                  <a:solidFill>
                    <a:srgbClr val="363636"/>
                  </a:solidFill>
                </a:rPr>
              </a:br>
              <a:r>
                <a:rPr lang="en-GB" sz="1200" dirty="0" smtClean="0">
                  <a:solidFill>
                    <a:srgbClr val="363636"/>
                  </a:solidFill>
                </a:rPr>
                <a:t>rates:</a:t>
              </a:r>
              <a:endParaRPr lang="en-GB" sz="1200" dirty="0">
                <a:solidFill>
                  <a:srgbClr val="363636"/>
                </a:solidFill>
              </a:endParaRPr>
            </a:p>
          </p:txBody>
        </p:sp>
        <p:sp>
          <p:nvSpPr>
            <p:cNvPr id="51" name="TextBox 50"/>
            <p:cNvSpPr txBox="1"/>
            <p:nvPr/>
          </p:nvSpPr>
          <p:spPr>
            <a:xfrm>
              <a:off x="6263996" y="3753468"/>
              <a:ext cx="619080" cy="276999"/>
            </a:xfrm>
            <a:prstGeom prst="rect">
              <a:avLst/>
            </a:prstGeom>
            <a:noFill/>
          </p:spPr>
          <p:txBody>
            <a:bodyPr wrap="none" rtlCol="0" anchor="ctr" anchorCtr="0">
              <a:spAutoFit/>
            </a:bodyPr>
            <a:lstStyle/>
            <a:p>
              <a:r>
                <a:rPr lang="en-GB" sz="1200" dirty="0" smtClean="0">
                  <a:solidFill>
                    <a:srgbClr val="363636"/>
                  </a:solidFill>
                </a:rPr>
                <a:t>44.0%</a:t>
              </a:r>
              <a:endParaRPr lang="en-GB" sz="1200" dirty="0">
                <a:solidFill>
                  <a:srgbClr val="363636"/>
                </a:solidFill>
              </a:endParaRPr>
            </a:p>
          </p:txBody>
        </p:sp>
        <p:sp>
          <p:nvSpPr>
            <p:cNvPr id="52" name="TextBox 51"/>
            <p:cNvSpPr txBox="1"/>
            <p:nvPr/>
          </p:nvSpPr>
          <p:spPr>
            <a:xfrm>
              <a:off x="6263996" y="4351257"/>
              <a:ext cx="619080" cy="276999"/>
            </a:xfrm>
            <a:prstGeom prst="rect">
              <a:avLst/>
            </a:prstGeom>
            <a:noFill/>
          </p:spPr>
          <p:txBody>
            <a:bodyPr wrap="none" rtlCol="0" anchor="ctr" anchorCtr="0">
              <a:spAutoFit/>
            </a:bodyPr>
            <a:lstStyle/>
            <a:p>
              <a:r>
                <a:rPr lang="en-GB" sz="1200" dirty="0" smtClean="0">
                  <a:solidFill>
                    <a:srgbClr val="363636"/>
                  </a:solidFill>
                </a:rPr>
                <a:t>41.7%</a:t>
              </a:r>
              <a:endParaRPr lang="en-GB" sz="1200" dirty="0">
                <a:solidFill>
                  <a:srgbClr val="363636"/>
                </a:solidFill>
              </a:endParaRPr>
            </a:p>
          </p:txBody>
        </p:sp>
        <p:sp>
          <p:nvSpPr>
            <p:cNvPr id="53" name="Freeform 2"/>
            <p:cNvSpPr>
              <a:spLocks/>
            </p:cNvSpPr>
            <p:nvPr/>
          </p:nvSpPr>
          <p:spPr bwMode="auto">
            <a:xfrm>
              <a:off x="2483367" y="2215480"/>
              <a:ext cx="4395879" cy="1912906"/>
            </a:xfrm>
            <a:custGeom>
              <a:avLst/>
              <a:gdLst>
                <a:gd name="T0" fmla="*/ 327 w 347"/>
                <a:gd name="T1" fmla="*/ 149 h 151"/>
                <a:gd name="T2" fmla="*/ 305 w 347"/>
                <a:gd name="T3" fmla="*/ 146 h 151"/>
                <a:gd name="T4" fmla="*/ 285 w 347"/>
                <a:gd name="T5" fmla="*/ 139 h 151"/>
                <a:gd name="T6" fmla="*/ 274 w 347"/>
                <a:gd name="T7" fmla="*/ 137 h 151"/>
                <a:gd name="T8" fmla="*/ 268 w 347"/>
                <a:gd name="T9" fmla="*/ 133 h 151"/>
                <a:gd name="T10" fmla="*/ 257 w 347"/>
                <a:gd name="T11" fmla="*/ 130 h 151"/>
                <a:gd name="T12" fmla="*/ 246 w 347"/>
                <a:gd name="T13" fmla="*/ 126 h 151"/>
                <a:gd name="T14" fmla="*/ 242 w 347"/>
                <a:gd name="T15" fmla="*/ 124 h 151"/>
                <a:gd name="T16" fmla="*/ 240 w 347"/>
                <a:gd name="T17" fmla="*/ 118 h 151"/>
                <a:gd name="T18" fmla="*/ 234 w 347"/>
                <a:gd name="T19" fmla="*/ 116 h 151"/>
                <a:gd name="T20" fmla="*/ 229 w 347"/>
                <a:gd name="T21" fmla="*/ 112 h 151"/>
                <a:gd name="T22" fmla="*/ 211 w 347"/>
                <a:gd name="T23" fmla="*/ 109 h 151"/>
                <a:gd name="T24" fmla="*/ 198 w 347"/>
                <a:gd name="T25" fmla="*/ 104 h 151"/>
                <a:gd name="T26" fmla="*/ 188 w 347"/>
                <a:gd name="T27" fmla="*/ 102 h 151"/>
                <a:gd name="T28" fmla="*/ 182 w 347"/>
                <a:gd name="T29" fmla="*/ 98 h 151"/>
                <a:gd name="T30" fmla="*/ 172 w 347"/>
                <a:gd name="T31" fmla="*/ 96 h 151"/>
                <a:gd name="T32" fmla="*/ 155 w 347"/>
                <a:gd name="T33" fmla="*/ 91 h 151"/>
                <a:gd name="T34" fmla="*/ 145 w 347"/>
                <a:gd name="T35" fmla="*/ 89 h 151"/>
                <a:gd name="T36" fmla="*/ 144 w 347"/>
                <a:gd name="T37" fmla="*/ 86 h 151"/>
                <a:gd name="T38" fmla="*/ 139 w 347"/>
                <a:gd name="T39" fmla="*/ 84 h 151"/>
                <a:gd name="T40" fmla="*/ 136 w 347"/>
                <a:gd name="T41" fmla="*/ 80 h 151"/>
                <a:gd name="T42" fmla="*/ 133 w 347"/>
                <a:gd name="T43" fmla="*/ 77 h 151"/>
                <a:gd name="T44" fmla="*/ 128 w 347"/>
                <a:gd name="T45" fmla="*/ 73 h 151"/>
                <a:gd name="T46" fmla="*/ 123 w 347"/>
                <a:gd name="T47" fmla="*/ 68 h 151"/>
                <a:gd name="T48" fmla="*/ 114 w 347"/>
                <a:gd name="T49" fmla="*/ 64 h 151"/>
                <a:gd name="T50" fmla="*/ 101 w 347"/>
                <a:gd name="T51" fmla="*/ 61 h 151"/>
                <a:gd name="T52" fmla="*/ 91 w 347"/>
                <a:gd name="T53" fmla="*/ 55 h 151"/>
                <a:gd name="T54" fmla="*/ 87 w 347"/>
                <a:gd name="T55" fmla="*/ 52 h 151"/>
                <a:gd name="T56" fmla="*/ 86 w 347"/>
                <a:gd name="T57" fmla="*/ 48 h 151"/>
                <a:gd name="T58" fmla="*/ 72 w 347"/>
                <a:gd name="T59" fmla="*/ 47 h 151"/>
                <a:gd name="T60" fmla="*/ 70 w 347"/>
                <a:gd name="T61" fmla="*/ 43 h 151"/>
                <a:gd name="T62" fmla="*/ 67 w 347"/>
                <a:gd name="T63" fmla="*/ 41 h 151"/>
                <a:gd name="T64" fmla="*/ 65 w 347"/>
                <a:gd name="T65" fmla="*/ 38 h 151"/>
                <a:gd name="T66" fmla="*/ 60 w 347"/>
                <a:gd name="T67" fmla="*/ 36 h 151"/>
                <a:gd name="T68" fmla="*/ 57 w 347"/>
                <a:gd name="T69" fmla="*/ 33 h 151"/>
                <a:gd name="T70" fmla="*/ 54 w 347"/>
                <a:gd name="T71" fmla="*/ 31 h 151"/>
                <a:gd name="T72" fmla="*/ 40 w 347"/>
                <a:gd name="T73" fmla="*/ 26 h 151"/>
                <a:gd name="T74" fmla="*/ 37 w 347"/>
                <a:gd name="T75" fmla="*/ 21 h 151"/>
                <a:gd name="T76" fmla="*/ 34 w 347"/>
                <a:gd name="T77" fmla="*/ 16 h 151"/>
                <a:gd name="T78" fmla="*/ 31 w 347"/>
                <a:gd name="T79" fmla="*/ 14 h 151"/>
                <a:gd name="T80" fmla="*/ 28 w 347"/>
                <a:gd name="T81" fmla="*/ 11 h 151"/>
                <a:gd name="T82" fmla="*/ 25 w 347"/>
                <a:gd name="T83" fmla="*/ 9 h 151"/>
                <a:gd name="T84" fmla="*/ 24 w 347"/>
                <a:gd name="T85" fmla="*/ 6 h 151"/>
                <a:gd name="T86" fmla="*/ 20 w 347"/>
                <a:gd name="T87" fmla="*/ 4 h 151"/>
                <a:gd name="T88" fmla="*/ 17 w 347"/>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7" h="151">
                  <a:moveTo>
                    <a:pt x="347" y="151"/>
                  </a:moveTo>
                  <a:lnTo>
                    <a:pt x="327" y="151"/>
                  </a:lnTo>
                  <a:lnTo>
                    <a:pt x="327" y="149"/>
                  </a:lnTo>
                  <a:lnTo>
                    <a:pt x="321" y="149"/>
                  </a:lnTo>
                  <a:lnTo>
                    <a:pt x="321" y="146"/>
                  </a:lnTo>
                  <a:lnTo>
                    <a:pt x="305" y="146"/>
                  </a:lnTo>
                  <a:lnTo>
                    <a:pt x="305" y="144"/>
                  </a:lnTo>
                  <a:lnTo>
                    <a:pt x="285" y="144"/>
                  </a:lnTo>
                  <a:lnTo>
                    <a:pt x="285" y="139"/>
                  </a:lnTo>
                  <a:lnTo>
                    <a:pt x="280" y="139"/>
                  </a:lnTo>
                  <a:lnTo>
                    <a:pt x="280" y="137"/>
                  </a:lnTo>
                  <a:lnTo>
                    <a:pt x="274" y="137"/>
                  </a:lnTo>
                  <a:lnTo>
                    <a:pt x="274" y="135"/>
                  </a:lnTo>
                  <a:lnTo>
                    <a:pt x="268" y="135"/>
                  </a:lnTo>
                  <a:lnTo>
                    <a:pt x="268" y="133"/>
                  </a:lnTo>
                  <a:lnTo>
                    <a:pt x="260" y="133"/>
                  </a:lnTo>
                  <a:lnTo>
                    <a:pt x="260" y="130"/>
                  </a:lnTo>
                  <a:lnTo>
                    <a:pt x="257" y="130"/>
                  </a:lnTo>
                  <a:lnTo>
                    <a:pt x="257" y="129"/>
                  </a:lnTo>
                  <a:lnTo>
                    <a:pt x="246" y="129"/>
                  </a:lnTo>
                  <a:lnTo>
                    <a:pt x="246" y="126"/>
                  </a:lnTo>
                  <a:lnTo>
                    <a:pt x="245" y="126"/>
                  </a:lnTo>
                  <a:lnTo>
                    <a:pt x="245" y="124"/>
                  </a:lnTo>
                  <a:lnTo>
                    <a:pt x="242" y="124"/>
                  </a:lnTo>
                  <a:lnTo>
                    <a:pt x="242" y="120"/>
                  </a:lnTo>
                  <a:lnTo>
                    <a:pt x="240" y="120"/>
                  </a:lnTo>
                  <a:lnTo>
                    <a:pt x="240" y="118"/>
                  </a:lnTo>
                  <a:lnTo>
                    <a:pt x="238" y="118"/>
                  </a:lnTo>
                  <a:lnTo>
                    <a:pt x="238" y="116"/>
                  </a:lnTo>
                  <a:lnTo>
                    <a:pt x="234" y="116"/>
                  </a:lnTo>
                  <a:lnTo>
                    <a:pt x="234" y="113"/>
                  </a:lnTo>
                  <a:lnTo>
                    <a:pt x="229" y="113"/>
                  </a:lnTo>
                  <a:lnTo>
                    <a:pt x="229" y="112"/>
                  </a:lnTo>
                  <a:lnTo>
                    <a:pt x="226" y="112"/>
                  </a:lnTo>
                  <a:lnTo>
                    <a:pt x="226" y="109"/>
                  </a:lnTo>
                  <a:lnTo>
                    <a:pt x="211" y="109"/>
                  </a:lnTo>
                  <a:lnTo>
                    <a:pt x="211" y="108"/>
                  </a:lnTo>
                  <a:lnTo>
                    <a:pt x="198" y="108"/>
                  </a:lnTo>
                  <a:lnTo>
                    <a:pt x="198" y="104"/>
                  </a:lnTo>
                  <a:lnTo>
                    <a:pt x="193" y="104"/>
                  </a:lnTo>
                  <a:lnTo>
                    <a:pt x="193" y="102"/>
                  </a:lnTo>
                  <a:lnTo>
                    <a:pt x="188" y="102"/>
                  </a:lnTo>
                  <a:lnTo>
                    <a:pt x="188" y="100"/>
                  </a:lnTo>
                  <a:lnTo>
                    <a:pt x="182" y="100"/>
                  </a:lnTo>
                  <a:lnTo>
                    <a:pt x="182" y="98"/>
                  </a:lnTo>
                  <a:lnTo>
                    <a:pt x="178" y="98"/>
                  </a:lnTo>
                  <a:lnTo>
                    <a:pt x="178" y="96"/>
                  </a:lnTo>
                  <a:lnTo>
                    <a:pt x="172" y="96"/>
                  </a:lnTo>
                  <a:lnTo>
                    <a:pt x="172" y="93"/>
                  </a:lnTo>
                  <a:lnTo>
                    <a:pt x="155" y="93"/>
                  </a:lnTo>
                  <a:lnTo>
                    <a:pt x="155" y="91"/>
                  </a:lnTo>
                  <a:lnTo>
                    <a:pt x="152" y="91"/>
                  </a:lnTo>
                  <a:lnTo>
                    <a:pt x="152" y="89"/>
                  </a:lnTo>
                  <a:lnTo>
                    <a:pt x="145" y="89"/>
                  </a:lnTo>
                  <a:lnTo>
                    <a:pt x="145" y="87"/>
                  </a:lnTo>
                  <a:lnTo>
                    <a:pt x="144" y="87"/>
                  </a:lnTo>
                  <a:lnTo>
                    <a:pt x="144" y="86"/>
                  </a:lnTo>
                  <a:lnTo>
                    <a:pt x="143" y="86"/>
                  </a:lnTo>
                  <a:lnTo>
                    <a:pt x="143" y="84"/>
                  </a:lnTo>
                  <a:lnTo>
                    <a:pt x="139" y="84"/>
                  </a:lnTo>
                  <a:lnTo>
                    <a:pt x="139" y="83"/>
                  </a:lnTo>
                  <a:lnTo>
                    <a:pt x="136" y="83"/>
                  </a:lnTo>
                  <a:lnTo>
                    <a:pt x="136" y="80"/>
                  </a:lnTo>
                  <a:lnTo>
                    <a:pt x="135" y="80"/>
                  </a:lnTo>
                  <a:lnTo>
                    <a:pt x="135" y="77"/>
                  </a:lnTo>
                  <a:lnTo>
                    <a:pt x="133" y="77"/>
                  </a:lnTo>
                  <a:lnTo>
                    <a:pt x="133" y="75"/>
                  </a:lnTo>
                  <a:lnTo>
                    <a:pt x="128" y="75"/>
                  </a:lnTo>
                  <a:lnTo>
                    <a:pt x="128" y="73"/>
                  </a:lnTo>
                  <a:lnTo>
                    <a:pt x="126" y="73"/>
                  </a:lnTo>
                  <a:lnTo>
                    <a:pt x="126" y="68"/>
                  </a:lnTo>
                  <a:lnTo>
                    <a:pt x="123" y="68"/>
                  </a:lnTo>
                  <a:lnTo>
                    <a:pt x="123" y="66"/>
                  </a:lnTo>
                  <a:lnTo>
                    <a:pt x="114" y="66"/>
                  </a:lnTo>
                  <a:lnTo>
                    <a:pt x="114" y="64"/>
                  </a:lnTo>
                  <a:lnTo>
                    <a:pt x="104" y="64"/>
                  </a:lnTo>
                  <a:lnTo>
                    <a:pt x="104" y="61"/>
                  </a:lnTo>
                  <a:lnTo>
                    <a:pt x="101" y="61"/>
                  </a:lnTo>
                  <a:lnTo>
                    <a:pt x="101" y="57"/>
                  </a:lnTo>
                  <a:lnTo>
                    <a:pt x="91" y="57"/>
                  </a:lnTo>
                  <a:lnTo>
                    <a:pt x="91" y="55"/>
                  </a:lnTo>
                  <a:lnTo>
                    <a:pt x="88" y="55"/>
                  </a:lnTo>
                  <a:lnTo>
                    <a:pt x="88" y="52"/>
                  </a:lnTo>
                  <a:lnTo>
                    <a:pt x="87" y="52"/>
                  </a:lnTo>
                  <a:lnTo>
                    <a:pt x="87" y="50"/>
                  </a:lnTo>
                  <a:lnTo>
                    <a:pt x="86" y="50"/>
                  </a:lnTo>
                  <a:lnTo>
                    <a:pt x="86" y="48"/>
                  </a:lnTo>
                  <a:lnTo>
                    <a:pt x="83" y="48"/>
                  </a:lnTo>
                  <a:lnTo>
                    <a:pt x="83" y="47"/>
                  </a:lnTo>
                  <a:lnTo>
                    <a:pt x="72" y="47"/>
                  </a:lnTo>
                  <a:lnTo>
                    <a:pt x="72" y="45"/>
                  </a:lnTo>
                  <a:lnTo>
                    <a:pt x="70" y="45"/>
                  </a:lnTo>
                  <a:lnTo>
                    <a:pt x="70" y="43"/>
                  </a:lnTo>
                  <a:lnTo>
                    <a:pt x="68" y="43"/>
                  </a:lnTo>
                  <a:lnTo>
                    <a:pt x="68" y="41"/>
                  </a:lnTo>
                  <a:lnTo>
                    <a:pt x="67" y="41"/>
                  </a:lnTo>
                  <a:lnTo>
                    <a:pt x="67" y="40"/>
                  </a:lnTo>
                  <a:lnTo>
                    <a:pt x="65" y="40"/>
                  </a:lnTo>
                  <a:lnTo>
                    <a:pt x="65" y="38"/>
                  </a:lnTo>
                  <a:lnTo>
                    <a:pt x="64" y="38"/>
                  </a:lnTo>
                  <a:lnTo>
                    <a:pt x="64" y="36"/>
                  </a:lnTo>
                  <a:lnTo>
                    <a:pt x="60" y="36"/>
                  </a:lnTo>
                  <a:lnTo>
                    <a:pt x="60" y="35"/>
                  </a:lnTo>
                  <a:lnTo>
                    <a:pt x="57" y="35"/>
                  </a:lnTo>
                  <a:lnTo>
                    <a:pt x="57" y="33"/>
                  </a:lnTo>
                  <a:lnTo>
                    <a:pt x="56" y="33"/>
                  </a:lnTo>
                  <a:lnTo>
                    <a:pt x="56" y="31"/>
                  </a:lnTo>
                  <a:lnTo>
                    <a:pt x="54" y="31"/>
                  </a:lnTo>
                  <a:lnTo>
                    <a:pt x="54" y="30"/>
                  </a:lnTo>
                  <a:lnTo>
                    <a:pt x="40" y="30"/>
                  </a:lnTo>
                  <a:lnTo>
                    <a:pt x="40" y="26"/>
                  </a:lnTo>
                  <a:lnTo>
                    <a:pt x="38" y="26"/>
                  </a:lnTo>
                  <a:lnTo>
                    <a:pt x="38" y="21"/>
                  </a:lnTo>
                  <a:lnTo>
                    <a:pt x="37" y="21"/>
                  </a:lnTo>
                  <a:lnTo>
                    <a:pt x="37" y="17"/>
                  </a:lnTo>
                  <a:lnTo>
                    <a:pt x="34" y="17"/>
                  </a:lnTo>
                  <a:lnTo>
                    <a:pt x="34" y="16"/>
                  </a:lnTo>
                  <a:lnTo>
                    <a:pt x="32" y="16"/>
                  </a:lnTo>
                  <a:lnTo>
                    <a:pt x="32" y="14"/>
                  </a:lnTo>
                  <a:lnTo>
                    <a:pt x="31" y="14"/>
                  </a:lnTo>
                  <a:lnTo>
                    <a:pt x="31" y="12"/>
                  </a:lnTo>
                  <a:lnTo>
                    <a:pt x="28" y="12"/>
                  </a:lnTo>
                  <a:lnTo>
                    <a:pt x="28" y="11"/>
                  </a:lnTo>
                  <a:lnTo>
                    <a:pt x="26" y="11"/>
                  </a:lnTo>
                  <a:lnTo>
                    <a:pt x="26" y="9"/>
                  </a:lnTo>
                  <a:lnTo>
                    <a:pt x="25" y="9"/>
                  </a:lnTo>
                  <a:lnTo>
                    <a:pt x="25" y="7"/>
                  </a:lnTo>
                  <a:lnTo>
                    <a:pt x="24" y="7"/>
                  </a:lnTo>
                  <a:lnTo>
                    <a:pt x="24" y="6"/>
                  </a:lnTo>
                  <a:lnTo>
                    <a:pt x="22" y="6"/>
                  </a:lnTo>
                  <a:lnTo>
                    <a:pt x="22" y="4"/>
                  </a:lnTo>
                  <a:lnTo>
                    <a:pt x="20" y="4"/>
                  </a:lnTo>
                  <a:lnTo>
                    <a:pt x="20" y="2"/>
                  </a:lnTo>
                  <a:lnTo>
                    <a:pt x="17" y="2"/>
                  </a:lnTo>
                  <a:lnTo>
                    <a:pt x="17"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Freeform 3"/>
            <p:cNvSpPr>
              <a:spLocks/>
            </p:cNvSpPr>
            <p:nvPr/>
          </p:nvSpPr>
          <p:spPr bwMode="auto">
            <a:xfrm>
              <a:off x="2483367" y="2215480"/>
              <a:ext cx="4383211" cy="1988915"/>
            </a:xfrm>
            <a:custGeom>
              <a:avLst/>
              <a:gdLst>
                <a:gd name="T0" fmla="*/ 331 w 346"/>
                <a:gd name="T1" fmla="*/ 154 h 157"/>
                <a:gd name="T2" fmla="*/ 302 w 346"/>
                <a:gd name="T3" fmla="*/ 153 h 157"/>
                <a:gd name="T4" fmla="*/ 301 w 346"/>
                <a:gd name="T5" fmla="*/ 148 h 157"/>
                <a:gd name="T6" fmla="*/ 296 w 346"/>
                <a:gd name="T7" fmla="*/ 144 h 157"/>
                <a:gd name="T8" fmla="*/ 279 w 346"/>
                <a:gd name="T9" fmla="*/ 140 h 157"/>
                <a:gd name="T10" fmla="*/ 273 w 346"/>
                <a:gd name="T11" fmla="*/ 137 h 157"/>
                <a:gd name="T12" fmla="*/ 273 w 346"/>
                <a:gd name="T13" fmla="*/ 135 h 157"/>
                <a:gd name="T14" fmla="*/ 255 w 346"/>
                <a:gd name="T15" fmla="*/ 133 h 157"/>
                <a:gd name="T16" fmla="*/ 253 w 346"/>
                <a:gd name="T17" fmla="*/ 130 h 157"/>
                <a:gd name="T18" fmla="*/ 239 w 346"/>
                <a:gd name="T19" fmla="*/ 128 h 157"/>
                <a:gd name="T20" fmla="*/ 228 w 346"/>
                <a:gd name="T21" fmla="*/ 124 h 157"/>
                <a:gd name="T22" fmla="*/ 224 w 346"/>
                <a:gd name="T23" fmla="*/ 122 h 157"/>
                <a:gd name="T24" fmla="*/ 219 w 346"/>
                <a:gd name="T25" fmla="*/ 119 h 157"/>
                <a:gd name="T26" fmla="*/ 213 w 346"/>
                <a:gd name="T27" fmla="*/ 116 h 157"/>
                <a:gd name="T28" fmla="*/ 212 w 346"/>
                <a:gd name="T29" fmla="*/ 113 h 157"/>
                <a:gd name="T30" fmla="*/ 208 w 346"/>
                <a:gd name="T31" fmla="*/ 111 h 157"/>
                <a:gd name="T32" fmla="*/ 198 w 346"/>
                <a:gd name="T33" fmla="*/ 108 h 157"/>
                <a:gd name="T34" fmla="*/ 183 w 346"/>
                <a:gd name="T35" fmla="*/ 106 h 157"/>
                <a:gd name="T36" fmla="*/ 182 w 346"/>
                <a:gd name="T37" fmla="*/ 100 h 157"/>
                <a:gd name="T38" fmla="*/ 178 w 346"/>
                <a:gd name="T39" fmla="*/ 99 h 157"/>
                <a:gd name="T40" fmla="*/ 176 w 346"/>
                <a:gd name="T41" fmla="*/ 96 h 157"/>
                <a:gd name="T42" fmla="*/ 171 w 346"/>
                <a:gd name="T43" fmla="*/ 94 h 157"/>
                <a:gd name="T44" fmla="*/ 167 w 346"/>
                <a:gd name="T45" fmla="*/ 89 h 157"/>
                <a:gd name="T46" fmla="*/ 160 w 346"/>
                <a:gd name="T47" fmla="*/ 87 h 157"/>
                <a:gd name="T48" fmla="*/ 158 w 346"/>
                <a:gd name="T49" fmla="*/ 82 h 157"/>
                <a:gd name="T50" fmla="*/ 153 w 346"/>
                <a:gd name="T51" fmla="*/ 80 h 157"/>
                <a:gd name="T52" fmla="*/ 150 w 346"/>
                <a:gd name="T53" fmla="*/ 75 h 157"/>
                <a:gd name="T54" fmla="*/ 141 w 346"/>
                <a:gd name="T55" fmla="*/ 74 h 157"/>
                <a:gd name="T56" fmla="*/ 139 w 346"/>
                <a:gd name="T57" fmla="*/ 69 h 157"/>
                <a:gd name="T58" fmla="*/ 128 w 346"/>
                <a:gd name="T59" fmla="*/ 67 h 157"/>
                <a:gd name="T60" fmla="*/ 127 w 346"/>
                <a:gd name="T61" fmla="*/ 64 h 157"/>
                <a:gd name="T62" fmla="*/ 122 w 346"/>
                <a:gd name="T63" fmla="*/ 62 h 157"/>
                <a:gd name="T64" fmla="*/ 120 w 346"/>
                <a:gd name="T65" fmla="*/ 55 h 157"/>
                <a:gd name="T66" fmla="*/ 117 w 346"/>
                <a:gd name="T67" fmla="*/ 52 h 157"/>
                <a:gd name="T68" fmla="*/ 115 w 346"/>
                <a:gd name="T69" fmla="*/ 49 h 157"/>
                <a:gd name="T70" fmla="*/ 102 w 346"/>
                <a:gd name="T71" fmla="*/ 47 h 157"/>
                <a:gd name="T72" fmla="*/ 100 w 346"/>
                <a:gd name="T73" fmla="*/ 44 h 157"/>
                <a:gd name="T74" fmla="*/ 95 w 346"/>
                <a:gd name="T75" fmla="*/ 42 h 157"/>
                <a:gd name="T76" fmla="*/ 92 w 346"/>
                <a:gd name="T77" fmla="*/ 39 h 157"/>
                <a:gd name="T78" fmla="*/ 86 w 346"/>
                <a:gd name="T79" fmla="*/ 37 h 157"/>
                <a:gd name="T80" fmla="*/ 78 w 346"/>
                <a:gd name="T81" fmla="*/ 34 h 157"/>
                <a:gd name="T82" fmla="*/ 69 w 346"/>
                <a:gd name="T83" fmla="*/ 32 h 157"/>
                <a:gd name="T84" fmla="*/ 65 w 346"/>
                <a:gd name="T85" fmla="*/ 26 h 157"/>
                <a:gd name="T86" fmla="*/ 59 w 346"/>
                <a:gd name="T87" fmla="*/ 24 h 157"/>
                <a:gd name="T88" fmla="*/ 56 w 346"/>
                <a:gd name="T89" fmla="*/ 21 h 157"/>
                <a:gd name="T90" fmla="*/ 51 w 346"/>
                <a:gd name="T91" fmla="*/ 19 h 157"/>
                <a:gd name="T92" fmla="*/ 48 w 346"/>
                <a:gd name="T93" fmla="*/ 16 h 157"/>
                <a:gd name="T94" fmla="*/ 42 w 346"/>
                <a:gd name="T95" fmla="*/ 14 h 157"/>
                <a:gd name="T96" fmla="*/ 41 w 346"/>
                <a:gd name="T97" fmla="*/ 11 h 157"/>
                <a:gd name="T98" fmla="*/ 38 w 346"/>
                <a:gd name="T99" fmla="*/ 10 h 157"/>
                <a:gd name="T100" fmla="*/ 35 w 346"/>
                <a:gd name="T101" fmla="*/ 6 h 157"/>
                <a:gd name="T102" fmla="*/ 27 w 346"/>
                <a:gd name="T103" fmla="*/ 5 h 157"/>
                <a:gd name="T104" fmla="*/ 9 w 346"/>
                <a:gd name="T105" fmla="*/ 2 h 157"/>
                <a:gd name="T106" fmla="*/ 0 w 34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157">
                  <a:moveTo>
                    <a:pt x="346" y="157"/>
                  </a:moveTo>
                  <a:lnTo>
                    <a:pt x="331" y="157"/>
                  </a:lnTo>
                  <a:lnTo>
                    <a:pt x="331" y="154"/>
                  </a:lnTo>
                  <a:lnTo>
                    <a:pt x="309" y="154"/>
                  </a:lnTo>
                  <a:lnTo>
                    <a:pt x="309" y="153"/>
                  </a:lnTo>
                  <a:lnTo>
                    <a:pt x="302" y="153"/>
                  </a:lnTo>
                  <a:lnTo>
                    <a:pt x="302" y="151"/>
                  </a:lnTo>
                  <a:lnTo>
                    <a:pt x="301" y="151"/>
                  </a:lnTo>
                  <a:lnTo>
                    <a:pt x="301" y="148"/>
                  </a:lnTo>
                  <a:lnTo>
                    <a:pt x="298" y="148"/>
                  </a:lnTo>
                  <a:lnTo>
                    <a:pt x="298" y="144"/>
                  </a:lnTo>
                  <a:lnTo>
                    <a:pt x="296" y="144"/>
                  </a:lnTo>
                  <a:lnTo>
                    <a:pt x="296" y="142"/>
                  </a:lnTo>
                  <a:lnTo>
                    <a:pt x="279" y="142"/>
                  </a:lnTo>
                  <a:lnTo>
                    <a:pt x="279" y="140"/>
                  </a:lnTo>
                  <a:lnTo>
                    <a:pt x="277" y="140"/>
                  </a:lnTo>
                  <a:lnTo>
                    <a:pt x="277" y="137"/>
                  </a:lnTo>
                  <a:lnTo>
                    <a:pt x="273" y="137"/>
                  </a:lnTo>
                  <a:lnTo>
                    <a:pt x="273" y="136"/>
                  </a:lnTo>
                  <a:lnTo>
                    <a:pt x="273" y="138"/>
                  </a:lnTo>
                  <a:lnTo>
                    <a:pt x="273" y="135"/>
                  </a:lnTo>
                  <a:lnTo>
                    <a:pt x="267" y="135"/>
                  </a:lnTo>
                  <a:lnTo>
                    <a:pt x="267" y="133"/>
                  </a:lnTo>
                  <a:lnTo>
                    <a:pt x="255" y="133"/>
                  </a:lnTo>
                  <a:lnTo>
                    <a:pt x="255" y="132"/>
                  </a:lnTo>
                  <a:lnTo>
                    <a:pt x="253" y="132"/>
                  </a:lnTo>
                  <a:lnTo>
                    <a:pt x="253" y="130"/>
                  </a:lnTo>
                  <a:lnTo>
                    <a:pt x="241" y="130"/>
                  </a:lnTo>
                  <a:lnTo>
                    <a:pt x="241" y="128"/>
                  </a:lnTo>
                  <a:lnTo>
                    <a:pt x="239" y="128"/>
                  </a:lnTo>
                  <a:lnTo>
                    <a:pt x="239" y="126"/>
                  </a:lnTo>
                  <a:lnTo>
                    <a:pt x="228" y="126"/>
                  </a:lnTo>
                  <a:lnTo>
                    <a:pt x="228" y="124"/>
                  </a:lnTo>
                  <a:lnTo>
                    <a:pt x="227" y="124"/>
                  </a:lnTo>
                  <a:lnTo>
                    <a:pt x="227" y="122"/>
                  </a:lnTo>
                  <a:lnTo>
                    <a:pt x="224" y="122"/>
                  </a:lnTo>
                  <a:lnTo>
                    <a:pt x="224" y="121"/>
                  </a:lnTo>
                  <a:lnTo>
                    <a:pt x="219" y="121"/>
                  </a:lnTo>
                  <a:lnTo>
                    <a:pt x="219" y="119"/>
                  </a:lnTo>
                  <a:lnTo>
                    <a:pt x="215" y="119"/>
                  </a:lnTo>
                  <a:lnTo>
                    <a:pt x="215" y="116"/>
                  </a:lnTo>
                  <a:lnTo>
                    <a:pt x="213" y="116"/>
                  </a:lnTo>
                  <a:lnTo>
                    <a:pt x="213" y="115"/>
                  </a:lnTo>
                  <a:lnTo>
                    <a:pt x="212" y="115"/>
                  </a:lnTo>
                  <a:lnTo>
                    <a:pt x="212" y="113"/>
                  </a:lnTo>
                  <a:lnTo>
                    <a:pt x="210" y="113"/>
                  </a:lnTo>
                  <a:lnTo>
                    <a:pt x="210" y="111"/>
                  </a:lnTo>
                  <a:lnTo>
                    <a:pt x="208" y="111"/>
                  </a:lnTo>
                  <a:lnTo>
                    <a:pt x="208" y="110"/>
                  </a:lnTo>
                  <a:lnTo>
                    <a:pt x="198" y="110"/>
                  </a:lnTo>
                  <a:lnTo>
                    <a:pt x="198" y="108"/>
                  </a:lnTo>
                  <a:lnTo>
                    <a:pt x="184" y="108"/>
                  </a:lnTo>
                  <a:lnTo>
                    <a:pt x="184" y="106"/>
                  </a:lnTo>
                  <a:lnTo>
                    <a:pt x="183" y="106"/>
                  </a:lnTo>
                  <a:lnTo>
                    <a:pt x="183" y="103"/>
                  </a:lnTo>
                  <a:lnTo>
                    <a:pt x="182" y="103"/>
                  </a:lnTo>
                  <a:lnTo>
                    <a:pt x="182" y="100"/>
                  </a:lnTo>
                  <a:lnTo>
                    <a:pt x="180" y="100"/>
                  </a:lnTo>
                  <a:lnTo>
                    <a:pt x="180" y="99"/>
                  </a:lnTo>
                  <a:lnTo>
                    <a:pt x="178" y="99"/>
                  </a:lnTo>
                  <a:lnTo>
                    <a:pt x="178" y="97"/>
                  </a:lnTo>
                  <a:lnTo>
                    <a:pt x="176" y="97"/>
                  </a:lnTo>
                  <a:lnTo>
                    <a:pt x="176" y="96"/>
                  </a:lnTo>
                  <a:lnTo>
                    <a:pt x="172" y="96"/>
                  </a:lnTo>
                  <a:lnTo>
                    <a:pt x="172" y="94"/>
                  </a:lnTo>
                  <a:lnTo>
                    <a:pt x="171" y="94"/>
                  </a:lnTo>
                  <a:lnTo>
                    <a:pt x="171" y="91"/>
                  </a:lnTo>
                  <a:lnTo>
                    <a:pt x="167" y="91"/>
                  </a:lnTo>
                  <a:lnTo>
                    <a:pt x="167" y="89"/>
                  </a:lnTo>
                  <a:lnTo>
                    <a:pt x="165" y="89"/>
                  </a:lnTo>
                  <a:lnTo>
                    <a:pt x="165" y="87"/>
                  </a:lnTo>
                  <a:lnTo>
                    <a:pt x="160" y="87"/>
                  </a:lnTo>
                  <a:lnTo>
                    <a:pt x="160" y="84"/>
                  </a:lnTo>
                  <a:lnTo>
                    <a:pt x="158" y="84"/>
                  </a:lnTo>
                  <a:lnTo>
                    <a:pt x="158" y="82"/>
                  </a:lnTo>
                  <a:lnTo>
                    <a:pt x="154" y="82"/>
                  </a:lnTo>
                  <a:lnTo>
                    <a:pt x="154" y="80"/>
                  </a:lnTo>
                  <a:lnTo>
                    <a:pt x="153" y="80"/>
                  </a:lnTo>
                  <a:lnTo>
                    <a:pt x="153" y="77"/>
                  </a:lnTo>
                  <a:lnTo>
                    <a:pt x="150" y="77"/>
                  </a:lnTo>
                  <a:lnTo>
                    <a:pt x="150" y="75"/>
                  </a:lnTo>
                  <a:lnTo>
                    <a:pt x="142" y="75"/>
                  </a:lnTo>
                  <a:lnTo>
                    <a:pt x="142" y="74"/>
                  </a:lnTo>
                  <a:lnTo>
                    <a:pt x="141" y="74"/>
                  </a:lnTo>
                  <a:lnTo>
                    <a:pt x="141" y="70"/>
                  </a:lnTo>
                  <a:lnTo>
                    <a:pt x="139" y="70"/>
                  </a:lnTo>
                  <a:lnTo>
                    <a:pt x="139" y="69"/>
                  </a:lnTo>
                  <a:lnTo>
                    <a:pt x="133" y="69"/>
                  </a:lnTo>
                  <a:lnTo>
                    <a:pt x="133" y="67"/>
                  </a:lnTo>
                  <a:lnTo>
                    <a:pt x="128" y="67"/>
                  </a:lnTo>
                  <a:lnTo>
                    <a:pt x="128" y="66"/>
                  </a:lnTo>
                  <a:lnTo>
                    <a:pt x="127" y="66"/>
                  </a:lnTo>
                  <a:lnTo>
                    <a:pt x="127" y="64"/>
                  </a:lnTo>
                  <a:lnTo>
                    <a:pt x="125" y="64"/>
                  </a:lnTo>
                  <a:lnTo>
                    <a:pt x="125" y="62"/>
                  </a:lnTo>
                  <a:lnTo>
                    <a:pt x="122" y="62"/>
                  </a:lnTo>
                  <a:lnTo>
                    <a:pt x="122" y="57"/>
                  </a:lnTo>
                  <a:lnTo>
                    <a:pt x="120" y="57"/>
                  </a:lnTo>
                  <a:lnTo>
                    <a:pt x="120" y="55"/>
                  </a:lnTo>
                  <a:lnTo>
                    <a:pt x="118" y="55"/>
                  </a:lnTo>
                  <a:lnTo>
                    <a:pt x="118" y="52"/>
                  </a:lnTo>
                  <a:lnTo>
                    <a:pt x="117" y="52"/>
                  </a:lnTo>
                  <a:lnTo>
                    <a:pt x="117" y="51"/>
                  </a:lnTo>
                  <a:lnTo>
                    <a:pt x="115" y="51"/>
                  </a:lnTo>
                  <a:lnTo>
                    <a:pt x="115" y="49"/>
                  </a:lnTo>
                  <a:lnTo>
                    <a:pt x="105" y="49"/>
                  </a:lnTo>
                  <a:lnTo>
                    <a:pt x="105" y="47"/>
                  </a:lnTo>
                  <a:lnTo>
                    <a:pt x="102" y="47"/>
                  </a:lnTo>
                  <a:lnTo>
                    <a:pt x="102" y="45"/>
                  </a:lnTo>
                  <a:lnTo>
                    <a:pt x="100" y="45"/>
                  </a:lnTo>
                  <a:lnTo>
                    <a:pt x="100" y="44"/>
                  </a:lnTo>
                  <a:lnTo>
                    <a:pt x="97" y="44"/>
                  </a:lnTo>
                  <a:lnTo>
                    <a:pt x="97" y="42"/>
                  </a:lnTo>
                  <a:lnTo>
                    <a:pt x="95" y="42"/>
                  </a:lnTo>
                  <a:lnTo>
                    <a:pt x="95" y="40"/>
                  </a:lnTo>
                  <a:lnTo>
                    <a:pt x="92" y="40"/>
                  </a:lnTo>
                  <a:lnTo>
                    <a:pt x="92" y="39"/>
                  </a:lnTo>
                  <a:lnTo>
                    <a:pt x="90" y="39"/>
                  </a:lnTo>
                  <a:lnTo>
                    <a:pt x="90" y="37"/>
                  </a:lnTo>
                  <a:lnTo>
                    <a:pt x="86" y="37"/>
                  </a:lnTo>
                  <a:lnTo>
                    <a:pt x="86" y="36"/>
                  </a:lnTo>
                  <a:lnTo>
                    <a:pt x="78" y="36"/>
                  </a:lnTo>
                  <a:lnTo>
                    <a:pt x="78" y="34"/>
                  </a:lnTo>
                  <a:lnTo>
                    <a:pt x="71" y="34"/>
                  </a:lnTo>
                  <a:lnTo>
                    <a:pt x="71" y="32"/>
                  </a:lnTo>
                  <a:lnTo>
                    <a:pt x="69" y="32"/>
                  </a:lnTo>
                  <a:lnTo>
                    <a:pt x="69" y="30"/>
                  </a:lnTo>
                  <a:lnTo>
                    <a:pt x="65" y="30"/>
                  </a:lnTo>
                  <a:lnTo>
                    <a:pt x="65" y="26"/>
                  </a:lnTo>
                  <a:lnTo>
                    <a:pt x="60" y="26"/>
                  </a:lnTo>
                  <a:lnTo>
                    <a:pt x="60" y="24"/>
                  </a:lnTo>
                  <a:lnTo>
                    <a:pt x="59" y="24"/>
                  </a:lnTo>
                  <a:lnTo>
                    <a:pt x="59" y="22"/>
                  </a:lnTo>
                  <a:lnTo>
                    <a:pt x="56" y="22"/>
                  </a:lnTo>
                  <a:lnTo>
                    <a:pt x="56" y="21"/>
                  </a:lnTo>
                  <a:lnTo>
                    <a:pt x="53" y="21"/>
                  </a:lnTo>
                  <a:lnTo>
                    <a:pt x="53" y="19"/>
                  </a:lnTo>
                  <a:lnTo>
                    <a:pt x="51" y="19"/>
                  </a:lnTo>
                  <a:lnTo>
                    <a:pt x="51" y="18"/>
                  </a:lnTo>
                  <a:lnTo>
                    <a:pt x="48" y="18"/>
                  </a:lnTo>
                  <a:lnTo>
                    <a:pt x="48" y="16"/>
                  </a:lnTo>
                  <a:lnTo>
                    <a:pt x="44" y="16"/>
                  </a:lnTo>
                  <a:lnTo>
                    <a:pt x="44" y="14"/>
                  </a:lnTo>
                  <a:lnTo>
                    <a:pt x="42" y="14"/>
                  </a:lnTo>
                  <a:lnTo>
                    <a:pt x="42" y="12"/>
                  </a:lnTo>
                  <a:lnTo>
                    <a:pt x="41" y="12"/>
                  </a:lnTo>
                  <a:lnTo>
                    <a:pt x="41" y="11"/>
                  </a:lnTo>
                  <a:lnTo>
                    <a:pt x="40" y="11"/>
                  </a:lnTo>
                  <a:lnTo>
                    <a:pt x="40" y="10"/>
                  </a:lnTo>
                  <a:lnTo>
                    <a:pt x="38" y="10"/>
                  </a:lnTo>
                  <a:lnTo>
                    <a:pt x="38" y="8"/>
                  </a:lnTo>
                  <a:lnTo>
                    <a:pt x="35" y="8"/>
                  </a:lnTo>
                  <a:lnTo>
                    <a:pt x="35" y="6"/>
                  </a:lnTo>
                  <a:lnTo>
                    <a:pt x="32" y="6"/>
                  </a:lnTo>
                  <a:lnTo>
                    <a:pt x="32" y="5"/>
                  </a:lnTo>
                  <a:lnTo>
                    <a:pt x="27" y="5"/>
                  </a:lnTo>
                  <a:lnTo>
                    <a:pt x="27" y="3"/>
                  </a:lnTo>
                  <a:lnTo>
                    <a:pt x="9" y="3"/>
                  </a:lnTo>
                  <a:lnTo>
                    <a:pt x="9" y="2"/>
                  </a:lnTo>
                  <a:lnTo>
                    <a:pt x="8" y="2"/>
                  </a:lnTo>
                  <a:lnTo>
                    <a:pt x="8"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Tree>
    <p:extLst>
      <p:ext uri="{BB962C8B-B14F-4D97-AF65-F5344CB8AC3E}">
        <p14:creationId xmlns:p14="http://schemas.microsoft.com/office/powerpoint/2010/main" val="1829753082"/>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smtClean="0">
                <a:solidFill>
                  <a:srgbClr val="043882"/>
                </a:solidFill>
              </a:rPr>
              <a:t>4007: </a:t>
            </a:r>
            <a:r>
              <a:rPr lang="en-US" sz="1800" dirty="0">
                <a:solidFill>
                  <a:srgbClr val="043882"/>
                </a:solidFill>
              </a:rPr>
              <a:t>RTOG 0436: A phase III trial evaluating the addition of </a:t>
            </a:r>
            <a:r>
              <a:rPr lang="en-US" sz="1800" dirty="0" err="1">
                <a:solidFill>
                  <a:srgbClr val="043882"/>
                </a:solidFill>
              </a:rPr>
              <a:t>cetuximab</a:t>
            </a:r>
            <a:r>
              <a:rPr lang="en-US" sz="1800" dirty="0">
                <a:solidFill>
                  <a:srgbClr val="043882"/>
                </a:solidFill>
              </a:rPr>
              <a:t> to paclitaxel</a:t>
            </a:r>
            <a:r>
              <a:rPr lang="en-US" sz="1800" dirty="0" smtClean="0">
                <a:solidFill>
                  <a:srgbClr val="043882"/>
                </a:solidFill>
              </a:rPr>
              <a:t>, </a:t>
            </a:r>
            <a:r>
              <a:rPr lang="en-US" sz="1800" dirty="0" err="1" smtClean="0">
                <a:solidFill>
                  <a:srgbClr val="043882"/>
                </a:solidFill>
              </a:rPr>
              <a:t>cisplatin</a:t>
            </a:r>
            <a:r>
              <a:rPr lang="en-US" sz="1800" dirty="0">
                <a:solidFill>
                  <a:srgbClr val="043882"/>
                </a:solidFill>
              </a:rPr>
              <a:t>, and radiation for patients with esophageal cancer treated without </a:t>
            </a:r>
            <a:r>
              <a:rPr lang="en-US" sz="1800" dirty="0" smtClean="0">
                <a:solidFill>
                  <a:srgbClr val="043882"/>
                </a:solidFill>
              </a:rPr>
              <a:t>surgery </a:t>
            </a:r>
            <a:r>
              <a:rPr lang="en-GB" sz="1800" dirty="0" smtClean="0">
                <a:solidFill>
                  <a:srgbClr val="043882"/>
                </a:solidFill>
              </a:rPr>
              <a:t>– </a:t>
            </a:r>
            <a:r>
              <a:rPr lang="en-GB" sz="1800" dirty="0" err="1" smtClean="0">
                <a:solidFill>
                  <a:srgbClr val="043882"/>
                </a:solidFill>
              </a:rPr>
              <a:t>Ilson</a:t>
            </a:r>
            <a:r>
              <a:rPr lang="en-GB" sz="1800" dirty="0" smtClean="0">
                <a:solidFill>
                  <a:srgbClr val="043882"/>
                </a:solidFill>
              </a:rPr>
              <a:t> DH </a:t>
            </a:r>
            <a:r>
              <a:rPr lang="en-GB" sz="1800" dirty="0">
                <a:solidFill>
                  <a:srgbClr val="043882"/>
                </a:solidFill>
              </a:rPr>
              <a:t>et al</a:t>
            </a:r>
            <a:endParaRPr lang="en-GB" altLang="zh-CN" dirty="0" smtClean="0">
              <a:solidFill>
                <a:schemeClr val="accent3"/>
              </a:solidFill>
            </a:endParaRPr>
          </a:p>
        </p:txBody>
      </p:sp>
      <p:sp>
        <p:nvSpPr>
          <p:cNvPr id="20" name="Text Box 8"/>
          <p:cNvSpPr txBox="1">
            <a:spLocks noChangeArrowheads="1"/>
          </p:cNvSpPr>
          <p:nvPr/>
        </p:nvSpPr>
        <p:spPr bwMode="auto">
          <a:xfrm>
            <a:off x="5253613" y="6474897"/>
            <a:ext cx="36697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Ilson</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4007)</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b="1" dirty="0" smtClean="0">
                <a:solidFill>
                  <a:srgbClr val="363636"/>
                </a:solidFill>
              </a:rPr>
              <a:t>Key results</a:t>
            </a:r>
          </a:p>
          <a:p>
            <a:pPr>
              <a:buClr>
                <a:srgbClr val="043882"/>
              </a:buClr>
            </a:pPr>
            <a:endParaRPr lang="en-GB" dirty="0" smtClean="0">
              <a:solidFill>
                <a:srgbClr val="363636"/>
              </a:solidFill>
            </a:endParaRPr>
          </a:p>
          <a:p>
            <a:pPr marL="0" indent="0">
              <a:buClr>
                <a:srgbClr val="043882"/>
              </a:buClr>
              <a:buFontTx/>
              <a:buNone/>
            </a:pPr>
            <a:endParaRPr lang="en-GB" dirty="0" smtClean="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smtClean="0">
              <a:solidFill>
                <a:srgbClr val="363636"/>
              </a:solidFill>
            </a:endParaRPr>
          </a:p>
          <a:p>
            <a:pPr>
              <a:buClr>
                <a:srgbClr val="043882"/>
              </a:buClr>
            </a:pPr>
            <a:r>
              <a:rPr lang="en-GB" b="1" dirty="0" smtClean="0">
                <a:solidFill>
                  <a:srgbClr val="363636"/>
                </a:solidFill>
              </a:rPr>
              <a:t>Conclusions</a:t>
            </a:r>
          </a:p>
          <a:p>
            <a:pPr lvl="1">
              <a:buClr>
                <a:srgbClr val="043882"/>
              </a:buClr>
            </a:pPr>
            <a:r>
              <a:rPr lang="en-GB" b="1" dirty="0" smtClean="0">
                <a:solidFill>
                  <a:srgbClr val="363636"/>
                </a:solidFill>
              </a:rPr>
              <a:t>The addition of cetuximab to </a:t>
            </a:r>
            <a:r>
              <a:rPr lang="en-GB" b="1" dirty="0" err="1" smtClean="0">
                <a:solidFill>
                  <a:srgbClr val="363636"/>
                </a:solidFill>
              </a:rPr>
              <a:t>chemoradiation</a:t>
            </a:r>
            <a:r>
              <a:rPr lang="en-GB" b="1" dirty="0" smtClean="0">
                <a:solidFill>
                  <a:srgbClr val="363636"/>
                </a:solidFill>
              </a:rPr>
              <a:t> did not improve OS in patients with inoperable oesophageal carcinoma</a:t>
            </a:r>
          </a:p>
          <a:p>
            <a:pPr lvl="1">
              <a:buClr>
                <a:srgbClr val="043882"/>
              </a:buClr>
            </a:pPr>
            <a:r>
              <a:rPr lang="en-GB" b="1" dirty="0" smtClean="0">
                <a:solidFill>
                  <a:srgbClr val="363636"/>
                </a:solidFill>
              </a:rPr>
              <a:t>A number of studies indicate that there is no benefit of current EGFR-targeted agents in unselected patients with this cancer type</a:t>
            </a:r>
            <a:endParaRPr lang="en-GB" b="1"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70867097"/>
              </p:ext>
            </p:extLst>
          </p:nvPr>
        </p:nvGraphicFramePr>
        <p:xfrm>
          <a:off x="482601" y="1745352"/>
          <a:ext cx="8111068" cy="2804160"/>
        </p:xfrm>
        <a:graphic>
          <a:graphicData uri="http://schemas.openxmlformats.org/drawingml/2006/table">
            <a:tbl>
              <a:tblPr firstRow="1" bandRow="1">
                <a:tableStyleId>{69012ECD-51FC-41F1-AA8D-1B2483CD663E}</a:tableStyleId>
              </a:tblPr>
              <a:tblGrid>
                <a:gridCol w="2853266"/>
                <a:gridCol w="2628901"/>
                <a:gridCol w="2628901"/>
              </a:tblGrid>
              <a:tr h="370840">
                <a:tc>
                  <a:txBody>
                    <a:bodyPr/>
                    <a:lstStyle/>
                    <a:p>
                      <a:r>
                        <a:rPr lang="en-GB" sz="1600" dirty="0" smtClean="0">
                          <a:solidFill>
                            <a:schemeClr val="tx2"/>
                          </a:solidFill>
                        </a:rPr>
                        <a:t>AEs, n (%)</a:t>
                      </a:r>
                      <a:endParaRPr lang="en-GB" sz="1600" dirty="0">
                        <a:solidFill>
                          <a:schemeClr val="tx2"/>
                        </a:solidFill>
                      </a:endParaRPr>
                    </a:p>
                  </a:txBody>
                  <a:tcPr/>
                </a:tc>
                <a:tc>
                  <a:txBody>
                    <a:bodyPr/>
                    <a:lstStyle/>
                    <a:p>
                      <a:pPr algn="ctr"/>
                      <a:r>
                        <a:rPr lang="en-GB" sz="1600" dirty="0" err="1" smtClean="0">
                          <a:solidFill>
                            <a:schemeClr val="tx2"/>
                          </a:solidFill>
                        </a:rPr>
                        <a:t>RT+CT+cetuximab</a:t>
                      </a:r>
                      <a:r>
                        <a:rPr lang="en-GB" sz="1600" baseline="0" dirty="0" smtClean="0">
                          <a:solidFill>
                            <a:schemeClr val="tx2"/>
                          </a:solidFill>
                        </a:rPr>
                        <a:t> (N=157)</a:t>
                      </a:r>
                      <a:endParaRPr lang="en-GB" sz="1600" dirty="0">
                        <a:solidFill>
                          <a:schemeClr val="tx2"/>
                        </a:solidFill>
                      </a:endParaRPr>
                    </a:p>
                  </a:txBody>
                  <a:tcPr/>
                </a:tc>
                <a:tc>
                  <a:txBody>
                    <a:bodyPr/>
                    <a:lstStyle/>
                    <a:p>
                      <a:pPr algn="ctr"/>
                      <a:r>
                        <a:rPr lang="en-GB" sz="1600" dirty="0" smtClean="0">
                          <a:solidFill>
                            <a:schemeClr val="tx2"/>
                          </a:solidFill>
                        </a:rPr>
                        <a:t>RT+CT</a:t>
                      </a:r>
                    </a:p>
                    <a:p>
                      <a:pPr algn="ctr"/>
                      <a:r>
                        <a:rPr lang="en-GB" sz="1600" dirty="0" smtClean="0">
                          <a:solidFill>
                            <a:schemeClr val="tx2"/>
                          </a:solidFill>
                        </a:rPr>
                        <a:t>(N=169)</a:t>
                      </a:r>
                      <a:endParaRPr lang="en-GB" sz="1600" dirty="0">
                        <a:solidFill>
                          <a:schemeClr val="tx2"/>
                        </a:solidFill>
                      </a:endParaRPr>
                    </a:p>
                  </a:txBody>
                  <a:tcPr/>
                </a:tc>
              </a:tr>
              <a:tr h="370840">
                <a:tc>
                  <a:txBody>
                    <a:bodyPr/>
                    <a:lstStyle/>
                    <a:p>
                      <a:r>
                        <a:rPr lang="en-GB" sz="1600" dirty="0" smtClean="0"/>
                        <a:t>Worse non-haematological</a:t>
                      </a:r>
                      <a:endParaRPr lang="en-GB" sz="1600" dirty="0"/>
                    </a:p>
                  </a:txBody>
                  <a:tcPr/>
                </a:tc>
                <a:tc>
                  <a:txBody>
                    <a:bodyPr/>
                    <a:lstStyle/>
                    <a:p>
                      <a:pPr algn="ctr"/>
                      <a:endParaRPr lang="en-GB" sz="1600" dirty="0"/>
                    </a:p>
                  </a:txBody>
                  <a:tcPr/>
                </a:tc>
                <a:tc>
                  <a:txBody>
                    <a:bodyPr/>
                    <a:lstStyle/>
                    <a:p>
                      <a:pPr algn="ctr"/>
                      <a:endParaRPr lang="en-GB" sz="1600" dirty="0"/>
                    </a:p>
                  </a:txBody>
                  <a:tcPr/>
                </a:tc>
              </a:tr>
              <a:tr h="370840">
                <a:tc>
                  <a:txBody>
                    <a:bodyPr/>
                    <a:lstStyle/>
                    <a:p>
                      <a:pPr marL="180000"/>
                      <a:r>
                        <a:rPr lang="en-GB" sz="1600" dirty="0" smtClean="0"/>
                        <a:t>Grade 3</a:t>
                      </a:r>
                      <a:endParaRPr lang="en-GB" sz="1600" dirty="0"/>
                    </a:p>
                  </a:txBody>
                  <a:tcPr/>
                </a:tc>
                <a:tc>
                  <a:txBody>
                    <a:bodyPr/>
                    <a:lstStyle/>
                    <a:p>
                      <a:pPr algn="ctr"/>
                      <a:r>
                        <a:rPr lang="en-GB" sz="1600" dirty="0" smtClean="0"/>
                        <a:t>71 (45)</a:t>
                      </a:r>
                      <a:endParaRPr lang="en-GB" sz="1600" dirty="0"/>
                    </a:p>
                  </a:txBody>
                  <a:tcPr/>
                </a:tc>
                <a:tc>
                  <a:txBody>
                    <a:bodyPr/>
                    <a:lstStyle/>
                    <a:p>
                      <a:pPr algn="ctr"/>
                      <a:r>
                        <a:rPr lang="en-GB" sz="1600" dirty="0" smtClean="0"/>
                        <a:t>76 (45)</a:t>
                      </a:r>
                      <a:endParaRPr lang="en-GB" sz="1600" dirty="0"/>
                    </a:p>
                  </a:txBody>
                  <a:tcPr/>
                </a:tc>
              </a:tr>
              <a:tr h="370840">
                <a:tc>
                  <a:txBody>
                    <a:bodyPr/>
                    <a:lstStyle/>
                    <a:p>
                      <a:pPr marL="180000"/>
                      <a:r>
                        <a:rPr lang="en-GB" sz="1600" dirty="0" smtClean="0"/>
                        <a:t>Grade 4</a:t>
                      </a:r>
                      <a:endParaRPr lang="en-GB" sz="1600" dirty="0"/>
                    </a:p>
                  </a:txBody>
                  <a:tcPr/>
                </a:tc>
                <a:tc>
                  <a:txBody>
                    <a:bodyPr/>
                    <a:lstStyle/>
                    <a:p>
                      <a:pPr algn="ctr"/>
                      <a:r>
                        <a:rPr lang="en-GB" sz="1600" dirty="0" smtClean="0"/>
                        <a:t>21 (13)</a:t>
                      </a:r>
                      <a:endParaRPr lang="en-GB" sz="1600" dirty="0"/>
                    </a:p>
                  </a:txBody>
                  <a:tcPr/>
                </a:tc>
                <a:tc>
                  <a:txBody>
                    <a:bodyPr/>
                    <a:lstStyle/>
                    <a:p>
                      <a:pPr algn="ctr"/>
                      <a:r>
                        <a:rPr lang="en-GB" sz="1600" dirty="0" smtClean="0"/>
                        <a:t>11 (7)</a:t>
                      </a:r>
                      <a:endParaRPr lang="en-GB" sz="1600" dirty="0"/>
                    </a:p>
                  </a:txBody>
                  <a:tcPr/>
                </a:tc>
              </a:tr>
              <a:tr h="370840">
                <a:tc>
                  <a:txBody>
                    <a:bodyPr/>
                    <a:lstStyle/>
                    <a:p>
                      <a:r>
                        <a:rPr lang="en-GB" sz="1600" dirty="0" smtClean="0"/>
                        <a:t>Worse</a:t>
                      </a:r>
                      <a:r>
                        <a:rPr lang="en-GB" sz="1600" baseline="0" dirty="0" smtClean="0"/>
                        <a:t> haematological</a:t>
                      </a:r>
                    </a:p>
                  </a:txBody>
                  <a:tcPr/>
                </a:tc>
                <a:tc>
                  <a:txBody>
                    <a:bodyPr/>
                    <a:lstStyle/>
                    <a:p>
                      <a:pPr algn="ctr"/>
                      <a:endParaRPr lang="en-GB" sz="1600" dirty="0"/>
                    </a:p>
                  </a:txBody>
                  <a:tcPr/>
                </a:tc>
                <a:tc>
                  <a:txBody>
                    <a:bodyPr/>
                    <a:lstStyle/>
                    <a:p>
                      <a:pPr algn="ctr"/>
                      <a:endParaRPr lang="en-GB" sz="1600" dirty="0"/>
                    </a:p>
                  </a:txBody>
                  <a:tcPr/>
                </a:tc>
              </a:tr>
              <a:tr h="370840">
                <a:tc>
                  <a:txBody>
                    <a:bodyPr/>
                    <a:lstStyle/>
                    <a:p>
                      <a:pPr marL="180000"/>
                      <a:r>
                        <a:rPr lang="en-GB" sz="1600" dirty="0" smtClean="0"/>
                        <a:t>Grade 3</a:t>
                      </a:r>
                      <a:endParaRPr lang="en-GB" sz="1600" dirty="0"/>
                    </a:p>
                  </a:txBody>
                  <a:tcPr/>
                </a:tc>
                <a:tc>
                  <a:txBody>
                    <a:bodyPr/>
                    <a:lstStyle/>
                    <a:p>
                      <a:pPr algn="ctr"/>
                      <a:r>
                        <a:rPr lang="en-GB" sz="1600" dirty="0" smtClean="0"/>
                        <a:t>71 (45)</a:t>
                      </a:r>
                      <a:endParaRPr lang="en-GB" sz="1600" dirty="0"/>
                    </a:p>
                  </a:txBody>
                  <a:tcPr/>
                </a:tc>
                <a:tc>
                  <a:txBody>
                    <a:bodyPr/>
                    <a:lstStyle/>
                    <a:p>
                      <a:pPr algn="ctr"/>
                      <a:r>
                        <a:rPr lang="en-GB" sz="1600" dirty="0" smtClean="0"/>
                        <a:t>83 (49)</a:t>
                      </a:r>
                      <a:endParaRPr lang="en-GB" sz="1600" dirty="0"/>
                    </a:p>
                  </a:txBody>
                  <a:tcPr/>
                </a:tc>
              </a:tr>
              <a:tr h="370840">
                <a:tc>
                  <a:txBody>
                    <a:bodyPr/>
                    <a:lstStyle/>
                    <a:p>
                      <a:pPr marL="180000"/>
                      <a:r>
                        <a:rPr lang="en-GB" sz="1600" dirty="0" smtClean="0"/>
                        <a:t>Grade</a:t>
                      </a:r>
                      <a:r>
                        <a:rPr lang="en-GB" sz="1600" baseline="0" dirty="0" smtClean="0"/>
                        <a:t> 4</a:t>
                      </a:r>
                      <a:endParaRPr lang="en-GB" sz="1600" dirty="0"/>
                    </a:p>
                  </a:txBody>
                  <a:tcPr/>
                </a:tc>
                <a:tc>
                  <a:txBody>
                    <a:bodyPr/>
                    <a:lstStyle/>
                    <a:p>
                      <a:pPr algn="ctr"/>
                      <a:r>
                        <a:rPr lang="en-GB" sz="1600" dirty="0" smtClean="0"/>
                        <a:t>35 (22)</a:t>
                      </a:r>
                      <a:endParaRPr lang="en-GB" sz="1600" dirty="0"/>
                    </a:p>
                  </a:txBody>
                  <a:tcPr/>
                </a:tc>
                <a:tc>
                  <a:txBody>
                    <a:bodyPr/>
                    <a:lstStyle/>
                    <a:p>
                      <a:pPr algn="ctr"/>
                      <a:r>
                        <a:rPr lang="en-GB" sz="1600" dirty="0" smtClean="0"/>
                        <a:t>28 (17)</a:t>
                      </a:r>
                      <a:endParaRPr lang="en-GB" sz="1600" dirty="0"/>
                    </a:p>
                  </a:txBody>
                  <a:tcPr/>
                </a:tc>
              </a:tr>
            </a:tbl>
          </a:graphicData>
        </a:graphic>
      </p:graphicFrame>
    </p:spTree>
    <p:extLst>
      <p:ext uri="{BB962C8B-B14F-4D97-AF65-F5344CB8AC3E}">
        <p14:creationId xmlns:p14="http://schemas.microsoft.com/office/powerpoint/2010/main" val="3420533333"/>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8006820" cy="1362075"/>
          </a:xfrm>
        </p:spPr>
        <p:txBody>
          <a:bodyPr/>
          <a:lstStyle/>
          <a:p>
            <a:r>
              <a:rPr lang="en-GB" dirty="0" err="1"/>
              <a:t>NeoAdjuvant</a:t>
            </a:r>
            <a:r>
              <a:rPr lang="en-GB" dirty="0"/>
              <a:t> </a:t>
            </a:r>
            <a:r>
              <a:rPr lang="en-GB" dirty="0" smtClean="0"/>
              <a:t>&amp; Adjuvant therapy</a:t>
            </a:r>
            <a:endParaRPr lang="en-GB" dirty="0"/>
          </a:p>
        </p:txBody>
      </p:sp>
      <p:sp>
        <p:nvSpPr>
          <p:cNvPr id="3" name="Text Placeholder 2"/>
          <p:cNvSpPr>
            <a:spLocks noGrp="1"/>
          </p:cNvSpPr>
          <p:nvPr>
            <p:ph type="body" idx="1"/>
          </p:nvPr>
        </p:nvSpPr>
        <p:spPr/>
        <p:txBody>
          <a:bodyPr/>
          <a:lstStyle/>
          <a:p>
            <a:r>
              <a:rPr lang="en-GB" b="1" cap="all" dirty="0"/>
              <a:t>oesophageal </a:t>
            </a:r>
            <a:r>
              <a:rPr lang="en-GB" b="1" cap="all" dirty="0" smtClean="0"/>
              <a:t>&amp; </a:t>
            </a:r>
            <a:r>
              <a:rPr lang="en-GB" b="1" dirty="0"/>
              <a:t>GASTRIC CANCER</a:t>
            </a:r>
          </a:p>
        </p:txBody>
      </p:sp>
    </p:spTree>
    <p:extLst>
      <p:ext uri="{BB962C8B-B14F-4D97-AF65-F5344CB8AC3E}">
        <p14:creationId xmlns:p14="http://schemas.microsoft.com/office/powerpoint/2010/main" val="2156580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3603: Final results from NSABP protocol R-04: Neoadjuvant </a:t>
            </a:r>
            <a:r>
              <a:rPr lang="en-GB" sz="1800" dirty="0" err="1" smtClean="0"/>
              <a:t>chemoradiation</a:t>
            </a:r>
            <a:r>
              <a:rPr lang="en-GB" sz="1800" dirty="0" smtClean="0"/>
              <a:t> (RT) comparing continuous infusion (CIV) 5-FU with capecitabine (Cape) with or without oxaliplatin (Ox) in patients with stage II and III rectal cancer </a:t>
            </a:r>
            <a:br>
              <a:rPr lang="en-GB" sz="1800" dirty="0" smtClean="0"/>
            </a:br>
            <a:r>
              <a:rPr lang="en-GB" sz="1800" dirty="0" smtClean="0"/>
              <a:t>– Allegra CJ et al</a:t>
            </a:r>
            <a:endParaRPr lang="en-GB" sz="1800" dirty="0"/>
          </a:p>
        </p:txBody>
      </p:sp>
      <p:sp>
        <p:nvSpPr>
          <p:cNvPr id="5124" name="Text Box 4"/>
          <p:cNvSpPr txBox="1">
            <a:spLocks noChangeArrowheads="1"/>
          </p:cNvSpPr>
          <p:nvPr/>
        </p:nvSpPr>
        <p:spPr bwMode="auto">
          <a:xfrm>
            <a:off x="5066513" y="6474897"/>
            <a:ext cx="38568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Allegra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3603) </a:t>
            </a:r>
            <a:endParaRPr lang="en-GB" sz="1200" dirty="0">
              <a:solidFill>
                <a:srgbClr val="363636"/>
              </a:solidFill>
            </a:endParaRPr>
          </a:p>
        </p:txBody>
      </p:sp>
      <p:sp>
        <p:nvSpPr>
          <p:cNvPr id="7" name="Content Placeholder 21"/>
          <p:cNvSpPr>
            <a:spLocks noGrp="1"/>
          </p:cNvSpPr>
          <p:nvPr>
            <p:ph idx="1"/>
          </p:nvPr>
        </p:nvSpPr>
        <p:spPr>
          <a:xfrm>
            <a:off x="228600" y="1320800"/>
            <a:ext cx="8686800" cy="5308600"/>
          </a:xfrm>
        </p:spPr>
        <p:txBody>
          <a:bodyPr/>
          <a:lstStyle/>
          <a:p>
            <a:r>
              <a:rPr lang="en-GB" sz="1800" b="1" dirty="0" smtClean="0"/>
              <a:t>Study objective</a:t>
            </a:r>
            <a:endParaRPr lang="en-GB" sz="1800" b="1" dirty="0"/>
          </a:p>
          <a:p>
            <a:pPr lvl="1"/>
            <a:r>
              <a:rPr lang="en-GB" sz="1800" dirty="0"/>
              <a:t>To evaluate </a:t>
            </a:r>
            <a:r>
              <a:rPr lang="en-GB" sz="1800" dirty="0" smtClean="0"/>
              <a:t>whether capecitabine can be substituted for standard of care (5-FU) in the curative setting of stage II/III rectal cancer during </a:t>
            </a:r>
            <a:r>
              <a:rPr lang="en-GB" sz="1800" dirty="0" err="1" smtClean="0"/>
              <a:t>neoadjuvant</a:t>
            </a:r>
            <a:r>
              <a:rPr lang="en-GB" sz="1800" dirty="0" smtClean="0"/>
              <a:t> RT and whether oxaliplatin enhances its activity</a:t>
            </a:r>
            <a:endParaRPr lang="en-GB" dirty="0"/>
          </a:p>
        </p:txBody>
      </p:sp>
      <p:sp>
        <p:nvSpPr>
          <p:cNvPr id="8" name="Rectangle 9"/>
          <p:cNvSpPr txBox="1">
            <a:spLocks noChangeArrowheads="1"/>
          </p:cNvSpPr>
          <p:nvPr/>
        </p:nvSpPr>
        <p:spPr bwMode="auto">
          <a:xfrm>
            <a:off x="264349" y="5497795"/>
            <a:ext cx="531705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Local-regional control with 3 years minimum follow-up</a:t>
            </a:r>
          </a:p>
        </p:txBody>
      </p:sp>
      <p:sp>
        <p:nvSpPr>
          <p:cNvPr id="9" name="Oval 14"/>
          <p:cNvSpPr>
            <a:spLocks noChangeArrowheads="1"/>
          </p:cNvSpPr>
          <p:nvPr/>
        </p:nvSpPr>
        <p:spPr bwMode="auto">
          <a:xfrm>
            <a:off x="3050912" y="3715734"/>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sp>
        <p:nvSpPr>
          <p:cNvPr id="10" name="Content Placeholder 26"/>
          <p:cNvSpPr txBox="1">
            <a:spLocks/>
          </p:cNvSpPr>
          <p:nvPr/>
        </p:nvSpPr>
        <p:spPr bwMode="auto">
          <a:xfrm>
            <a:off x="2813381" y="4329604"/>
            <a:ext cx="2768020"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Gender</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Clinical stage II/III</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Intent for type of surgery </a:t>
            </a:r>
            <a:br>
              <a:rPr lang="en-GB" sz="1400" dirty="0" smtClean="0">
                <a:solidFill>
                  <a:srgbClr val="363636"/>
                </a:solidFill>
                <a:latin typeface="Arial"/>
              </a:rPr>
            </a:br>
            <a:r>
              <a:rPr lang="en-GB" sz="1400" dirty="0" smtClean="0">
                <a:solidFill>
                  <a:srgbClr val="363636"/>
                </a:solidFill>
                <a:latin typeface="Arial"/>
              </a:rPr>
              <a:t>(sphincter saving </a:t>
            </a:r>
            <a:r>
              <a:rPr lang="en-GB" sz="1400" dirty="0" err="1" smtClean="0">
                <a:solidFill>
                  <a:srgbClr val="363636"/>
                </a:solidFill>
                <a:latin typeface="Arial"/>
              </a:rPr>
              <a:t>vs</a:t>
            </a:r>
            <a:r>
              <a:rPr lang="en-GB" sz="1400" dirty="0" smtClean="0">
                <a:solidFill>
                  <a:srgbClr val="363636"/>
                </a:solidFill>
                <a:latin typeface="Arial"/>
              </a:rPr>
              <a:t> APR)</a:t>
            </a:r>
            <a:endParaRPr lang="en-GB" sz="1400" dirty="0">
              <a:solidFill>
                <a:srgbClr val="363636"/>
              </a:solidFill>
              <a:latin typeface="Arial"/>
            </a:endParaRPr>
          </a:p>
        </p:txBody>
      </p:sp>
      <p:cxnSp>
        <p:nvCxnSpPr>
          <p:cNvPr id="11" name="AutoShape 19"/>
          <p:cNvCxnSpPr>
            <a:cxnSpLocks noChangeShapeType="1"/>
            <a:stCxn id="12" idx="3"/>
            <a:endCxn id="9" idx="2"/>
          </p:cNvCxnSpPr>
          <p:nvPr/>
        </p:nvCxnSpPr>
        <p:spPr bwMode="auto">
          <a:xfrm flipV="1">
            <a:off x="2624446" y="4007834"/>
            <a:ext cx="426466" cy="2188"/>
          </a:xfrm>
          <a:prstGeom prst="straightConnector1">
            <a:avLst/>
          </a:prstGeom>
          <a:noFill/>
          <a:ln w="38100">
            <a:solidFill>
              <a:schemeClr val="bg1"/>
            </a:solidFill>
            <a:round/>
            <a:headEnd/>
            <a:tailEnd type="triangle" w="med" len="med"/>
          </a:ln>
        </p:spPr>
      </p:cxnSp>
      <p:sp>
        <p:nvSpPr>
          <p:cNvPr id="12" name="AutoShape 9"/>
          <p:cNvSpPr>
            <a:spLocks noChangeArrowheads="1"/>
          </p:cNvSpPr>
          <p:nvPr/>
        </p:nvSpPr>
        <p:spPr bwMode="auto">
          <a:xfrm>
            <a:off x="415636" y="3193425"/>
            <a:ext cx="2208810" cy="1633194"/>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dirty="0" smtClean="0">
                <a:solidFill>
                  <a:srgbClr val="FFFFFF"/>
                </a:solidFill>
                <a:ea typeface="SimSun" pitchFamily="2" charset="-122"/>
              </a:rPr>
              <a:t>Patients with rectal adenocarcinoma &lt;12 cm from anal verge</a:t>
            </a:r>
            <a:endParaRPr lang="en-GB" altLang="zh-CN" i="1"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(n=1595)</a:t>
            </a:r>
            <a:endParaRPr lang="en-GB" altLang="zh-CN" dirty="0">
              <a:solidFill>
                <a:srgbClr val="FFFFFF"/>
              </a:solidFill>
              <a:ea typeface="SimSun" pitchFamily="2" charset="-122"/>
            </a:endParaRPr>
          </a:p>
        </p:txBody>
      </p:sp>
      <p:sp>
        <p:nvSpPr>
          <p:cNvPr id="13" name="AutoShape 12"/>
          <p:cNvSpPr>
            <a:spLocks noChangeArrowheads="1"/>
          </p:cNvSpPr>
          <p:nvPr/>
        </p:nvSpPr>
        <p:spPr bwMode="auto">
          <a:xfrm>
            <a:off x="5601559" y="3327893"/>
            <a:ext cx="3150535" cy="62065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5-FU+oxaliplatin+RT</a:t>
            </a:r>
            <a:endParaRPr lang="en-GB" altLang="zh-CN" dirty="0">
              <a:solidFill>
                <a:srgbClr val="363636"/>
              </a:solidFill>
              <a:ea typeface="SimSun" pitchFamily="2" charset="-122"/>
            </a:endParaRPr>
          </a:p>
        </p:txBody>
      </p:sp>
      <p:sp>
        <p:nvSpPr>
          <p:cNvPr id="14" name="AutoShape 8"/>
          <p:cNvSpPr>
            <a:spLocks noChangeArrowheads="1"/>
          </p:cNvSpPr>
          <p:nvPr/>
        </p:nvSpPr>
        <p:spPr bwMode="auto">
          <a:xfrm>
            <a:off x="5601559" y="2548474"/>
            <a:ext cx="3126784" cy="59848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5-FU+RT </a:t>
            </a:r>
            <a:endParaRPr lang="en-GB" altLang="zh-CN" dirty="0">
              <a:solidFill>
                <a:srgbClr val="FFFFFF"/>
              </a:solidFill>
              <a:ea typeface="SimSun" pitchFamily="2" charset="-122"/>
            </a:endParaRPr>
          </a:p>
        </p:txBody>
      </p:sp>
      <p:sp>
        <p:nvSpPr>
          <p:cNvPr id="15" name="Text Box 9"/>
          <p:cNvSpPr txBox="1">
            <a:spLocks noChangeArrowheads="1"/>
          </p:cNvSpPr>
          <p:nvPr/>
        </p:nvSpPr>
        <p:spPr bwMode="auto">
          <a:xfrm>
            <a:off x="231774" y="6284502"/>
            <a:ext cx="4785499" cy="41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b">
            <a:spAutoFit/>
          </a:bodyPr>
          <a:lstStyle/>
          <a:p>
            <a:r>
              <a:rPr lang="en-GB" sz="1100" dirty="0" smtClean="0">
                <a:solidFill>
                  <a:srgbClr val="363636"/>
                </a:solidFill>
              </a:rPr>
              <a:t>5-FU CIVI 225 mg/m</a:t>
            </a:r>
            <a:r>
              <a:rPr lang="en-GB" sz="1100" baseline="30000" dirty="0" smtClean="0">
                <a:solidFill>
                  <a:srgbClr val="363636"/>
                </a:solidFill>
              </a:rPr>
              <a:t>2</a:t>
            </a:r>
            <a:r>
              <a:rPr lang="en-GB" sz="1100" dirty="0" smtClean="0">
                <a:solidFill>
                  <a:srgbClr val="363636"/>
                </a:solidFill>
              </a:rPr>
              <a:t> 5d/</a:t>
            </a:r>
            <a:r>
              <a:rPr lang="en-GB" sz="1100" dirty="0" err="1" smtClean="0">
                <a:solidFill>
                  <a:srgbClr val="363636"/>
                </a:solidFill>
              </a:rPr>
              <a:t>wk</a:t>
            </a:r>
            <a:r>
              <a:rPr lang="en-GB" sz="1100" dirty="0" smtClean="0">
                <a:solidFill>
                  <a:srgbClr val="363636"/>
                </a:solidFill>
              </a:rPr>
              <a:t>; RT 46 </a:t>
            </a:r>
            <a:r>
              <a:rPr lang="en-GB" sz="1100" dirty="0" err="1" smtClean="0">
                <a:solidFill>
                  <a:srgbClr val="363636"/>
                </a:solidFill>
              </a:rPr>
              <a:t>Gy</a:t>
            </a:r>
            <a:r>
              <a:rPr lang="en-GB" sz="1100" dirty="0" smtClean="0">
                <a:solidFill>
                  <a:srgbClr val="363636"/>
                </a:solidFill>
              </a:rPr>
              <a:t> over 5 </a:t>
            </a:r>
            <a:r>
              <a:rPr lang="en-GB" sz="1100" dirty="0" err="1" smtClean="0">
                <a:solidFill>
                  <a:srgbClr val="363636"/>
                </a:solidFill>
              </a:rPr>
              <a:t>wk</a:t>
            </a:r>
            <a:r>
              <a:rPr lang="en-GB" sz="1100" dirty="0" smtClean="0">
                <a:solidFill>
                  <a:srgbClr val="363636"/>
                </a:solidFill>
              </a:rPr>
              <a:t> + boost;</a:t>
            </a:r>
            <a:br>
              <a:rPr lang="en-GB" sz="1100" dirty="0" smtClean="0">
                <a:solidFill>
                  <a:srgbClr val="363636"/>
                </a:solidFill>
              </a:rPr>
            </a:br>
            <a:r>
              <a:rPr lang="en-GB" sz="1100" dirty="0" smtClean="0">
                <a:solidFill>
                  <a:srgbClr val="363636"/>
                </a:solidFill>
              </a:rPr>
              <a:t>Oxaliplatin 50 mg/m</a:t>
            </a:r>
            <a:r>
              <a:rPr lang="en-GB" sz="1100" baseline="30000" dirty="0" smtClean="0">
                <a:solidFill>
                  <a:srgbClr val="363636"/>
                </a:solidFill>
              </a:rPr>
              <a:t>2</a:t>
            </a:r>
            <a:r>
              <a:rPr lang="en-GB" sz="1100" dirty="0" smtClean="0">
                <a:solidFill>
                  <a:srgbClr val="363636"/>
                </a:solidFill>
              </a:rPr>
              <a:t>/</a:t>
            </a:r>
            <a:r>
              <a:rPr lang="en-GB" sz="1100" dirty="0" err="1" smtClean="0">
                <a:solidFill>
                  <a:srgbClr val="363636"/>
                </a:solidFill>
              </a:rPr>
              <a:t>wk</a:t>
            </a:r>
            <a:r>
              <a:rPr lang="en-GB" sz="1100" dirty="0" smtClean="0">
                <a:solidFill>
                  <a:srgbClr val="363636"/>
                </a:solidFill>
              </a:rPr>
              <a:t> x5; Capecitabine 825 mg/m</a:t>
            </a:r>
            <a:r>
              <a:rPr lang="en-GB" sz="1100" baseline="30000" dirty="0">
                <a:solidFill>
                  <a:srgbClr val="363636"/>
                </a:solidFill>
              </a:rPr>
              <a:t>2</a:t>
            </a:r>
            <a:r>
              <a:rPr lang="en-GB" sz="1100" dirty="0" smtClean="0">
                <a:solidFill>
                  <a:srgbClr val="363636"/>
                </a:solidFill>
              </a:rPr>
              <a:t> </a:t>
            </a:r>
            <a:r>
              <a:rPr lang="en-GB" sz="1100" dirty="0" err="1" smtClean="0">
                <a:solidFill>
                  <a:srgbClr val="363636"/>
                </a:solidFill>
              </a:rPr>
              <a:t>po</a:t>
            </a:r>
            <a:r>
              <a:rPr lang="en-GB" sz="1100" dirty="0" smtClean="0">
                <a:solidFill>
                  <a:srgbClr val="363636"/>
                </a:solidFill>
              </a:rPr>
              <a:t> bid</a:t>
            </a:r>
            <a:endParaRPr lang="en-GB" sz="1100" dirty="0">
              <a:solidFill>
                <a:srgbClr val="363636"/>
              </a:solidFill>
            </a:endParaRPr>
          </a:p>
        </p:txBody>
      </p:sp>
      <p:sp>
        <p:nvSpPr>
          <p:cNvPr id="16" name="AutoShape 12"/>
          <p:cNvSpPr>
            <a:spLocks noChangeArrowheads="1"/>
          </p:cNvSpPr>
          <p:nvPr/>
        </p:nvSpPr>
        <p:spPr bwMode="auto">
          <a:xfrm>
            <a:off x="5601559" y="4129477"/>
            <a:ext cx="3200014" cy="610754"/>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en-GB" altLang="zh-CN" dirty="0" err="1" smtClean="0">
                <a:solidFill>
                  <a:srgbClr val="363636"/>
                </a:solidFill>
                <a:ea typeface="SimSun" pitchFamily="2" charset="-122"/>
              </a:rPr>
              <a:t>Capecitabine+RT</a:t>
            </a:r>
            <a:endParaRPr lang="en-GB" altLang="zh-CN" dirty="0">
              <a:solidFill>
                <a:srgbClr val="363636"/>
              </a:solidFill>
              <a:ea typeface="SimSun" pitchFamily="2" charset="-122"/>
            </a:endParaRPr>
          </a:p>
        </p:txBody>
      </p:sp>
      <p:sp>
        <p:nvSpPr>
          <p:cNvPr id="17" name="AutoShape 12"/>
          <p:cNvSpPr>
            <a:spLocks noChangeArrowheads="1"/>
          </p:cNvSpPr>
          <p:nvPr/>
        </p:nvSpPr>
        <p:spPr bwMode="auto">
          <a:xfrm>
            <a:off x="5601559" y="4921163"/>
            <a:ext cx="3201994" cy="610754"/>
          </a:xfrm>
          <a:prstGeom prst="roundRect">
            <a:avLst>
              <a:gd name="adj" fmla="val 16667"/>
            </a:avLst>
          </a:prstGeom>
          <a:solidFill>
            <a:srgbClr val="969696"/>
          </a:solidFill>
          <a:ln w="9525" algn="ctr">
            <a:noFill/>
            <a:round/>
            <a:headEnd/>
            <a:tailEnd/>
          </a:ln>
        </p:spPr>
        <p:txBody>
          <a:bodyPr lIns="90488" tIns="0" rIns="90488" bIns="0" anchor="ctr"/>
          <a:lstStyle/>
          <a:p>
            <a:pPr algn="ctr" defTabSz="892175" eaLnBrk="0" hangingPunct="0"/>
            <a:r>
              <a:rPr lang="en-GB" altLang="zh-CN" dirty="0" err="1" smtClean="0">
                <a:solidFill>
                  <a:srgbClr val="363636"/>
                </a:solidFill>
                <a:ea typeface="SimSun" pitchFamily="2" charset="-122"/>
              </a:rPr>
              <a:t>Capecitabine+oxaliplatin+RT</a:t>
            </a:r>
            <a:endParaRPr lang="en-GB" altLang="zh-CN" dirty="0">
              <a:solidFill>
                <a:srgbClr val="363636"/>
              </a:solidFill>
              <a:ea typeface="SimSun" pitchFamily="2" charset="-122"/>
            </a:endParaRPr>
          </a:p>
        </p:txBody>
      </p:sp>
      <p:cxnSp>
        <p:nvCxnSpPr>
          <p:cNvPr id="18" name="AutoShape 15"/>
          <p:cNvCxnSpPr>
            <a:cxnSpLocks noChangeShapeType="1"/>
            <a:stCxn id="9" idx="6"/>
            <a:endCxn id="13" idx="1"/>
          </p:cNvCxnSpPr>
          <p:nvPr/>
        </p:nvCxnSpPr>
        <p:spPr bwMode="auto">
          <a:xfrm flipV="1">
            <a:off x="3634507" y="3638219"/>
            <a:ext cx="1967052" cy="369615"/>
          </a:xfrm>
          <a:prstGeom prst="straightConnector1">
            <a:avLst/>
          </a:prstGeom>
          <a:ln w="38100">
            <a:solidFill>
              <a:schemeClr val="bg1"/>
            </a:solidFill>
            <a:headEnd/>
            <a:tailEnd type="triangle" w="med" len="med"/>
          </a:ln>
        </p:spPr>
        <p:style>
          <a:lnRef idx="1">
            <a:schemeClr val="dk1"/>
          </a:lnRef>
          <a:fillRef idx="0">
            <a:schemeClr val="dk1"/>
          </a:fillRef>
          <a:effectRef idx="0">
            <a:schemeClr val="dk1"/>
          </a:effectRef>
          <a:fontRef idx="minor">
            <a:schemeClr val="tx1"/>
          </a:fontRef>
        </p:style>
      </p:cxnSp>
      <p:cxnSp>
        <p:nvCxnSpPr>
          <p:cNvPr id="19" name="AutoShape 15"/>
          <p:cNvCxnSpPr>
            <a:cxnSpLocks noChangeShapeType="1"/>
            <a:stCxn id="9" idx="6"/>
            <a:endCxn id="16" idx="1"/>
          </p:cNvCxnSpPr>
          <p:nvPr/>
        </p:nvCxnSpPr>
        <p:spPr bwMode="auto">
          <a:xfrm>
            <a:off x="3634507" y="4007834"/>
            <a:ext cx="1967052" cy="427020"/>
          </a:xfrm>
          <a:prstGeom prst="straightConnector1">
            <a:avLst/>
          </a:prstGeom>
          <a:ln w="38100">
            <a:solidFill>
              <a:schemeClr val="bg1"/>
            </a:solidFill>
            <a:headEnd/>
            <a:tailEnd type="triangle" w="med" len="med"/>
          </a:ln>
        </p:spPr>
        <p:style>
          <a:lnRef idx="1">
            <a:schemeClr val="dk1"/>
          </a:lnRef>
          <a:fillRef idx="0">
            <a:schemeClr val="dk1"/>
          </a:fillRef>
          <a:effectRef idx="0">
            <a:schemeClr val="dk1"/>
          </a:effectRef>
          <a:fontRef idx="minor">
            <a:schemeClr val="tx1"/>
          </a:fontRef>
        </p:style>
      </p:cxnSp>
      <p:cxnSp>
        <p:nvCxnSpPr>
          <p:cNvPr id="20" name="AutoShape 15"/>
          <p:cNvCxnSpPr>
            <a:cxnSpLocks noChangeShapeType="1"/>
            <a:stCxn id="9" idx="6"/>
            <a:endCxn id="14" idx="1"/>
          </p:cNvCxnSpPr>
          <p:nvPr/>
        </p:nvCxnSpPr>
        <p:spPr bwMode="auto">
          <a:xfrm flipV="1">
            <a:off x="3634507" y="2847717"/>
            <a:ext cx="1967052" cy="1160117"/>
          </a:xfrm>
          <a:prstGeom prst="straightConnector1">
            <a:avLst/>
          </a:prstGeom>
          <a:ln w="38100">
            <a:solidFill>
              <a:schemeClr val="bg1"/>
            </a:solidFill>
            <a:headEnd/>
            <a:tailEnd type="triangle" w="med" len="med"/>
          </a:ln>
        </p:spPr>
        <p:style>
          <a:lnRef idx="1">
            <a:schemeClr val="dk1"/>
          </a:lnRef>
          <a:fillRef idx="0">
            <a:schemeClr val="dk1"/>
          </a:fillRef>
          <a:effectRef idx="0">
            <a:schemeClr val="dk1"/>
          </a:effectRef>
          <a:fontRef idx="minor">
            <a:schemeClr val="tx1"/>
          </a:fontRef>
        </p:style>
      </p:cxnSp>
      <p:cxnSp>
        <p:nvCxnSpPr>
          <p:cNvPr id="21" name="AutoShape 15"/>
          <p:cNvCxnSpPr>
            <a:cxnSpLocks noChangeShapeType="1"/>
            <a:stCxn id="9" idx="6"/>
            <a:endCxn id="17" idx="1"/>
          </p:cNvCxnSpPr>
          <p:nvPr/>
        </p:nvCxnSpPr>
        <p:spPr bwMode="auto">
          <a:xfrm>
            <a:off x="3634507" y="4007834"/>
            <a:ext cx="1967052" cy="1218706"/>
          </a:xfrm>
          <a:prstGeom prst="straightConnector1">
            <a:avLst/>
          </a:prstGeom>
          <a:ln w="38100">
            <a:solidFill>
              <a:schemeClr val="bg1"/>
            </a:solidFill>
            <a:headEnd/>
            <a:tailEnd type="triangle" w="med" len="med"/>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65687523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4014: Toxicity, surgical complications, and short-term mortality in a randomized trial of</a:t>
            </a:r>
            <a:br>
              <a:rPr lang="en-GB" sz="1600" dirty="0"/>
            </a:br>
            <a:r>
              <a:rPr lang="en-GB" sz="1600" dirty="0" err="1"/>
              <a:t>neoadjuvant</a:t>
            </a:r>
            <a:r>
              <a:rPr lang="en-GB" sz="1600" dirty="0"/>
              <a:t> cisplatin/5FU versus </a:t>
            </a:r>
            <a:r>
              <a:rPr lang="en-GB" sz="1600" dirty="0" err="1"/>
              <a:t>epirubicin</a:t>
            </a:r>
            <a:r>
              <a:rPr lang="en-GB" sz="1600" dirty="0"/>
              <a:t>/cisplatin and capecitabine prior to</a:t>
            </a:r>
            <a:br>
              <a:rPr lang="en-GB" sz="1600" dirty="0"/>
            </a:br>
            <a:r>
              <a:rPr lang="en-GB" sz="1600" dirty="0"/>
              <a:t>resection of lower </a:t>
            </a:r>
            <a:r>
              <a:rPr lang="en-GB" sz="1600" dirty="0" err="1"/>
              <a:t>esophageal</a:t>
            </a:r>
            <a:r>
              <a:rPr lang="en-GB" sz="1600" dirty="0"/>
              <a:t>/</a:t>
            </a:r>
            <a:r>
              <a:rPr lang="en-GB" sz="1600" dirty="0" err="1"/>
              <a:t>gastroesophageal</a:t>
            </a:r>
            <a:r>
              <a:rPr lang="en-GB" sz="1600" dirty="0"/>
              <a:t> junction (GOJ) adenocarcinoma</a:t>
            </a:r>
            <a:br>
              <a:rPr lang="en-GB" sz="1600" dirty="0"/>
            </a:br>
            <a:r>
              <a:rPr lang="en-GB" sz="1600" dirty="0"/>
              <a:t>(MRC OEO5, ISRCTN01852072, CRUK 02/010</a:t>
            </a:r>
            <a:r>
              <a:rPr lang="en-GB" sz="1600" dirty="0" smtClean="0"/>
              <a:t>) </a:t>
            </a:r>
            <a:r>
              <a:rPr lang="en-GB" sz="1600" dirty="0"/>
              <a:t>– </a:t>
            </a:r>
            <a:r>
              <a:rPr lang="en-GB" sz="1600" dirty="0" smtClean="0"/>
              <a:t>Cunningham D et </a:t>
            </a:r>
            <a:r>
              <a:rPr lang="en-GB" sz="1600" dirty="0"/>
              <a:t>al</a:t>
            </a:r>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dirty="0"/>
              <a:t>To compare </a:t>
            </a:r>
            <a:r>
              <a:rPr lang="en-GB" sz="1800" dirty="0" smtClean="0"/>
              <a:t>CF vs ECX pre-operatively, </a:t>
            </a:r>
            <a:r>
              <a:rPr lang="en-GB" sz="1800" dirty="0"/>
              <a:t>followed by </a:t>
            </a:r>
            <a:r>
              <a:rPr lang="en-GB" sz="1800" dirty="0" err="1" smtClean="0"/>
              <a:t>oesophagectomy</a:t>
            </a:r>
            <a:r>
              <a:rPr lang="en-GB" sz="1800" dirty="0" smtClean="0"/>
              <a:t> in patients </a:t>
            </a:r>
            <a:r>
              <a:rPr lang="en-GB" sz="1800" dirty="0"/>
              <a:t>with </a:t>
            </a:r>
            <a:r>
              <a:rPr lang="en-GB" sz="1800" dirty="0" err="1"/>
              <a:t>resectable</a:t>
            </a:r>
            <a:r>
              <a:rPr lang="en-GB" sz="1800" dirty="0"/>
              <a:t> adenocarcinoma of the lower </a:t>
            </a:r>
            <a:r>
              <a:rPr lang="en-GB" sz="1800" dirty="0" smtClean="0"/>
              <a:t>oesophagus or GEJ</a:t>
            </a:r>
            <a:endParaRPr lang="en-GB" sz="1800" dirty="0"/>
          </a:p>
        </p:txBody>
      </p:sp>
      <p:sp>
        <p:nvSpPr>
          <p:cNvPr id="5124" name="Text Box 4"/>
          <p:cNvSpPr txBox="1">
            <a:spLocks noChangeArrowheads="1"/>
          </p:cNvSpPr>
          <p:nvPr/>
        </p:nvSpPr>
        <p:spPr bwMode="auto">
          <a:xfrm>
            <a:off x="4675380" y="6474897"/>
            <a:ext cx="42479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latin typeface="Arial"/>
                <a:cs typeface="Arial"/>
              </a:rPr>
              <a:t>Cunningham et al. J </a:t>
            </a:r>
            <a:r>
              <a:rPr lang="en-GB" sz="1200" dirty="0" err="1">
                <a:solidFill>
                  <a:srgbClr val="363636"/>
                </a:solidFill>
                <a:latin typeface="Arial"/>
                <a:cs typeface="Arial"/>
              </a:rPr>
              <a:t>Clin</a:t>
            </a:r>
            <a:r>
              <a:rPr lang="en-GB" sz="1200" dirty="0">
                <a:solidFill>
                  <a:srgbClr val="363636"/>
                </a:solidFill>
                <a:latin typeface="Arial"/>
                <a:cs typeface="Arial"/>
              </a:rPr>
              <a:t> </a:t>
            </a:r>
            <a:r>
              <a:rPr lang="en-GB" sz="1200" dirty="0" err="1">
                <a:solidFill>
                  <a:srgbClr val="363636"/>
                </a:solidFill>
                <a:latin typeface="Arial"/>
                <a:cs typeface="Arial"/>
              </a:rPr>
              <a:t>Oncol</a:t>
            </a:r>
            <a:r>
              <a:rPr lang="en-GB" sz="1200" dirty="0">
                <a:solidFill>
                  <a:srgbClr val="363636"/>
                </a:solidFill>
                <a:latin typeface="Arial"/>
                <a:cs typeface="Arial"/>
              </a:rPr>
              <a:t> 2014; 32 (</a:t>
            </a:r>
            <a:r>
              <a:rPr lang="en-GB" sz="1200" dirty="0" err="1">
                <a:solidFill>
                  <a:srgbClr val="363636"/>
                </a:solidFill>
                <a:latin typeface="Arial"/>
                <a:cs typeface="Arial"/>
              </a:rPr>
              <a:t>suppl</a:t>
            </a:r>
            <a:r>
              <a:rPr lang="en-GB" sz="1200" dirty="0">
                <a:solidFill>
                  <a:srgbClr val="363636"/>
                </a:solidFill>
                <a:latin typeface="Arial"/>
                <a:cs typeface="Arial"/>
              </a:rPr>
              <a:t> 5; </a:t>
            </a:r>
            <a:r>
              <a:rPr lang="en-GB" sz="1200" dirty="0" err="1">
                <a:solidFill>
                  <a:srgbClr val="363636"/>
                </a:solidFill>
                <a:latin typeface="Arial"/>
                <a:cs typeface="Arial"/>
              </a:rPr>
              <a:t>abstr</a:t>
            </a:r>
            <a:r>
              <a:rPr lang="en-GB" sz="1200" dirty="0">
                <a:solidFill>
                  <a:srgbClr val="363636"/>
                </a:solidFill>
                <a:latin typeface="Arial"/>
                <a:cs typeface="Arial"/>
              </a:rPr>
              <a:t> 4014) </a:t>
            </a:r>
          </a:p>
        </p:txBody>
      </p:sp>
      <p:sp>
        <p:nvSpPr>
          <p:cNvPr id="7" name="Text Box 9"/>
          <p:cNvSpPr txBox="1">
            <a:spLocks noChangeArrowheads="1"/>
          </p:cNvSpPr>
          <p:nvPr/>
        </p:nvSpPr>
        <p:spPr bwMode="auto">
          <a:xfrm>
            <a:off x="231775" y="6290231"/>
            <a:ext cx="40738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solidFill>
                  <a:srgbClr val="363636"/>
                </a:solidFill>
                <a:latin typeface="Arial"/>
                <a:cs typeface="Arial"/>
              </a:rPr>
              <a:t>CF, </a:t>
            </a:r>
            <a:r>
              <a:rPr lang="en-GB" sz="1200" dirty="0" smtClean="0">
                <a:solidFill>
                  <a:srgbClr val="363636"/>
                </a:solidFill>
                <a:latin typeface="Arial"/>
                <a:cs typeface="Arial"/>
              </a:rPr>
              <a:t>cisplatin/5-FU</a:t>
            </a:r>
            <a:r>
              <a:rPr lang="en-GB" sz="1200" dirty="0">
                <a:solidFill>
                  <a:srgbClr val="363636"/>
                </a:solidFill>
                <a:latin typeface="Arial"/>
                <a:cs typeface="Arial"/>
              </a:rPr>
              <a:t>; ECX, </a:t>
            </a:r>
            <a:r>
              <a:rPr lang="en-GB" sz="1200" dirty="0" err="1" smtClean="0">
                <a:solidFill>
                  <a:srgbClr val="363636"/>
                </a:solidFill>
                <a:latin typeface="Arial"/>
                <a:cs typeface="Arial"/>
              </a:rPr>
              <a:t>epirubicin</a:t>
            </a:r>
            <a:r>
              <a:rPr lang="en-GB" sz="1200" dirty="0" smtClean="0">
                <a:solidFill>
                  <a:srgbClr val="363636"/>
                </a:solidFill>
                <a:latin typeface="Arial"/>
                <a:cs typeface="Arial"/>
              </a:rPr>
              <a:t>/</a:t>
            </a:r>
            <a:r>
              <a:rPr lang="en-GB" sz="1200" dirty="0" err="1" smtClean="0">
                <a:solidFill>
                  <a:srgbClr val="363636"/>
                </a:solidFill>
                <a:latin typeface="Arial"/>
                <a:cs typeface="Arial"/>
              </a:rPr>
              <a:t>cisplatin+capecitabine</a:t>
            </a:r>
            <a:r>
              <a:rPr lang="en-GB" sz="1200" dirty="0">
                <a:solidFill>
                  <a:srgbClr val="363636"/>
                </a:solidFill>
                <a:latin typeface="Arial"/>
                <a:cs typeface="Arial"/>
              </a:rPr>
              <a:t>; </a:t>
            </a:r>
            <a:br>
              <a:rPr lang="en-GB" sz="1200" dirty="0">
                <a:solidFill>
                  <a:srgbClr val="363636"/>
                </a:solidFill>
                <a:latin typeface="Arial"/>
                <a:cs typeface="Arial"/>
              </a:rPr>
            </a:br>
            <a:r>
              <a:rPr lang="en-GB" sz="1200" dirty="0" smtClean="0">
                <a:solidFill>
                  <a:srgbClr val="363636"/>
                </a:solidFill>
                <a:latin typeface="Arial"/>
                <a:cs typeface="Arial"/>
              </a:rPr>
              <a:t>GEJ, gastro-oesophageal junction</a:t>
            </a:r>
            <a:endParaRPr lang="en-GB" sz="1200" dirty="0">
              <a:solidFill>
                <a:srgbClr val="363636"/>
              </a:solidFill>
              <a:latin typeface="Arial"/>
              <a:cs typeface="Arial"/>
            </a:endParaRPr>
          </a:p>
        </p:txBody>
      </p:sp>
      <p:sp>
        <p:nvSpPr>
          <p:cNvPr id="8" name="Rectangle 9"/>
          <p:cNvSpPr txBox="1">
            <a:spLocks noChangeArrowheads="1"/>
          </p:cNvSpPr>
          <p:nvPr/>
        </p:nvSpPr>
        <p:spPr bwMode="auto">
          <a:xfrm>
            <a:off x="228600" y="5334009"/>
            <a:ext cx="4267200" cy="56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OS (not yet reported)</a:t>
            </a:r>
          </a:p>
        </p:txBody>
      </p:sp>
      <p:sp>
        <p:nvSpPr>
          <p:cNvPr id="9" name="Content Placeholder 26"/>
          <p:cNvSpPr txBox="1">
            <a:spLocks/>
          </p:cNvSpPr>
          <p:nvPr/>
        </p:nvSpPr>
        <p:spPr>
          <a:xfrm>
            <a:off x="4648200" y="5334009"/>
            <a:ext cx="4267200" cy="68042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dirty="0" smtClean="0">
                <a:solidFill>
                  <a:srgbClr val="363636"/>
                </a:solidFill>
              </a:rPr>
              <a:t>Toxicity and m</a:t>
            </a:r>
            <a:r>
              <a:rPr lang="en-GB" sz="1600" kern="0" dirty="0" smtClean="0">
                <a:solidFill>
                  <a:srgbClr val="363636"/>
                </a:solidFill>
              </a:rPr>
              <a:t>ortality</a:t>
            </a:r>
          </a:p>
        </p:txBody>
      </p:sp>
      <p:sp>
        <p:nvSpPr>
          <p:cNvPr id="10" name="Oval 14"/>
          <p:cNvSpPr>
            <a:spLocks noChangeArrowheads="1"/>
          </p:cNvSpPr>
          <p:nvPr/>
        </p:nvSpPr>
        <p:spPr bwMode="auto">
          <a:xfrm>
            <a:off x="3941537" y="3551245"/>
            <a:ext cx="583595" cy="584200"/>
          </a:xfrm>
          <a:prstGeom prst="ellipse">
            <a:avLst/>
          </a:prstGeom>
          <a:noFill/>
          <a:ln w="28575">
            <a:solidFill>
              <a:schemeClr val="bg1"/>
            </a:solidFill>
            <a:round/>
            <a:headEnd/>
            <a:tailEnd/>
          </a:ln>
        </p:spPr>
        <p:txBody>
          <a:bodyPr wrap="none" anchor="ctr"/>
          <a:lstStyle/>
          <a:p>
            <a:pPr algn="ctr"/>
            <a:r>
              <a:rPr lang="en-GB" altLang="zh-CN" b="1" dirty="0">
                <a:solidFill>
                  <a:srgbClr val="043882"/>
                </a:solidFill>
                <a:latin typeface="Arial"/>
                <a:ea typeface="SimSun" pitchFamily="2" charset="-122"/>
                <a:cs typeface="Arial"/>
              </a:rPr>
              <a:t>R</a:t>
            </a:r>
          </a:p>
          <a:p>
            <a:pPr algn="ctr"/>
            <a:r>
              <a:rPr lang="en-GB" altLang="zh-CN" b="1" dirty="0">
                <a:solidFill>
                  <a:srgbClr val="043882"/>
                </a:solidFill>
                <a:latin typeface="Arial"/>
                <a:ea typeface="SimSun" pitchFamily="2" charset="-122"/>
                <a:cs typeface="Arial"/>
              </a:rPr>
              <a:t>1:1</a:t>
            </a:r>
          </a:p>
        </p:txBody>
      </p:sp>
      <p:cxnSp>
        <p:nvCxnSpPr>
          <p:cNvPr id="11" name="AutoShape 15"/>
          <p:cNvCxnSpPr>
            <a:cxnSpLocks noChangeShapeType="1"/>
            <a:stCxn id="10" idx="0"/>
          </p:cNvCxnSpPr>
          <p:nvPr/>
        </p:nvCxnSpPr>
        <p:spPr bwMode="auto">
          <a:xfrm rot="5400000" flipH="1" flipV="1">
            <a:off x="4236189" y="2922125"/>
            <a:ext cx="626267" cy="631975"/>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0" idx="1"/>
          </p:cNvCxnSpPr>
          <p:nvPr/>
        </p:nvCxnSpPr>
        <p:spPr bwMode="auto">
          <a:xfrm rot="16200000" flipH="1">
            <a:off x="4332206" y="4036573"/>
            <a:ext cx="429042" cy="626785"/>
          </a:xfrm>
          <a:prstGeom prst="bentConnector2">
            <a:avLst/>
          </a:prstGeom>
          <a:noFill/>
          <a:ln w="38100">
            <a:solidFill>
              <a:schemeClr val="bg1"/>
            </a:solidFill>
            <a:miter lim="800000"/>
            <a:headEnd/>
            <a:tailEnd type="triangle" w="med" len="med"/>
          </a:ln>
        </p:spPr>
      </p:cxnSp>
      <p:sp>
        <p:nvSpPr>
          <p:cNvPr id="13" name="AutoShape 12"/>
          <p:cNvSpPr>
            <a:spLocks noChangeArrowheads="1"/>
          </p:cNvSpPr>
          <p:nvPr/>
        </p:nvSpPr>
        <p:spPr bwMode="auto">
          <a:xfrm>
            <a:off x="8257722" y="4293096"/>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PD</a:t>
            </a:r>
          </a:p>
        </p:txBody>
      </p:sp>
      <p:sp>
        <p:nvSpPr>
          <p:cNvPr id="14" name="AutoShape 12"/>
          <p:cNvSpPr>
            <a:spLocks noChangeArrowheads="1"/>
          </p:cNvSpPr>
          <p:nvPr/>
        </p:nvSpPr>
        <p:spPr bwMode="auto">
          <a:xfrm>
            <a:off x="8257722" y="2708920"/>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a:rPr>
              <a:t>PD</a:t>
            </a:r>
          </a:p>
        </p:txBody>
      </p:sp>
      <p:cxnSp>
        <p:nvCxnSpPr>
          <p:cNvPr id="16" name="AutoShape 19"/>
          <p:cNvCxnSpPr>
            <a:cxnSpLocks noChangeShapeType="1"/>
            <a:endCxn id="10" idx="2"/>
          </p:cNvCxnSpPr>
          <p:nvPr/>
        </p:nvCxnSpPr>
        <p:spPr bwMode="auto">
          <a:xfrm>
            <a:off x="3684814" y="3843345"/>
            <a:ext cx="256723" cy="0"/>
          </a:xfrm>
          <a:prstGeom prst="straightConnector1">
            <a:avLst/>
          </a:prstGeom>
          <a:noFill/>
          <a:ln w="38100">
            <a:solidFill>
              <a:schemeClr val="bg1"/>
            </a:solidFill>
            <a:round/>
            <a:headEnd/>
            <a:tailEnd type="triangle" w="med" len="med"/>
          </a:ln>
        </p:spPr>
      </p:cxnSp>
      <p:cxnSp>
        <p:nvCxnSpPr>
          <p:cNvPr id="17" name="AutoShape 20"/>
          <p:cNvCxnSpPr>
            <a:cxnSpLocks noChangeShapeType="1"/>
            <a:stCxn id="20" idx="3"/>
            <a:endCxn id="13" idx="1"/>
          </p:cNvCxnSpPr>
          <p:nvPr/>
        </p:nvCxnSpPr>
        <p:spPr bwMode="auto">
          <a:xfrm flipV="1">
            <a:off x="8028472" y="4557415"/>
            <a:ext cx="229250" cy="7072"/>
          </a:xfrm>
          <a:prstGeom prst="straightConnector1">
            <a:avLst/>
          </a:prstGeom>
          <a:noFill/>
          <a:ln w="38100">
            <a:solidFill>
              <a:schemeClr val="bg1"/>
            </a:solidFill>
            <a:prstDash val="dash"/>
            <a:round/>
            <a:headEnd/>
            <a:tailEnd type="triangle" w="med" len="med"/>
          </a:ln>
        </p:spPr>
      </p:cxnSp>
      <p:cxnSp>
        <p:nvCxnSpPr>
          <p:cNvPr id="18" name="AutoShape 21"/>
          <p:cNvCxnSpPr>
            <a:cxnSpLocks noChangeShapeType="1"/>
            <a:stCxn id="21" idx="3"/>
            <a:endCxn id="14" idx="1"/>
          </p:cNvCxnSpPr>
          <p:nvPr/>
        </p:nvCxnSpPr>
        <p:spPr bwMode="auto">
          <a:xfrm>
            <a:off x="8030254" y="2971771"/>
            <a:ext cx="227468" cy="1468"/>
          </a:xfrm>
          <a:prstGeom prst="straightConnector1">
            <a:avLst/>
          </a:prstGeom>
          <a:noFill/>
          <a:ln w="38100">
            <a:solidFill>
              <a:schemeClr val="bg1"/>
            </a:solidFill>
            <a:round/>
            <a:headEnd/>
            <a:tailEnd type="triangle" w="med" len="med"/>
          </a:ln>
        </p:spPr>
      </p:cxnSp>
      <p:sp>
        <p:nvSpPr>
          <p:cNvPr id="19" name="AutoShape 9"/>
          <p:cNvSpPr>
            <a:spLocks noChangeArrowheads="1"/>
          </p:cNvSpPr>
          <p:nvPr/>
        </p:nvSpPr>
        <p:spPr bwMode="auto">
          <a:xfrm>
            <a:off x="228600" y="2933931"/>
            <a:ext cx="3456214" cy="1571889"/>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latin typeface="Arial"/>
                <a:ea typeface="SimSun" pitchFamily="2" charset="-122"/>
                <a:cs typeface="Arial"/>
              </a:rPr>
              <a:t>Key patient inclusion criteria</a:t>
            </a:r>
            <a:endParaRPr lang="en-GB" altLang="zh-CN" sz="1600"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sz="1600" dirty="0" smtClean="0">
                <a:solidFill>
                  <a:srgbClr val="FFFFFF"/>
                </a:solidFill>
                <a:latin typeface="Arial"/>
                <a:ea typeface="SimSun" pitchFamily="2" charset="-122"/>
                <a:cs typeface="Arial"/>
              </a:rPr>
              <a:t>Patients </a:t>
            </a:r>
            <a:r>
              <a:rPr lang="en-GB" altLang="zh-CN" sz="1600" dirty="0">
                <a:solidFill>
                  <a:srgbClr val="FFFFFF"/>
                </a:solidFill>
                <a:latin typeface="Arial"/>
                <a:ea typeface="SimSun" pitchFamily="2" charset="-122"/>
                <a:cs typeface="Arial"/>
              </a:rPr>
              <a:t>with </a:t>
            </a:r>
            <a:r>
              <a:rPr lang="en-GB" altLang="zh-CN" sz="1600" dirty="0" err="1">
                <a:solidFill>
                  <a:srgbClr val="FFFFFF"/>
                </a:solidFill>
                <a:latin typeface="Arial"/>
                <a:ea typeface="SimSun" pitchFamily="2" charset="-122"/>
                <a:cs typeface="Arial"/>
              </a:rPr>
              <a:t>resectable</a:t>
            </a:r>
            <a:r>
              <a:rPr lang="en-GB" altLang="zh-CN" sz="1600" dirty="0">
                <a:solidFill>
                  <a:srgbClr val="FFFFFF"/>
                </a:solidFill>
                <a:latin typeface="Arial"/>
                <a:ea typeface="SimSun" pitchFamily="2" charset="-122"/>
                <a:cs typeface="Arial"/>
              </a:rPr>
              <a:t> adenocarcinoma of the lower </a:t>
            </a:r>
            <a:r>
              <a:rPr lang="en-GB" altLang="zh-CN" sz="1600" dirty="0" smtClean="0">
                <a:solidFill>
                  <a:srgbClr val="FFFFFF"/>
                </a:solidFill>
                <a:latin typeface="Arial"/>
                <a:ea typeface="SimSun" pitchFamily="2" charset="-122"/>
                <a:cs typeface="Arial"/>
              </a:rPr>
              <a:t>oesophagus or GEJ</a:t>
            </a:r>
            <a:endParaRPr lang="en-GB" altLang="zh-CN" sz="1600" dirty="0">
              <a:solidFill>
                <a:srgbClr val="FFFFFF"/>
              </a:solidFill>
              <a:latin typeface="Arial"/>
              <a:ea typeface="SimSun" pitchFamily="2" charset="-122"/>
              <a:cs typeface="Arial"/>
            </a:endParaRPr>
          </a:p>
          <a:p>
            <a:pPr marL="292100" indent="-292100" defTabSz="892175" eaLnBrk="0" hangingPunct="0">
              <a:spcAft>
                <a:spcPct val="30000"/>
              </a:spcAft>
              <a:buFont typeface="Wingdings" pitchFamily="2" charset="2"/>
              <a:buNone/>
            </a:pPr>
            <a:r>
              <a:rPr lang="en-GB" altLang="zh-CN" sz="1600" dirty="0">
                <a:solidFill>
                  <a:srgbClr val="FFFFFF"/>
                </a:solidFill>
                <a:latin typeface="Arial"/>
                <a:ea typeface="SimSun" pitchFamily="2" charset="-122"/>
                <a:cs typeface="Arial"/>
              </a:rPr>
              <a:t>(n=897)</a:t>
            </a:r>
          </a:p>
        </p:txBody>
      </p:sp>
      <p:sp>
        <p:nvSpPr>
          <p:cNvPr id="20" name="AutoShape 12"/>
          <p:cNvSpPr>
            <a:spLocks noChangeArrowheads="1"/>
          </p:cNvSpPr>
          <p:nvPr/>
        </p:nvSpPr>
        <p:spPr bwMode="auto">
          <a:xfrm>
            <a:off x="4860120" y="3963242"/>
            <a:ext cx="3168352" cy="120248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363636"/>
                </a:solidFill>
                <a:latin typeface="Arial"/>
                <a:ea typeface="SimSun" pitchFamily="2" charset="-122"/>
                <a:cs typeface="Arial"/>
              </a:rPr>
              <a:t>4x 21-day cycles of </a:t>
            </a:r>
            <a:r>
              <a:rPr lang="en-GB" altLang="zh-CN" sz="1600" dirty="0" err="1" smtClean="0">
                <a:solidFill>
                  <a:srgbClr val="363636"/>
                </a:solidFill>
                <a:latin typeface="Arial"/>
                <a:ea typeface="SimSun" pitchFamily="2" charset="-122"/>
                <a:cs typeface="Arial"/>
              </a:rPr>
              <a:t>epirubicin</a:t>
            </a:r>
            <a:r>
              <a:rPr lang="en-GB" altLang="zh-CN" sz="1600" dirty="0" smtClean="0">
                <a:solidFill>
                  <a:srgbClr val="363636"/>
                </a:solidFill>
                <a:latin typeface="Arial"/>
                <a:ea typeface="SimSun" pitchFamily="2" charset="-122"/>
                <a:cs typeface="Arial"/>
              </a:rPr>
              <a:t> 50 mg/m</a:t>
            </a:r>
            <a:r>
              <a:rPr lang="en-GB" altLang="zh-CN" sz="1600" baseline="30000" dirty="0" smtClean="0">
                <a:solidFill>
                  <a:srgbClr val="363636"/>
                </a:solidFill>
                <a:latin typeface="Arial"/>
                <a:ea typeface="SimSun" pitchFamily="2" charset="-122"/>
                <a:cs typeface="Arial"/>
              </a:rPr>
              <a:t>2</a:t>
            </a:r>
            <a:r>
              <a:rPr lang="en-GB" altLang="zh-CN" sz="1600" dirty="0" smtClean="0">
                <a:solidFill>
                  <a:srgbClr val="363636"/>
                </a:solidFill>
                <a:latin typeface="Arial"/>
                <a:ea typeface="SimSun" pitchFamily="2" charset="-122"/>
                <a:cs typeface="Arial"/>
              </a:rPr>
              <a:t> + </a:t>
            </a:r>
            <a:r>
              <a:rPr lang="en-GB" altLang="zh-CN" sz="1600" dirty="0" err="1" smtClean="0">
                <a:solidFill>
                  <a:srgbClr val="363636"/>
                </a:solidFill>
                <a:latin typeface="Arial"/>
                <a:ea typeface="SimSun" pitchFamily="2" charset="-122"/>
                <a:cs typeface="Arial"/>
              </a:rPr>
              <a:t>cisplatin</a:t>
            </a:r>
            <a:r>
              <a:rPr lang="en-GB" altLang="zh-CN" sz="1600" dirty="0" smtClean="0">
                <a:solidFill>
                  <a:srgbClr val="363636"/>
                </a:solidFill>
                <a:latin typeface="Arial"/>
                <a:ea typeface="SimSun" pitchFamily="2" charset="-122"/>
                <a:cs typeface="Arial"/>
              </a:rPr>
              <a:t> 60 mg/m</a:t>
            </a:r>
            <a:r>
              <a:rPr lang="en-GB" altLang="zh-CN" sz="1600" baseline="30000" dirty="0" smtClean="0">
                <a:solidFill>
                  <a:srgbClr val="363636"/>
                </a:solidFill>
                <a:latin typeface="Arial"/>
                <a:ea typeface="SimSun" pitchFamily="2" charset="-122"/>
                <a:cs typeface="Arial"/>
              </a:rPr>
              <a:t>2</a:t>
            </a:r>
            <a:r>
              <a:rPr lang="en-GB" altLang="zh-CN" sz="1600" dirty="0" smtClean="0">
                <a:solidFill>
                  <a:srgbClr val="363636"/>
                </a:solidFill>
                <a:latin typeface="Arial"/>
                <a:ea typeface="SimSun" pitchFamily="2" charset="-122"/>
                <a:cs typeface="Arial"/>
              </a:rPr>
              <a:t> + capecitabine 1250 mg/m</a:t>
            </a:r>
            <a:r>
              <a:rPr lang="en-GB" altLang="zh-CN" sz="1600" baseline="30000" dirty="0" smtClean="0">
                <a:solidFill>
                  <a:srgbClr val="363636"/>
                </a:solidFill>
                <a:latin typeface="Arial"/>
                <a:ea typeface="SimSun" pitchFamily="2" charset="-122"/>
                <a:cs typeface="Arial"/>
              </a:rPr>
              <a:t>2</a:t>
            </a:r>
            <a:r>
              <a:rPr lang="en-GB" altLang="zh-CN" sz="1600" dirty="0" smtClean="0">
                <a:solidFill>
                  <a:srgbClr val="363636"/>
                </a:solidFill>
                <a:latin typeface="Arial"/>
                <a:ea typeface="SimSun" pitchFamily="2" charset="-122"/>
                <a:cs typeface="Arial"/>
              </a:rPr>
              <a:t>/day</a:t>
            </a:r>
            <a:endParaRPr lang="en-GB" altLang="zh-CN" sz="1600" dirty="0">
              <a:solidFill>
                <a:srgbClr val="363636"/>
              </a:solidFill>
              <a:latin typeface="Arial"/>
              <a:ea typeface="SimSun" pitchFamily="2" charset="-122"/>
              <a:cs typeface="Arial"/>
            </a:endParaRPr>
          </a:p>
          <a:p>
            <a:pPr algn="ctr" defTabSz="892175" eaLnBrk="0" hangingPunct="0"/>
            <a:r>
              <a:rPr lang="en-GB" altLang="zh-CN" sz="1600" dirty="0">
                <a:solidFill>
                  <a:srgbClr val="363636"/>
                </a:solidFill>
                <a:latin typeface="Arial"/>
                <a:ea typeface="SimSun" pitchFamily="2" charset="-122"/>
                <a:cs typeface="Arial"/>
              </a:rPr>
              <a:t>(n=446)</a:t>
            </a:r>
          </a:p>
        </p:txBody>
      </p:sp>
      <p:sp>
        <p:nvSpPr>
          <p:cNvPr id="21" name="AutoShape 8"/>
          <p:cNvSpPr>
            <a:spLocks noChangeArrowheads="1"/>
          </p:cNvSpPr>
          <p:nvPr/>
        </p:nvSpPr>
        <p:spPr bwMode="auto">
          <a:xfrm>
            <a:off x="4860032" y="2370525"/>
            <a:ext cx="3170222" cy="120249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latin typeface="Arial"/>
                <a:ea typeface="SimSun" pitchFamily="2" charset="-122"/>
                <a:cs typeface="Arial"/>
              </a:rPr>
              <a:t>2x 21-day cycles of </a:t>
            </a:r>
            <a:r>
              <a:rPr lang="en-GB" altLang="zh-CN" sz="1600" dirty="0" err="1" smtClean="0">
                <a:solidFill>
                  <a:srgbClr val="FFFFFF"/>
                </a:solidFill>
                <a:latin typeface="Arial"/>
                <a:ea typeface="SimSun" pitchFamily="2" charset="-122"/>
                <a:cs typeface="Arial"/>
              </a:rPr>
              <a:t>cisplatin</a:t>
            </a:r>
            <a:r>
              <a:rPr lang="en-GB" altLang="zh-CN" sz="1600" dirty="0" smtClean="0">
                <a:solidFill>
                  <a:srgbClr val="FFFFFF"/>
                </a:solidFill>
                <a:latin typeface="Arial"/>
                <a:ea typeface="SimSun" pitchFamily="2" charset="-122"/>
                <a:cs typeface="Arial"/>
              </a:rPr>
              <a:t> </a:t>
            </a:r>
            <a:br>
              <a:rPr lang="en-GB" altLang="zh-CN" sz="1600" dirty="0" smtClean="0">
                <a:solidFill>
                  <a:srgbClr val="FFFFFF"/>
                </a:solidFill>
                <a:latin typeface="Arial"/>
                <a:ea typeface="SimSun" pitchFamily="2" charset="-122"/>
                <a:cs typeface="Arial"/>
              </a:rPr>
            </a:br>
            <a:r>
              <a:rPr lang="en-GB" altLang="zh-CN" sz="1600" dirty="0" smtClean="0">
                <a:solidFill>
                  <a:srgbClr val="FFFFFF"/>
                </a:solidFill>
                <a:latin typeface="Arial"/>
                <a:ea typeface="SimSun" pitchFamily="2" charset="-122"/>
                <a:cs typeface="Arial"/>
              </a:rPr>
              <a:t>80 mg/m</a:t>
            </a:r>
            <a:r>
              <a:rPr lang="en-GB" altLang="zh-CN" sz="1600" baseline="30000" dirty="0" smtClean="0">
                <a:solidFill>
                  <a:srgbClr val="FFFFFF"/>
                </a:solidFill>
                <a:latin typeface="Arial"/>
                <a:ea typeface="SimSun" pitchFamily="2" charset="-122"/>
                <a:cs typeface="Arial"/>
              </a:rPr>
              <a:t>2</a:t>
            </a:r>
            <a:r>
              <a:rPr lang="en-GB" altLang="zh-CN" sz="1600" dirty="0" smtClean="0">
                <a:solidFill>
                  <a:srgbClr val="FFFFFF"/>
                </a:solidFill>
                <a:latin typeface="Arial"/>
                <a:ea typeface="SimSun" pitchFamily="2" charset="-122"/>
                <a:cs typeface="Arial"/>
              </a:rPr>
              <a:t> + 5-FU 1 g/m</a:t>
            </a:r>
            <a:r>
              <a:rPr lang="en-GB" altLang="zh-CN" sz="1600" baseline="30000" dirty="0" smtClean="0">
                <a:solidFill>
                  <a:srgbClr val="FFFFFF"/>
                </a:solidFill>
                <a:latin typeface="Arial"/>
                <a:ea typeface="SimSun" pitchFamily="2" charset="-122"/>
                <a:cs typeface="Arial"/>
              </a:rPr>
              <a:t>2</a:t>
            </a:r>
            <a:r>
              <a:rPr lang="en-GB" altLang="zh-CN" sz="1600" dirty="0" smtClean="0">
                <a:solidFill>
                  <a:srgbClr val="FFFFFF"/>
                </a:solidFill>
                <a:latin typeface="Arial"/>
                <a:ea typeface="SimSun" pitchFamily="2" charset="-122"/>
                <a:cs typeface="Arial"/>
              </a:rPr>
              <a:t>/day over 4 days</a:t>
            </a:r>
            <a:endParaRPr lang="en-GB" altLang="zh-CN" sz="1600" dirty="0">
              <a:solidFill>
                <a:srgbClr val="FFFFFF"/>
              </a:solidFill>
              <a:latin typeface="Arial"/>
              <a:ea typeface="SimSun" pitchFamily="2" charset="-122"/>
              <a:cs typeface="Arial"/>
            </a:endParaRPr>
          </a:p>
          <a:p>
            <a:pPr algn="ctr" defTabSz="892175" eaLnBrk="0" hangingPunct="0"/>
            <a:r>
              <a:rPr lang="en-GB" altLang="zh-CN" sz="1600" dirty="0">
                <a:solidFill>
                  <a:srgbClr val="FFFFFF"/>
                </a:solidFill>
                <a:latin typeface="Arial"/>
                <a:ea typeface="SimSun" pitchFamily="2" charset="-122"/>
                <a:cs typeface="Arial"/>
              </a:rPr>
              <a:t>(n=451)</a:t>
            </a:r>
          </a:p>
        </p:txBody>
      </p:sp>
    </p:spTree>
    <p:custDataLst>
      <p:tags r:id="rId1"/>
    </p:custDataLst>
    <p:extLst>
      <p:ext uri="{BB962C8B-B14F-4D97-AF65-F5344CB8AC3E}">
        <p14:creationId xmlns:p14="http://schemas.microsoft.com/office/powerpoint/2010/main" val="281083774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4014: Toxicity, surgical complications, and short-term mortality in a randomized trial of</a:t>
            </a:r>
            <a:br>
              <a:rPr lang="en-GB" sz="1600" dirty="0"/>
            </a:br>
            <a:r>
              <a:rPr lang="en-GB" sz="1600" dirty="0" err="1"/>
              <a:t>neoadjuvant</a:t>
            </a:r>
            <a:r>
              <a:rPr lang="en-GB" sz="1600" dirty="0"/>
              <a:t> cisplatin/5FU versus </a:t>
            </a:r>
            <a:r>
              <a:rPr lang="en-GB" sz="1600" dirty="0" err="1"/>
              <a:t>epirubicin</a:t>
            </a:r>
            <a:r>
              <a:rPr lang="en-GB" sz="1600" dirty="0"/>
              <a:t>/cisplatin and capecitabine prior to</a:t>
            </a:r>
            <a:br>
              <a:rPr lang="en-GB" sz="1600" dirty="0"/>
            </a:br>
            <a:r>
              <a:rPr lang="en-GB" sz="1600" dirty="0"/>
              <a:t>resection of lower </a:t>
            </a:r>
            <a:r>
              <a:rPr lang="en-GB" sz="1600" dirty="0" err="1"/>
              <a:t>esophageal</a:t>
            </a:r>
            <a:r>
              <a:rPr lang="en-GB" sz="1600" dirty="0"/>
              <a:t>/</a:t>
            </a:r>
            <a:r>
              <a:rPr lang="en-GB" sz="1600" dirty="0" err="1"/>
              <a:t>gastroesophageal</a:t>
            </a:r>
            <a:r>
              <a:rPr lang="en-GB" sz="1600" dirty="0"/>
              <a:t> junction (GOJ) adenocarcinoma</a:t>
            </a:r>
            <a:br>
              <a:rPr lang="en-GB" sz="1600" dirty="0"/>
            </a:br>
            <a:r>
              <a:rPr lang="en-GB" sz="1600" dirty="0"/>
              <a:t>(MRC OEO5, ISRCTN01852072, CRUK 02/010) – Cunningham D et al</a:t>
            </a:r>
          </a:p>
        </p:txBody>
      </p:sp>
      <p:sp>
        <p:nvSpPr>
          <p:cNvPr id="5123" name="Rectangle 3"/>
          <p:cNvSpPr>
            <a:spLocks noGrp="1" noChangeArrowheads="1"/>
          </p:cNvSpPr>
          <p:nvPr>
            <p:ph type="body" idx="1"/>
          </p:nvPr>
        </p:nvSpPr>
        <p:spPr/>
        <p:txBody>
          <a:bodyPr/>
          <a:lstStyle/>
          <a:p>
            <a:r>
              <a:rPr lang="en-GB" sz="1800" b="1" dirty="0" smtClean="0"/>
              <a:t>Key results</a:t>
            </a:r>
          </a:p>
          <a:p>
            <a:pPr>
              <a:spcBef>
                <a:spcPts val="1200"/>
              </a:spcBef>
            </a:pPr>
            <a:endParaRPr lang="en-GB" sz="1800" b="1" dirty="0" smtClean="0"/>
          </a:p>
          <a:p>
            <a:pPr>
              <a:spcBef>
                <a:spcPts val="1200"/>
              </a:spcBef>
            </a:pPr>
            <a:endParaRPr lang="en-GB" sz="1800" b="1" dirty="0"/>
          </a:p>
          <a:p>
            <a:pPr>
              <a:spcBef>
                <a:spcPts val="1200"/>
              </a:spcBef>
            </a:pPr>
            <a:endParaRPr lang="en-GB" sz="1800" b="1" dirty="0" smtClean="0"/>
          </a:p>
          <a:p>
            <a:pPr>
              <a:spcBef>
                <a:spcPts val="1200"/>
              </a:spcBef>
            </a:pPr>
            <a:endParaRPr lang="en-GB" sz="1800" b="1" dirty="0"/>
          </a:p>
          <a:p>
            <a:pPr>
              <a:spcBef>
                <a:spcPts val="1200"/>
              </a:spcBef>
            </a:pPr>
            <a:endParaRPr lang="en-GB" sz="1800" b="1" dirty="0" smtClean="0"/>
          </a:p>
          <a:p>
            <a:pPr>
              <a:spcBef>
                <a:spcPts val="1200"/>
              </a:spcBef>
            </a:pPr>
            <a:endParaRPr lang="en-GB" sz="1800" b="1" dirty="0"/>
          </a:p>
          <a:p>
            <a:pPr>
              <a:spcBef>
                <a:spcPts val="1200"/>
              </a:spcBef>
            </a:pPr>
            <a:endParaRPr lang="en-GB" sz="1800" b="1" dirty="0" smtClean="0"/>
          </a:p>
          <a:p>
            <a:pPr>
              <a:spcBef>
                <a:spcPts val="1200"/>
              </a:spcBef>
            </a:pPr>
            <a:r>
              <a:rPr lang="en-GB" sz="1800" b="1" dirty="0" smtClean="0"/>
              <a:t>Conclusion</a:t>
            </a:r>
          </a:p>
          <a:p>
            <a:pPr lvl="1"/>
            <a:r>
              <a:rPr lang="en-GB" sz="1800" b="1" dirty="0"/>
              <a:t>Four cycles of </a:t>
            </a:r>
            <a:r>
              <a:rPr lang="en-GB" sz="1800" b="1" dirty="0" smtClean="0"/>
              <a:t>ECX had higher CT-related toxicity vs </a:t>
            </a:r>
            <a:r>
              <a:rPr lang="en-GB" sz="1800" b="1" dirty="0"/>
              <a:t>2 cycles of </a:t>
            </a:r>
            <a:r>
              <a:rPr lang="en-GB" sz="1800" b="1" dirty="0" smtClean="0"/>
              <a:t>CF, </a:t>
            </a:r>
            <a:r>
              <a:rPr lang="en-GB" sz="1800" b="1" dirty="0"/>
              <a:t>but did not affect resection rates</a:t>
            </a:r>
            <a:r>
              <a:rPr lang="en-GB" sz="1800" b="1" dirty="0" smtClean="0"/>
              <a:t>, surgical </a:t>
            </a:r>
            <a:r>
              <a:rPr lang="en-GB" sz="1800" b="1" dirty="0"/>
              <a:t>complications or </a:t>
            </a:r>
            <a:r>
              <a:rPr lang="en-GB" sz="1800" b="1" dirty="0" smtClean="0"/>
              <a:t>90-day mortality</a:t>
            </a:r>
            <a:endParaRPr lang="en-GB" sz="1800" b="1" dirty="0"/>
          </a:p>
        </p:txBody>
      </p:sp>
      <p:sp>
        <p:nvSpPr>
          <p:cNvPr id="5124" name="Text Box 4"/>
          <p:cNvSpPr txBox="1">
            <a:spLocks noChangeArrowheads="1"/>
          </p:cNvSpPr>
          <p:nvPr/>
        </p:nvSpPr>
        <p:spPr bwMode="auto">
          <a:xfrm>
            <a:off x="4675380" y="6474897"/>
            <a:ext cx="42479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latin typeface="Arial"/>
                <a:cs typeface="Arial"/>
              </a:rPr>
              <a:t>Cunningham et al. J </a:t>
            </a:r>
            <a:r>
              <a:rPr lang="en-GB" sz="1200" dirty="0" err="1">
                <a:solidFill>
                  <a:srgbClr val="363636"/>
                </a:solidFill>
                <a:latin typeface="Arial"/>
                <a:cs typeface="Arial"/>
              </a:rPr>
              <a:t>Clin</a:t>
            </a:r>
            <a:r>
              <a:rPr lang="en-GB" sz="1200" dirty="0">
                <a:solidFill>
                  <a:srgbClr val="363636"/>
                </a:solidFill>
                <a:latin typeface="Arial"/>
                <a:cs typeface="Arial"/>
              </a:rPr>
              <a:t> </a:t>
            </a:r>
            <a:r>
              <a:rPr lang="en-GB" sz="1200" dirty="0" err="1">
                <a:solidFill>
                  <a:srgbClr val="363636"/>
                </a:solidFill>
                <a:latin typeface="Arial"/>
                <a:cs typeface="Arial"/>
              </a:rPr>
              <a:t>Oncol</a:t>
            </a:r>
            <a:r>
              <a:rPr lang="en-GB" sz="1200" dirty="0">
                <a:solidFill>
                  <a:srgbClr val="363636"/>
                </a:solidFill>
                <a:latin typeface="Arial"/>
                <a:cs typeface="Arial"/>
              </a:rPr>
              <a:t> 2014; 32 (</a:t>
            </a:r>
            <a:r>
              <a:rPr lang="en-GB" sz="1200" dirty="0" err="1">
                <a:solidFill>
                  <a:srgbClr val="363636"/>
                </a:solidFill>
                <a:latin typeface="Arial"/>
                <a:cs typeface="Arial"/>
              </a:rPr>
              <a:t>suppl</a:t>
            </a:r>
            <a:r>
              <a:rPr lang="en-GB" sz="1200" dirty="0">
                <a:solidFill>
                  <a:srgbClr val="363636"/>
                </a:solidFill>
                <a:latin typeface="Arial"/>
                <a:cs typeface="Arial"/>
              </a:rPr>
              <a:t> 5; </a:t>
            </a:r>
            <a:r>
              <a:rPr lang="en-GB" sz="1200" dirty="0" err="1">
                <a:solidFill>
                  <a:srgbClr val="363636"/>
                </a:solidFill>
                <a:latin typeface="Arial"/>
                <a:cs typeface="Arial"/>
              </a:rPr>
              <a:t>abstr</a:t>
            </a:r>
            <a:r>
              <a:rPr lang="en-GB" sz="1200" dirty="0">
                <a:solidFill>
                  <a:srgbClr val="363636"/>
                </a:solidFill>
                <a:latin typeface="Arial"/>
                <a:cs typeface="Arial"/>
              </a:rPr>
              <a:t> 4014) </a:t>
            </a:r>
          </a:p>
        </p:txBody>
      </p:sp>
      <p:sp>
        <p:nvSpPr>
          <p:cNvPr id="20" name="Rectangle 19"/>
          <p:cNvSpPr/>
          <p:nvPr/>
        </p:nvSpPr>
        <p:spPr>
          <a:xfrm>
            <a:off x="1187624" y="1749824"/>
            <a:ext cx="2396910" cy="338554"/>
          </a:xfrm>
          <a:prstGeom prst="rect">
            <a:avLst/>
          </a:prstGeom>
        </p:spPr>
        <p:txBody>
          <a:bodyPr wrap="none">
            <a:spAutoFit/>
          </a:bodyPr>
          <a:lstStyle/>
          <a:p>
            <a:r>
              <a:rPr lang="en-GB" sz="1600" b="1" dirty="0" smtClean="0">
                <a:solidFill>
                  <a:srgbClr val="363636"/>
                </a:solidFill>
              </a:rPr>
              <a:t>Grade 3/4 CT toxicities</a:t>
            </a:r>
            <a:endParaRPr lang="en-US" sz="1600" b="1" dirty="0">
              <a:solidFill>
                <a:srgbClr val="363636"/>
              </a:solidFill>
            </a:endParaRPr>
          </a:p>
        </p:txBody>
      </p:sp>
      <p:sp>
        <p:nvSpPr>
          <p:cNvPr id="21" name="Rectangle 20"/>
          <p:cNvSpPr/>
          <p:nvPr/>
        </p:nvSpPr>
        <p:spPr>
          <a:xfrm>
            <a:off x="5436096" y="1821832"/>
            <a:ext cx="3046527" cy="338554"/>
          </a:xfrm>
          <a:prstGeom prst="rect">
            <a:avLst/>
          </a:prstGeom>
        </p:spPr>
        <p:txBody>
          <a:bodyPr wrap="none">
            <a:spAutoFit/>
          </a:bodyPr>
          <a:lstStyle/>
          <a:p>
            <a:r>
              <a:rPr lang="en-GB" sz="1600" b="1" dirty="0" smtClean="0">
                <a:solidFill>
                  <a:srgbClr val="363636"/>
                </a:solidFill>
              </a:rPr>
              <a:t>Post-operative complications</a:t>
            </a:r>
            <a:endParaRPr lang="en-US" sz="1600" b="1" dirty="0">
              <a:solidFill>
                <a:srgbClr val="363636"/>
              </a:solidFill>
            </a:endParaRPr>
          </a:p>
        </p:txBody>
      </p:sp>
      <p:graphicFrame>
        <p:nvGraphicFramePr>
          <p:cNvPr id="22" name="Chart 21"/>
          <p:cNvGraphicFramePr/>
          <p:nvPr>
            <p:extLst>
              <p:ext uri="{D42A27DB-BD31-4B8C-83A1-F6EECF244321}">
                <p14:modId xmlns:p14="http://schemas.microsoft.com/office/powerpoint/2010/main" val="1760631345"/>
              </p:ext>
            </p:extLst>
          </p:nvPr>
        </p:nvGraphicFramePr>
        <p:xfrm>
          <a:off x="395536" y="2088378"/>
          <a:ext cx="4176464" cy="275779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rot="16200000">
            <a:off x="-575497" y="3334074"/>
            <a:ext cx="1720343" cy="276999"/>
          </a:xfrm>
          <a:prstGeom prst="rect">
            <a:avLst/>
          </a:prstGeom>
          <a:noFill/>
        </p:spPr>
        <p:txBody>
          <a:bodyPr wrap="none" rtlCol="0">
            <a:spAutoFit/>
          </a:bodyPr>
          <a:lstStyle/>
          <a:p>
            <a:r>
              <a:rPr lang="en-GB" sz="1200" dirty="0" smtClean="0">
                <a:solidFill>
                  <a:srgbClr val="363636"/>
                </a:solidFill>
              </a:rPr>
              <a:t>Percentage of patients</a:t>
            </a:r>
            <a:endParaRPr lang="en-GB" sz="1200" dirty="0">
              <a:solidFill>
                <a:srgbClr val="363636"/>
              </a:solidFill>
            </a:endParaRPr>
          </a:p>
        </p:txBody>
      </p:sp>
      <p:sp>
        <p:nvSpPr>
          <p:cNvPr id="24" name="TextBox 23"/>
          <p:cNvSpPr txBox="1"/>
          <p:nvPr/>
        </p:nvSpPr>
        <p:spPr>
          <a:xfrm>
            <a:off x="755576" y="4646019"/>
            <a:ext cx="3874076" cy="415498"/>
          </a:xfrm>
          <a:prstGeom prst="rect">
            <a:avLst/>
          </a:prstGeom>
          <a:noFill/>
        </p:spPr>
        <p:txBody>
          <a:bodyPr wrap="square" rtlCol="0">
            <a:spAutoFit/>
          </a:bodyPr>
          <a:lstStyle/>
          <a:p>
            <a:pPr>
              <a:tabLst>
                <a:tab pos="311150" algn="ctr"/>
                <a:tab pos="889000" algn="ctr"/>
                <a:tab pos="1470025" algn="ctr"/>
                <a:tab pos="2044700" algn="ctr"/>
                <a:tab pos="2609850" algn="ctr"/>
                <a:tab pos="3200400" algn="ctr"/>
              </a:tabLst>
            </a:pPr>
            <a:r>
              <a:rPr lang="en-GB" sz="1050" dirty="0" smtClean="0">
                <a:solidFill>
                  <a:srgbClr val="363636"/>
                </a:solidFill>
                <a:latin typeface="Arial Narrow" panose="020B0606020202030204" pitchFamily="34" charset="0"/>
              </a:rPr>
              <a:t>	Any	Diarrhoea	Neutropenia	PPE	Infection/	Stomatitis</a:t>
            </a:r>
          </a:p>
          <a:p>
            <a:pPr>
              <a:tabLst>
                <a:tab pos="128588" algn="ctr"/>
                <a:tab pos="752475" algn="ctr"/>
                <a:tab pos="1366838" algn="ctr"/>
                <a:tab pos="1990725" algn="ctr"/>
                <a:tab pos="2609850" algn="ctr"/>
                <a:tab pos="3224213" algn="ctr"/>
              </a:tabLst>
            </a:pPr>
            <a:r>
              <a:rPr lang="en-GB" sz="1050" dirty="0" smtClean="0">
                <a:solidFill>
                  <a:srgbClr val="363636"/>
                </a:solidFill>
                <a:latin typeface="Arial Narrow" panose="020B0606020202030204" pitchFamily="34" charset="0"/>
              </a:rPr>
              <a:t>					febrile neutropenia</a:t>
            </a:r>
            <a:endParaRPr lang="en-GB" sz="1050" dirty="0">
              <a:solidFill>
                <a:srgbClr val="363636"/>
              </a:solidFill>
              <a:latin typeface="Arial Narrow" panose="020B0606020202030204" pitchFamily="34" charset="0"/>
            </a:endParaRPr>
          </a:p>
        </p:txBody>
      </p:sp>
      <p:sp>
        <p:nvSpPr>
          <p:cNvPr id="25" name="TextBox 24"/>
          <p:cNvSpPr txBox="1"/>
          <p:nvPr/>
        </p:nvSpPr>
        <p:spPr>
          <a:xfrm>
            <a:off x="1435699" y="5001217"/>
            <a:ext cx="2513830" cy="276999"/>
          </a:xfrm>
          <a:prstGeom prst="rect">
            <a:avLst/>
          </a:prstGeom>
          <a:noFill/>
        </p:spPr>
        <p:txBody>
          <a:bodyPr wrap="none" rtlCol="0">
            <a:spAutoFit/>
          </a:bodyPr>
          <a:lstStyle/>
          <a:p>
            <a:pPr algn="ctr"/>
            <a:r>
              <a:rPr lang="en-GB" sz="1200" dirty="0" smtClean="0">
                <a:solidFill>
                  <a:srgbClr val="363636"/>
                </a:solidFill>
              </a:rPr>
              <a:t>Grade 3/4 chemotherapy toxicities</a:t>
            </a:r>
            <a:endParaRPr lang="en-GB" sz="1200" dirty="0">
              <a:solidFill>
                <a:srgbClr val="363636"/>
              </a:solidFill>
            </a:endParaRPr>
          </a:p>
        </p:txBody>
      </p:sp>
      <p:graphicFrame>
        <p:nvGraphicFramePr>
          <p:cNvPr id="26" name="Chart 25"/>
          <p:cNvGraphicFramePr/>
          <p:nvPr>
            <p:extLst>
              <p:ext uri="{D42A27DB-BD31-4B8C-83A1-F6EECF244321}">
                <p14:modId xmlns:p14="http://schemas.microsoft.com/office/powerpoint/2010/main" val="3868427915"/>
              </p:ext>
            </p:extLst>
          </p:nvPr>
        </p:nvGraphicFramePr>
        <p:xfrm>
          <a:off x="4754176" y="2088378"/>
          <a:ext cx="4176464" cy="275779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rot="16200000">
            <a:off x="3783143" y="3334074"/>
            <a:ext cx="1720343" cy="276999"/>
          </a:xfrm>
          <a:prstGeom prst="rect">
            <a:avLst/>
          </a:prstGeom>
          <a:noFill/>
        </p:spPr>
        <p:txBody>
          <a:bodyPr wrap="none" rtlCol="0">
            <a:spAutoFit/>
          </a:bodyPr>
          <a:lstStyle/>
          <a:p>
            <a:r>
              <a:rPr lang="en-GB" sz="1200" dirty="0" smtClean="0">
                <a:solidFill>
                  <a:srgbClr val="363636"/>
                </a:solidFill>
              </a:rPr>
              <a:t>Percentage of patients</a:t>
            </a:r>
            <a:endParaRPr lang="en-GB" sz="1200" dirty="0">
              <a:solidFill>
                <a:srgbClr val="363636"/>
              </a:solidFill>
            </a:endParaRPr>
          </a:p>
        </p:txBody>
      </p:sp>
      <p:sp>
        <p:nvSpPr>
          <p:cNvPr id="28" name="TextBox 27"/>
          <p:cNvSpPr txBox="1"/>
          <p:nvPr/>
        </p:nvSpPr>
        <p:spPr>
          <a:xfrm>
            <a:off x="5114216" y="4646019"/>
            <a:ext cx="3874076" cy="415498"/>
          </a:xfrm>
          <a:prstGeom prst="rect">
            <a:avLst/>
          </a:prstGeom>
          <a:noFill/>
        </p:spPr>
        <p:txBody>
          <a:bodyPr wrap="square" rtlCol="0">
            <a:spAutoFit/>
          </a:bodyPr>
          <a:lstStyle/>
          <a:p>
            <a:pPr>
              <a:tabLst>
                <a:tab pos="311150" algn="ctr"/>
                <a:tab pos="889000" algn="ctr"/>
                <a:tab pos="1470025" algn="ctr"/>
                <a:tab pos="2044700" algn="ctr"/>
                <a:tab pos="2609850" algn="ctr"/>
                <a:tab pos="3200400" algn="ctr"/>
              </a:tabLst>
            </a:pPr>
            <a:r>
              <a:rPr lang="en-GB" sz="1050" dirty="0" smtClean="0">
                <a:solidFill>
                  <a:srgbClr val="363636"/>
                </a:solidFill>
                <a:latin typeface="Arial Narrow" panose="020B0606020202030204" pitchFamily="34" charset="0"/>
              </a:rPr>
              <a:t>	Any	Life-	Empyema	Respiratory	</a:t>
            </a:r>
            <a:r>
              <a:rPr lang="en-GB" sz="1050" dirty="0" err="1" smtClean="0">
                <a:solidFill>
                  <a:srgbClr val="363636"/>
                </a:solidFill>
                <a:latin typeface="Arial Narrow" panose="020B0606020202030204" pitchFamily="34" charset="0"/>
              </a:rPr>
              <a:t>Anasto</a:t>
            </a:r>
            <a:r>
              <a:rPr lang="en-GB" sz="1050" dirty="0" smtClean="0">
                <a:solidFill>
                  <a:srgbClr val="363636"/>
                </a:solidFill>
                <a:latin typeface="Arial Narrow" panose="020B0606020202030204" pitchFamily="34" charset="0"/>
              </a:rPr>
              <a:t>-	</a:t>
            </a:r>
            <a:r>
              <a:rPr lang="en-GB" sz="1050" dirty="0" err="1" smtClean="0">
                <a:solidFill>
                  <a:srgbClr val="363636"/>
                </a:solidFill>
                <a:latin typeface="Arial Narrow" panose="020B0606020202030204" pitchFamily="34" charset="0"/>
              </a:rPr>
              <a:t>Thrombo</a:t>
            </a:r>
            <a:r>
              <a:rPr lang="en-GB" sz="1050" dirty="0" smtClean="0">
                <a:solidFill>
                  <a:srgbClr val="363636"/>
                </a:solidFill>
                <a:latin typeface="Arial Narrow" panose="020B0606020202030204" pitchFamily="34" charset="0"/>
              </a:rPr>
              <a:t>-</a:t>
            </a:r>
            <a:br>
              <a:rPr lang="en-GB" sz="1050" dirty="0" smtClean="0">
                <a:solidFill>
                  <a:srgbClr val="363636"/>
                </a:solidFill>
                <a:latin typeface="Arial Narrow" panose="020B0606020202030204" pitchFamily="34" charset="0"/>
              </a:rPr>
            </a:br>
            <a:r>
              <a:rPr lang="en-GB" sz="1050" dirty="0" smtClean="0">
                <a:solidFill>
                  <a:srgbClr val="363636"/>
                </a:solidFill>
                <a:latin typeface="Arial Narrow" panose="020B0606020202030204" pitchFamily="34" charset="0"/>
              </a:rPr>
              <a:t>		threatening		failure	</a:t>
            </a:r>
            <a:r>
              <a:rPr lang="en-GB" sz="1050" dirty="0" err="1" smtClean="0">
                <a:solidFill>
                  <a:srgbClr val="363636"/>
                </a:solidFill>
                <a:latin typeface="Arial Narrow" panose="020B0606020202030204" pitchFamily="34" charset="0"/>
              </a:rPr>
              <a:t>matic</a:t>
            </a:r>
            <a:r>
              <a:rPr lang="en-GB" sz="1050" dirty="0" smtClean="0">
                <a:solidFill>
                  <a:srgbClr val="363636"/>
                </a:solidFill>
                <a:latin typeface="Arial Narrow" panose="020B0606020202030204" pitchFamily="34" charset="0"/>
              </a:rPr>
              <a:t> leak	embolic</a:t>
            </a:r>
            <a:endParaRPr lang="en-GB" sz="1050" dirty="0">
              <a:solidFill>
                <a:srgbClr val="363636"/>
              </a:solidFill>
              <a:latin typeface="Arial Narrow" panose="020B0606020202030204" pitchFamily="34" charset="0"/>
            </a:endParaRPr>
          </a:p>
        </p:txBody>
      </p:sp>
      <p:sp>
        <p:nvSpPr>
          <p:cNvPr id="29" name="TextBox 28"/>
          <p:cNvSpPr txBox="1"/>
          <p:nvPr/>
        </p:nvSpPr>
        <p:spPr>
          <a:xfrm>
            <a:off x="5978690" y="5001217"/>
            <a:ext cx="2145139" cy="276999"/>
          </a:xfrm>
          <a:prstGeom prst="rect">
            <a:avLst/>
          </a:prstGeom>
          <a:noFill/>
        </p:spPr>
        <p:txBody>
          <a:bodyPr wrap="none" rtlCol="0">
            <a:spAutoFit/>
          </a:bodyPr>
          <a:lstStyle/>
          <a:p>
            <a:pPr algn="ctr"/>
            <a:r>
              <a:rPr lang="en-GB" sz="1200" dirty="0" smtClean="0">
                <a:solidFill>
                  <a:srgbClr val="363636"/>
                </a:solidFill>
              </a:rPr>
              <a:t>Post-operative complications</a:t>
            </a:r>
            <a:endParaRPr lang="en-GB" sz="1200" dirty="0">
              <a:solidFill>
                <a:srgbClr val="363636"/>
              </a:solidFill>
            </a:endParaRPr>
          </a:p>
        </p:txBody>
      </p:sp>
    </p:spTree>
    <p:custDataLst>
      <p:tags r:id="rId1"/>
    </p:custDataLst>
    <p:extLst>
      <p:ext uri="{BB962C8B-B14F-4D97-AF65-F5344CB8AC3E}">
        <p14:creationId xmlns:p14="http://schemas.microsoft.com/office/powerpoint/2010/main" val="356455610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smtClean="0">
                <a:solidFill>
                  <a:srgbClr val="043882"/>
                </a:solidFill>
              </a:rPr>
              <a:t>4008: </a:t>
            </a:r>
            <a:r>
              <a:rPr lang="en-US" sz="1800" dirty="0">
                <a:solidFill>
                  <a:srgbClr val="043882"/>
                </a:solidFill>
              </a:rPr>
              <a:t>Phase III trial to compare capecitabine/</a:t>
            </a:r>
            <a:r>
              <a:rPr lang="en-US" sz="1800" dirty="0" err="1">
                <a:solidFill>
                  <a:srgbClr val="043882"/>
                </a:solidFill>
              </a:rPr>
              <a:t>cisplatin</a:t>
            </a:r>
            <a:r>
              <a:rPr lang="en-US" sz="1800" dirty="0">
                <a:solidFill>
                  <a:srgbClr val="043882"/>
                </a:solidFill>
              </a:rPr>
              <a:t> (XP) versus XP plus </a:t>
            </a:r>
            <a:r>
              <a:rPr lang="en-US" sz="1800" dirty="0" smtClean="0">
                <a:solidFill>
                  <a:srgbClr val="043882"/>
                </a:solidFill>
              </a:rPr>
              <a:t>concurrent </a:t>
            </a:r>
            <a:r>
              <a:rPr lang="en-US" sz="1800" dirty="0" err="1" smtClean="0">
                <a:solidFill>
                  <a:srgbClr val="043882"/>
                </a:solidFill>
              </a:rPr>
              <a:t>capecitabine</a:t>
            </a:r>
            <a:r>
              <a:rPr lang="en-US" sz="1800" dirty="0">
                <a:solidFill>
                  <a:srgbClr val="043882"/>
                </a:solidFill>
              </a:rPr>
              <a:t>-radiotherapy in gastric cancer (GC): The final report on the </a:t>
            </a:r>
            <a:r>
              <a:rPr lang="en-US" sz="1800" dirty="0" smtClean="0">
                <a:solidFill>
                  <a:srgbClr val="043882"/>
                </a:solidFill>
              </a:rPr>
              <a:t>ARTIST trial </a:t>
            </a:r>
            <a:r>
              <a:rPr lang="en-GB" sz="1800" dirty="0" smtClean="0">
                <a:solidFill>
                  <a:srgbClr val="043882"/>
                </a:solidFill>
              </a:rPr>
              <a:t>– Lee J </a:t>
            </a:r>
            <a:r>
              <a:rPr lang="en-GB" sz="1800" dirty="0">
                <a:solidFill>
                  <a:srgbClr val="043882"/>
                </a:solidFill>
              </a:rPr>
              <a:t>et al</a:t>
            </a:r>
            <a:endParaRPr lang="en-GB" altLang="zh-CN" dirty="0" smtClean="0">
              <a:solidFill>
                <a:schemeClr val="accent3"/>
              </a:solidFill>
            </a:endParaRPr>
          </a:p>
        </p:txBody>
      </p:sp>
      <p:sp>
        <p:nvSpPr>
          <p:cNvPr id="60419" name="Rectangle 9"/>
          <p:cNvSpPr>
            <a:spLocks noGrp="1" noChangeArrowheads="1"/>
          </p:cNvSpPr>
          <p:nvPr>
            <p:ph sz="half" idx="1"/>
          </p:nvPr>
        </p:nvSpPr>
        <p:spPr>
          <a:xfrm>
            <a:off x="228600" y="5700339"/>
            <a:ext cx="4267200" cy="666604"/>
          </a:xfrm>
        </p:spPr>
        <p:txBody>
          <a:bodyPr/>
          <a:lstStyle/>
          <a:p>
            <a:pPr marL="0" indent="0">
              <a:buNone/>
            </a:pPr>
            <a:r>
              <a:rPr lang="en-GB" sz="1600" b="1" dirty="0" smtClean="0"/>
              <a:t>Primary endpoint</a:t>
            </a:r>
          </a:p>
          <a:p>
            <a:r>
              <a:rPr lang="en-GB" sz="1600" dirty="0" smtClean="0"/>
              <a:t>3-year DFS</a:t>
            </a:r>
          </a:p>
        </p:txBody>
      </p:sp>
      <p:sp>
        <p:nvSpPr>
          <p:cNvPr id="23556" name="Content Placeholder 26"/>
          <p:cNvSpPr>
            <a:spLocks noGrp="1"/>
          </p:cNvSpPr>
          <p:nvPr>
            <p:ph sz="half" idx="2"/>
          </p:nvPr>
        </p:nvSpPr>
        <p:spPr>
          <a:xfrm>
            <a:off x="4648200" y="5700339"/>
            <a:ext cx="4267200" cy="666604"/>
          </a:xfrm>
        </p:spPr>
        <p:txBody>
          <a:bodyPr/>
          <a:lstStyle/>
          <a:p>
            <a:pPr marL="0" indent="0">
              <a:buNone/>
            </a:pPr>
            <a:r>
              <a:rPr lang="en-GB" sz="1600" b="1" dirty="0" smtClean="0"/>
              <a:t>Secondary endpoints</a:t>
            </a:r>
          </a:p>
          <a:p>
            <a:r>
              <a:rPr lang="en-GB" sz="1600" dirty="0" smtClean="0"/>
              <a:t>OS, toxicity profile, exploratory biomarkers</a:t>
            </a:r>
          </a:p>
        </p:txBody>
      </p:sp>
      <p:sp>
        <p:nvSpPr>
          <p:cNvPr id="23558" name="Oval 14"/>
          <p:cNvSpPr>
            <a:spLocks noChangeArrowheads="1"/>
          </p:cNvSpPr>
          <p:nvPr/>
        </p:nvSpPr>
        <p:spPr bwMode="auto">
          <a:xfrm>
            <a:off x="2563105" y="3643494"/>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23559" name="AutoShape 15"/>
          <p:cNvCxnSpPr>
            <a:cxnSpLocks noChangeShapeType="1"/>
          </p:cNvCxnSpPr>
          <p:nvPr/>
        </p:nvCxnSpPr>
        <p:spPr bwMode="auto">
          <a:xfrm rot="5400000" flipH="1" flipV="1">
            <a:off x="2810890" y="2951169"/>
            <a:ext cx="720000" cy="631975"/>
          </a:xfrm>
          <a:prstGeom prst="bentConnector2">
            <a:avLst/>
          </a:prstGeom>
          <a:noFill/>
          <a:ln w="38100">
            <a:solidFill>
              <a:schemeClr val="bg1"/>
            </a:solidFill>
            <a:miter lim="800000"/>
            <a:headEnd/>
            <a:tailEnd type="triangle" w="med" len="med"/>
          </a:ln>
        </p:spPr>
      </p:cxnSp>
      <p:cxnSp>
        <p:nvCxnSpPr>
          <p:cNvPr id="23560" name="AutoShape 16"/>
          <p:cNvCxnSpPr>
            <a:cxnSpLocks noChangeShapeType="1"/>
          </p:cNvCxnSpPr>
          <p:nvPr/>
        </p:nvCxnSpPr>
        <p:spPr bwMode="auto">
          <a:xfrm rot="16200000" flipH="1">
            <a:off x="2792890" y="4280630"/>
            <a:ext cx="756000" cy="631975"/>
          </a:xfrm>
          <a:prstGeom prst="bentConnector2">
            <a:avLst/>
          </a:prstGeom>
          <a:noFill/>
          <a:ln w="38100">
            <a:solidFill>
              <a:schemeClr val="bg1"/>
            </a:solidFill>
            <a:miter lim="800000"/>
            <a:headEnd/>
            <a:tailEnd type="triangle" w="med" len="med"/>
          </a:ln>
        </p:spPr>
      </p:cxnSp>
      <p:sp>
        <p:nvSpPr>
          <p:cNvPr id="23562" name="AutoShape 12"/>
          <p:cNvSpPr>
            <a:spLocks noChangeArrowheads="1"/>
          </p:cNvSpPr>
          <p:nvPr/>
        </p:nvSpPr>
        <p:spPr bwMode="auto">
          <a:xfrm>
            <a:off x="8257722" y="4661262"/>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23564" name="AutoShape 12"/>
          <p:cNvSpPr>
            <a:spLocks noChangeArrowheads="1"/>
          </p:cNvSpPr>
          <p:nvPr/>
        </p:nvSpPr>
        <p:spPr bwMode="auto">
          <a:xfrm>
            <a:off x="8257722" y="2707484"/>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43" name="Content Placeholder 26"/>
          <p:cNvSpPr txBox="1">
            <a:spLocks/>
          </p:cNvSpPr>
          <p:nvPr/>
        </p:nvSpPr>
        <p:spPr bwMode="auto">
          <a:xfrm>
            <a:off x="3731857" y="3645657"/>
            <a:ext cx="3811943" cy="892175"/>
          </a:xfrm>
          <a:prstGeom prst="rect">
            <a:avLst/>
          </a:prstGeom>
          <a:noFill/>
          <a:ln w="9525">
            <a:noFill/>
            <a:miter lim="800000"/>
            <a:headEnd/>
            <a:tailEnd/>
          </a:ln>
        </p:spPr>
        <p:txBody>
          <a:bodyPr/>
          <a:lstStyle/>
          <a:p>
            <a:pPr marL="190500" indent="-190500">
              <a:spcBef>
                <a:spcPts val="0"/>
              </a:spcBef>
              <a:spcAft>
                <a:spcPts val="0"/>
              </a:spcAft>
              <a:defRPr/>
            </a:pPr>
            <a:r>
              <a:rPr lang="en-GB" sz="1400" b="1" dirty="0">
                <a:solidFill>
                  <a:srgbClr val="363636"/>
                </a:solidFill>
                <a:latin typeface="Arial"/>
              </a:rPr>
              <a:t>Stratification</a:t>
            </a:r>
          </a:p>
          <a:p>
            <a:pPr marL="203200" indent="-203200">
              <a:spcBef>
                <a:spcPts val="0"/>
              </a:spcBef>
              <a:spcAft>
                <a:spcPts val="0"/>
              </a:spcAft>
              <a:buFont typeface="Arial" pitchFamily="34" charset="0"/>
              <a:buChar char="•"/>
              <a:defRPr/>
            </a:pPr>
            <a:r>
              <a:rPr lang="en-GB" sz="1400" dirty="0" smtClean="0">
                <a:solidFill>
                  <a:srgbClr val="363636"/>
                </a:solidFill>
                <a:latin typeface="Arial"/>
              </a:rPr>
              <a:t>Stage, type of surgery (STG vs TG)</a:t>
            </a:r>
            <a:endParaRPr lang="en-GB" sz="1400" dirty="0">
              <a:solidFill>
                <a:srgbClr val="363636"/>
              </a:solidFill>
              <a:latin typeface="Arial"/>
            </a:endParaRPr>
          </a:p>
        </p:txBody>
      </p:sp>
      <p:cxnSp>
        <p:nvCxnSpPr>
          <p:cNvPr id="23566" name="AutoShape 19"/>
          <p:cNvCxnSpPr>
            <a:cxnSpLocks noChangeShapeType="1"/>
            <a:endCxn id="23558" idx="2"/>
          </p:cNvCxnSpPr>
          <p:nvPr/>
        </p:nvCxnSpPr>
        <p:spPr bwMode="auto">
          <a:xfrm>
            <a:off x="2306382" y="3935594"/>
            <a:ext cx="256723" cy="0"/>
          </a:xfrm>
          <a:prstGeom prst="straightConnector1">
            <a:avLst/>
          </a:prstGeom>
          <a:noFill/>
          <a:ln w="38100">
            <a:solidFill>
              <a:schemeClr val="bg1"/>
            </a:solidFill>
            <a:round/>
            <a:headEnd/>
            <a:tailEnd type="triangle" w="med" len="med"/>
          </a:ln>
        </p:spPr>
      </p:cxnSp>
      <p:cxnSp>
        <p:nvCxnSpPr>
          <p:cNvPr id="23567" name="AutoShape 20"/>
          <p:cNvCxnSpPr>
            <a:cxnSpLocks noChangeShapeType="1"/>
            <a:stCxn id="47" idx="3"/>
            <a:endCxn id="23562" idx="1"/>
          </p:cNvCxnSpPr>
          <p:nvPr/>
        </p:nvCxnSpPr>
        <p:spPr bwMode="auto">
          <a:xfrm flipV="1">
            <a:off x="7542220" y="4925581"/>
            <a:ext cx="715502" cy="1"/>
          </a:xfrm>
          <a:prstGeom prst="straightConnector1">
            <a:avLst/>
          </a:prstGeom>
          <a:noFill/>
          <a:ln w="38100">
            <a:solidFill>
              <a:schemeClr val="bg1"/>
            </a:solidFill>
            <a:prstDash val="dash"/>
            <a:round/>
            <a:headEnd/>
            <a:tailEnd type="triangle" w="med" len="med"/>
          </a:ln>
        </p:spPr>
      </p:cxnSp>
      <p:cxnSp>
        <p:nvCxnSpPr>
          <p:cNvPr id="23568" name="AutoShape 21"/>
          <p:cNvCxnSpPr>
            <a:cxnSpLocks noChangeShapeType="1"/>
            <a:stCxn id="48" idx="3"/>
            <a:endCxn id="23564" idx="1"/>
          </p:cNvCxnSpPr>
          <p:nvPr/>
        </p:nvCxnSpPr>
        <p:spPr bwMode="auto">
          <a:xfrm>
            <a:off x="7543800" y="2971803"/>
            <a:ext cx="713922" cy="0"/>
          </a:xfrm>
          <a:prstGeom prst="straightConnector1">
            <a:avLst/>
          </a:prstGeom>
          <a:noFill/>
          <a:ln w="38100">
            <a:solidFill>
              <a:schemeClr val="bg1"/>
            </a:solidFill>
            <a:round/>
            <a:headEnd/>
            <a:tailEnd type="triangle" w="med" len="med"/>
          </a:ln>
        </p:spPr>
      </p:cxnSp>
      <p:sp>
        <p:nvSpPr>
          <p:cNvPr id="45" name="AutoShape 9"/>
          <p:cNvSpPr>
            <a:spLocks noChangeArrowheads="1"/>
          </p:cNvSpPr>
          <p:nvPr/>
        </p:nvSpPr>
        <p:spPr bwMode="auto">
          <a:xfrm>
            <a:off x="228600" y="2739628"/>
            <a:ext cx="2079181" cy="2401351"/>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sz="1600" dirty="0" smtClean="0">
                <a:solidFill>
                  <a:srgbClr val="FFFFFF"/>
                </a:solidFill>
              </a:rPr>
              <a:t>Gastric cancer</a:t>
            </a:r>
          </a:p>
          <a:p>
            <a:pPr marL="228600" indent="-228600" defTabSz="892175" eaLnBrk="0" hangingPunct="0">
              <a:spcAft>
                <a:spcPct val="30000"/>
              </a:spcAft>
              <a:buFont typeface="Arial" pitchFamily="34" charset="0"/>
              <a:buChar char="•"/>
            </a:pPr>
            <a:r>
              <a:rPr lang="en-US" sz="1600" dirty="0" smtClean="0">
                <a:solidFill>
                  <a:srgbClr val="FFFFFF"/>
                </a:solidFill>
              </a:rPr>
              <a:t>Curative resection and D2 lymph node dissection</a:t>
            </a:r>
            <a:endParaRPr lang="en-US" sz="1600" dirty="0">
              <a:solidFill>
                <a:srgbClr val="FFFFFF"/>
              </a:solidFill>
            </a:endParaRPr>
          </a:p>
          <a:p>
            <a:pPr marL="292100" indent="-292100" defTabSz="892175" eaLnBrk="0" hangingPunct="0">
              <a:spcAft>
                <a:spcPct val="30000"/>
              </a:spcAft>
            </a:pPr>
            <a:r>
              <a:rPr lang="en-GB" altLang="zh-CN" sz="1600" dirty="0">
                <a:solidFill>
                  <a:srgbClr val="FFFFFF"/>
                </a:solidFill>
                <a:ea typeface="SimSun" pitchFamily="2" charset="-122"/>
              </a:rPr>
              <a:t>(n</a:t>
            </a:r>
            <a:r>
              <a:rPr lang="en-GB" altLang="zh-CN" sz="1600" dirty="0" smtClean="0">
                <a:solidFill>
                  <a:srgbClr val="FFFFFF"/>
                </a:solidFill>
                <a:ea typeface="SimSun" pitchFamily="2" charset="-122"/>
              </a:rPr>
              <a:t>=458)</a:t>
            </a:r>
            <a:endParaRPr lang="en-GB" altLang="zh-CN" sz="1600" dirty="0">
              <a:solidFill>
                <a:srgbClr val="FFFFFF"/>
              </a:solidFill>
              <a:ea typeface="SimSun" pitchFamily="2" charset="-122"/>
            </a:endParaRPr>
          </a:p>
        </p:txBody>
      </p:sp>
      <p:sp>
        <p:nvSpPr>
          <p:cNvPr id="47" name="AutoShape 12"/>
          <p:cNvSpPr>
            <a:spLocks noChangeArrowheads="1"/>
          </p:cNvSpPr>
          <p:nvPr/>
        </p:nvSpPr>
        <p:spPr bwMode="auto">
          <a:xfrm>
            <a:off x="3484904" y="4201477"/>
            <a:ext cx="4057316" cy="144820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err="1" smtClean="0">
                <a:solidFill>
                  <a:srgbClr val="363636"/>
                </a:solidFill>
                <a:ea typeface="SimSun" pitchFamily="2" charset="-122"/>
              </a:rPr>
              <a:t>Capecitabine+cisplatin</a:t>
            </a:r>
            <a:r>
              <a:rPr lang="en-GB" altLang="zh-CN" sz="1600" dirty="0" smtClean="0">
                <a:solidFill>
                  <a:srgbClr val="363636"/>
                </a:solidFill>
                <a:ea typeface="SimSun" pitchFamily="2" charset="-122"/>
              </a:rPr>
              <a:t> for 2 </a:t>
            </a:r>
            <a:r>
              <a:rPr lang="en-GB" altLang="zh-CN" sz="1600" dirty="0">
                <a:solidFill>
                  <a:srgbClr val="363636"/>
                </a:solidFill>
                <a:ea typeface="SimSun" pitchFamily="2" charset="-122"/>
              </a:rPr>
              <a:t>cycles as </a:t>
            </a:r>
            <a:r>
              <a:rPr lang="en-GB" altLang="zh-CN" sz="1600" dirty="0" smtClean="0">
                <a:solidFill>
                  <a:srgbClr val="363636"/>
                </a:solidFill>
                <a:ea typeface="SimSun" pitchFamily="2" charset="-122"/>
              </a:rPr>
              <a:t>above, followed by radiotherapy 45 </a:t>
            </a:r>
            <a:r>
              <a:rPr lang="en-GB" altLang="zh-CN" sz="1600" dirty="0" err="1" smtClean="0">
                <a:solidFill>
                  <a:srgbClr val="363636"/>
                </a:solidFill>
                <a:ea typeface="SimSun" pitchFamily="2" charset="-122"/>
              </a:rPr>
              <a:t>Gy</a:t>
            </a:r>
            <a:r>
              <a:rPr lang="en-GB" altLang="zh-CN" sz="1600" dirty="0">
                <a:solidFill>
                  <a:srgbClr val="363636"/>
                </a:solidFill>
                <a:ea typeface="SimSun" pitchFamily="2" charset="-122"/>
              </a:rPr>
              <a:t> </a:t>
            </a:r>
            <a:r>
              <a:rPr lang="en-GB" altLang="zh-CN" sz="1600" dirty="0" smtClean="0">
                <a:solidFill>
                  <a:srgbClr val="363636"/>
                </a:solidFill>
                <a:ea typeface="SimSun" pitchFamily="2" charset="-122"/>
              </a:rPr>
              <a:t>with capecitabine 1650 mg/m</a:t>
            </a:r>
            <a:r>
              <a:rPr lang="en-GB" altLang="zh-CN" sz="1600" baseline="30000" dirty="0" smtClean="0">
                <a:solidFill>
                  <a:srgbClr val="363636"/>
                </a:solidFill>
                <a:ea typeface="SimSun" pitchFamily="2" charset="-122"/>
              </a:rPr>
              <a:t>2</a:t>
            </a:r>
            <a:r>
              <a:rPr lang="en-GB" altLang="zh-CN" sz="1600" dirty="0" smtClean="0">
                <a:solidFill>
                  <a:srgbClr val="363636"/>
                </a:solidFill>
                <a:ea typeface="SimSun" pitchFamily="2" charset="-122"/>
              </a:rPr>
              <a:t>/day for </a:t>
            </a:r>
            <a:br>
              <a:rPr lang="en-GB" altLang="zh-CN" sz="1600" dirty="0" smtClean="0">
                <a:solidFill>
                  <a:srgbClr val="363636"/>
                </a:solidFill>
                <a:ea typeface="SimSun" pitchFamily="2" charset="-122"/>
              </a:rPr>
            </a:br>
            <a:r>
              <a:rPr lang="en-GB" altLang="zh-CN" sz="1600" dirty="0" smtClean="0">
                <a:solidFill>
                  <a:srgbClr val="363636"/>
                </a:solidFill>
                <a:ea typeface="SimSun" pitchFamily="2" charset="-122"/>
              </a:rPr>
              <a:t>5 weeks, followed by 2 further cycles of </a:t>
            </a:r>
            <a:r>
              <a:rPr lang="en-GB" altLang="zh-CN" sz="1600" dirty="0" err="1" smtClean="0">
                <a:solidFill>
                  <a:srgbClr val="363636"/>
                </a:solidFill>
                <a:ea typeface="SimSun" pitchFamily="2" charset="-122"/>
              </a:rPr>
              <a:t>capecitabine+cisplatin</a:t>
            </a:r>
            <a:r>
              <a:rPr lang="en-GB" altLang="zh-CN" sz="1600" dirty="0" smtClean="0">
                <a:solidFill>
                  <a:srgbClr val="363636"/>
                </a:solidFill>
                <a:ea typeface="SimSun" pitchFamily="2" charset="-122"/>
              </a:rPr>
              <a:t> as above</a:t>
            </a:r>
            <a:endParaRPr lang="en-US" sz="1600" dirty="0" smtClean="0">
              <a:solidFill>
                <a:srgbClr val="363636"/>
              </a:solidFill>
            </a:endParaRPr>
          </a:p>
          <a:p>
            <a:pPr algn="ctr" defTabSz="892175" eaLnBrk="0" hangingPunct="0"/>
            <a:r>
              <a:rPr lang="en-US" altLang="zh-CN" sz="1600" dirty="0" smtClean="0">
                <a:solidFill>
                  <a:srgbClr val="363636"/>
                </a:solidFill>
                <a:ea typeface="SimSun" pitchFamily="2" charset="-122"/>
              </a:rPr>
              <a:t>(n=230)</a:t>
            </a:r>
            <a:endParaRPr lang="en-GB" altLang="zh-CN" sz="1600" dirty="0">
              <a:solidFill>
                <a:srgbClr val="363636"/>
              </a:solidFill>
              <a:ea typeface="SimSun" pitchFamily="2" charset="-122"/>
            </a:endParaRPr>
          </a:p>
        </p:txBody>
      </p:sp>
      <p:sp>
        <p:nvSpPr>
          <p:cNvPr id="48" name="AutoShape 8"/>
          <p:cNvSpPr>
            <a:spLocks noChangeArrowheads="1"/>
          </p:cNvSpPr>
          <p:nvPr/>
        </p:nvSpPr>
        <p:spPr bwMode="auto">
          <a:xfrm>
            <a:off x="3484089" y="2286000"/>
            <a:ext cx="4059711" cy="1371605"/>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C</a:t>
            </a:r>
            <a:r>
              <a:rPr lang="en-GB" altLang="zh-CN" sz="1600" dirty="0" smtClean="0">
                <a:solidFill>
                  <a:srgbClr val="FFFFFF"/>
                </a:solidFill>
                <a:ea typeface="SimSun" pitchFamily="2" charset="-122"/>
              </a:rPr>
              <a:t>apecitabine 2000 mg/m</a:t>
            </a:r>
            <a:r>
              <a:rPr lang="en-GB" altLang="zh-CN" sz="1600" baseline="30000" dirty="0" smtClean="0">
                <a:solidFill>
                  <a:srgbClr val="FFFFFF"/>
                </a:solidFill>
                <a:ea typeface="SimSun" pitchFamily="2" charset="-122"/>
              </a:rPr>
              <a:t>2</a:t>
            </a:r>
            <a:r>
              <a:rPr lang="en-GB" altLang="zh-CN" sz="1600" dirty="0" smtClean="0">
                <a:solidFill>
                  <a:srgbClr val="FFFFFF"/>
                </a:solidFill>
                <a:ea typeface="SimSun" pitchFamily="2" charset="-122"/>
              </a:rPr>
              <a:t>/day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days 1–14 + cisplatin 60 mg/m</a:t>
            </a:r>
            <a:r>
              <a:rPr lang="en-GB" altLang="zh-CN" sz="1600" baseline="30000" dirty="0" smtClean="0">
                <a:solidFill>
                  <a:srgbClr val="FFFFFF"/>
                </a:solidFill>
                <a:ea typeface="SimSun" pitchFamily="2" charset="-122"/>
              </a:rPr>
              <a:t>2</a:t>
            </a:r>
            <a:r>
              <a:rPr lang="en-GB" altLang="zh-CN" sz="1600" dirty="0" smtClean="0">
                <a:solidFill>
                  <a:srgbClr val="FFFFFF"/>
                </a:solidFill>
                <a:ea typeface="SimSun" pitchFamily="2" charset="-122"/>
              </a:rPr>
              <a:t>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day 1 for </a:t>
            </a:r>
            <a:r>
              <a:rPr lang="en-GB" altLang="zh-CN" sz="1600" dirty="0">
                <a:solidFill>
                  <a:srgbClr val="FFFFFF"/>
                </a:solidFill>
                <a:ea typeface="SimSun" pitchFamily="2" charset="-122"/>
              </a:rPr>
              <a:t>6 cycles </a:t>
            </a:r>
          </a:p>
          <a:p>
            <a:pPr algn="ctr" defTabSz="892175" eaLnBrk="0" hangingPunct="0"/>
            <a:r>
              <a:rPr lang="en-GB" altLang="zh-CN" sz="1600" dirty="0" smtClean="0">
                <a:solidFill>
                  <a:srgbClr val="FFFFFF"/>
                </a:solidFill>
                <a:ea typeface="SimSun" pitchFamily="2" charset="-122"/>
              </a:rPr>
              <a:t>(</a:t>
            </a:r>
            <a:r>
              <a:rPr lang="en-GB" altLang="zh-CN" sz="1600" dirty="0">
                <a:solidFill>
                  <a:srgbClr val="FFFFFF"/>
                </a:solidFill>
                <a:ea typeface="SimSun" pitchFamily="2" charset="-122"/>
              </a:rPr>
              <a:t>n</a:t>
            </a:r>
            <a:r>
              <a:rPr lang="en-GB" altLang="zh-CN" sz="1600" dirty="0" smtClean="0">
                <a:solidFill>
                  <a:srgbClr val="FFFFFF"/>
                </a:solidFill>
                <a:ea typeface="SimSun" pitchFamily="2" charset="-122"/>
              </a:rPr>
              <a:t>=228)</a:t>
            </a:r>
            <a:endParaRPr lang="en-GB" altLang="zh-CN" sz="1600" dirty="0">
              <a:solidFill>
                <a:srgbClr val="FFFFFF"/>
              </a:solidFill>
              <a:ea typeface="SimSun" pitchFamily="2" charset="-122"/>
            </a:endParaRPr>
          </a:p>
        </p:txBody>
      </p:sp>
      <p:sp>
        <p:nvSpPr>
          <p:cNvPr id="20" name="Text Box 8"/>
          <p:cNvSpPr txBox="1">
            <a:spLocks noChangeArrowheads="1"/>
          </p:cNvSpPr>
          <p:nvPr/>
        </p:nvSpPr>
        <p:spPr bwMode="auto">
          <a:xfrm>
            <a:off x="5321917" y="6474897"/>
            <a:ext cx="36014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Lee </a:t>
            </a:r>
            <a:r>
              <a:rPr lang="en-GB" sz="1200" dirty="0">
                <a:solidFill>
                  <a:srgbClr val="363636"/>
                </a:solidFill>
              </a:rPr>
              <a:t>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4008)</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sz="1600" b="1" dirty="0" smtClean="0">
                <a:solidFill>
                  <a:srgbClr val="363636"/>
                </a:solidFill>
              </a:rPr>
              <a:t>Study objective</a:t>
            </a:r>
          </a:p>
          <a:p>
            <a:pPr lvl="1">
              <a:buClr>
                <a:srgbClr val="043882"/>
              </a:buClr>
            </a:pPr>
            <a:r>
              <a:rPr lang="en-GB" sz="1600" dirty="0" smtClean="0">
                <a:solidFill>
                  <a:srgbClr val="363636"/>
                </a:solidFill>
              </a:rPr>
              <a:t>To determine whether the addition of RT </a:t>
            </a:r>
            <a:r>
              <a:rPr lang="en-GB" sz="1600" dirty="0">
                <a:solidFill>
                  <a:srgbClr val="363636"/>
                </a:solidFill>
              </a:rPr>
              <a:t>to </a:t>
            </a:r>
            <a:r>
              <a:rPr lang="en-GB" sz="1600" dirty="0" smtClean="0">
                <a:solidFill>
                  <a:srgbClr val="363636"/>
                </a:solidFill>
              </a:rPr>
              <a:t>capecitabine/cisplatin CT can improve survival in patients with D2 dissected gastric cancer</a:t>
            </a:r>
            <a:endParaRPr lang="en-GB" sz="1600" dirty="0">
              <a:solidFill>
                <a:srgbClr val="363636"/>
              </a:solidFill>
            </a:endParaRPr>
          </a:p>
        </p:txBody>
      </p:sp>
      <p:sp>
        <p:nvSpPr>
          <p:cNvPr id="28" name="Rectangle 27"/>
          <p:cNvSpPr/>
          <p:nvPr/>
        </p:nvSpPr>
        <p:spPr>
          <a:xfrm>
            <a:off x="2809710" y="2485720"/>
            <a:ext cx="694421" cy="307777"/>
          </a:xfrm>
          <a:prstGeom prst="rect">
            <a:avLst/>
          </a:prstGeom>
        </p:spPr>
        <p:txBody>
          <a:bodyPr wrap="none">
            <a:spAutoFit/>
          </a:bodyPr>
          <a:lstStyle/>
          <a:p>
            <a:r>
              <a:rPr lang="en-GB" sz="1400" b="1" dirty="0" smtClean="0">
                <a:solidFill>
                  <a:srgbClr val="363636"/>
                </a:solidFill>
              </a:rPr>
              <a:t>Arm 1</a:t>
            </a:r>
            <a:endParaRPr lang="en-US" sz="1400" b="1" dirty="0">
              <a:solidFill>
                <a:srgbClr val="363636"/>
              </a:solidFill>
            </a:endParaRPr>
          </a:p>
        </p:txBody>
      </p:sp>
      <p:sp>
        <p:nvSpPr>
          <p:cNvPr id="29" name="Rectangle 28"/>
          <p:cNvSpPr/>
          <p:nvPr/>
        </p:nvSpPr>
        <p:spPr>
          <a:xfrm>
            <a:off x="2819403" y="5086878"/>
            <a:ext cx="694421" cy="307777"/>
          </a:xfrm>
          <a:prstGeom prst="rect">
            <a:avLst/>
          </a:prstGeom>
        </p:spPr>
        <p:txBody>
          <a:bodyPr wrap="none">
            <a:spAutoFit/>
          </a:bodyPr>
          <a:lstStyle/>
          <a:p>
            <a:r>
              <a:rPr lang="en-GB" sz="1400" b="1" dirty="0" smtClean="0">
                <a:solidFill>
                  <a:srgbClr val="363636"/>
                </a:solidFill>
              </a:rPr>
              <a:t>Arm 2</a:t>
            </a:r>
            <a:endParaRPr lang="en-US" sz="1400" b="1" dirty="0">
              <a:solidFill>
                <a:srgbClr val="363636"/>
              </a:solidFill>
            </a:endParaRPr>
          </a:p>
        </p:txBody>
      </p:sp>
    </p:spTree>
    <p:extLst>
      <p:ext uri="{BB962C8B-B14F-4D97-AF65-F5344CB8AC3E}">
        <p14:creationId xmlns:p14="http://schemas.microsoft.com/office/powerpoint/2010/main" val="3684245284"/>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smtClean="0">
                <a:solidFill>
                  <a:srgbClr val="043882"/>
                </a:solidFill>
              </a:rPr>
              <a:t>4008: </a:t>
            </a:r>
            <a:r>
              <a:rPr lang="en-US" sz="1800" dirty="0">
                <a:solidFill>
                  <a:srgbClr val="043882"/>
                </a:solidFill>
              </a:rPr>
              <a:t>Phase III trial to compare capecitabine/</a:t>
            </a:r>
            <a:r>
              <a:rPr lang="en-US" sz="1800" dirty="0" err="1">
                <a:solidFill>
                  <a:srgbClr val="043882"/>
                </a:solidFill>
              </a:rPr>
              <a:t>cisplatin</a:t>
            </a:r>
            <a:r>
              <a:rPr lang="en-US" sz="1800" dirty="0">
                <a:solidFill>
                  <a:srgbClr val="043882"/>
                </a:solidFill>
              </a:rPr>
              <a:t> (XP) versus XP plus </a:t>
            </a:r>
            <a:r>
              <a:rPr lang="en-US" sz="1800" dirty="0" smtClean="0">
                <a:solidFill>
                  <a:srgbClr val="043882"/>
                </a:solidFill>
              </a:rPr>
              <a:t>concurrent </a:t>
            </a:r>
            <a:r>
              <a:rPr lang="en-US" sz="1800" dirty="0" err="1" smtClean="0">
                <a:solidFill>
                  <a:srgbClr val="043882"/>
                </a:solidFill>
              </a:rPr>
              <a:t>capecitabine</a:t>
            </a:r>
            <a:r>
              <a:rPr lang="en-US" sz="1800" dirty="0">
                <a:solidFill>
                  <a:srgbClr val="043882"/>
                </a:solidFill>
              </a:rPr>
              <a:t>-radiotherapy in gastric cancer (GC): The final report on the </a:t>
            </a:r>
            <a:r>
              <a:rPr lang="en-US" sz="1800" dirty="0" smtClean="0">
                <a:solidFill>
                  <a:srgbClr val="043882"/>
                </a:solidFill>
              </a:rPr>
              <a:t>ARTIST trial </a:t>
            </a:r>
            <a:r>
              <a:rPr lang="en-GB" sz="1800" dirty="0" smtClean="0">
                <a:solidFill>
                  <a:srgbClr val="043882"/>
                </a:solidFill>
              </a:rPr>
              <a:t>– Lee J </a:t>
            </a:r>
            <a:r>
              <a:rPr lang="en-GB" sz="1800" dirty="0">
                <a:solidFill>
                  <a:srgbClr val="043882"/>
                </a:solidFill>
              </a:rPr>
              <a:t>et al</a:t>
            </a:r>
            <a:endParaRPr lang="en-GB" altLang="zh-CN" dirty="0" smtClean="0">
              <a:solidFill>
                <a:schemeClr val="accent3"/>
              </a:solidFill>
            </a:endParaRPr>
          </a:p>
        </p:txBody>
      </p:sp>
      <p:sp>
        <p:nvSpPr>
          <p:cNvPr id="20" name="Text Box 8"/>
          <p:cNvSpPr txBox="1">
            <a:spLocks noChangeArrowheads="1"/>
          </p:cNvSpPr>
          <p:nvPr/>
        </p:nvSpPr>
        <p:spPr bwMode="auto">
          <a:xfrm>
            <a:off x="5321917" y="6474897"/>
            <a:ext cx="36014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Lee </a:t>
            </a:r>
            <a:r>
              <a:rPr lang="en-GB" sz="1200" dirty="0">
                <a:solidFill>
                  <a:srgbClr val="363636"/>
                </a:solidFill>
              </a:rPr>
              <a:t>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4008)</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spcBef>
                <a:spcPts val="0"/>
              </a:spcBef>
              <a:spcAft>
                <a:spcPts val="600"/>
              </a:spcAft>
              <a:buClr>
                <a:srgbClr val="043882"/>
              </a:buClr>
            </a:pPr>
            <a:r>
              <a:rPr lang="en-GB" sz="1600" b="1" dirty="0" smtClean="0">
                <a:solidFill>
                  <a:srgbClr val="363636"/>
                </a:solidFill>
              </a:rPr>
              <a:t>Key results</a:t>
            </a:r>
          </a:p>
          <a:p>
            <a:pPr>
              <a:spcBef>
                <a:spcPts val="0"/>
              </a:spcBef>
              <a:spcAft>
                <a:spcPts val="600"/>
              </a:spcAft>
              <a:buClr>
                <a:srgbClr val="043882"/>
              </a:buClr>
            </a:pPr>
            <a:endParaRPr lang="en-GB" sz="1600" dirty="0">
              <a:solidFill>
                <a:srgbClr val="363636"/>
              </a:solidFill>
            </a:endParaRPr>
          </a:p>
          <a:p>
            <a:pPr>
              <a:spcBef>
                <a:spcPts val="0"/>
              </a:spcBef>
              <a:spcAft>
                <a:spcPts val="600"/>
              </a:spcAft>
              <a:buClr>
                <a:srgbClr val="043882"/>
              </a:buClr>
            </a:pPr>
            <a:endParaRPr lang="en-GB" sz="1600" dirty="0" smtClean="0">
              <a:solidFill>
                <a:srgbClr val="363636"/>
              </a:solidFill>
            </a:endParaRPr>
          </a:p>
          <a:p>
            <a:pPr>
              <a:spcBef>
                <a:spcPts val="0"/>
              </a:spcBef>
              <a:spcAft>
                <a:spcPts val="600"/>
              </a:spcAft>
              <a:buClr>
                <a:srgbClr val="043882"/>
              </a:buClr>
            </a:pPr>
            <a:endParaRPr lang="en-GB" sz="1600" dirty="0">
              <a:solidFill>
                <a:srgbClr val="363636"/>
              </a:solidFill>
            </a:endParaRPr>
          </a:p>
          <a:p>
            <a:pPr lvl="1">
              <a:spcBef>
                <a:spcPts val="0"/>
              </a:spcBef>
              <a:spcAft>
                <a:spcPts val="600"/>
              </a:spcAft>
              <a:buClr>
                <a:srgbClr val="043882"/>
              </a:buClr>
            </a:pPr>
            <a:endParaRPr lang="en-GB" sz="1600" dirty="0" smtClean="0">
              <a:solidFill>
                <a:srgbClr val="363636"/>
              </a:solidFill>
            </a:endParaRPr>
          </a:p>
          <a:p>
            <a:pPr lvl="1">
              <a:spcBef>
                <a:spcPts val="0"/>
              </a:spcBef>
              <a:spcAft>
                <a:spcPts val="600"/>
              </a:spcAft>
              <a:buClr>
                <a:srgbClr val="043882"/>
              </a:buClr>
            </a:pPr>
            <a:r>
              <a:rPr lang="en-GB" sz="1600" dirty="0" smtClean="0">
                <a:solidFill>
                  <a:srgbClr val="363636"/>
                </a:solidFill>
              </a:rPr>
              <a:t>3-year DFS for CT+RT </a:t>
            </a:r>
            <a:r>
              <a:rPr lang="en-GB" sz="1600" dirty="0" err="1" smtClean="0">
                <a:solidFill>
                  <a:srgbClr val="363636"/>
                </a:solidFill>
              </a:rPr>
              <a:t>vs</a:t>
            </a:r>
            <a:r>
              <a:rPr lang="en-GB" sz="1600" dirty="0" smtClean="0">
                <a:solidFill>
                  <a:srgbClr val="363636"/>
                </a:solidFill>
              </a:rPr>
              <a:t> CT alone:</a:t>
            </a:r>
          </a:p>
          <a:p>
            <a:pPr lvl="2">
              <a:spcBef>
                <a:spcPts val="0"/>
              </a:spcBef>
              <a:spcAft>
                <a:spcPts val="600"/>
              </a:spcAft>
              <a:buClr>
                <a:srgbClr val="043882"/>
              </a:buClr>
            </a:pPr>
            <a:r>
              <a:rPr lang="en-GB" sz="1600" dirty="0" smtClean="0">
                <a:solidFill>
                  <a:srgbClr val="363636"/>
                </a:solidFill>
              </a:rPr>
              <a:t>In lymph node-positive disease (n=396) was 76</a:t>
            </a:r>
            <a:r>
              <a:rPr lang="en-GB" sz="1600" dirty="0">
                <a:solidFill>
                  <a:srgbClr val="363636"/>
                </a:solidFill>
              </a:rPr>
              <a:t>%</a:t>
            </a:r>
            <a:r>
              <a:rPr lang="en-GB" sz="1600" dirty="0" smtClean="0">
                <a:solidFill>
                  <a:srgbClr val="363636"/>
                </a:solidFill>
              </a:rPr>
              <a:t> </a:t>
            </a:r>
            <a:r>
              <a:rPr lang="en-GB" sz="1600" dirty="0" err="1" smtClean="0">
                <a:solidFill>
                  <a:srgbClr val="363636"/>
                </a:solidFill>
              </a:rPr>
              <a:t>vs</a:t>
            </a:r>
            <a:r>
              <a:rPr lang="en-GB" sz="1600" dirty="0" smtClean="0">
                <a:solidFill>
                  <a:srgbClr val="363636"/>
                </a:solidFill>
              </a:rPr>
              <a:t> 72</a:t>
            </a:r>
            <a:r>
              <a:rPr lang="en-GB" sz="1600" dirty="0">
                <a:solidFill>
                  <a:srgbClr val="363636"/>
                </a:solidFill>
              </a:rPr>
              <a:t>%</a:t>
            </a:r>
            <a:r>
              <a:rPr lang="en-GB" sz="1600" dirty="0" smtClean="0">
                <a:solidFill>
                  <a:srgbClr val="363636"/>
                </a:solidFill>
              </a:rPr>
              <a:t> (p=0.04)</a:t>
            </a:r>
          </a:p>
          <a:p>
            <a:pPr lvl="2">
              <a:spcBef>
                <a:spcPts val="0"/>
              </a:spcBef>
              <a:spcAft>
                <a:spcPts val="600"/>
              </a:spcAft>
              <a:buClr>
                <a:srgbClr val="043882"/>
              </a:buClr>
            </a:pPr>
            <a:r>
              <a:rPr lang="en-GB" sz="1600" dirty="0" smtClean="0">
                <a:solidFill>
                  <a:srgbClr val="363636"/>
                </a:solidFill>
              </a:rPr>
              <a:t>In intestinal type gastric cancer (n=163) was 94</a:t>
            </a:r>
            <a:r>
              <a:rPr lang="en-GB" sz="1600" dirty="0">
                <a:solidFill>
                  <a:srgbClr val="363636"/>
                </a:solidFill>
              </a:rPr>
              <a:t>% vs 83</a:t>
            </a:r>
            <a:r>
              <a:rPr lang="en-GB" sz="1600" dirty="0" smtClean="0">
                <a:solidFill>
                  <a:srgbClr val="363636"/>
                </a:solidFill>
              </a:rPr>
              <a:t>% (p=0.001; Figure)</a:t>
            </a:r>
            <a:endParaRPr lang="en-GB" sz="1600" dirty="0">
              <a:solidFill>
                <a:srgbClr val="363636"/>
              </a:solidFill>
            </a:endParaRPr>
          </a:p>
          <a:p>
            <a:pPr lvl="1">
              <a:spcBef>
                <a:spcPts val="0"/>
              </a:spcBef>
              <a:spcAft>
                <a:spcPts val="600"/>
              </a:spcAft>
              <a:buClr>
                <a:srgbClr val="043882"/>
              </a:buClr>
            </a:pPr>
            <a:endParaRPr lang="en-GB" sz="1600" dirty="0">
              <a:solidFill>
                <a:srgbClr val="363636"/>
              </a:solidFill>
            </a:endParaRPr>
          </a:p>
          <a:p>
            <a:pPr lvl="1">
              <a:spcBef>
                <a:spcPts val="0"/>
              </a:spcBef>
              <a:spcAft>
                <a:spcPts val="600"/>
              </a:spcAft>
              <a:buClr>
                <a:srgbClr val="043882"/>
              </a:buClr>
            </a:pPr>
            <a:endParaRPr lang="en-GB" sz="1600" dirty="0" smtClean="0">
              <a:solidFill>
                <a:srgbClr val="363636"/>
              </a:solidFill>
            </a:endParaRPr>
          </a:p>
          <a:p>
            <a:pPr lvl="1">
              <a:spcBef>
                <a:spcPts val="0"/>
              </a:spcBef>
              <a:spcAft>
                <a:spcPts val="600"/>
              </a:spcAft>
              <a:buClr>
                <a:srgbClr val="043882"/>
              </a:buClr>
            </a:pPr>
            <a:endParaRPr lang="en-GB" sz="1600" dirty="0" smtClean="0">
              <a:solidFill>
                <a:srgbClr val="363636"/>
              </a:solidFill>
            </a:endParaRPr>
          </a:p>
        </p:txBody>
      </p:sp>
      <p:grpSp>
        <p:nvGrpSpPr>
          <p:cNvPr id="11" name="Group 10"/>
          <p:cNvGrpSpPr/>
          <p:nvPr/>
        </p:nvGrpSpPr>
        <p:grpSpPr>
          <a:xfrm>
            <a:off x="656947" y="4138942"/>
            <a:ext cx="3555677" cy="2324736"/>
            <a:chOff x="896787" y="3651486"/>
            <a:chExt cx="3555677" cy="2324736"/>
          </a:xfrm>
        </p:grpSpPr>
        <p:sp>
          <p:nvSpPr>
            <p:cNvPr id="12" name="TextBox 11"/>
            <p:cNvSpPr txBox="1"/>
            <p:nvPr/>
          </p:nvSpPr>
          <p:spPr>
            <a:xfrm>
              <a:off x="2374608" y="5699223"/>
              <a:ext cx="1169616" cy="276999"/>
            </a:xfrm>
            <a:prstGeom prst="rect">
              <a:avLst/>
            </a:prstGeom>
            <a:noFill/>
          </p:spPr>
          <p:txBody>
            <a:bodyPr wrap="none" rtlCol="0">
              <a:spAutoFit/>
            </a:bodyPr>
            <a:lstStyle/>
            <a:p>
              <a:pPr algn="ctr"/>
              <a:r>
                <a:rPr lang="en-GB" sz="1200" dirty="0">
                  <a:solidFill>
                    <a:srgbClr val="363636"/>
                  </a:solidFill>
                </a:rPr>
                <a:t>Time </a:t>
              </a:r>
              <a:r>
                <a:rPr lang="en-GB" sz="1200" dirty="0" smtClean="0">
                  <a:solidFill>
                    <a:srgbClr val="363636"/>
                  </a:solidFill>
                </a:rPr>
                <a:t>(</a:t>
              </a:r>
              <a:r>
                <a:rPr lang="en-GB" sz="1200" dirty="0">
                  <a:solidFill>
                    <a:srgbClr val="363636"/>
                  </a:solidFill>
                </a:rPr>
                <a:t>months)</a:t>
              </a:r>
            </a:p>
          </p:txBody>
        </p:sp>
        <p:sp>
          <p:nvSpPr>
            <p:cNvPr id="13" name="Line 2"/>
            <p:cNvSpPr>
              <a:spLocks noChangeShapeType="1"/>
            </p:cNvSpPr>
            <p:nvPr/>
          </p:nvSpPr>
          <p:spPr bwMode="auto">
            <a:xfrm>
              <a:off x="1563306" y="3953506"/>
              <a:ext cx="4501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Line 3"/>
            <p:cNvSpPr>
              <a:spLocks noChangeShapeType="1"/>
            </p:cNvSpPr>
            <p:nvPr/>
          </p:nvSpPr>
          <p:spPr bwMode="auto">
            <a:xfrm>
              <a:off x="1563306" y="4260889"/>
              <a:ext cx="4501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4"/>
            <p:cNvSpPr>
              <a:spLocks noChangeShapeType="1"/>
            </p:cNvSpPr>
            <p:nvPr/>
          </p:nvSpPr>
          <p:spPr bwMode="auto">
            <a:xfrm>
              <a:off x="1563306" y="4568570"/>
              <a:ext cx="4501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 name="Line 5"/>
            <p:cNvSpPr>
              <a:spLocks noChangeShapeType="1"/>
            </p:cNvSpPr>
            <p:nvPr/>
          </p:nvSpPr>
          <p:spPr bwMode="auto">
            <a:xfrm>
              <a:off x="1563306" y="4870307"/>
              <a:ext cx="4501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6"/>
            <p:cNvSpPr>
              <a:spLocks noChangeShapeType="1"/>
            </p:cNvSpPr>
            <p:nvPr/>
          </p:nvSpPr>
          <p:spPr bwMode="auto">
            <a:xfrm>
              <a:off x="1563306" y="5175934"/>
              <a:ext cx="4501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7"/>
            <p:cNvSpPr>
              <a:spLocks noChangeShapeType="1"/>
            </p:cNvSpPr>
            <p:nvPr/>
          </p:nvSpPr>
          <p:spPr bwMode="auto">
            <a:xfrm>
              <a:off x="1607986"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8"/>
            <p:cNvSpPr>
              <a:spLocks noChangeShapeType="1"/>
            </p:cNvSpPr>
            <p:nvPr/>
          </p:nvSpPr>
          <p:spPr bwMode="auto">
            <a:xfrm>
              <a:off x="1983986"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9"/>
            <p:cNvSpPr>
              <a:spLocks noChangeShapeType="1"/>
            </p:cNvSpPr>
            <p:nvPr/>
          </p:nvSpPr>
          <p:spPr bwMode="auto">
            <a:xfrm>
              <a:off x="2346740" y="5482981"/>
              <a:ext cx="0" cy="659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10"/>
            <p:cNvSpPr>
              <a:spLocks noChangeShapeType="1"/>
            </p:cNvSpPr>
            <p:nvPr/>
          </p:nvSpPr>
          <p:spPr bwMode="auto">
            <a:xfrm>
              <a:off x="2724475"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11"/>
            <p:cNvSpPr>
              <a:spLocks noChangeShapeType="1"/>
            </p:cNvSpPr>
            <p:nvPr/>
          </p:nvSpPr>
          <p:spPr bwMode="auto">
            <a:xfrm>
              <a:off x="3114340"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12"/>
            <p:cNvSpPr>
              <a:spLocks noChangeShapeType="1"/>
            </p:cNvSpPr>
            <p:nvPr/>
          </p:nvSpPr>
          <p:spPr bwMode="auto">
            <a:xfrm>
              <a:off x="3498143"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13"/>
            <p:cNvSpPr>
              <a:spLocks noChangeShapeType="1"/>
            </p:cNvSpPr>
            <p:nvPr/>
          </p:nvSpPr>
          <p:spPr bwMode="auto">
            <a:xfrm>
              <a:off x="4269001"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14"/>
            <p:cNvSpPr>
              <a:spLocks noChangeShapeType="1"/>
            </p:cNvSpPr>
            <p:nvPr/>
          </p:nvSpPr>
          <p:spPr bwMode="auto">
            <a:xfrm>
              <a:off x="3884854"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18"/>
            <p:cNvSpPr>
              <a:spLocks noChangeShapeType="1"/>
            </p:cNvSpPr>
            <p:nvPr/>
          </p:nvSpPr>
          <p:spPr bwMode="auto">
            <a:xfrm>
              <a:off x="1563306" y="5481599"/>
              <a:ext cx="4501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Freeform 19"/>
            <p:cNvSpPr>
              <a:spLocks/>
            </p:cNvSpPr>
            <p:nvPr/>
          </p:nvSpPr>
          <p:spPr bwMode="auto">
            <a:xfrm>
              <a:off x="1608323" y="3947687"/>
              <a:ext cx="2673967" cy="1538958"/>
            </a:xfrm>
            <a:custGeom>
              <a:avLst/>
              <a:gdLst>
                <a:gd name="T0" fmla="*/ 0 w 297"/>
                <a:gd name="T1" fmla="*/ 0 h 140"/>
                <a:gd name="T2" fmla="*/ 0 w 297"/>
                <a:gd name="T3" fmla="*/ 140 h 140"/>
                <a:gd name="T4" fmla="*/ 297 w 297"/>
                <a:gd name="T5" fmla="*/ 140 h 140"/>
              </a:gdLst>
              <a:ahLst/>
              <a:cxnLst>
                <a:cxn ang="0">
                  <a:pos x="T0" y="T1"/>
                </a:cxn>
                <a:cxn ang="0">
                  <a:pos x="T2" y="T3"/>
                </a:cxn>
                <a:cxn ang="0">
                  <a:pos x="T4" y="T5"/>
                </a:cxn>
              </a:cxnLst>
              <a:rect l="0" t="0" r="r" b="b"/>
              <a:pathLst>
                <a:path w="297" h="140">
                  <a:moveTo>
                    <a:pt x="0" y="0"/>
                  </a:moveTo>
                  <a:lnTo>
                    <a:pt x="0" y="140"/>
                  </a:lnTo>
                  <a:lnTo>
                    <a:pt x="297" y="14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TextBox 30"/>
            <p:cNvSpPr txBox="1"/>
            <p:nvPr/>
          </p:nvSpPr>
          <p:spPr>
            <a:xfrm rot="16200000">
              <a:off x="205572" y="4578666"/>
              <a:ext cx="1659429" cy="276999"/>
            </a:xfrm>
            <a:prstGeom prst="rect">
              <a:avLst/>
            </a:prstGeom>
            <a:noFill/>
          </p:spPr>
          <p:txBody>
            <a:bodyPr wrap="none" rtlCol="0">
              <a:spAutoFit/>
            </a:bodyPr>
            <a:lstStyle/>
            <a:p>
              <a:pPr algn="ctr"/>
              <a:r>
                <a:rPr lang="en-GB" sz="1200" dirty="0" smtClean="0">
                  <a:solidFill>
                    <a:srgbClr val="363636"/>
                  </a:solidFill>
                </a:rPr>
                <a:t>Disease-free </a:t>
              </a:r>
              <a:r>
                <a:rPr lang="en-GB" sz="1200" dirty="0">
                  <a:solidFill>
                    <a:srgbClr val="363636"/>
                  </a:solidFill>
                </a:rPr>
                <a:t>survival </a:t>
              </a:r>
            </a:p>
          </p:txBody>
        </p:sp>
        <p:sp>
          <p:nvSpPr>
            <p:cNvPr id="32" name="TextBox 31"/>
            <p:cNvSpPr txBox="1"/>
            <p:nvPr/>
          </p:nvSpPr>
          <p:spPr>
            <a:xfrm>
              <a:off x="1105730" y="3815007"/>
              <a:ext cx="397866" cy="276999"/>
            </a:xfrm>
            <a:prstGeom prst="rect">
              <a:avLst/>
            </a:prstGeom>
            <a:noFill/>
          </p:spPr>
          <p:txBody>
            <a:bodyPr wrap="none" rtlCol="0">
              <a:spAutoFit/>
            </a:bodyPr>
            <a:lstStyle/>
            <a:p>
              <a:pPr algn="r"/>
              <a:r>
                <a:rPr lang="en-GB" sz="1200" dirty="0">
                  <a:solidFill>
                    <a:srgbClr val="363636"/>
                  </a:solidFill>
                </a:rPr>
                <a:t>1.0</a:t>
              </a:r>
            </a:p>
          </p:txBody>
        </p:sp>
        <p:sp>
          <p:nvSpPr>
            <p:cNvPr id="33" name="TextBox 32"/>
            <p:cNvSpPr txBox="1"/>
            <p:nvPr/>
          </p:nvSpPr>
          <p:spPr>
            <a:xfrm>
              <a:off x="1105730" y="4122390"/>
              <a:ext cx="397866" cy="276999"/>
            </a:xfrm>
            <a:prstGeom prst="rect">
              <a:avLst/>
            </a:prstGeom>
            <a:noFill/>
          </p:spPr>
          <p:txBody>
            <a:bodyPr wrap="none" rtlCol="0">
              <a:spAutoFit/>
            </a:bodyPr>
            <a:lstStyle/>
            <a:p>
              <a:pPr algn="r"/>
              <a:r>
                <a:rPr lang="en-GB" sz="1200" dirty="0">
                  <a:solidFill>
                    <a:srgbClr val="363636"/>
                  </a:solidFill>
                </a:rPr>
                <a:t>0.8</a:t>
              </a:r>
            </a:p>
          </p:txBody>
        </p:sp>
        <p:sp>
          <p:nvSpPr>
            <p:cNvPr id="34" name="TextBox 33"/>
            <p:cNvSpPr txBox="1"/>
            <p:nvPr/>
          </p:nvSpPr>
          <p:spPr>
            <a:xfrm>
              <a:off x="1105730" y="4430071"/>
              <a:ext cx="397866" cy="276999"/>
            </a:xfrm>
            <a:prstGeom prst="rect">
              <a:avLst/>
            </a:prstGeom>
            <a:noFill/>
          </p:spPr>
          <p:txBody>
            <a:bodyPr wrap="none" rtlCol="0">
              <a:spAutoFit/>
            </a:bodyPr>
            <a:lstStyle/>
            <a:p>
              <a:pPr algn="r"/>
              <a:r>
                <a:rPr lang="en-GB" sz="1200" dirty="0">
                  <a:solidFill>
                    <a:srgbClr val="363636"/>
                  </a:solidFill>
                </a:rPr>
                <a:t>0.6</a:t>
              </a:r>
            </a:p>
          </p:txBody>
        </p:sp>
        <p:sp>
          <p:nvSpPr>
            <p:cNvPr id="35" name="TextBox 34"/>
            <p:cNvSpPr txBox="1"/>
            <p:nvPr/>
          </p:nvSpPr>
          <p:spPr>
            <a:xfrm>
              <a:off x="1105730" y="4731808"/>
              <a:ext cx="397866" cy="276999"/>
            </a:xfrm>
            <a:prstGeom prst="rect">
              <a:avLst/>
            </a:prstGeom>
            <a:noFill/>
          </p:spPr>
          <p:txBody>
            <a:bodyPr wrap="none" rtlCol="0">
              <a:spAutoFit/>
            </a:bodyPr>
            <a:lstStyle/>
            <a:p>
              <a:pPr algn="r"/>
              <a:r>
                <a:rPr lang="en-GB" sz="1200" dirty="0">
                  <a:solidFill>
                    <a:srgbClr val="363636"/>
                  </a:solidFill>
                </a:rPr>
                <a:t>0.4</a:t>
              </a:r>
            </a:p>
          </p:txBody>
        </p:sp>
        <p:sp>
          <p:nvSpPr>
            <p:cNvPr id="36" name="TextBox 35"/>
            <p:cNvSpPr txBox="1"/>
            <p:nvPr/>
          </p:nvSpPr>
          <p:spPr>
            <a:xfrm>
              <a:off x="1105730" y="5037435"/>
              <a:ext cx="397866" cy="276999"/>
            </a:xfrm>
            <a:prstGeom prst="rect">
              <a:avLst/>
            </a:prstGeom>
            <a:noFill/>
          </p:spPr>
          <p:txBody>
            <a:bodyPr wrap="none" rtlCol="0">
              <a:spAutoFit/>
            </a:bodyPr>
            <a:lstStyle/>
            <a:p>
              <a:pPr algn="r"/>
              <a:r>
                <a:rPr lang="en-GB" sz="1200" dirty="0">
                  <a:solidFill>
                    <a:srgbClr val="363636"/>
                  </a:solidFill>
                </a:rPr>
                <a:t>0.2</a:t>
              </a:r>
            </a:p>
          </p:txBody>
        </p:sp>
        <p:sp>
          <p:nvSpPr>
            <p:cNvPr id="37" name="TextBox 36"/>
            <p:cNvSpPr txBox="1"/>
            <p:nvPr/>
          </p:nvSpPr>
          <p:spPr>
            <a:xfrm>
              <a:off x="1222873" y="5343100"/>
              <a:ext cx="269626" cy="276999"/>
            </a:xfrm>
            <a:prstGeom prst="rect">
              <a:avLst/>
            </a:prstGeom>
            <a:noFill/>
          </p:spPr>
          <p:txBody>
            <a:bodyPr wrap="none" rtlCol="0">
              <a:spAutoFit/>
            </a:bodyPr>
            <a:lstStyle/>
            <a:p>
              <a:pPr algn="r"/>
              <a:r>
                <a:rPr lang="en-GB" sz="1200" dirty="0">
                  <a:solidFill>
                    <a:srgbClr val="363636"/>
                  </a:solidFill>
                </a:rPr>
                <a:t>0</a:t>
              </a:r>
            </a:p>
          </p:txBody>
        </p:sp>
        <p:sp>
          <p:nvSpPr>
            <p:cNvPr id="38" name="TextBox 37"/>
            <p:cNvSpPr txBox="1"/>
            <p:nvPr/>
          </p:nvSpPr>
          <p:spPr>
            <a:xfrm>
              <a:off x="1473413" y="5517384"/>
              <a:ext cx="269626" cy="276999"/>
            </a:xfrm>
            <a:prstGeom prst="rect">
              <a:avLst/>
            </a:prstGeom>
            <a:noFill/>
          </p:spPr>
          <p:txBody>
            <a:bodyPr wrap="none" rtlCol="0">
              <a:spAutoFit/>
            </a:bodyPr>
            <a:lstStyle/>
            <a:p>
              <a:pPr algn="ctr"/>
              <a:r>
                <a:rPr lang="en-GB" sz="1200" dirty="0">
                  <a:solidFill>
                    <a:srgbClr val="363636"/>
                  </a:solidFill>
                </a:rPr>
                <a:t>0</a:t>
              </a:r>
            </a:p>
          </p:txBody>
        </p:sp>
        <p:sp>
          <p:nvSpPr>
            <p:cNvPr id="39" name="TextBox 38"/>
            <p:cNvSpPr txBox="1"/>
            <p:nvPr/>
          </p:nvSpPr>
          <p:spPr>
            <a:xfrm>
              <a:off x="1806127" y="5517384"/>
              <a:ext cx="354584" cy="276999"/>
            </a:xfrm>
            <a:prstGeom prst="rect">
              <a:avLst/>
            </a:prstGeom>
            <a:noFill/>
          </p:spPr>
          <p:txBody>
            <a:bodyPr wrap="none" rtlCol="0">
              <a:spAutoFit/>
            </a:bodyPr>
            <a:lstStyle/>
            <a:p>
              <a:pPr algn="ctr"/>
              <a:r>
                <a:rPr lang="en-GB" sz="1200" dirty="0" smtClean="0">
                  <a:solidFill>
                    <a:srgbClr val="363636"/>
                  </a:solidFill>
                </a:rPr>
                <a:t>12</a:t>
              </a:r>
              <a:endParaRPr lang="en-GB" sz="1200" dirty="0">
                <a:solidFill>
                  <a:srgbClr val="363636"/>
                </a:solidFill>
              </a:endParaRPr>
            </a:p>
          </p:txBody>
        </p:sp>
        <p:sp>
          <p:nvSpPr>
            <p:cNvPr id="40" name="TextBox 39"/>
            <p:cNvSpPr txBox="1"/>
            <p:nvPr/>
          </p:nvSpPr>
          <p:spPr>
            <a:xfrm>
              <a:off x="2171169" y="5517384"/>
              <a:ext cx="354584" cy="276999"/>
            </a:xfrm>
            <a:prstGeom prst="rect">
              <a:avLst/>
            </a:prstGeom>
            <a:noFill/>
          </p:spPr>
          <p:txBody>
            <a:bodyPr wrap="none" rtlCol="0">
              <a:spAutoFit/>
            </a:bodyPr>
            <a:lstStyle/>
            <a:p>
              <a:pPr algn="ctr"/>
              <a:r>
                <a:rPr lang="en-GB" sz="1200" dirty="0" smtClean="0">
                  <a:solidFill>
                    <a:srgbClr val="363636"/>
                  </a:solidFill>
                </a:rPr>
                <a:t>24</a:t>
              </a:r>
              <a:endParaRPr lang="en-GB" sz="1200" dirty="0">
                <a:solidFill>
                  <a:srgbClr val="363636"/>
                </a:solidFill>
              </a:endParaRPr>
            </a:p>
          </p:txBody>
        </p:sp>
        <p:sp>
          <p:nvSpPr>
            <p:cNvPr id="41" name="TextBox 40"/>
            <p:cNvSpPr txBox="1"/>
            <p:nvPr/>
          </p:nvSpPr>
          <p:spPr>
            <a:xfrm>
              <a:off x="2549223" y="5517384"/>
              <a:ext cx="354584" cy="276999"/>
            </a:xfrm>
            <a:prstGeom prst="rect">
              <a:avLst/>
            </a:prstGeom>
            <a:noFill/>
          </p:spPr>
          <p:txBody>
            <a:bodyPr wrap="none" rtlCol="0">
              <a:spAutoFit/>
            </a:bodyPr>
            <a:lstStyle/>
            <a:p>
              <a:pPr algn="ctr"/>
              <a:r>
                <a:rPr lang="en-GB" sz="1200" dirty="0" smtClean="0">
                  <a:solidFill>
                    <a:srgbClr val="363636"/>
                  </a:solidFill>
                </a:rPr>
                <a:t>36</a:t>
              </a:r>
              <a:endParaRPr lang="en-GB" sz="1200" dirty="0">
                <a:solidFill>
                  <a:srgbClr val="363636"/>
                </a:solidFill>
              </a:endParaRPr>
            </a:p>
          </p:txBody>
        </p:sp>
        <p:sp>
          <p:nvSpPr>
            <p:cNvPr id="42" name="TextBox 41"/>
            <p:cNvSpPr txBox="1"/>
            <p:nvPr/>
          </p:nvSpPr>
          <p:spPr>
            <a:xfrm>
              <a:off x="2933345" y="5517384"/>
              <a:ext cx="354584" cy="276999"/>
            </a:xfrm>
            <a:prstGeom prst="rect">
              <a:avLst/>
            </a:prstGeom>
            <a:noFill/>
          </p:spPr>
          <p:txBody>
            <a:bodyPr wrap="none" rtlCol="0">
              <a:spAutoFit/>
            </a:bodyPr>
            <a:lstStyle/>
            <a:p>
              <a:pPr algn="ctr"/>
              <a:r>
                <a:rPr lang="en-GB" sz="1200" dirty="0" smtClean="0">
                  <a:solidFill>
                    <a:srgbClr val="363636"/>
                  </a:solidFill>
                </a:rPr>
                <a:t>48</a:t>
              </a:r>
              <a:endParaRPr lang="en-GB" sz="1200" dirty="0">
                <a:solidFill>
                  <a:srgbClr val="363636"/>
                </a:solidFill>
              </a:endParaRPr>
            </a:p>
          </p:txBody>
        </p:sp>
        <p:sp>
          <p:nvSpPr>
            <p:cNvPr id="43" name="TextBox 42"/>
            <p:cNvSpPr txBox="1"/>
            <p:nvPr/>
          </p:nvSpPr>
          <p:spPr>
            <a:xfrm>
              <a:off x="3323440" y="5517384"/>
              <a:ext cx="354584" cy="276999"/>
            </a:xfrm>
            <a:prstGeom prst="rect">
              <a:avLst/>
            </a:prstGeom>
            <a:noFill/>
          </p:spPr>
          <p:txBody>
            <a:bodyPr wrap="none" rtlCol="0">
              <a:spAutoFit/>
            </a:bodyPr>
            <a:lstStyle/>
            <a:p>
              <a:pPr algn="ctr"/>
              <a:r>
                <a:rPr lang="en-GB" sz="1200" dirty="0" smtClean="0">
                  <a:solidFill>
                    <a:srgbClr val="363636"/>
                  </a:solidFill>
                </a:rPr>
                <a:t>60</a:t>
              </a:r>
              <a:endParaRPr lang="en-GB" sz="1200" dirty="0">
                <a:solidFill>
                  <a:srgbClr val="363636"/>
                </a:solidFill>
              </a:endParaRPr>
            </a:p>
          </p:txBody>
        </p:sp>
        <p:sp>
          <p:nvSpPr>
            <p:cNvPr id="44" name="TextBox 43"/>
            <p:cNvSpPr txBox="1"/>
            <p:nvPr/>
          </p:nvSpPr>
          <p:spPr>
            <a:xfrm>
              <a:off x="3707562" y="5517384"/>
              <a:ext cx="354584" cy="276999"/>
            </a:xfrm>
            <a:prstGeom prst="rect">
              <a:avLst/>
            </a:prstGeom>
            <a:noFill/>
          </p:spPr>
          <p:txBody>
            <a:bodyPr wrap="none" rtlCol="0">
              <a:spAutoFit/>
            </a:bodyPr>
            <a:lstStyle/>
            <a:p>
              <a:pPr algn="ctr"/>
              <a:r>
                <a:rPr lang="en-GB" sz="1200" dirty="0" smtClean="0">
                  <a:solidFill>
                    <a:srgbClr val="363636"/>
                  </a:solidFill>
                </a:rPr>
                <a:t>72</a:t>
              </a:r>
              <a:endParaRPr lang="en-GB" sz="1200" dirty="0">
                <a:solidFill>
                  <a:srgbClr val="363636"/>
                </a:solidFill>
              </a:endParaRPr>
            </a:p>
          </p:txBody>
        </p:sp>
        <p:sp>
          <p:nvSpPr>
            <p:cNvPr id="45" name="TextBox 44"/>
            <p:cNvSpPr txBox="1"/>
            <p:nvPr/>
          </p:nvSpPr>
          <p:spPr>
            <a:xfrm>
              <a:off x="4097880" y="5517384"/>
              <a:ext cx="354584" cy="276999"/>
            </a:xfrm>
            <a:prstGeom prst="rect">
              <a:avLst/>
            </a:prstGeom>
            <a:noFill/>
          </p:spPr>
          <p:txBody>
            <a:bodyPr wrap="none" rtlCol="0">
              <a:spAutoFit/>
            </a:bodyPr>
            <a:lstStyle/>
            <a:p>
              <a:pPr algn="ctr"/>
              <a:r>
                <a:rPr lang="en-GB" sz="1200" dirty="0" smtClean="0">
                  <a:solidFill>
                    <a:srgbClr val="363636"/>
                  </a:solidFill>
                </a:rPr>
                <a:t>84</a:t>
              </a:r>
              <a:endParaRPr lang="en-GB" sz="1200" dirty="0">
                <a:solidFill>
                  <a:srgbClr val="363636"/>
                </a:solidFill>
              </a:endParaRPr>
            </a:p>
          </p:txBody>
        </p:sp>
        <p:sp>
          <p:nvSpPr>
            <p:cNvPr id="46" name="TextBox 45"/>
            <p:cNvSpPr txBox="1"/>
            <p:nvPr/>
          </p:nvSpPr>
          <p:spPr>
            <a:xfrm>
              <a:off x="1788766" y="5029506"/>
              <a:ext cx="516488" cy="461665"/>
            </a:xfrm>
            <a:prstGeom prst="rect">
              <a:avLst/>
            </a:prstGeom>
            <a:noFill/>
          </p:spPr>
          <p:txBody>
            <a:bodyPr wrap="none" rtlCol="0">
              <a:spAutoFit/>
            </a:bodyPr>
            <a:lstStyle/>
            <a:p>
              <a:r>
                <a:rPr lang="en-GB" sz="800" dirty="0" smtClean="0">
                  <a:solidFill>
                    <a:srgbClr val="363636"/>
                  </a:solidFill>
                </a:rPr>
                <a:t>CT+RT</a:t>
              </a:r>
              <a:br>
                <a:rPr lang="en-GB" sz="800" dirty="0" smtClean="0">
                  <a:solidFill>
                    <a:srgbClr val="363636"/>
                  </a:solidFill>
                </a:rPr>
              </a:br>
              <a:endParaRPr lang="en-GB" sz="800" dirty="0" smtClean="0">
                <a:solidFill>
                  <a:srgbClr val="363636"/>
                </a:solidFill>
              </a:endParaRPr>
            </a:p>
            <a:p>
              <a:r>
                <a:rPr lang="en-GB" sz="800" dirty="0" smtClean="0">
                  <a:solidFill>
                    <a:srgbClr val="363636"/>
                  </a:solidFill>
                </a:rPr>
                <a:t>CT</a:t>
              </a:r>
              <a:endParaRPr lang="en-GB" sz="800" dirty="0">
                <a:solidFill>
                  <a:srgbClr val="363636"/>
                </a:solidFill>
              </a:endParaRPr>
            </a:p>
          </p:txBody>
        </p:sp>
        <p:cxnSp>
          <p:nvCxnSpPr>
            <p:cNvPr id="47" name="Straight Connector 46"/>
            <p:cNvCxnSpPr/>
            <p:nvPr/>
          </p:nvCxnSpPr>
          <p:spPr>
            <a:xfrm>
              <a:off x="1657592" y="5118622"/>
              <a:ext cx="161222" cy="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8" name="Straight Connector 47"/>
            <p:cNvCxnSpPr/>
            <p:nvPr/>
          </p:nvCxnSpPr>
          <p:spPr>
            <a:xfrm>
              <a:off x="1657592" y="5383110"/>
              <a:ext cx="161222"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9" name="TextBox 48"/>
            <p:cNvSpPr txBox="1"/>
            <p:nvPr/>
          </p:nvSpPr>
          <p:spPr>
            <a:xfrm>
              <a:off x="1608323" y="3651486"/>
              <a:ext cx="705642" cy="276999"/>
            </a:xfrm>
            <a:prstGeom prst="rect">
              <a:avLst/>
            </a:prstGeom>
            <a:noFill/>
          </p:spPr>
          <p:txBody>
            <a:bodyPr wrap="none" rtlCol="0">
              <a:spAutoFit/>
            </a:bodyPr>
            <a:lstStyle/>
            <a:p>
              <a:r>
                <a:rPr lang="en-GB" sz="1200" b="1" dirty="0" smtClean="0">
                  <a:solidFill>
                    <a:srgbClr val="363636"/>
                  </a:solidFill>
                </a:rPr>
                <a:t>Diffuse</a:t>
              </a:r>
              <a:endParaRPr lang="en-GB" sz="1200" b="1" dirty="0">
                <a:solidFill>
                  <a:srgbClr val="363636"/>
                </a:solidFill>
              </a:endParaRPr>
            </a:p>
          </p:txBody>
        </p:sp>
      </p:grpSp>
      <p:grpSp>
        <p:nvGrpSpPr>
          <p:cNvPr id="50" name="Group 49"/>
          <p:cNvGrpSpPr/>
          <p:nvPr/>
        </p:nvGrpSpPr>
        <p:grpSpPr>
          <a:xfrm>
            <a:off x="4841698" y="4138942"/>
            <a:ext cx="3555677" cy="2324736"/>
            <a:chOff x="896787" y="3651486"/>
            <a:chExt cx="3555677" cy="2324736"/>
          </a:xfrm>
        </p:grpSpPr>
        <p:sp>
          <p:nvSpPr>
            <p:cNvPr id="51" name="TextBox 50"/>
            <p:cNvSpPr txBox="1"/>
            <p:nvPr/>
          </p:nvSpPr>
          <p:spPr>
            <a:xfrm>
              <a:off x="2374608" y="5699223"/>
              <a:ext cx="1169616" cy="276999"/>
            </a:xfrm>
            <a:prstGeom prst="rect">
              <a:avLst/>
            </a:prstGeom>
            <a:noFill/>
          </p:spPr>
          <p:txBody>
            <a:bodyPr wrap="none" rtlCol="0">
              <a:spAutoFit/>
            </a:bodyPr>
            <a:lstStyle/>
            <a:p>
              <a:pPr algn="ctr"/>
              <a:r>
                <a:rPr lang="en-GB" sz="1200" dirty="0">
                  <a:solidFill>
                    <a:srgbClr val="363636"/>
                  </a:solidFill>
                </a:rPr>
                <a:t>Time </a:t>
              </a:r>
              <a:r>
                <a:rPr lang="en-GB" sz="1200" dirty="0" smtClean="0">
                  <a:solidFill>
                    <a:srgbClr val="363636"/>
                  </a:solidFill>
                </a:rPr>
                <a:t>(</a:t>
              </a:r>
              <a:r>
                <a:rPr lang="en-GB" sz="1200" dirty="0">
                  <a:solidFill>
                    <a:srgbClr val="363636"/>
                  </a:solidFill>
                </a:rPr>
                <a:t>months)</a:t>
              </a:r>
            </a:p>
          </p:txBody>
        </p:sp>
        <p:sp>
          <p:nvSpPr>
            <p:cNvPr id="52" name="Line 2"/>
            <p:cNvSpPr>
              <a:spLocks noChangeShapeType="1"/>
            </p:cNvSpPr>
            <p:nvPr/>
          </p:nvSpPr>
          <p:spPr bwMode="auto">
            <a:xfrm>
              <a:off x="1563306" y="3953506"/>
              <a:ext cx="4501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Line 3"/>
            <p:cNvSpPr>
              <a:spLocks noChangeShapeType="1"/>
            </p:cNvSpPr>
            <p:nvPr/>
          </p:nvSpPr>
          <p:spPr bwMode="auto">
            <a:xfrm>
              <a:off x="1563306" y="4260889"/>
              <a:ext cx="4501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Line 4"/>
            <p:cNvSpPr>
              <a:spLocks noChangeShapeType="1"/>
            </p:cNvSpPr>
            <p:nvPr/>
          </p:nvSpPr>
          <p:spPr bwMode="auto">
            <a:xfrm>
              <a:off x="1563306" y="4568570"/>
              <a:ext cx="4501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Line 5"/>
            <p:cNvSpPr>
              <a:spLocks noChangeShapeType="1"/>
            </p:cNvSpPr>
            <p:nvPr/>
          </p:nvSpPr>
          <p:spPr bwMode="auto">
            <a:xfrm>
              <a:off x="1563306" y="4870307"/>
              <a:ext cx="4501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Line 6"/>
            <p:cNvSpPr>
              <a:spLocks noChangeShapeType="1"/>
            </p:cNvSpPr>
            <p:nvPr/>
          </p:nvSpPr>
          <p:spPr bwMode="auto">
            <a:xfrm>
              <a:off x="1563306" y="5175934"/>
              <a:ext cx="4501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Line 7"/>
            <p:cNvSpPr>
              <a:spLocks noChangeShapeType="1"/>
            </p:cNvSpPr>
            <p:nvPr/>
          </p:nvSpPr>
          <p:spPr bwMode="auto">
            <a:xfrm>
              <a:off x="1607986"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Line 8"/>
            <p:cNvSpPr>
              <a:spLocks noChangeShapeType="1"/>
            </p:cNvSpPr>
            <p:nvPr/>
          </p:nvSpPr>
          <p:spPr bwMode="auto">
            <a:xfrm>
              <a:off x="1983986"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Line 9"/>
            <p:cNvSpPr>
              <a:spLocks noChangeShapeType="1"/>
            </p:cNvSpPr>
            <p:nvPr/>
          </p:nvSpPr>
          <p:spPr bwMode="auto">
            <a:xfrm>
              <a:off x="2346740" y="5482981"/>
              <a:ext cx="0" cy="659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Line 10"/>
            <p:cNvSpPr>
              <a:spLocks noChangeShapeType="1"/>
            </p:cNvSpPr>
            <p:nvPr/>
          </p:nvSpPr>
          <p:spPr bwMode="auto">
            <a:xfrm>
              <a:off x="2724475"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11"/>
            <p:cNvSpPr>
              <a:spLocks noChangeShapeType="1"/>
            </p:cNvSpPr>
            <p:nvPr/>
          </p:nvSpPr>
          <p:spPr bwMode="auto">
            <a:xfrm>
              <a:off x="3114340"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12"/>
            <p:cNvSpPr>
              <a:spLocks noChangeShapeType="1"/>
            </p:cNvSpPr>
            <p:nvPr/>
          </p:nvSpPr>
          <p:spPr bwMode="auto">
            <a:xfrm>
              <a:off x="3498143"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13"/>
            <p:cNvSpPr>
              <a:spLocks noChangeShapeType="1"/>
            </p:cNvSpPr>
            <p:nvPr/>
          </p:nvSpPr>
          <p:spPr bwMode="auto">
            <a:xfrm>
              <a:off x="4269001"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14"/>
            <p:cNvSpPr>
              <a:spLocks noChangeShapeType="1"/>
            </p:cNvSpPr>
            <p:nvPr/>
          </p:nvSpPr>
          <p:spPr bwMode="auto">
            <a:xfrm>
              <a:off x="3884854" y="5482981"/>
              <a:ext cx="0" cy="549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18"/>
            <p:cNvSpPr>
              <a:spLocks noChangeShapeType="1"/>
            </p:cNvSpPr>
            <p:nvPr/>
          </p:nvSpPr>
          <p:spPr bwMode="auto">
            <a:xfrm>
              <a:off x="1563306" y="5481599"/>
              <a:ext cx="4501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Freeform 19"/>
            <p:cNvSpPr>
              <a:spLocks/>
            </p:cNvSpPr>
            <p:nvPr/>
          </p:nvSpPr>
          <p:spPr bwMode="auto">
            <a:xfrm>
              <a:off x="1608323" y="3947687"/>
              <a:ext cx="2673967" cy="1538958"/>
            </a:xfrm>
            <a:custGeom>
              <a:avLst/>
              <a:gdLst>
                <a:gd name="T0" fmla="*/ 0 w 297"/>
                <a:gd name="T1" fmla="*/ 0 h 140"/>
                <a:gd name="T2" fmla="*/ 0 w 297"/>
                <a:gd name="T3" fmla="*/ 140 h 140"/>
                <a:gd name="T4" fmla="*/ 297 w 297"/>
                <a:gd name="T5" fmla="*/ 140 h 140"/>
              </a:gdLst>
              <a:ahLst/>
              <a:cxnLst>
                <a:cxn ang="0">
                  <a:pos x="T0" y="T1"/>
                </a:cxn>
                <a:cxn ang="0">
                  <a:pos x="T2" y="T3"/>
                </a:cxn>
                <a:cxn ang="0">
                  <a:pos x="T4" y="T5"/>
                </a:cxn>
              </a:cxnLst>
              <a:rect l="0" t="0" r="r" b="b"/>
              <a:pathLst>
                <a:path w="297" h="140">
                  <a:moveTo>
                    <a:pt x="0" y="0"/>
                  </a:moveTo>
                  <a:lnTo>
                    <a:pt x="0" y="140"/>
                  </a:lnTo>
                  <a:lnTo>
                    <a:pt x="297" y="14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TextBox 66"/>
            <p:cNvSpPr txBox="1"/>
            <p:nvPr/>
          </p:nvSpPr>
          <p:spPr>
            <a:xfrm rot="16200000">
              <a:off x="205572" y="4578666"/>
              <a:ext cx="1659429" cy="276999"/>
            </a:xfrm>
            <a:prstGeom prst="rect">
              <a:avLst/>
            </a:prstGeom>
            <a:noFill/>
          </p:spPr>
          <p:txBody>
            <a:bodyPr wrap="none" rtlCol="0">
              <a:spAutoFit/>
            </a:bodyPr>
            <a:lstStyle/>
            <a:p>
              <a:pPr algn="ctr"/>
              <a:r>
                <a:rPr lang="en-GB" sz="1200" dirty="0" smtClean="0">
                  <a:solidFill>
                    <a:srgbClr val="363636"/>
                  </a:solidFill>
                </a:rPr>
                <a:t>Disease-free </a:t>
              </a:r>
              <a:r>
                <a:rPr lang="en-GB" sz="1200" dirty="0">
                  <a:solidFill>
                    <a:srgbClr val="363636"/>
                  </a:solidFill>
                </a:rPr>
                <a:t>survival </a:t>
              </a:r>
            </a:p>
          </p:txBody>
        </p:sp>
        <p:sp>
          <p:nvSpPr>
            <p:cNvPr id="68" name="TextBox 67"/>
            <p:cNvSpPr txBox="1"/>
            <p:nvPr/>
          </p:nvSpPr>
          <p:spPr>
            <a:xfrm>
              <a:off x="1105730" y="3815007"/>
              <a:ext cx="397866" cy="276999"/>
            </a:xfrm>
            <a:prstGeom prst="rect">
              <a:avLst/>
            </a:prstGeom>
            <a:noFill/>
          </p:spPr>
          <p:txBody>
            <a:bodyPr wrap="none" rtlCol="0">
              <a:spAutoFit/>
            </a:bodyPr>
            <a:lstStyle/>
            <a:p>
              <a:pPr algn="r"/>
              <a:r>
                <a:rPr lang="en-GB" sz="1200" dirty="0">
                  <a:solidFill>
                    <a:srgbClr val="363636"/>
                  </a:solidFill>
                </a:rPr>
                <a:t>1.0</a:t>
              </a:r>
            </a:p>
          </p:txBody>
        </p:sp>
        <p:sp>
          <p:nvSpPr>
            <p:cNvPr id="69" name="TextBox 68"/>
            <p:cNvSpPr txBox="1"/>
            <p:nvPr/>
          </p:nvSpPr>
          <p:spPr>
            <a:xfrm>
              <a:off x="1105730" y="4122390"/>
              <a:ext cx="397866" cy="276999"/>
            </a:xfrm>
            <a:prstGeom prst="rect">
              <a:avLst/>
            </a:prstGeom>
            <a:noFill/>
          </p:spPr>
          <p:txBody>
            <a:bodyPr wrap="none" rtlCol="0">
              <a:spAutoFit/>
            </a:bodyPr>
            <a:lstStyle/>
            <a:p>
              <a:pPr algn="r"/>
              <a:r>
                <a:rPr lang="en-GB" sz="1200" dirty="0">
                  <a:solidFill>
                    <a:srgbClr val="363636"/>
                  </a:solidFill>
                </a:rPr>
                <a:t>0.8</a:t>
              </a:r>
            </a:p>
          </p:txBody>
        </p:sp>
        <p:sp>
          <p:nvSpPr>
            <p:cNvPr id="70" name="TextBox 69"/>
            <p:cNvSpPr txBox="1"/>
            <p:nvPr/>
          </p:nvSpPr>
          <p:spPr>
            <a:xfrm>
              <a:off x="1105730" y="4430071"/>
              <a:ext cx="397866" cy="276999"/>
            </a:xfrm>
            <a:prstGeom prst="rect">
              <a:avLst/>
            </a:prstGeom>
            <a:noFill/>
          </p:spPr>
          <p:txBody>
            <a:bodyPr wrap="none" rtlCol="0">
              <a:spAutoFit/>
            </a:bodyPr>
            <a:lstStyle/>
            <a:p>
              <a:pPr algn="r"/>
              <a:r>
                <a:rPr lang="en-GB" sz="1200" dirty="0">
                  <a:solidFill>
                    <a:srgbClr val="363636"/>
                  </a:solidFill>
                </a:rPr>
                <a:t>0.6</a:t>
              </a:r>
            </a:p>
          </p:txBody>
        </p:sp>
        <p:sp>
          <p:nvSpPr>
            <p:cNvPr id="71" name="TextBox 70"/>
            <p:cNvSpPr txBox="1"/>
            <p:nvPr/>
          </p:nvSpPr>
          <p:spPr>
            <a:xfrm>
              <a:off x="1105730" y="4731808"/>
              <a:ext cx="397866" cy="276999"/>
            </a:xfrm>
            <a:prstGeom prst="rect">
              <a:avLst/>
            </a:prstGeom>
            <a:noFill/>
          </p:spPr>
          <p:txBody>
            <a:bodyPr wrap="none" rtlCol="0">
              <a:spAutoFit/>
            </a:bodyPr>
            <a:lstStyle/>
            <a:p>
              <a:pPr algn="r"/>
              <a:r>
                <a:rPr lang="en-GB" sz="1200" dirty="0">
                  <a:solidFill>
                    <a:srgbClr val="363636"/>
                  </a:solidFill>
                </a:rPr>
                <a:t>0.4</a:t>
              </a:r>
            </a:p>
          </p:txBody>
        </p:sp>
        <p:sp>
          <p:nvSpPr>
            <p:cNvPr id="72" name="TextBox 71"/>
            <p:cNvSpPr txBox="1"/>
            <p:nvPr/>
          </p:nvSpPr>
          <p:spPr>
            <a:xfrm>
              <a:off x="1105730" y="5037435"/>
              <a:ext cx="397866" cy="276999"/>
            </a:xfrm>
            <a:prstGeom prst="rect">
              <a:avLst/>
            </a:prstGeom>
            <a:noFill/>
          </p:spPr>
          <p:txBody>
            <a:bodyPr wrap="none" rtlCol="0">
              <a:spAutoFit/>
            </a:bodyPr>
            <a:lstStyle/>
            <a:p>
              <a:pPr algn="r"/>
              <a:r>
                <a:rPr lang="en-GB" sz="1200" dirty="0">
                  <a:solidFill>
                    <a:srgbClr val="363636"/>
                  </a:solidFill>
                </a:rPr>
                <a:t>0.2</a:t>
              </a:r>
            </a:p>
          </p:txBody>
        </p:sp>
        <p:sp>
          <p:nvSpPr>
            <p:cNvPr id="73" name="TextBox 72"/>
            <p:cNvSpPr txBox="1"/>
            <p:nvPr/>
          </p:nvSpPr>
          <p:spPr>
            <a:xfrm>
              <a:off x="1222873" y="5343100"/>
              <a:ext cx="269626" cy="276999"/>
            </a:xfrm>
            <a:prstGeom prst="rect">
              <a:avLst/>
            </a:prstGeom>
            <a:noFill/>
          </p:spPr>
          <p:txBody>
            <a:bodyPr wrap="none" rtlCol="0">
              <a:spAutoFit/>
            </a:bodyPr>
            <a:lstStyle/>
            <a:p>
              <a:pPr algn="r"/>
              <a:r>
                <a:rPr lang="en-GB" sz="1200" dirty="0">
                  <a:solidFill>
                    <a:srgbClr val="363636"/>
                  </a:solidFill>
                </a:rPr>
                <a:t>0</a:t>
              </a:r>
            </a:p>
          </p:txBody>
        </p:sp>
        <p:sp>
          <p:nvSpPr>
            <p:cNvPr id="74" name="TextBox 73"/>
            <p:cNvSpPr txBox="1"/>
            <p:nvPr/>
          </p:nvSpPr>
          <p:spPr>
            <a:xfrm>
              <a:off x="1473413" y="5517384"/>
              <a:ext cx="269626" cy="276999"/>
            </a:xfrm>
            <a:prstGeom prst="rect">
              <a:avLst/>
            </a:prstGeom>
            <a:noFill/>
          </p:spPr>
          <p:txBody>
            <a:bodyPr wrap="none" rtlCol="0">
              <a:spAutoFit/>
            </a:bodyPr>
            <a:lstStyle/>
            <a:p>
              <a:pPr algn="ctr"/>
              <a:r>
                <a:rPr lang="en-GB" sz="1200" dirty="0">
                  <a:solidFill>
                    <a:srgbClr val="363636"/>
                  </a:solidFill>
                </a:rPr>
                <a:t>0</a:t>
              </a:r>
            </a:p>
          </p:txBody>
        </p:sp>
        <p:sp>
          <p:nvSpPr>
            <p:cNvPr id="75" name="TextBox 74"/>
            <p:cNvSpPr txBox="1"/>
            <p:nvPr/>
          </p:nvSpPr>
          <p:spPr>
            <a:xfrm>
              <a:off x="1806127" y="5517384"/>
              <a:ext cx="354584" cy="276999"/>
            </a:xfrm>
            <a:prstGeom prst="rect">
              <a:avLst/>
            </a:prstGeom>
            <a:noFill/>
          </p:spPr>
          <p:txBody>
            <a:bodyPr wrap="none" rtlCol="0">
              <a:spAutoFit/>
            </a:bodyPr>
            <a:lstStyle/>
            <a:p>
              <a:pPr algn="ctr"/>
              <a:r>
                <a:rPr lang="en-GB" sz="1200" dirty="0" smtClean="0">
                  <a:solidFill>
                    <a:srgbClr val="363636"/>
                  </a:solidFill>
                </a:rPr>
                <a:t>12</a:t>
              </a:r>
              <a:endParaRPr lang="en-GB" sz="1200" dirty="0">
                <a:solidFill>
                  <a:srgbClr val="363636"/>
                </a:solidFill>
              </a:endParaRPr>
            </a:p>
          </p:txBody>
        </p:sp>
        <p:sp>
          <p:nvSpPr>
            <p:cNvPr id="76" name="TextBox 75"/>
            <p:cNvSpPr txBox="1"/>
            <p:nvPr/>
          </p:nvSpPr>
          <p:spPr>
            <a:xfrm>
              <a:off x="2171169" y="5517384"/>
              <a:ext cx="354584" cy="276999"/>
            </a:xfrm>
            <a:prstGeom prst="rect">
              <a:avLst/>
            </a:prstGeom>
            <a:noFill/>
          </p:spPr>
          <p:txBody>
            <a:bodyPr wrap="none" rtlCol="0">
              <a:spAutoFit/>
            </a:bodyPr>
            <a:lstStyle/>
            <a:p>
              <a:pPr algn="ctr"/>
              <a:r>
                <a:rPr lang="en-GB" sz="1200" dirty="0" smtClean="0">
                  <a:solidFill>
                    <a:srgbClr val="363636"/>
                  </a:solidFill>
                </a:rPr>
                <a:t>24</a:t>
              </a:r>
              <a:endParaRPr lang="en-GB" sz="1200" dirty="0">
                <a:solidFill>
                  <a:srgbClr val="363636"/>
                </a:solidFill>
              </a:endParaRPr>
            </a:p>
          </p:txBody>
        </p:sp>
        <p:sp>
          <p:nvSpPr>
            <p:cNvPr id="77" name="TextBox 76"/>
            <p:cNvSpPr txBox="1"/>
            <p:nvPr/>
          </p:nvSpPr>
          <p:spPr>
            <a:xfrm>
              <a:off x="2549223" y="5517384"/>
              <a:ext cx="354584" cy="276999"/>
            </a:xfrm>
            <a:prstGeom prst="rect">
              <a:avLst/>
            </a:prstGeom>
            <a:noFill/>
          </p:spPr>
          <p:txBody>
            <a:bodyPr wrap="none" rtlCol="0">
              <a:spAutoFit/>
            </a:bodyPr>
            <a:lstStyle/>
            <a:p>
              <a:pPr algn="ctr"/>
              <a:r>
                <a:rPr lang="en-GB" sz="1200" dirty="0" smtClean="0">
                  <a:solidFill>
                    <a:srgbClr val="363636"/>
                  </a:solidFill>
                </a:rPr>
                <a:t>36</a:t>
              </a:r>
              <a:endParaRPr lang="en-GB" sz="1200" dirty="0">
                <a:solidFill>
                  <a:srgbClr val="363636"/>
                </a:solidFill>
              </a:endParaRPr>
            </a:p>
          </p:txBody>
        </p:sp>
        <p:sp>
          <p:nvSpPr>
            <p:cNvPr id="78" name="TextBox 77"/>
            <p:cNvSpPr txBox="1"/>
            <p:nvPr/>
          </p:nvSpPr>
          <p:spPr>
            <a:xfrm>
              <a:off x="2933345" y="5517384"/>
              <a:ext cx="354584" cy="276999"/>
            </a:xfrm>
            <a:prstGeom prst="rect">
              <a:avLst/>
            </a:prstGeom>
            <a:noFill/>
          </p:spPr>
          <p:txBody>
            <a:bodyPr wrap="none" rtlCol="0">
              <a:spAutoFit/>
            </a:bodyPr>
            <a:lstStyle/>
            <a:p>
              <a:pPr algn="ctr"/>
              <a:r>
                <a:rPr lang="en-GB" sz="1200" dirty="0" smtClean="0">
                  <a:solidFill>
                    <a:srgbClr val="363636"/>
                  </a:solidFill>
                </a:rPr>
                <a:t>48</a:t>
              </a:r>
              <a:endParaRPr lang="en-GB" sz="1200" dirty="0">
                <a:solidFill>
                  <a:srgbClr val="363636"/>
                </a:solidFill>
              </a:endParaRPr>
            </a:p>
          </p:txBody>
        </p:sp>
        <p:sp>
          <p:nvSpPr>
            <p:cNvPr id="79" name="TextBox 78"/>
            <p:cNvSpPr txBox="1"/>
            <p:nvPr/>
          </p:nvSpPr>
          <p:spPr>
            <a:xfrm>
              <a:off x="3323440" y="5517384"/>
              <a:ext cx="354584" cy="276999"/>
            </a:xfrm>
            <a:prstGeom prst="rect">
              <a:avLst/>
            </a:prstGeom>
            <a:noFill/>
          </p:spPr>
          <p:txBody>
            <a:bodyPr wrap="none" rtlCol="0">
              <a:spAutoFit/>
            </a:bodyPr>
            <a:lstStyle/>
            <a:p>
              <a:pPr algn="ctr"/>
              <a:r>
                <a:rPr lang="en-GB" sz="1200" dirty="0" smtClean="0">
                  <a:solidFill>
                    <a:srgbClr val="363636"/>
                  </a:solidFill>
                </a:rPr>
                <a:t>60</a:t>
              </a:r>
              <a:endParaRPr lang="en-GB" sz="1200" dirty="0">
                <a:solidFill>
                  <a:srgbClr val="363636"/>
                </a:solidFill>
              </a:endParaRPr>
            </a:p>
          </p:txBody>
        </p:sp>
        <p:sp>
          <p:nvSpPr>
            <p:cNvPr id="80" name="TextBox 79"/>
            <p:cNvSpPr txBox="1"/>
            <p:nvPr/>
          </p:nvSpPr>
          <p:spPr>
            <a:xfrm>
              <a:off x="3707562" y="5517384"/>
              <a:ext cx="354584" cy="276999"/>
            </a:xfrm>
            <a:prstGeom prst="rect">
              <a:avLst/>
            </a:prstGeom>
            <a:noFill/>
          </p:spPr>
          <p:txBody>
            <a:bodyPr wrap="none" rtlCol="0">
              <a:spAutoFit/>
            </a:bodyPr>
            <a:lstStyle/>
            <a:p>
              <a:pPr algn="ctr"/>
              <a:r>
                <a:rPr lang="en-GB" sz="1200" dirty="0" smtClean="0">
                  <a:solidFill>
                    <a:srgbClr val="363636"/>
                  </a:solidFill>
                </a:rPr>
                <a:t>72</a:t>
              </a:r>
              <a:endParaRPr lang="en-GB" sz="1200" dirty="0">
                <a:solidFill>
                  <a:srgbClr val="363636"/>
                </a:solidFill>
              </a:endParaRPr>
            </a:p>
          </p:txBody>
        </p:sp>
        <p:sp>
          <p:nvSpPr>
            <p:cNvPr id="81" name="TextBox 80"/>
            <p:cNvSpPr txBox="1"/>
            <p:nvPr/>
          </p:nvSpPr>
          <p:spPr>
            <a:xfrm>
              <a:off x="4097880" y="5517384"/>
              <a:ext cx="354584" cy="276999"/>
            </a:xfrm>
            <a:prstGeom prst="rect">
              <a:avLst/>
            </a:prstGeom>
            <a:noFill/>
          </p:spPr>
          <p:txBody>
            <a:bodyPr wrap="none" rtlCol="0">
              <a:spAutoFit/>
            </a:bodyPr>
            <a:lstStyle/>
            <a:p>
              <a:pPr algn="ctr"/>
              <a:r>
                <a:rPr lang="en-GB" sz="1200" dirty="0" smtClean="0">
                  <a:solidFill>
                    <a:srgbClr val="363636"/>
                  </a:solidFill>
                </a:rPr>
                <a:t>84</a:t>
              </a:r>
              <a:endParaRPr lang="en-GB" sz="1200" dirty="0">
                <a:solidFill>
                  <a:srgbClr val="363636"/>
                </a:solidFill>
              </a:endParaRPr>
            </a:p>
          </p:txBody>
        </p:sp>
        <p:sp>
          <p:nvSpPr>
            <p:cNvPr id="82" name="TextBox 81"/>
            <p:cNvSpPr txBox="1"/>
            <p:nvPr/>
          </p:nvSpPr>
          <p:spPr>
            <a:xfrm>
              <a:off x="1788766" y="5029506"/>
              <a:ext cx="516488" cy="461665"/>
            </a:xfrm>
            <a:prstGeom prst="rect">
              <a:avLst/>
            </a:prstGeom>
            <a:noFill/>
          </p:spPr>
          <p:txBody>
            <a:bodyPr wrap="none" rtlCol="0">
              <a:spAutoFit/>
            </a:bodyPr>
            <a:lstStyle/>
            <a:p>
              <a:r>
                <a:rPr lang="en-GB" sz="800" dirty="0" smtClean="0">
                  <a:solidFill>
                    <a:srgbClr val="363636"/>
                  </a:solidFill>
                </a:rPr>
                <a:t>CT+RT</a:t>
              </a:r>
              <a:br>
                <a:rPr lang="en-GB" sz="800" dirty="0" smtClean="0">
                  <a:solidFill>
                    <a:srgbClr val="363636"/>
                  </a:solidFill>
                </a:rPr>
              </a:br>
              <a:endParaRPr lang="en-GB" sz="800" dirty="0" smtClean="0">
                <a:solidFill>
                  <a:srgbClr val="363636"/>
                </a:solidFill>
              </a:endParaRPr>
            </a:p>
            <a:p>
              <a:r>
                <a:rPr lang="en-GB" sz="800" dirty="0" smtClean="0">
                  <a:solidFill>
                    <a:srgbClr val="363636"/>
                  </a:solidFill>
                </a:rPr>
                <a:t>CT</a:t>
              </a:r>
              <a:endParaRPr lang="en-GB" sz="800" dirty="0">
                <a:solidFill>
                  <a:srgbClr val="363636"/>
                </a:solidFill>
              </a:endParaRPr>
            </a:p>
          </p:txBody>
        </p:sp>
        <p:cxnSp>
          <p:nvCxnSpPr>
            <p:cNvPr id="83" name="Straight Connector 82"/>
            <p:cNvCxnSpPr/>
            <p:nvPr/>
          </p:nvCxnSpPr>
          <p:spPr>
            <a:xfrm>
              <a:off x="1657592" y="5118622"/>
              <a:ext cx="161222" cy="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4" name="Straight Connector 83"/>
            <p:cNvCxnSpPr/>
            <p:nvPr/>
          </p:nvCxnSpPr>
          <p:spPr>
            <a:xfrm>
              <a:off x="1657592" y="5383110"/>
              <a:ext cx="161222"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85" name="TextBox 84"/>
            <p:cNvSpPr txBox="1"/>
            <p:nvPr/>
          </p:nvSpPr>
          <p:spPr>
            <a:xfrm>
              <a:off x="1608323" y="3651486"/>
              <a:ext cx="861133" cy="276999"/>
            </a:xfrm>
            <a:prstGeom prst="rect">
              <a:avLst/>
            </a:prstGeom>
            <a:noFill/>
          </p:spPr>
          <p:txBody>
            <a:bodyPr wrap="none" rtlCol="0">
              <a:spAutoFit/>
            </a:bodyPr>
            <a:lstStyle/>
            <a:p>
              <a:r>
                <a:rPr lang="en-GB" sz="1200" b="1" dirty="0" smtClean="0">
                  <a:solidFill>
                    <a:srgbClr val="363636"/>
                  </a:solidFill>
                </a:rPr>
                <a:t>Intestinal</a:t>
              </a:r>
              <a:endParaRPr lang="en-GB" sz="1200" b="1" dirty="0">
                <a:solidFill>
                  <a:srgbClr val="363636"/>
                </a:solidFill>
              </a:endParaRPr>
            </a:p>
          </p:txBody>
        </p:sp>
      </p:grpSp>
      <p:grpSp>
        <p:nvGrpSpPr>
          <p:cNvPr id="86" name="Group 85"/>
          <p:cNvGrpSpPr>
            <a:grpSpLocks noChangeAspect="1"/>
          </p:cNvGrpSpPr>
          <p:nvPr/>
        </p:nvGrpSpPr>
        <p:grpSpPr>
          <a:xfrm>
            <a:off x="1374064" y="4385605"/>
            <a:ext cx="2687436" cy="591503"/>
            <a:chOff x="3573463" y="3209925"/>
            <a:chExt cx="1990725" cy="438150"/>
          </a:xfrm>
        </p:grpSpPr>
        <p:sp>
          <p:nvSpPr>
            <p:cNvPr id="87" name="Freeform 2"/>
            <p:cNvSpPr>
              <a:spLocks/>
            </p:cNvSpPr>
            <p:nvPr/>
          </p:nvSpPr>
          <p:spPr bwMode="auto">
            <a:xfrm>
              <a:off x="3573463" y="3248025"/>
              <a:ext cx="1990725" cy="400050"/>
            </a:xfrm>
            <a:custGeom>
              <a:avLst/>
              <a:gdLst>
                <a:gd name="T0" fmla="*/ 209 w 209"/>
                <a:gd name="T1" fmla="*/ 42 h 42"/>
                <a:gd name="T2" fmla="*/ 166 w 209"/>
                <a:gd name="T3" fmla="*/ 42 h 42"/>
                <a:gd name="T4" fmla="*/ 166 w 209"/>
                <a:gd name="T5" fmla="*/ 40 h 42"/>
                <a:gd name="T6" fmla="*/ 160 w 209"/>
                <a:gd name="T7" fmla="*/ 40 h 42"/>
                <a:gd name="T8" fmla="*/ 160 w 209"/>
                <a:gd name="T9" fmla="*/ 39 h 42"/>
                <a:gd name="T10" fmla="*/ 151 w 209"/>
                <a:gd name="T11" fmla="*/ 39 h 42"/>
                <a:gd name="T12" fmla="*/ 151 w 209"/>
                <a:gd name="T13" fmla="*/ 38 h 42"/>
                <a:gd name="T14" fmla="*/ 131 w 209"/>
                <a:gd name="T15" fmla="*/ 38 h 42"/>
                <a:gd name="T16" fmla="*/ 131 w 209"/>
                <a:gd name="T17" fmla="*/ 37 h 42"/>
                <a:gd name="T18" fmla="*/ 126 w 209"/>
                <a:gd name="T19" fmla="*/ 37 h 42"/>
                <a:gd name="T20" fmla="*/ 126 w 209"/>
                <a:gd name="T21" fmla="*/ 36 h 42"/>
                <a:gd name="T22" fmla="*/ 109 w 209"/>
                <a:gd name="T23" fmla="*/ 36 h 42"/>
                <a:gd name="T24" fmla="*/ 109 w 209"/>
                <a:gd name="T25" fmla="*/ 35 h 42"/>
                <a:gd name="T26" fmla="*/ 107 w 209"/>
                <a:gd name="T27" fmla="*/ 35 h 42"/>
                <a:gd name="T28" fmla="*/ 107 w 209"/>
                <a:gd name="T29" fmla="*/ 34 h 42"/>
                <a:gd name="T30" fmla="*/ 106 w 209"/>
                <a:gd name="T31" fmla="*/ 34 h 42"/>
                <a:gd name="T32" fmla="*/ 106 w 209"/>
                <a:gd name="T33" fmla="*/ 32 h 42"/>
                <a:gd name="T34" fmla="*/ 90 w 209"/>
                <a:gd name="T35" fmla="*/ 32 h 42"/>
                <a:gd name="T36" fmla="*/ 90 w 209"/>
                <a:gd name="T37" fmla="*/ 30 h 42"/>
                <a:gd name="T38" fmla="*/ 76 w 209"/>
                <a:gd name="T39" fmla="*/ 30 h 42"/>
                <a:gd name="T40" fmla="*/ 76 w 209"/>
                <a:gd name="T41" fmla="*/ 27 h 42"/>
                <a:gd name="T42" fmla="*/ 70 w 209"/>
                <a:gd name="T43" fmla="*/ 27 h 42"/>
                <a:gd name="T44" fmla="*/ 70 w 209"/>
                <a:gd name="T45" fmla="*/ 25 h 42"/>
                <a:gd name="T46" fmla="*/ 66 w 209"/>
                <a:gd name="T47" fmla="*/ 25 h 42"/>
                <a:gd name="T48" fmla="*/ 66 w 209"/>
                <a:gd name="T49" fmla="*/ 24 h 42"/>
                <a:gd name="T50" fmla="*/ 61 w 209"/>
                <a:gd name="T51" fmla="*/ 24 h 42"/>
                <a:gd name="T52" fmla="*/ 61 w 209"/>
                <a:gd name="T53" fmla="*/ 22 h 42"/>
                <a:gd name="T54" fmla="*/ 59 w 209"/>
                <a:gd name="T55" fmla="*/ 22 h 42"/>
                <a:gd name="T56" fmla="*/ 59 w 209"/>
                <a:gd name="T57" fmla="*/ 20 h 42"/>
                <a:gd name="T58" fmla="*/ 52 w 209"/>
                <a:gd name="T59" fmla="*/ 20 h 42"/>
                <a:gd name="T60" fmla="*/ 52 w 209"/>
                <a:gd name="T61" fmla="*/ 19 h 42"/>
                <a:gd name="T62" fmla="*/ 51 w 209"/>
                <a:gd name="T63" fmla="*/ 19 h 42"/>
                <a:gd name="T64" fmla="*/ 51 w 209"/>
                <a:gd name="T65" fmla="*/ 17 h 42"/>
                <a:gd name="T66" fmla="*/ 48 w 209"/>
                <a:gd name="T67" fmla="*/ 17 h 42"/>
                <a:gd name="T68" fmla="*/ 48 w 209"/>
                <a:gd name="T69" fmla="*/ 16 h 42"/>
                <a:gd name="T70" fmla="*/ 42 w 209"/>
                <a:gd name="T71" fmla="*/ 16 h 42"/>
                <a:gd name="T72" fmla="*/ 42 w 209"/>
                <a:gd name="T73" fmla="*/ 14 h 42"/>
                <a:gd name="T74" fmla="*/ 39 w 209"/>
                <a:gd name="T75" fmla="*/ 14 h 42"/>
                <a:gd name="T76" fmla="*/ 39 w 209"/>
                <a:gd name="T77" fmla="*/ 12 h 42"/>
                <a:gd name="T78" fmla="*/ 35 w 209"/>
                <a:gd name="T79" fmla="*/ 12 h 42"/>
                <a:gd name="T80" fmla="*/ 35 w 209"/>
                <a:gd name="T81" fmla="*/ 10 h 42"/>
                <a:gd name="T82" fmla="*/ 32 w 209"/>
                <a:gd name="T83" fmla="*/ 10 h 42"/>
                <a:gd name="T84" fmla="*/ 32 w 209"/>
                <a:gd name="T85" fmla="*/ 8 h 42"/>
                <a:gd name="T86" fmla="*/ 28 w 209"/>
                <a:gd name="T87" fmla="*/ 8 h 42"/>
                <a:gd name="T88" fmla="*/ 28 w 209"/>
                <a:gd name="T89" fmla="*/ 7 h 42"/>
                <a:gd name="T90" fmla="*/ 19 w 209"/>
                <a:gd name="T91" fmla="*/ 7 h 42"/>
                <a:gd name="T92" fmla="*/ 19 w 209"/>
                <a:gd name="T93" fmla="*/ 6 h 42"/>
                <a:gd name="T94" fmla="*/ 15 w 209"/>
                <a:gd name="T95" fmla="*/ 6 h 42"/>
                <a:gd name="T96" fmla="*/ 15 w 209"/>
                <a:gd name="T97" fmla="*/ 3 h 42"/>
                <a:gd name="T98" fmla="*/ 10 w 209"/>
                <a:gd name="T99" fmla="*/ 3 h 42"/>
                <a:gd name="T100" fmla="*/ 10 w 209"/>
                <a:gd name="T101" fmla="*/ 2 h 42"/>
                <a:gd name="T102" fmla="*/ 6 w 209"/>
                <a:gd name="T103" fmla="*/ 2 h 42"/>
                <a:gd name="T104" fmla="*/ 6 w 209"/>
                <a:gd name="T105" fmla="*/ 1 h 42"/>
                <a:gd name="T106" fmla="*/ 4 w 209"/>
                <a:gd name="T107" fmla="*/ 1 h 42"/>
                <a:gd name="T108" fmla="*/ 4 w 209"/>
                <a:gd name="T109" fmla="*/ 0 h 42"/>
                <a:gd name="T110" fmla="*/ 0 w 209"/>
                <a:gd name="T11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 h="42">
                  <a:moveTo>
                    <a:pt x="209" y="42"/>
                  </a:moveTo>
                  <a:lnTo>
                    <a:pt x="166" y="42"/>
                  </a:lnTo>
                  <a:lnTo>
                    <a:pt x="166" y="40"/>
                  </a:lnTo>
                  <a:lnTo>
                    <a:pt x="160" y="40"/>
                  </a:lnTo>
                  <a:lnTo>
                    <a:pt x="160" y="39"/>
                  </a:lnTo>
                  <a:lnTo>
                    <a:pt x="151" y="39"/>
                  </a:lnTo>
                  <a:lnTo>
                    <a:pt x="151" y="38"/>
                  </a:lnTo>
                  <a:lnTo>
                    <a:pt x="131" y="38"/>
                  </a:lnTo>
                  <a:lnTo>
                    <a:pt x="131" y="37"/>
                  </a:lnTo>
                  <a:lnTo>
                    <a:pt x="126" y="37"/>
                  </a:lnTo>
                  <a:lnTo>
                    <a:pt x="126" y="36"/>
                  </a:lnTo>
                  <a:lnTo>
                    <a:pt x="109" y="36"/>
                  </a:lnTo>
                  <a:lnTo>
                    <a:pt x="109" y="35"/>
                  </a:lnTo>
                  <a:lnTo>
                    <a:pt x="107" y="35"/>
                  </a:lnTo>
                  <a:lnTo>
                    <a:pt x="107" y="34"/>
                  </a:lnTo>
                  <a:lnTo>
                    <a:pt x="106" y="34"/>
                  </a:lnTo>
                  <a:lnTo>
                    <a:pt x="106" y="32"/>
                  </a:lnTo>
                  <a:lnTo>
                    <a:pt x="90" y="32"/>
                  </a:lnTo>
                  <a:lnTo>
                    <a:pt x="90" y="30"/>
                  </a:lnTo>
                  <a:lnTo>
                    <a:pt x="76" y="30"/>
                  </a:lnTo>
                  <a:lnTo>
                    <a:pt x="76" y="27"/>
                  </a:lnTo>
                  <a:lnTo>
                    <a:pt x="70" y="27"/>
                  </a:lnTo>
                  <a:lnTo>
                    <a:pt x="70" y="25"/>
                  </a:lnTo>
                  <a:lnTo>
                    <a:pt x="66" y="25"/>
                  </a:lnTo>
                  <a:lnTo>
                    <a:pt x="66" y="24"/>
                  </a:lnTo>
                  <a:lnTo>
                    <a:pt x="61" y="24"/>
                  </a:lnTo>
                  <a:lnTo>
                    <a:pt x="61" y="22"/>
                  </a:lnTo>
                  <a:lnTo>
                    <a:pt x="59" y="22"/>
                  </a:lnTo>
                  <a:lnTo>
                    <a:pt x="59" y="20"/>
                  </a:lnTo>
                  <a:lnTo>
                    <a:pt x="52" y="20"/>
                  </a:lnTo>
                  <a:lnTo>
                    <a:pt x="52" y="19"/>
                  </a:lnTo>
                  <a:lnTo>
                    <a:pt x="51" y="19"/>
                  </a:lnTo>
                  <a:lnTo>
                    <a:pt x="51" y="17"/>
                  </a:lnTo>
                  <a:lnTo>
                    <a:pt x="48" y="17"/>
                  </a:lnTo>
                  <a:lnTo>
                    <a:pt x="48" y="16"/>
                  </a:lnTo>
                  <a:lnTo>
                    <a:pt x="42" y="16"/>
                  </a:lnTo>
                  <a:lnTo>
                    <a:pt x="42" y="14"/>
                  </a:lnTo>
                  <a:lnTo>
                    <a:pt x="39" y="14"/>
                  </a:lnTo>
                  <a:lnTo>
                    <a:pt x="39" y="12"/>
                  </a:lnTo>
                  <a:lnTo>
                    <a:pt x="35" y="12"/>
                  </a:lnTo>
                  <a:lnTo>
                    <a:pt x="35" y="10"/>
                  </a:lnTo>
                  <a:lnTo>
                    <a:pt x="32" y="10"/>
                  </a:lnTo>
                  <a:lnTo>
                    <a:pt x="32" y="8"/>
                  </a:lnTo>
                  <a:lnTo>
                    <a:pt x="28" y="8"/>
                  </a:lnTo>
                  <a:lnTo>
                    <a:pt x="28" y="7"/>
                  </a:lnTo>
                  <a:lnTo>
                    <a:pt x="19" y="7"/>
                  </a:lnTo>
                  <a:lnTo>
                    <a:pt x="19" y="6"/>
                  </a:lnTo>
                  <a:lnTo>
                    <a:pt x="15" y="6"/>
                  </a:lnTo>
                  <a:lnTo>
                    <a:pt x="15" y="3"/>
                  </a:lnTo>
                  <a:lnTo>
                    <a:pt x="10" y="3"/>
                  </a:lnTo>
                  <a:lnTo>
                    <a:pt x="10" y="2"/>
                  </a:lnTo>
                  <a:lnTo>
                    <a:pt x="6" y="2"/>
                  </a:lnTo>
                  <a:lnTo>
                    <a:pt x="6" y="1"/>
                  </a:lnTo>
                  <a:lnTo>
                    <a:pt x="4" y="1"/>
                  </a:lnTo>
                  <a:lnTo>
                    <a:pt x="4" y="0"/>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8" name="Line 3"/>
            <p:cNvSpPr>
              <a:spLocks noChangeShapeType="1"/>
            </p:cNvSpPr>
            <p:nvPr/>
          </p:nvSpPr>
          <p:spPr bwMode="auto">
            <a:xfrm>
              <a:off x="555466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9" name="Line 4"/>
            <p:cNvSpPr>
              <a:spLocks noChangeShapeType="1"/>
            </p:cNvSpPr>
            <p:nvPr/>
          </p:nvSpPr>
          <p:spPr bwMode="auto">
            <a:xfrm>
              <a:off x="542131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0" name="Line 5"/>
            <p:cNvSpPr>
              <a:spLocks noChangeShapeType="1"/>
            </p:cNvSpPr>
            <p:nvPr/>
          </p:nvSpPr>
          <p:spPr bwMode="auto">
            <a:xfrm>
              <a:off x="554513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1" name="Line 6"/>
            <p:cNvSpPr>
              <a:spLocks noChangeShapeType="1"/>
            </p:cNvSpPr>
            <p:nvPr/>
          </p:nvSpPr>
          <p:spPr bwMode="auto">
            <a:xfrm>
              <a:off x="541178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2" name="Line 7"/>
            <p:cNvSpPr>
              <a:spLocks noChangeShapeType="1"/>
            </p:cNvSpPr>
            <p:nvPr/>
          </p:nvSpPr>
          <p:spPr bwMode="auto">
            <a:xfrm>
              <a:off x="553561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Line 8"/>
            <p:cNvSpPr>
              <a:spLocks noChangeShapeType="1"/>
            </p:cNvSpPr>
            <p:nvPr/>
          </p:nvSpPr>
          <p:spPr bwMode="auto">
            <a:xfrm>
              <a:off x="539273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4" name="Line 9"/>
            <p:cNvSpPr>
              <a:spLocks noChangeShapeType="1"/>
            </p:cNvSpPr>
            <p:nvPr/>
          </p:nvSpPr>
          <p:spPr bwMode="auto">
            <a:xfrm>
              <a:off x="552608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5" name="Line 10"/>
            <p:cNvSpPr>
              <a:spLocks noChangeShapeType="1"/>
            </p:cNvSpPr>
            <p:nvPr/>
          </p:nvSpPr>
          <p:spPr bwMode="auto">
            <a:xfrm>
              <a:off x="539273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6" name="Line 11"/>
            <p:cNvSpPr>
              <a:spLocks noChangeShapeType="1"/>
            </p:cNvSpPr>
            <p:nvPr/>
          </p:nvSpPr>
          <p:spPr bwMode="auto">
            <a:xfrm>
              <a:off x="551656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7" name="Line 12"/>
            <p:cNvSpPr>
              <a:spLocks noChangeShapeType="1"/>
            </p:cNvSpPr>
            <p:nvPr/>
          </p:nvSpPr>
          <p:spPr bwMode="auto">
            <a:xfrm>
              <a:off x="538321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8" name="Line 13"/>
            <p:cNvSpPr>
              <a:spLocks noChangeShapeType="1"/>
            </p:cNvSpPr>
            <p:nvPr/>
          </p:nvSpPr>
          <p:spPr bwMode="auto">
            <a:xfrm>
              <a:off x="550703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9" name="Line 14"/>
            <p:cNvSpPr>
              <a:spLocks noChangeShapeType="1"/>
            </p:cNvSpPr>
            <p:nvPr/>
          </p:nvSpPr>
          <p:spPr bwMode="auto">
            <a:xfrm>
              <a:off x="537368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0" name="Line 15"/>
            <p:cNvSpPr>
              <a:spLocks noChangeShapeType="1"/>
            </p:cNvSpPr>
            <p:nvPr/>
          </p:nvSpPr>
          <p:spPr bwMode="auto">
            <a:xfrm>
              <a:off x="550703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1" name="Line 16"/>
            <p:cNvSpPr>
              <a:spLocks noChangeShapeType="1"/>
            </p:cNvSpPr>
            <p:nvPr/>
          </p:nvSpPr>
          <p:spPr bwMode="auto">
            <a:xfrm>
              <a:off x="536416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2" name="Line 17"/>
            <p:cNvSpPr>
              <a:spLocks noChangeShapeType="1"/>
            </p:cNvSpPr>
            <p:nvPr/>
          </p:nvSpPr>
          <p:spPr bwMode="auto">
            <a:xfrm>
              <a:off x="530701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3" name="Line 18"/>
            <p:cNvSpPr>
              <a:spLocks noChangeShapeType="1"/>
            </p:cNvSpPr>
            <p:nvPr/>
          </p:nvSpPr>
          <p:spPr bwMode="auto">
            <a:xfrm>
              <a:off x="549751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4" name="Line 19"/>
            <p:cNvSpPr>
              <a:spLocks noChangeShapeType="1"/>
            </p:cNvSpPr>
            <p:nvPr/>
          </p:nvSpPr>
          <p:spPr bwMode="auto">
            <a:xfrm>
              <a:off x="536416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5" name="Line 20"/>
            <p:cNvSpPr>
              <a:spLocks noChangeShapeType="1"/>
            </p:cNvSpPr>
            <p:nvPr/>
          </p:nvSpPr>
          <p:spPr bwMode="auto">
            <a:xfrm>
              <a:off x="529748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6" name="Line 21"/>
            <p:cNvSpPr>
              <a:spLocks noChangeShapeType="1"/>
            </p:cNvSpPr>
            <p:nvPr/>
          </p:nvSpPr>
          <p:spPr bwMode="auto">
            <a:xfrm>
              <a:off x="548798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7" name="Line 22"/>
            <p:cNvSpPr>
              <a:spLocks noChangeShapeType="1"/>
            </p:cNvSpPr>
            <p:nvPr/>
          </p:nvSpPr>
          <p:spPr bwMode="auto">
            <a:xfrm>
              <a:off x="535463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8" name="Line 23"/>
            <p:cNvSpPr>
              <a:spLocks noChangeShapeType="1"/>
            </p:cNvSpPr>
            <p:nvPr/>
          </p:nvSpPr>
          <p:spPr bwMode="auto">
            <a:xfrm>
              <a:off x="528796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24"/>
            <p:cNvSpPr>
              <a:spLocks noChangeShapeType="1"/>
            </p:cNvSpPr>
            <p:nvPr/>
          </p:nvSpPr>
          <p:spPr bwMode="auto">
            <a:xfrm>
              <a:off x="547846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Line 25"/>
            <p:cNvSpPr>
              <a:spLocks noChangeShapeType="1"/>
            </p:cNvSpPr>
            <p:nvPr/>
          </p:nvSpPr>
          <p:spPr bwMode="auto">
            <a:xfrm>
              <a:off x="534511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1" name="Line 26"/>
            <p:cNvSpPr>
              <a:spLocks noChangeShapeType="1"/>
            </p:cNvSpPr>
            <p:nvPr/>
          </p:nvSpPr>
          <p:spPr bwMode="auto">
            <a:xfrm>
              <a:off x="528796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2" name="Line 27"/>
            <p:cNvSpPr>
              <a:spLocks noChangeShapeType="1"/>
            </p:cNvSpPr>
            <p:nvPr/>
          </p:nvSpPr>
          <p:spPr bwMode="auto">
            <a:xfrm>
              <a:off x="520223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Line 28"/>
            <p:cNvSpPr>
              <a:spLocks noChangeShapeType="1"/>
            </p:cNvSpPr>
            <p:nvPr/>
          </p:nvSpPr>
          <p:spPr bwMode="auto">
            <a:xfrm>
              <a:off x="5145088" y="3600450"/>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4" name="Line 29"/>
            <p:cNvSpPr>
              <a:spLocks noChangeShapeType="1"/>
            </p:cNvSpPr>
            <p:nvPr/>
          </p:nvSpPr>
          <p:spPr bwMode="auto">
            <a:xfrm>
              <a:off x="546893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Line 30"/>
            <p:cNvSpPr>
              <a:spLocks noChangeShapeType="1"/>
            </p:cNvSpPr>
            <p:nvPr/>
          </p:nvSpPr>
          <p:spPr bwMode="auto">
            <a:xfrm>
              <a:off x="533558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6" name="Line 31"/>
            <p:cNvSpPr>
              <a:spLocks noChangeShapeType="1"/>
            </p:cNvSpPr>
            <p:nvPr/>
          </p:nvSpPr>
          <p:spPr bwMode="auto">
            <a:xfrm>
              <a:off x="527843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7" name="Line 32"/>
            <p:cNvSpPr>
              <a:spLocks noChangeShapeType="1"/>
            </p:cNvSpPr>
            <p:nvPr/>
          </p:nvSpPr>
          <p:spPr bwMode="auto">
            <a:xfrm>
              <a:off x="519271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8" name="Line 33"/>
            <p:cNvSpPr>
              <a:spLocks noChangeShapeType="1"/>
            </p:cNvSpPr>
            <p:nvPr/>
          </p:nvSpPr>
          <p:spPr bwMode="auto">
            <a:xfrm>
              <a:off x="5135563" y="3600450"/>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9" name="Line 34"/>
            <p:cNvSpPr>
              <a:spLocks noChangeShapeType="1"/>
            </p:cNvSpPr>
            <p:nvPr/>
          </p:nvSpPr>
          <p:spPr bwMode="auto">
            <a:xfrm>
              <a:off x="546893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0" name="Line 35"/>
            <p:cNvSpPr>
              <a:spLocks noChangeShapeType="1"/>
            </p:cNvSpPr>
            <p:nvPr/>
          </p:nvSpPr>
          <p:spPr bwMode="auto">
            <a:xfrm>
              <a:off x="533558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1" name="Line 36"/>
            <p:cNvSpPr>
              <a:spLocks noChangeShapeType="1"/>
            </p:cNvSpPr>
            <p:nvPr/>
          </p:nvSpPr>
          <p:spPr bwMode="auto">
            <a:xfrm>
              <a:off x="526891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2" name="Line 37"/>
            <p:cNvSpPr>
              <a:spLocks noChangeShapeType="1"/>
            </p:cNvSpPr>
            <p:nvPr/>
          </p:nvSpPr>
          <p:spPr bwMode="auto">
            <a:xfrm>
              <a:off x="518318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3" name="Line 38"/>
            <p:cNvSpPr>
              <a:spLocks noChangeShapeType="1"/>
            </p:cNvSpPr>
            <p:nvPr/>
          </p:nvSpPr>
          <p:spPr bwMode="auto">
            <a:xfrm>
              <a:off x="5126038" y="3600450"/>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4" name="Line 39"/>
            <p:cNvSpPr>
              <a:spLocks noChangeShapeType="1"/>
            </p:cNvSpPr>
            <p:nvPr/>
          </p:nvSpPr>
          <p:spPr bwMode="auto">
            <a:xfrm>
              <a:off x="545941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5" name="Line 40"/>
            <p:cNvSpPr>
              <a:spLocks noChangeShapeType="1"/>
            </p:cNvSpPr>
            <p:nvPr/>
          </p:nvSpPr>
          <p:spPr bwMode="auto">
            <a:xfrm>
              <a:off x="532606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6" name="Line 41"/>
            <p:cNvSpPr>
              <a:spLocks noChangeShapeType="1"/>
            </p:cNvSpPr>
            <p:nvPr/>
          </p:nvSpPr>
          <p:spPr bwMode="auto">
            <a:xfrm>
              <a:off x="525938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7" name="Line 42"/>
            <p:cNvSpPr>
              <a:spLocks noChangeShapeType="1"/>
            </p:cNvSpPr>
            <p:nvPr/>
          </p:nvSpPr>
          <p:spPr bwMode="auto">
            <a:xfrm>
              <a:off x="5173663"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8" name="Line 43"/>
            <p:cNvSpPr>
              <a:spLocks noChangeShapeType="1"/>
            </p:cNvSpPr>
            <p:nvPr/>
          </p:nvSpPr>
          <p:spPr bwMode="auto">
            <a:xfrm>
              <a:off x="5126038" y="3600450"/>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9" name="Line 44"/>
            <p:cNvSpPr>
              <a:spLocks noChangeShapeType="1"/>
            </p:cNvSpPr>
            <p:nvPr/>
          </p:nvSpPr>
          <p:spPr bwMode="auto">
            <a:xfrm>
              <a:off x="544988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0" name="Line 45"/>
            <p:cNvSpPr>
              <a:spLocks noChangeShapeType="1"/>
            </p:cNvSpPr>
            <p:nvPr/>
          </p:nvSpPr>
          <p:spPr bwMode="auto">
            <a:xfrm>
              <a:off x="531653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1" name="Line 46"/>
            <p:cNvSpPr>
              <a:spLocks noChangeShapeType="1"/>
            </p:cNvSpPr>
            <p:nvPr/>
          </p:nvSpPr>
          <p:spPr bwMode="auto">
            <a:xfrm>
              <a:off x="525938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2" name="Line 47"/>
            <p:cNvSpPr>
              <a:spLocks noChangeShapeType="1"/>
            </p:cNvSpPr>
            <p:nvPr/>
          </p:nvSpPr>
          <p:spPr bwMode="auto">
            <a:xfrm>
              <a:off x="5049838" y="3590925"/>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3" name="Line 48"/>
            <p:cNvSpPr>
              <a:spLocks noChangeShapeType="1"/>
            </p:cNvSpPr>
            <p:nvPr/>
          </p:nvSpPr>
          <p:spPr bwMode="auto">
            <a:xfrm>
              <a:off x="5011738" y="358140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4" name="Line 49"/>
            <p:cNvSpPr>
              <a:spLocks noChangeShapeType="1"/>
            </p:cNvSpPr>
            <p:nvPr/>
          </p:nvSpPr>
          <p:spPr bwMode="auto">
            <a:xfrm>
              <a:off x="4983163" y="358140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5" name="Line 50"/>
            <p:cNvSpPr>
              <a:spLocks noChangeShapeType="1"/>
            </p:cNvSpPr>
            <p:nvPr/>
          </p:nvSpPr>
          <p:spPr bwMode="auto">
            <a:xfrm>
              <a:off x="4954588" y="358140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6" name="Line 51"/>
            <p:cNvSpPr>
              <a:spLocks noChangeShapeType="1"/>
            </p:cNvSpPr>
            <p:nvPr/>
          </p:nvSpPr>
          <p:spPr bwMode="auto">
            <a:xfrm>
              <a:off x="4830763" y="358140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7" name="Line 52"/>
            <p:cNvSpPr>
              <a:spLocks noChangeShapeType="1"/>
            </p:cNvSpPr>
            <p:nvPr/>
          </p:nvSpPr>
          <p:spPr bwMode="auto">
            <a:xfrm>
              <a:off x="4725988" y="356235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8" name="Line 53"/>
            <p:cNvSpPr>
              <a:spLocks noChangeShapeType="1"/>
            </p:cNvSpPr>
            <p:nvPr/>
          </p:nvSpPr>
          <p:spPr bwMode="auto">
            <a:xfrm>
              <a:off x="4545013" y="352425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Line 54"/>
            <p:cNvSpPr>
              <a:spLocks noChangeShapeType="1"/>
            </p:cNvSpPr>
            <p:nvPr/>
          </p:nvSpPr>
          <p:spPr bwMode="auto">
            <a:xfrm>
              <a:off x="4621213" y="356235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0" name="Line 55"/>
            <p:cNvSpPr>
              <a:spLocks noChangeShapeType="1"/>
            </p:cNvSpPr>
            <p:nvPr/>
          </p:nvSpPr>
          <p:spPr bwMode="auto">
            <a:xfrm>
              <a:off x="4440238" y="352425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1" name="Line 56"/>
            <p:cNvSpPr>
              <a:spLocks noChangeShapeType="1"/>
            </p:cNvSpPr>
            <p:nvPr/>
          </p:nvSpPr>
          <p:spPr bwMode="auto">
            <a:xfrm>
              <a:off x="4354513" y="350520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2" name="Line 57"/>
            <p:cNvSpPr>
              <a:spLocks noChangeShapeType="1"/>
            </p:cNvSpPr>
            <p:nvPr/>
          </p:nvSpPr>
          <p:spPr bwMode="auto">
            <a:xfrm>
              <a:off x="4287838" y="3476625"/>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3" name="Line 58"/>
            <p:cNvSpPr>
              <a:spLocks noChangeShapeType="1"/>
            </p:cNvSpPr>
            <p:nvPr/>
          </p:nvSpPr>
          <p:spPr bwMode="auto">
            <a:xfrm>
              <a:off x="4240213" y="3457575"/>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4" name="Line 59"/>
            <p:cNvSpPr>
              <a:spLocks noChangeShapeType="1"/>
            </p:cNvSpPr>
            <p:nvPr/>
          </p:nvSpPr>
          <p:spPr bwMode="auto">
            <a:xfrm>
              <a:off x="4192588" y="343852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5" name="Line 60"/>
            <p:cNvSpPr>
              <a:spLocks noChangeShapeType="1"/>
            </p:cNvSpPr>
            <p:nvPr/>
          </p:nvSpPr>
          <p:spPr bwMode="auto">
            <a:xfrm>
              <a:off x="4144963" y="342900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6" name="Line 61"/>
            <p:cNvSpPr>
              <a:spLocks noChangeShapeType="1"/>
            </p:cNvSpPr>
            <p:nvPr/>
          </p:nvSpPr>
          <p:spPr bwMode="auto">
            <a:xfrm>
              <a:off x="4106863" y="340995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7" name="Line 62"/>
            <p:cNvSpPr>
              <a:spLocks noChangeShapeType="1"/>
            </p:cNvSpPr>
            <p:nvPr/>
          </p:nvSpPr>
          <p:spPr bwMode="auto">
            <a:xfrm>
              <a:off x="4021138" y="337185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8" name="Line 63"/>
            <p:cNvSpPr>
              <a:spLocks noChangeShapeType="1"/>
            </p:cNvSpPr>
            <p:nvPr/>
          </p:nvSpPr>
          <p:spPr bwMode="auto">
            <a:xfrm>
              <a:off x="3973513" y="335280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9" name="Line 64"/>
            <p:cNvSpPr>
              <a:spLocks noChangeShapeType="1"/>
            </p:cNvSpPr>
            <p:nvPr/>
          </p:nvSpPr>
          <p:spPr bwMode="auto">
            <a:xfrm>
              <a:off x="3925888" y="333375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0" name="Line 65"/>
            <p:cNvSpPr>
              <a:spLocks noChangeShapeType="1"/>
            </p:cNvSpPr>
            <p:nvPr/>
          </p:nvSpPr>
          <p:spPr bwMode="auto">
            <a:xfrm>
              <a:off x="3897313" y="3314700"/>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1" name="Line 66"/>
            <p:cNvSpPr>
              <a:spLocks noChangeShapeType="1"/>
            </p:cNvSpPr>
            <p:nvPr/>
          </p:nvSpPr>
          <p:spPr bwMode="auto">
            <a:xfrm>
              <a:off x="3868738" y="3295650"/>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2" name="Line 67"/>
            <p:cNvSpPr>
              <a:spLocks noChangeShapeType="1"/>
            </p:cNvSpPr>
            <p:nvPr/>
          </p:nvSpPr>
          <p:spPr bwMode="auto">
            <a:xfrm>
              <a:off x="3849688" y="328612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3" name="Line 68"/>
            <p:cNvSpPr>
              <a:spLocks noChangeShapeType="1"/>
            </p:cNvSpPr>
            <p:nvPr/>
          </p:nvSpPr>
          <p:spPr bwMode="auto">
            <a:xfrm>
              <a:off x="3792538" y="3286125"/>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4" name="Line 69"/>
            <p:cNvSpPr>
              <a:spLocks noChangeShapeType="1"/>
            </p:cNvSpPr>
            <p:nvPr/>
          </p:nvSpPr>
          <p:spPr bwMode="auto">
            <a:xfrm>
              <a:off x="3763963" y="3276600"/>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5" name="Line 70"/>
            <p:cNvSpPr>
              <a:spLocks noChangeShapeType="1"/>
            </p:cNvSpPr>
            <p:nvPr/>
          </p:nvSpPr>
          <p:spPr bwMode="auto">
            <a:xfrm>
              <a:off x="3678238" y="3248025"/>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6" name="Line 71"/>
            <p:cNvSpPr>
              <a:spLocks noChangeShapeType="1"/>
            </p:cNvSpPr>
            <p:nvPr/>
          </p:nvSpPr>
          <p:spPr bwMode="auto">
            <a:xfrm>
              <a:off x="3602038" y="320992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7" name="Line 72"/>
            <p:cNvSpPr>
              <a:spLocks noChangeShapeType="1"/>
            </p:cNvSpPr>
            <p:nvPr/>
          </p:nvSpPr>
          <p:spPr bwMode="auto">
            <a:xfrm>
              <a:off x="3592513" y="320992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8" name="Line 73"/>
            <p:cNvSpPr>
              <a:spLocks noChangeShapeType="1"/>
            </p:cNvSpPr>
            <p:nvPr/>
          </p:nvSpPr>
          <p:spPr bwMode="auto">
            <a:xfrm>
              <a:off x="4068763" y="3390900"/>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9" name="Line 74"/>
            <p:cNvSpPr>
              <a:spLocks noChangeShapeType="1"/>
            </p:cNvSpPr>
            <p:nvPr/>
          </p:nvSpPr>
          <p:spPr bwMode="auto">
            <a:xfrm>
              <a:off x="4049713" y="3381375"/>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0" name="Line 75"/>
            <p:cNvSpPr>
              <a:spLocks noChangeShapeType="1"/>
            </p:cNvSpPr>
            <p:nvPr/>
          </p:nvSpPr>
          <p:spPr bwMode="auto">
            <a:xfrm>
              <a:off x="4040188" y="3371850"/>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1" name="Line 76"/>
            <p:cNvSpPr>
              <a:spLocks noChangeShapeType="1"/>
            </p:cNvSpPr>
            <p:nvPr/>
          </p:nvSpPr>
          <p:spPr bwMode="auto">
            <a:xfrm>
              <a:off x="5164138" y="3609975"/>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2" name="Line 77"/>
            <p:cNvSpPr>
              <a:spLocks noChangeShapeType="1"/>
            </p:cNvSpPr>
            <p:nvPr/>
          </p:nvSpPr>
          <p:spPr bwMode="auto">
            <a:xfrm>
              <a:off x="5116513" y="3600450"/>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163" name="Group 162"/>
          <p:cNvGrpSpPr>
            <a:grpSpLocks noChangeAspect="1"/>
          </p:cNvGrpSpPr>
          <p:nvPr/>
        </p:nvGrpSpPr>
        <p:grpSpPr>
          <a:xfrm>
            <a:off x="1385478" y="4385604"/>
            <a:ext cx="2659999" cy="509092"/>
            <a:chOff x="3576638" y="3232150"/>
            <a:chExt cx="1990725" cy="381000"/>
          </a:xfrm>
        </p:grpSpPr>
        <p:sp>
          <p:nvSpPr>
            <p:cNvPr id="164" name="Line 78"/>
            <p:cNvSpPr>
              <a:spLocks noChangeShapeType="1"/>
            </p:cNvSpPr>
            <p:nvPr/>
          </p:nvSpPr>
          <p:spPr bwMode="auto">
            <a:xfrm>
              <a:off x="553878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5" name="Line 79"/>
            <p:cNvSpPr>
              <a:spLocks noChangeShapeType="1"/>
            </p:cNvSpPr>
            <p:nvPr/>
          </p:nvSpPr>
          <p:spPr bwMode="auto">
            <a:xfrm>
              <a:off x="540543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6" name="Line 80"/>
            <p:cNvSpPr>
              <a:spLocks noChangeShapeType="1"/>
            </p:cNvSpPr>
            <p:nvPr/>
          </p:nvSpPr>
          <p:spPr bwMode="auto">
            <a:xfrm>
              <a:off x="552926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7" name="Line 81"/>
            <p:cNvSpPr>
              <a:spLocks noChangeShapeType="1"/>
            </p:cNvSpPr>
            <p:nvPr/>
          </p:nvSpPr>
          <p:spPr bwMode="auto">
            <a:xfrm>
              <a:off x="539591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8" name="Line 82"/>
            <p:cNvSpPr>
              <a:spLocks noChangeShapeType="1"/>
            </p:cNvSpPr>
            <p:nvPr/>
          </p:nvSpPr>
          <p:spPr bwMode="auto">
            <a:xfrm>
              <a:off x="551973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9" name="Line 83"/>
            <p:cNvSpPr>
              <a:spLocks noChangeShapeType="1"/>
            </p:cNvSpPr>
            <p:nvPr/>
          </p:nvSpPr>
          <p:spPr bwMode="auto">
            <a:xfrm>
              <a:off x="538638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0" name="Line 84"/>
            <p:cNvSpPr>
              <a:spLocks noChangeShapeType="1"/>
            </p:cNvSpPr>
            <p:nvPr/>
          </p:nvSpPr>
          <p:spPr bwMode="auto">
            <a:xfrm>
              <a:off x="551021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1" name="Line 85"/>
            <p:cNvSpPr>
              <a:spLocks noChangeShapeType="1"/>
            </p:cNvSpPr>
            <p:nvPr/>
          </p:nvSpPr>
          <p:spPr bwMode="auto">
            <a:xfrm>
              <a:off x="537686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2" name="Line 86"/>
            <p:cNvSpPr>
              <a:spLocks noChangeShapeType="1"/>
            </p:cNvSpPr>
            <p:nvPr/>
          </p:nvSpPr>
          <p:spPr bwMode="auto">
            <a:xfrm>
              <a:off x="550068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3" name="Line 87"/>
            <p:cNvSpPr>
              <a:spLocks noChangeShapeType="1"/>
            </p:cNvSpPr>
            <p:nvPr/>
          </p:nvSpPr>
          <p:spPr bwMode="auto">
            <a:xfrm>
              <a:off x="536733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4" name="Line 88"/>
            <p:cNvSpPr>
              <a:spLocks noChangeShapeType="1"/>
            </p:cNvSpPr>
            <p:nvPr/>
          </p:nvSpPr>
          <p:spPr bwMode="auto">
            <a:xfrm>
              <a:off x="550068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5" name="Line 89"/>
            <p:cNvSpPr>
              <a:spLocks noChangeShapeType="1"/>
            </p:cNvSpPr>
            <p:nvPr/>
          </p:nvSpPr>
          <p:spPr bwMode="auto">
            <a:xfrm>
              <a:off x="535781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6" name="Line 90"/>
            <p:cNvSpPr>
              <a:spLocks noChangeShapeType="1"/>
            </p:cNvSpPr>
            <p:nvPr/>
          </p:nvSpPr>
          <p:spPr bwMode="auto">
            <a:xfrm>
              <a:off x="549116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7" name="Line 91"/>
            <p:cNvSpPr>
              <a:spLocks noChangeShapeType="1"/>
            </p:cNvSpPr>
            <p:nvPr/>
          </p:nvSpPr>
          <p:spPr bwMode="auto">
            <a:xfrm>
              <a:off x="535781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8" name="Line 92"/>
            <p:cNvSpPr>
              <a:spLocks noChangeShapeType="1"/>
            </p:cNvSpPr>
            <p:nvPr/>
          </p:nvSpPr>
          <p:spPr bwMode="auto">
            <a:xfrm>
              <a:off x="529113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9" name="Line 93"/>
            <p:cNvSpPr>
              <a:spLocks noChangeShapeType="1"/>
            </p:cNvSpPr>
            <p:nvPr/>
          </p:nvSpPr>
          <p:spPr bwMode="auto">
            <a:xfrm>
              <a:off x="548163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0" name="Line 94"/>
            <p:cNvSpPr>
              <a:spLocks noChangeShapeType="1"/>
            </p:cNvSpPr>
            <p:nvPr/>
          </p:nvSpPr>
          <p:spPr bwMode="auto">
            <a:xfrm>
              <a:off x="534828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1" name="Line 95"/>
            <p:cNvSpPr>
              <a:spLocks noChangeShapeType="1"/>
            </p:cNvSpPr>
            <p:nvPr/>
          </p:nvSpPr>
          <p:spPr bwMode="auto">
            <a:xfrm>
              <a:off x="528161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2" name="Line 96"/>
            <p:cNvSpPr>
              <a:spLocks noChangeShapeType="1"/>
            </p:cNvSpPr>
            <p:nvPr/>
          </p:nvSpPr>
          <p:spPr bwMode="auto">
            <a:xfrm>
              <a:off x="547211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3" name="Line 97"/>
            <p:cNvSpPr>
              <a:spLocks noChangeShapeType="1"/>
            </p:cNvSpPr>
            <p:nvPr/>
          </p:nvSpPr>
          <p:spPr bwMode="auto">
            <a:xfrm>
              <a:off x="533876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4" name="Line 98"/>
            <p:cNvSpPr>
              <a:spLocks noChangeShapeType="1"/>
            </p:cNvSpPr>
            <p:nvPr/>
          </p:nvSpPr>
          <p:spPr bwMode="auto">
            <a:xfrm>
              <a:off x="528161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5" name="Line 99"/>
            <p:cNvSpPr>
              <a:spLocks noChangeShapeType="1"/>
            </p:cNvSpPr>
            <p:nvPr/>
          </p:nvSpPr>
          <p:spPr bwMode="auto">
            <a:xfrm>
              <a:off x="546258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6" name="Line 100"/>
            <p:cNvSpPr>
              <a:spLocks noChangeShapeType="1"/>
            </p:cNvSpPr>
            <p:nvPr/>
          </p:nvSpPr>
          <p:spPr bwMode="auto">
            <a:xfrm>
              <a:off x="532923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7" name="Line 101"/>
            <p:cNvSpPr>
              <a:spLocks noChangeShapeType="1"/>
            </p:cNvSpPr>
            <p:nvPr/>
          </p:nvSpPr>
          <p:spPr bwMode="auto">
            <a:xfrm>
              <a:off x="527208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8" name="Line 102"/>
            <p:cNvSpPr>
              <a:spLocks noChangeShapeType="1"/>
            </p:cNvSpPr>
            <p:nvPr/>
          </p:nvSpPr>
          <p:spPr bwMode="auto">
            <a:xfrm>
              <a:off x="520541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9" name="Line 103"/>
            <p:cNvSpPr>
              <a:spLocks noChangeShapeType="1"/>
            </p:cNvSpPr>
            <p:nvPr/>
          </p:nvSpPr>
          <p:spPr bwMode="auto">
            <a:xfrm>
              <a:off x="5119688" y="3575050"/>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0" name="Line 104"/>
            <p:cNvSpPr>
              <a:spLocks noChangeShapeType="1"/>
            </p:cNvSpPr>
            <p:nvPr/>
          </p:nvSpPr>
          <p:spPr bwMode="auto">
            <a:xfrm>
              <a:off x="546258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1" name="Line 105"/>
            <p:cNvSpPr>
              <a:spLocks noChangeShapeType="1"/>
            </p:cNvSpPr>
            <p:nvPr/>
          </p:nvSpPr>
          <p:spPr bwMode="auto">
            <a:xfrm>
              <a:off x="532923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2" name="Line 106"/>
            <p:cNvSpPr>
              <a:spLocks noChangeShapeType="1"/>
            </p:cNvSpPr>
            <p:nvPr/>
          </p:nvSpPr>
          <p:spPr bwMode="auto">
            <a:xfrm>
              <a:off x="526256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3" name="Line 107"/>
            <p:cNvSpPr>
              <a:spLocks noChangeShapeType="1"/>
            </p:cNvSpPr>
            <p:nvPr/>
          </p:nvSpPr>
          <p:spPr bwMode="auto">
            <a:xfrm>
              <a:off x="5138738" y="3575050"/>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4" name="Line 108"/>
            <p:cNvSpPr>
              <a:spLocks noChangeShapeType="1"/>
            </p:cNvSpPr>
            <p:nvPr/>
          </p:nvSpPr>
          <p:spPr bwMode="auto">
            <a:xfrm>
              <a:off x="5110163" y="3575050"/>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5" name="Line 109"/>
            <p:cNvSpPr>
              <a:spLocks noChangeShapeType="1"/>
            </p:cNvSpPr>
            <p:nvPr/>
          </p:nvSpPr>
          <p:spPr bwMode="auto">
            <a:xfrm>
              <a:off x="545306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6" name="Line 110"/>
            <p:cNvSpPr>
              <a:spLocks noChangeShapeType="1"/>
            </p:cNvSpPr>
            <p:nvPr/>
          </p:nvSpPr>
          <p:spPr bwMode="auto">
            <a:xfrm>
              <a:off x="531971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7" name="Line 111"/>
            <p:cNvSpPr>
              <a:spLocks noChangeShapeType="1"/>
            </p:cNvSpPr>
            <p:nvPr/>
          </p:nvSpPr>
          <p:spPr bwMode="auto">
            <a:xfrm>
              <a:off x="525303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8" name="Line 112"/>
            <p:cNvSpPr>
              <a:spLocks noChangeShapeType="1"/>
            </p:cNvSpPr>
            <p:nvPr/>
          </p:nvSpPr>
          <p:spPr bwMode="auto">
            <a:xfrm>
              <a:off x="519588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9" name="Line 113"/>
            <p:cNvSpPr>
              <a:spLocks noChangeShapeType="1"/>
            </p:cNvSpPr>
            <p:nvPr/>
          </p:nvSpPr>
          <p:spPr bwMode="auto">
            <a:xfrm>
              <a:off x="544353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0" name="Line 114"/>
            <p:cNvSpPr>
              <a:spLocks noChangeShapeType="1"/>
            </p:cNvSpPr>
            <p:nvPr/>
          </p:nvSpPr>
          <p:spPr bwMode="auto">
            <a:xfrm>
              <a:off x="531018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1" name="Line 115"/>
            <p:cNvSpPr>
              <a:spLocks noChangeShapeType="1"/>
            </p:cNvSpPr>
            <p:nvPr/>
          </p:nvSpPr>
          <p:spPr bwMode="auto">
            <a:xfrm>
              <a:off x="524351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2" name="Line 116"/>
            <p:cNvSpPr>
              <a:spLocks noChangeShapeType="1"/>
            </p:cNvSpPr>
            <p:nvPr/>
          </p:nvSpPr>
          <p:spPr bwMode="auto">
            <a:xfrm>
              <a:off x="5129213" y="3575050"/>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3" name="Line 117"/>
            <p:cNvSpPr>
              <a:spLocks noChangeShapeType="1"/>
            </p:cNvSpPr>
            <p:nvPr/>
          </p:nvSpPr>
          <p:spPr bwMode="auto">
            <a:xfrm>
              <a:off x="543401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4" name="Line 118"/>
            <p:cNvSpPr>
              <a:spLocks noChangeShapeType="1"/>
            </p:cNvSpPr>
            <p:nvPr/>
          </p:nvSpPr>
          <p:spPr bwMode="auto">
            <a:xfrm>
              <a:off x="530066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5" name="Line 119"/>
            <p:cNvSpPr>
              <a:spLocks noChangeShapeType="1"/>
            </p:cNvSpPr>
            <p:nvPr/>
          </p:nvSpPr>
          <p:spPr bwMode="auto">
            <a:xfrm>
              <a:off x="5243513"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6" name="Line 120"/>
            <p:cNvSpPr>
              <a:spLocks noChangeShapeType="1"/>
            </p:cNvSpPr>
            <p:nvPr/>
          </p:nvSpPr>
          <p:spPr bwMode="auto">
            <a:xfrm>
              <a:off x="5033963" y="3575050"/>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7" name="Line 121"/>
            <p:cNvSpPr>
              <a:spLocks noChangeShapeType="1"/>
            </p:cNvSpPr>
            <p:nvPr/>
          </p:nvSpPr>
          <p:spPr bwMode="auto">
            <a:xfrm>
              <a:off x="4929188" y="3562350"/>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8" name="Line 122"/>
            <p:cNvSpPr>
              <a:spLocks noChangeShapeType="1"/>
            </p:cNvSpPr>
            <p:nvPr/>
          </p:nvSpPr>
          <p:spPr bwMode="auto">
            <a:xfrm>
              <a:off x="4786313" y="3556000"/>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9" name="Line 123"/>
            <p:cNvSpPr>
              <a:spLocks noChangeShapeType="1"/>
            </p:cNvSpPr>
            <p:nvPr/>
          </p:nvSpPr>
          <p:spPr bwMode="auto">
            <a:xfrm>
              <a:off x="4748213" y="3556000"/>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0" name="Line 124"/>
            <p:cNvSpPr>
              <a:spLocks noChangeShapeType="1"/>
            </p:cNvSpPr>
            <p:nvPr/>
          </p:nvSpPr>
          <p:spPr bwMode="auto">
            <a:xfrm>
              <a:off x="4719638" y="35464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1" name="Line 125"/>
            <p:cNvSpPr>
              <a:spLocks noChangeShapeType="1"/>
            </p:cNvSpPr>
            <p:nvPr/>
          </p:nvSpPr>
          <p:spPr bwMode="auto">
            <a:xfrm>
              <a:off x="4576763" y="352742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2" name="Line 126"/>
            <p:cNvSpPr>
              <a:spLocks noChangeShapeType="1"/>
            </p:cNvSpPr>
            <p:nvPr/>
          </p:nvSpPr>
          <p:spPr bwMode="auto">
            <a:xfrm>
              <a:off x="4624388" y="3536950"/>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3" name="Line 127"/>
            <p:cNvSpPr>
              <a:spLocks noChangeShapeType="1"/>
            </p:cNvSpPr>
            <p:nvPr/>
          </p:nvSpPr>
          <p:spPr bwMode="auto">
            <a:xfrm>
              <a:off x="4414838" y="3527425"/>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4" name="Line 128"/>
            <p:cNvSpPr>
              <a:spLocks noChangeShapeType="1"/>
            </p:cNvSpPr>
            <p:nvPr/>
          </p:nvSpPr>
          <p:spPr bwMode="auto">
            <a:xfrm>
              <a:off x="4367213" y="3517900"/>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5" name="Line 129"/>
            <p:cNvSpPr>
              <a:spLocks noChangeShapeType="1"/>
            </p:cNvSpPr>
            <p:nvPr/>
          </p:nvSpPr>
          <p:spPr bwMode="auto">
            <a:xfrm>
              <a:off x="4205288" y="3517900"/>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6" name="Line 130"/>
            <p:cNvSpPr>
              <a:spLocks noChangeShapeType="1"/>
            </p:cNvSpPr>
            <p:nvPr/>
          </p:nvSpPr>
          <p:spPr bwMode="auto">
            <a:xfrm>
              <a:off x="4186238" y="3498850"/>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7" name="Line 131"/>
            <p:cNvSpPr>
              <a:spLocks noChangeShapeType="1"/>
            </p:cNvSpPr>
            <p:nvPr/>
          </p:nvSpPr>
          <p:spPr bwMode="auto">
            <a:xfrm>
              <a:off x="4119563" y="3498850"/>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8" name="Line 132"/>
            <p:cNvSpPr>
              <a:spLocks noChangeShapeType="1"/>
            </p:cNvSpPr>
            <p:nvPr/>
          </p:nvSpPr>
          <p:spPr bwMode="auto">
            <a:xfrm>
              <a:off x="3967163" y="3435350"/>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9" name="Line 133"/>
            <p:cNvSpPr>
              <a:spLocks noChangeShapeType="1"/>
            </p:cNvSpPr>
            <p:nvPr/>
          </p:nvSpPr>
          <p:spPr bwMode="auto">
            <a:xfrm>
              <a:off x="3938588" y="342582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0" name="Line 134"/>
            <p:cNvSpPr>
              <a:spLocks noChangeShapeType="1"/>
            </p:cNvSpPr>
            <p:nvPr/>
          </p:nvSpPr>
          <p:spPr bwMode="auto">
            <a:xfrm>
              <a:off x="3910013" y="3416300"/>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1" name="Line 135"/>
            <p:cNvSpPr>
              <a:spLocks noChangeShapeType="1"/>
            </p:cNvSpPr>
            <p:nvPr/>
          </p:nvSpPr>
          <p:spPr bwMode="auto">
            <a:xfrm>
              <a:off x="3881438" y="338772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2" name="Line 136"/>
            <p:cNvSpPr>
              <a:spLocks noChangeShapeType="1"/>
            </p:cNvSpPr>
            <p:nvPr/>
          </p:nvSpPr>
          <p:spPr bwMode="auto">
            <a:xfrm>
              <a:off x="3824288" y="3340100"/>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3" name="Line 137"/>
            <p:cNvSpPr>
              <a:spLocks noChangeShapeType="1"/>
            </p:cNvSpPr>
            <p:nvPr/>
          </p:nvSpPr>
          <p:spPr bwMode="auto">
            <a:xfrm>
              <a:off x="3795713" y="33305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4" name="Line 138"/>
            <p:cNvSpPr>
              <a:spLocks noChangeShapeType="1"/>
            </p:cNvSpPr>
            <p:nvPr/>
          </p:nvSpPr>
          <p:spPr bwMode="auto">
            <a:xfrm>
              <a:off x="3671888" y="3270250"/>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5" name="Line 139"/>
            <p:cNvSpPr>
              <a:spLocks noChangeShapeType="1"/>
            </p:cNvSpPr>
            <p:nvPr/>
          </p:nvSpPr>
          <p:spPr bwMode="auto">
            <a:xfrm>
              <a:off x="3652838" y="3251200"/>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6" name="Line 140"/>
            <p:cNvSpPr>
              <a:spLocks noChangeShapeType="1"/>
            </p:cNvSpPr>
            <p:nvPr/>
          </p:nvSpPr>
          <p:spPr bwMode="auto">
            <a:xfrm>
              <a:off x="3605213" y="3232150"/>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7" name="Line 141"/>
            <p:cNvSpPr>
              <a:spLocks noChangeShapeType="1"/>
            </p:cNvSpPr>
            <p:nvPr/>
          </p:nvSpPr>
          <p:spPr bwMode="auto">
            <a:xfrm>
              <a:off x="4071938" y="3492500"/>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8" name="Line 142"/>
            <p:cNvSpPr>
              <a:spLocks noChangeShapeType="1"/>
            </p:cNvSpPr>
            <p:nvPr/>
          </p:nvSpPr>
          <p:spPr bwMode="auto">
            <a:xfrm>
              <a:off x="4043363" y="34829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9" name="Line 143"/>
            <p:cNvSpPr>
              <a:spLocks noChangeShapeType="1"/>
            </p:cNvSpPr>
            <p:nvPr/>
          </p:nvSpPr>
          <p:spPr bwMode="auto">
            <a:xfrm>
              <a:off x="3995738" y="3444875"/>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0" name="Line 144"/>
            <p:cNvSpPr>
              <a:spLocks noChangeShapeType="1"/>
            </p:cNvSpPr>
            <p:nvPr/>
          </p:nvSpPr>
          <p:spPr bwMode="auto">
            <a:xfrm>
              <a:off x="5176838" y="3571875"/>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1" name="Line 145"/>
            <p:cNvSpPr>
              <a:spLocks noChangeShapeType="1"/>
            </p:cNvSpPr>
            <p:nvPr/>
          </p:nvSpPr>
          <p:spPr bwMode="auto">
            <a:xfrm>
              <a:off x="5091113" y="3575050"/>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2" name="Freeform 146"/>
            <p:cNvSpPr>
              <a:spLocks/>
            </p:cNvSpPr>
            <p:nvPr/>
          </p:nvSpPr>
          <p:spPr bwMode="auto">
            <a:xfrm>
              <a:off x="3576638" y="3267075"/>
              <a:ext cx="1990725" cy="342900"/>
            </a:xfrm>
            <a:custGeom>
              <a:avLst/>
              <a:gdLst>
                <a:gd name="T0" fmla="*/ 209 w 209"/>
                <a:gd name="T1" fmla="*/ 36 h 36"/>
                <a:gd name="T2" fmla="*/ 166 w 209"/>
                <a:gd name="T3" fmla="*/ 36 h 36"/>
                <a:gd name="T4" fmla="*/ 166 w 209"/>
                <a:gd name="T5" fmla="*/ 36 h 36"/>
                <a:gd name="T6" fmla="*/ 153 w 209"/>
                <a:gd name="T7" fmla="*/ 36 h 36"/>
                <a:gd name="T8" fmla="*/ 153 w 209"/>
                <a:gd name="T9" fmla="*/ 35 h 36"/>
                <a:gd name="T10" fmla="*/ 127 w 209"/>
                <a:gd name="T11" fmla="*/ 35 h 36"/>
                <a:gd name="T12" fmla="*/ 127 w 209"/>
                <a:gd name="T13" fmla="*/ 33 h 36"/>
                <a:gd name="T14" fmla="*/ 120 w 209"/>
                <a:gd name="T15" fmla="*/ 33 h 36"/>
                <a:gd name="T16" fmla="*/ 111 w 209"/>
                <a:gd name="T17" fmla="*/ 33 h 36"/>
                <a:gd name="T18" fmla="*/ 111 w 209"/>
                <a:gd name="T19" fmla="*/ 31 h 36"/>
                <a:gd name="T20" fmla="*/ 104 w 209"/>
                <a:gd name="T21" fmla="*/ 31 h 36"/>
                <a:gd name="T22" fmla="*/ 104 w 209"/>
                <a:gd name="T23" fmla="*/ 30 h 36"/>
                <a:gd name="T24" fmla="*/ 87 w 209"/>
                <a:gd name="T25" fmla="*/ 30 h 36"/>
                <a:gd name="T26" fmla="*/ 87 w 209"/>
                <a:gd name="T27" fmla="*/ 29 h 36"/>
                <a:gd name="T28" fmla="*/ 65 w 209"/>
                <a:gd name="T29" fmla="*/ 29 h 36"/>
                <a:gd name="T30" fmla="*/ 65 w 209"/>
                <a:gd name="T31" fmla="*/ 27 h 36"/>
                <a:gd name="T32" fmla="*/ 57 w 209"/>
                <a:gd name="T33" fmla="*/ 27 h 36"/>
                <a:gd name="T34" fmla="*/ 57 w 209"/>
                <a:gd name="T35" fmla="*/ 26 h 36"/>
                <a:gd name="T36" fmla="*/ 51 w 209"/>
                <a:gd name="T37" fmla="*/ 26 h 36"/>
                <a:gd name="T38" fmla="*/ 51 w 209"/>
                <a:gd name="T39" fmla="*/ 25 h 36"/>
                <a:gd name="T40" fmla="*/ 48 w 209"/>
                <a:gd name="T41" fmla="*/ 25 h 36"/>
                <a:gd name="T42" fmla="*/ 48 w 209"/>
                <a:gd name="T43" fmla="*/ 24 h 36"/>
                <a:gd name="T44" fmla="*/ 47 w 209"/>
                <a:gd name="T45" fmla="*/ 24 h 36"/>
                <a:gd name="T46" fmla="*/ 47 w 209"/>
                <a:gd name="T47" fmla="*/ 21 h 36"/>
                <a:gd name="T48" fmla="*/ 44 w 209"/>
                <a:gd name="T49" fmla="*/ 21 h 36"/>
                <a:gd name="T50" fmla="*/ 44 w 209"/>
                <a:gd name="T51" fmla="*/ 20 h 36"/>
                <a:gd name="T52" fmla="*/ 40 w 209"/>
                <a:gd name="T53" fmla="*/ 20 h 36"/>
                <a:gd name="T54" fmla="*/ 40 w 209"/>
                <a:gd name="T55" fmla="*/ 19 h 36"/>
                <a:gd name="T56" fmla="*/ 36 w 209"/>
                <a:gd name="T57" fmla="*/ 19 h 36"/>
                <a:gd name="T58" fmla="*/ 36 w 209"/>
                <a:gd name="T59" fmla="*/ 18 h 36"/>
                <a:gd name="T60" fmla="*/ 33 w 209"/>
                <a:gd name="T61" fmla="*/ 18 h 36"/>
                <a:gd name="T62" fmla="*/ 33 w 209"/>
                <a:gd name="T63" fmla="*/ 17 h 36"/>
                <a:gd name="T64" fmla="*/ 31 w 209"/>
                <a:gd name="T65" fmla="*/ 17 h 36"/>
                <a:gd name="T66" fmla="*/ 31 w 209"/>
                <a:gd name="T67" fmla="*/ 15 h 36"/>
                <a:gd name="T68" fmla="*/ 30 w 209"/>
                <a:gd name="T69" fmla="*/ 15 h 36"/>
                <a:gd name="T70" fmla="*/ 30 w 209"/>
                <a:gd name="T71" fmla="*/ 13 h 36"/>
                <a:gd name="T72" fmla="*/ 29 w 209"/>
                <a:gd name="T73" fmla="*/ 13 h 36"/>
                <a:gd name="T74" fmla="*/ 29 w 209"/>
                <a:gd name="T75" fmla="*/ 11 h 36"/>
                <a:gd name="T76" fmla="*/ 23 w 209"/>
                <a:gd name="T77" fmla="*/ 11 h 36"/>
                <a:gd name="T78" fmla="*/ 23 w 209"/>
                <a:gd name="T79" fmla="*/ 9 h 36"/>
                <a:gd name="T80" fmla="*/ 21 w 209"/>
                <a:gd name="T81" fmla="*/ 9 h 36"/>
                <a:gd name="T82" fmla="*/ 21 w 209"/>
                <a:gd name="T83" fmla="*/ 7 h 36"/>
                <a:gd name="T84" fmla="*/ 18 w 209"/>
                <a:gd name="T85" fmla="*/ 7 h 36"/>
                <a:gd name="T86" fmla="*/ 18 w 209"/>
                <a:gd name="T87" fmla="*/ 5 h 36"/>
                <a:gd name="T88" fmla="*/ 17 w 209"/>
                <a:gd name="T89" fmla="*/ 5 h 36"/>
                <a:gd name="T90" fmla="*/ 17 w 209"/>
                <a:gd name="T91" fmla="*/ 4 h 36"/>
                <a:gd name="T92" fmla="*/ 15 w 209"/>
                <a:gd name="T93" fmla="*/ 4 h 36"/>
                <a:gd name="T94" fmla="*/ 15 w 209"/>
                <a:gd name="T95" fmla="*/ 2 h 36"/>
                <a:gd name="T96" fmla="*/ 10 w 209"/>
                <a:gd name="T97" fmla="*/ 2 h 36"/>
                <a:gd name="T98" fmla="*/ 10 w 209"/>
                <a:gd name="T99" fmla="*/ 0 h 36"/>
                <a:gd name="T100" fmla="*/ 0 w 209"/>
                <a:gd name="T10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9" h="36">
                  <a:moveTo>
                    <a:pt x="209" y="36"/>
                  </a:moveTo>
                  <a:lnTo>
                    <a:pt x="166" y="36"/>
                  </a:lnTo>
                  <a:lnTo>
                    <a:pt x="166" y="36"/>
                  </a:lnTo>
                  <a:lnTo>
                    <a:pt x="153" y="36"/>
                  </a:lnTo>
                  <a:lnTo>
                    <a:pt x="153" y="35"/>
                  </a:lnTo>
                  <a:lnTo>
                    <a:pt x="127" y="35"/>
                  </a:lnTo>
                  <a:lnTo>
                    <a:pt x="127" y="33"/>
                  </a:lnTo>
                  <a:lnTo>
                    <a:pt x="120" y="33"/>
                  </a:lnTo>
                  <a:lnTo>
                    <a:pt x="111" y="33"/>
                  </a:lnTo>
                  <a:lnTo>
                    <a:pt x="111" y="31"/>
                  </a:lnTo>
                  <a:lnTo>
                    <a:pt x="104" y="31"/>
                  </a:lnTo>
                  <a:lnTo>
                    <a:pt x="104" y="30"/>
                  </a:lnTo>
                  <a:lnTo>
                    <a:pt x="87" y="30"/>
                  </a:lnTo>
                  <a:lnTo>
                    <a:pt x="87" y="29"/>
                  </a:lnTo>
                  <a:lnTo>
                    <a:pt x="65" y="29"/>
                  </a:lnTo>
                  <a:lnTo>
                    <a:pt x="65" y="27"/>
                  </a:lnTo>
                  <a:lnTo>
                    <a:pt x="57" y="27"/>
                  </a:lnTo>
                  <a:lnTo>
                    <a:pt x="57" y="26"/>
                  </a:lnTo>
                  <a:lnTo>
                    <a:pt x="51" y="26"/>
                  </a:lnTo>
                  <a:lnTo>
                    <a:pt x="51" y="25"/>
                  </a:lnTo>
                  <a:lnTo>
                    <a:pt x="48" y="25"/>
                  </a:lnTo>
                  <a:lnTo>
                    <a:pt x="48" y="24"/>
                  </a:lnTo>
                  <a:lnTo>
                    <a:pt x="47" y="24"/>
                  </a:lnTo>
                  <a:lnTo>
                    <a:pt x="47" y="21"/>
                  </a:lnTo>
                  <a:lnTo>
                    <a:pt x="44" y="21"/>
                  </a:lnTo>
                  <a:lnTo>
                    <a:pt x="44" y="20"/>
                  </a:lnTo>
                  <a:lnTo>
                    <a:pt x="40" y="20"/>
                  </a:lnTo>
                  <a:lnTo>
                    <a:pt x="40" y="19"/>
                  </a:lnTo>
                  <a:lnTo>
                    <a:pt x="36" y="19"/>
                  </a:lnTo>
                  <a:lnTo>
                    <a:pt x="36" y="18"/>
                  </a:lnTo>
                  <a:lnTo>
                    <a:pt x="33" y="18"/>
                  </a:lnTo>
                  <a:lnTo>
                    <a:pt x="33" y="17"/>
                  </a:lnTo>
                  <a:lnTo>
                    <a:pt x="31" y="17"/>
                  </a:lnTo>
                  <a:lnTo>
                    <a:pt x="31" y="15"/>
                  </a:lnTo>
                  <a:lnTo>
                    <a:pt x="30" y="15"/>
                  </a:lnTo>
                  <a:lnTo>
                    <a:pt x="30" y="13"/>
                  </a:lnTo>
                  <a:lnTo>
                    <a:pt x="29" y="13"/>
                  </a:lnTo>
                  <a:lnTo>
                    <a:pt x="29" y="11"/>
                  </a:lnTo>
                  <a:lnTo>
                    <a:pt x="23" y="11"/>
                  </a:lnTo>
                  <a:lnTo>
                    <a:pt x="23" y="9"/>
                  </a:lnTo>
                  <a:lnTo>
                    <a:pt x="21" y="9"/>
                  </a:lnTo>
                  <a:lnTo>
                    <a:pt x="21" y="7"/>
                  </a:lnTo>
                  <a:lnTo>
                    <a:pt x="18" y="7"/>
                  </a:lnTo>
                  <a:lnTo>
                    <a:pt x="18" y="5"/>
                  </a:lnTo>
                  <a:lnTo>
                    <a:pt x="17" y="5"/>
                  </a:lnTo>
                  <a:lnTo>
                    <a:pt x="17" y="4"/>
                  </a:lnTo>
                  <a:lnTo>
                    <a:pt x="15" y="4"/>
                  </a:lnTo>
                  <a:lnTo>
                    <a:pt x="15" y="2"/>
                  </a:lnTo>
                  <a:lnTo>
                    <a:pt x="10" y="2"/>
                  </a:lnTo>
                  <a:lnTo>
                    <a:pt x="10"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233" name="Group 232"/>
          <p:cNvGrpSpPr>
            <a:grpSpLocks noChangeAspect="1"/>
          </p:cNvGrpSpPr>
          <p:nvPr/>
        </p:nvGrpSpPr>
        <p:grpSpPr>
          <a:xfrm>
            <a:off x="5554928" y="4393667"/>
            <a:ext cx="2687434" cy="355759"/>
            <a:chOff x="3575050" y="3297238"/>
            <a:chExt cx="1990725" cy="263525"/>
          </a:xfrm>
        </p:grpSpPr>
        <p:sp>
          <p:nvSpPr>
            <p:cNvPr id="234" name="Line 147"/>
            <p:cNvSpPr>
              <a:spLocks noChangeShapeType="1"/>
            </p:cNvSpPr>
            <p:nvPr/>
          </p:nvSpPr>
          <p:spPr bwMode="auto">
            <a:xfrm>
              <a:off x="5527675" y="3522663"/>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5" name="Line 148"/>
            <p:cNvSpPr>
              <a:spLocks noChangeShapeType="1"/>
            </p:cNvSpPr>
            <p:nvPr/>
          </p:nvSpPr>
          <p:spPr bwMode="auto">
            <a:xfrm>
              <a:off x="4298950" y="3328988"/>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6" name="Line 149"/>
            <p:cNvSpPr>
              <a:spLocks noChangeShapeType="1"/>
            </p:cNvSpPr>
            <p:nvPr/>
          </p:nvSpPr>
          <p:spPr bwMode="auto">
            <a:xfrm>
              <a:off x="5499100" y="3522663"/>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7" name="Line 150"/>
            <p:cNvSpPr>
              <a:spLocks noChangeShapeType="1"/>
            </p:cNvSpPr>
            <p:nvPr/>
          </p:nvSpPr>
          <p:spPr bwMode="auto">
            <a:xfrm>
              <a:off x="4213225" y="3328988"/>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8" name="Line 151"/>
            <p:cNvSpPr>
              <a:spLocks noChangeShapeType="1"/>
            </p:cNvSpPr>
            <p:nvPr/>
          </p:nvSpPr>
          <p:spPr bwMode="auto">
            <a:xfrm>
              <a:off x="5470525" y="3522663"/>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9" name="Line 152"/>
            <p:cNvSpPr>
              <a:spLocks noChangeShapeType="1"/>
            </p:cNvSpPr>
            <p:nvPr/>
          </p:nvSpPr>
          <p:spPr bwMode="auto">
            <a:xfrm>
              <a:off x="4137025" y="3328988"/>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0" name="Line 153"/>
            <p:cNvSpPr>
              <a:spLocks noChangeShapeType="1"/>
            </p:cNvSpPr>
            <p:nvPr/>
          </p:nvSpPr>
          <p:spPr bwMode="auto">
            <a:xfrm>
              <a:off x="5441950" y="3522663"/>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1" name="Line 154"/>
            <p:cNvSpPr>
              <a:spLocks noChangeShapeType="1"/>
            </p:cNvSpPr>
            <p:nvPr/>
          </p:nvSpPr>
          <p:spPr bwMode="auto">
            <a:xfrm>
              <a:off x="3984625" y="3313113"/>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2" name="Line 155"/>
            <p:cNvSpPr>
              <a:spLocks noChangeShapeType="1"/>
            </p:cNvSpPr>
            <p:nvPr/>
          </p:nvSpPr>
          <p:spPr bwMode="auto">
            <a:xfrm>
              <a:off x="5327650" y="3417888"/>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3" name="Line 156"/>
            <p:cNvSpPr>
              <a:spLocks noChangeShapeType="1"/>
            </p:cNvSpPr>
            <p:nvPr/>
          </p:nvSpPr>
          <p:spPr bwMode="auto">
            <a:xfrm>
              <a:off x="5308600" y="3417888"/>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4" name="Line 157"/>
            <p:cNvSpPr>
              <a:spLocks noChangeShapeType="1"/>
            </p:cNvSpPr>
            <p:nvPr/>
          </p:nvSpPr>
          <p:spPr bwMode="auto">
            <a:xfrm>
              <a:off x="5099050" y="3332163"/>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5" name="Line 158"/>
            <p:cNvSpPr>
              <a:spLocks noChangeShapeType="1"/>
            </p:cNvSpPr>
            <p:nvPr/>
          </p:nvSpPr>
          <p:spPr bwMode="auto">
            <a:xfrm>
              <a:off x="5156200" y="3351213"/>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6" name="Line 159"/>
            <p:cNvSpPr>
              <a:spLocks noChangeShapeType="1"/>
            </p:cNvSpPr>
            <p:nvPr/>
          </p:nvSpPr>
          <p:spPr bwMode="auto">
            <a:xfrm>
              <a:off x="5127625" y="3351213"/>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7" name="Line 160"/>
            <p:cNvSpPr>
              <a:spLocks noChangeShapeType="1"/>
            </p:cNvSpPr>
            <p:nvPr/>
          </p:nvSpPr>
          <p:spPr bwMode="auto">
            <a:xfrm>
              <a:off x="4746625" y="3328988"/>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8" name="Line 161"/>
            <p:cNvSpPr>
              <a:spLocks noChangeShapeType="1"/>
            </p:cNvSpPr>
            <p:nvPr/>
          </p:nvSpPr>
          <p:spPr bwMode="auto">
            <a:xfrm>
              <a:off x="3765550" y="3297238"/>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9" name="Line 162"/>
            <p:cNvSpPr>
              <a:spLocks noChangeShapeType="1"/>
            </p:cNvSpPr>
            <p:nvPr/>
          </p:nvSpPr>
          <p:spPr bwMode="auto">
            <a:xfrm>
              <a:off x="4432300" y="3328988"/>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0" name="Line 163"/>
            <p:cNvSpPr>
              <a:spLocks noChangeShapeType="1"/>
            </p:cNvSpPr>
            <p:nvPr/>
          </p:nvSpPr>
          <p:spPr bwMode="auto">
            <a:xfrm>
              <a:off x="3965575" y="3313113"/>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1" name="Line 164"/>
            <p:cNvSpPr>
              <a:spLocks noChangeShapeType="1"/>
            </p:cNvSpPr>
            <p:nvPr/>
          </p:nvSpPr>
          <p:spPr bwMode="auto">
            <a:xfrm>
              <a:off x="4413250" y="3328988"/>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2" name="Line 165"/>
            <p:cNvSpPr>
              <a:spLocks noChangeShapeType="1"/>
            </p:cNvSpPr>
            <p:nvPr/>
          </p:nvSpPr>
          <p:spPr bwMode="auto">
            <a:xfrm>
              <a:off x="3641725" y="3297238"/>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3" name="Line 166"/>
            <p:cNvSpPr>
              <a:spLocks noChangeShapeType="1"/>
            </p:cNvSpPr>
            <p:nvPr/>
          </p:nvSpPr>
          <p:spPr bwMode="auto">
            <a:xfrm>
              <a:off x="4327525" y="3328988"/>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4" name="Line 167"/>
            <p:cNvSpPr>
              <a:spLocks noChangeShapeType="1"/>
            </p:cNvSpPr>
            <p:nvPr/>
          </p:nvSpPr>
          <p:spPr bwMode="auto">
            <a:xfrm>
              <a:off x="3822700" y="3297238"/>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5" name="Line 168"/>
            <p:cNvSpPr>
              <a:spLocks noChangeShapeType="1"/>
            </p:cNvSpPr>
            <p:nvPr/>
          </p:nvSpPr>
          <p:spPr bwMode="auto">
            <a:xfrm>
              <a:off x="4422775" y="3328988"/>
              <a:ext cx="0" cy="28575"/>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6" name="Line 169"/>
            <p:cNvSpPr>
              <a:spLocks noChangeShapeType="1"/>
            </p:cNvSpPr>
            <p:nvPr/>
          </p:nvSpPr>
          <p:spPr bwMode="auto">
            <a:xfrm>
              <a:off x="3679825" y="3297238"/>
              <a:ext cx="0" cy="3810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7" name="Freeform 170"/>
            <p:cNvSpPr>
              <a:spLocks/>
            </p:cNvSpPr>
            <p:nvPr/>
          </p:nvSpPr>
          <p:spPr bwMode="auto">
            <a:xfrm>
              <a:off x="3575050" y="3332163"/>
              <a:ext cx="1990725" cy="228600"/>
            </a:xfrm>
            <a:custGeom>
              <a:avLst/>
              <a:gdLst>
                <a:gd name="T0" fmla="*/ 209 w 209"/>
                <a:gd name="T1" fmla="*/ 24 h 24"/>
                <a:gd name="T2" fmla="*/ 191 w 209"/>
                <a:gd name="T3" fmla="*/ 24 h 24"/>
                <a:gd name="T4" fmla="*/ 191 w 209"/>
                <a:gd name="T5" fmla="*/ 20 h 24"/>
                <a:gd name="T6" fmla="*/ 189 w 209"/>
                <a:gd name="T7" fmla="*/ 20 h 24"/>
                <a:gd name="T8" fmla="*/ 189 w 209"/>
                <a:gd name="T9" fmla="*/ 17 h 24"/>
                <a:gd name="T10" fmla="*/ 187 w 209"/>
                <a:gd name="T11" fmla="*/ 17 h 24"/>
                <a:gd name="T12" fmla="*/ 187 w 209"/>
                <a:gd name="T13" fmla="*/ 15 h 24"/>
                <a:gd name="T14" fmla="*/ 185 w 209"/>
                <a:gd name="T15" fmla="*/ 15 h 24"/>
                <a:gd name="T16" fmla="*/ 185 w 209"/>
                <a:gd name="T17" fmla="*/ 12 h 24"/>
                <a:gd name="T18" fmla="*/ 177 w 209"/>
                <a:gd name="T19" fmla="*/ 12 h 24"/>
                <a:gd name="T20" fmla="*/ 177 w 209"/>
                <a:gd name="T21" fmla="*/ 10 h 24"/>
                <a:gd name="T22" fmla="*/ 171 w 209"/>
                <a:gd name="T23" fmla="*/ 10 h 24"/>
                <a:gd name="T24" fmla="*/ 171 w 209"/>
                <a:gd name="T25" fmla="*/ 8 h 24"/>
                <a:gd name="T26" fmla="*/ 168 w 209"/>
                <a:gd name="T27" fmla="*/ 8 h 24"/>
                <a:gd name="T28" fmla="*/ 168 w 209"/>
                <a:gd name="T29" fmla="*/ 6 h 24"/>
                <a:gd name="T30" fmla="*/ 162 w 209"/>
                <a:gd name="T31" fmla="*/ 6 h 24"/>
                <a:gd name="T32" fmla="*/ 162 w 209"/>
                <a:gd name="T33" fmla="*/ 3 h 24"/>
                <a:gd name="T34" fmla="*/ 45 w 209"/>
                <a:gd name="T35" fmla="*/ 3 h 24"/>
                <a:gd name="T36" fmla="*/ 45 w 209"/>
                <a:gd name="T37" fmla="*/ 2 h 24"/>
                <a:gd name="T38" fmla="*/ 41 w 209"/>
                <a:gd name="T39" fmla="*/ 2 h 24"/>
                <a:gd name="T40" fmla="*/ 41 w 209"/>
                <a:gd name="T41" fmla="*/ 0 h 24"/>
                <a:gd name="T42" fmla="*/ 0 w 209"/>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9" h="24">
                  <a:moveTo>
                    <a:pt x="209" y="24"/>
                  </a:moveTo>
                  <a:lnTo>
                    <a:pt x="191" y="24"/>
                  </a:lnTo>
                  <a:lnTo>
                    <a:pt x="191" y="20"/>
                  </a:lnTo>
                  <a:lnTo>
                    <a:pt x="189" y="20"/>
                  </a:lnTo>
                  <a:lnTo>
                    <a:pt x="189" y="17"/>
                  </a:lnTo>
                  <a:lnTo>
                    <a:pt x="187" y="17"/>
                  </a:lnTo>
                  <a:lnTo>
                    <a:pt x="187" y="15"/>
                  </a:lnTo>
                  <a:lnTo>
                    <a:pt x="185" y="15"/>
                  </a:lnTo>
                  <a:lnTo>
                    <a:pt x="185" y="12"/>
                  </a:lnTo>
                  <a:lnTo>
                    <a:pt x="177" y="12"/>
                  </a:lnTo>
                  <a:lnTo>
                    <a:pt x="177" y="10"/>
                  </a:lnTo>
                  <a:lnTo>
                    <a:pt x="171" y="10"/>
                  </a:lnTo>
                  <a:lnTo>
                    <a:pt x="171" y="8"/>
                  </a:lnTo>
                  <a:lnTo>
                    <a:pt x="168" y="8"/>
                  </a:lnTo>
                  <a:lnTo>
                    <a:pt x="168" y="6"/>
                  </a:lnTo>
                  <a:lnTo>
                    <a:pt x="162" y="6"/>
                  </a:lnTo>
                  <a:lnTo>
                    <a:pt x="162" y="3"/>
                  </a:lnTo>
                  <a:lnTo>
                    <a:pt x="45" y="3"/>
                  </a:lnTo>
                  <a:lnTo>
                    <a:pt x="45" y="2"/>
                  </a:lnTo>
                  <a:lnTo>
                    <a:pt x="41" y="2"/>
                  </a:lnTo>
                  <a:lnTo>
                    <a:pt x="41"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258" name="Group 257"/>
          <p:cNvGrpSpPr>
            <a:grpSpLocks noChangeAspect="1"/>
          </p:cNvGrpSpPr>
          <p:nvPr/>
        </p:nvGrpSpPr>
        <p:grpSpPr>
          <a:xfrm>
            <a:off x="5553647" y="4438932"/>
            <a:ext cx="2680314" cy="667957"/>
            <a:chOff x="3570288" y="3176588"/>
            <a:chExt cx="2000250" cy="498475"/>
          </a:xfrm>
        </p:grpSpPr>
        <p:sp>
          <p:nvSpPr>
            <p:cNvPr id="259" name="Line 171"/>
            <p:cNvSpPr>
              <a:spLocks noChangeShapeType="1"/>
            </p:cNvSpPr>
            <p:nvPr/>
          </p:nvSpPr>
          <p:spPr bwMode="auto">
            <a:xfrm>
              <a:off x="5532438" y="3608388"/>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0" name="Line 172"/>
            <p:cNvSpPr>
              <a:spLocks noChangeShapeType="1"/>
            </p:cNvSpPr>
            <p:nvPr/>
          </p:nvSpPr>
          <p:spPr bwMode="auto">
            <a:xfrm>
              <a:off x="5446713" y="3579813"/>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1" name="Line 173"/>
            <p:cNvSpPr>
              <a:spLocks noChangeShapeType="1"/>
            </p:cNvSpPr>
            <p:nvPr/>
          </p:nvSpPr>
          <p:spPr bwMode="auto">
            <a:xfrm>
              <a:off x="5418138" y="3551238"/>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2" name="Line 174"/>
            <p:cNvSpPr>
              <a:spLocks noChangeShapeType="1"/>
            </p:cNvSpPr>
            <p:nvPr/>
          </p:nvSpPr>
          <p:spPr bwMode="auto">
            <a:xfrm>
              <a:off x="5113338" y="3436938"/>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3" name="Line 175"/>
            <p:cNvSpPr>
              <a:spLocks noChangeShapeType="1"/>
            </p:cNvSpPr>
            <p:nvPr/>
          </p:nvSpPr>
          <p:spPr bwMode="auto">
            <a:xfrm>
              <a:off x="5389563" y="3551238"/>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4" name="Line 176"/>
            <p:cNvSpPr>
              <a:spLocks noChangeShapeType="1"/>
            </p:cNvSpPr>
            <p:nvPr/>
          </p:nvSpPr>
          <p:spPr bwMode="auto">
            <a:xfrm>
              <a:off x="5008563" y="3436938"/>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5" name="Line 177"/>
            <p:cNvSpPr>
              <a:spLocks noChangeShapeType="1"/>
            </p:cNvSpPr>
            <p:nvPr/>
          </p:nvSpPr>
          <p:spPr bwMode="auto">
            <a:xfrm>
              <a:off x="5294313" y="3494088"/>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6" name="Line 178"/>
            <p:cNvSpPr>
              <a:spLocks noChangeShapeType="1"/>
            </p:cNvSpPr>
            <p:nvPr/>
          </p:nvSpPr>
          <p:spPr bwMode="auto">
            <a:xfrm>
              <a:off x="4941888" y="3417888"/>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7" name="Line 179"/>
            <p:cNvSpPr>
              <a:spLocks noChangeShapeType="1"/>
            </p:cNvSpPr>
            <p:nvPr/>
          </p:nvSpPr>
          <p:spPr bwMode="auto">
            <a:xfrm>
              <a:off x="5313363" y="3494088"/>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8" name="Line 180"/>
            <p:cNvSpPr>
              <a:spLocks noChangeShapeType="1"/>
            </p:cNvSpPr>
            <p:nvPr/>
          </p:nvSpPr>
          <p:spPr bwMode="auto">
            <a:xfrm>
              <a:off x="4741863" y="3398838"/>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9" name="Line 181"/>
            <p:cNvSpPr>
              <a:spLocks noChangeShapeType="1"/>
            </p:cNvSpPr>
            <p:nvPr/>
          </p:nvSpPr>
          <p:spPr bwMode="auto">
            <a:xfrm>
              <a:off x="5561013" y="3608388"/>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0" name="Line 182"/>
            <p:cNvSpPr>
              <a:spLocks noChangeShapeType="1"/>
            </p:cNvSpPr>
            <p:nvPr/>
          </p:nvSpPr>
          <p:spPr bwMode="auto">
            <a:xfrm>
              <a:off x="5303838" y="3494088"/>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1" name="Line 183"/>
            <p:cNvSpPr>
              <a:spLocks noChangeShapeType="1"/>
            </p:cNvSpPr>
            <p:nvPr/>
          </p:nvSpPr>
          <p:spPr bwMode="auto">
            <a:xfrm>
              <a:off x="4646613" y="3332163"/>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2" name="Line 184"/>
            <p:cNvSpPr>
              <a:spLocks noChangeShapeType="1"/>
            </p:cNvSpPr>
            <p:nvPr/>
          </p:nvSpPr>
          <p:spPr bwMode="auto">
            <a:xfrm>
              <a:off x="5237163" y="3475038"/>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3" name="Line 185"/>
            <p:cNvSpPr>
              <a:spLocks noChangeShapeType="1"/>
            </p:cNvSpPr>
            <p:nvPr/>
          </p:nvSpPr>
          <p:spPr bwMode="auto">
            <a:xfrm>
              <a:off x="4618038" y="3332163"/>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4" name="Line 186"/>
            <p:cNvSpPr>
              <a:spLocks noChangeShapeType="1"/>
            </p:cNvSpPr>
            <p:nvPr/>
          </p:nvSpPr>
          <p:spPr bwMode="auto">
            <a:xfrm>
              <a:off x="5218113" y="3475038"/>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5" name="Line 187"/>
            <p:cNvSpPr>
              <a:spLocks noChangeShapeType="1"/>
            </p:cNvSpPr>
            <p:nvPr/>
          </p:nvSpPr>
          <p:spPr bwMode="auto">
            <a:xfrm>
              <a:off x="4532313" y="3332163"/>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6" name="Line 188"/>
            <p:cNvSpPr>
              <a:spLocks noChangeShapeType="1"/>
            </p:cNvSpPr>
            <p:nvPr/>
          </p:nvSpPr>
          <p:spPr bwMode="auto">
            <a:xfrm>
              <a:off x="5180013" y="3455988"/>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7" name="Line 189"/>
            <p:cNvSpPr>
              <a:spLocks noChangeShapeType="1"/>
            </p:cNvSpPr>
            <p:nvPr/>
          </p:nvSpPr>
          <p:spPr bwMode="auto">
            <a:xfrm>
              <a:off x="5170488" y="3455988"/>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8" name="Line 190"/>
            <p:cNvSpPr>
              <a:spLocks noChangeShapeType="1"/>
            </p:cNvSpPr>
            <p:nvPr/>
          </p:nvSpPr>
          <p:spPr bwMode="auto">
            <a:xfrm>
              <a:off x="4427538" y="3303588"/>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9" name="Line 191"/>
            <p:cNvSpPr>
              <a:spLocks noChangeShapeType="1"/>
            </p:cNvSpPr>
            <p:nvPr/>
          </p:nvSpPr>
          <p:spPr bwMode="auto">
            <a:xfrm>
              <a:off x="3684588" y="3176588"/>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0" name="Line 192"/>
            <p:cNvSpPr>
              <a:spLocks noChangeShapeType="1"/>
            </p:cNvSpPr>
            <p:nvPr/>
          </p:nvSpPr>
          <p:spPr bwMode="auto">
            <a:xfrm>
              <a:off x="3732213" y="3198813"/>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1" name="Line 193"/>
            <p:cNvSpPr>
              <a:spLocks noChangeShapeType="1"/>
            </p:cNvSpPr>
            <p:nvPr/>
          </p:nvSpPr>
          <p:spPr bwMode="auto">
            <a:xfrm>
              <a:off x="3856038" y="3205163"/>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2" name="Line 194"/>
            <p:cNvSpPr>
              <a:spLocks noChangeShapeType="1"/>
            </p:cNvSpPr>
            <p:nvPr/>
          </p:nvSpPr>
          <p:spPr bwMode="auto">
            <a:xfrm>
              <a:off x="3884613" y="3205163"/>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3" name="Line 195"/>
            <p:cNvSpPr>
              <a:spLocks noChangeShapeType="1"/>
            </p:cNvSpPr>
            <p:nvPr/>
          </p:nvSpPr>
          <p:spPr bwMode="auto">
            <a:xfrm>
              <a:off x="3903663" y="3205163"/>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4" name="Line 196"/>
            <p:cNvSpPr>
              <a:spLocks noChangeShapeType="1"/>
            </p:cNvSpPr>
            <p:nvPr/>
          </p:nvSpPr>
          <p:spPr bwMode="auto">
            <a:xfrm>
              <a:off x="3989388" y="3205163"/>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5" name="Line 197"/>
            <p:cNvSpPr>
              <a:spLocks noChangeShapeType="1"/>
            </p:cNvSpPr>
            <p:nvPr/>
          </p:nvSpPr>
          <p:spPr bwMode="auto">
            <a:xfrm>
              <a:off x="4132263" y="3227388"/>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6" name="Line 198"/>
            <p:cNvSpPr>
              <a:spLocks noChangeShapeType="1"/>
            </p:cNvSpPr>
            <p:nvPr/>
          </p:nvSpPr>
          <p:spPr bwMode="auto">
            <a:xfrm>
              <a:off x="4198938" y="3236913"/>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7" name="Line 199"/>
            <p:cNvSpPr>
              <a:spLocks noChangeShapeType="1"/>
            </p:cNvSpPr>
            <p:nvPr/>
          </p:nvSpPr>
          <p:spPr bwMode="auto">
            <a:xfrm>
              <a:off x="4284663" y="3246438"/>
              <a:ext cx="0" cy="38100"/>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8" name="Line 200"/>
            <p:cNvSpPr>
              <a:spLocks noChangeShapeType="1"/>
            </p:cNvSpPr>
            <p:nvPr/>
          </p:nvSpPr>
          <p:spPr bwMode="auto">
            <a:xfrm>
              <a:off x="4322763" y="3265488"/>
              <a:ext cx="0" cy="28575"/>
            </a:xfrm>
            <a:prstGeom prst="line">
              <a:avLst/>
            </a:pr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9" name="Freeform 201"/>
            <p:cNvSpPr>
              <a:spLocks/>
            </p:cNvSpPr>
            <p:nvPr/>
          </p:nvSpPr>
          <p:spPr bwMode="auto">
            <a:xfrm>
              <a:off x="3570288" y="3179763"/>
              <a:ext cx="2000250" cy="495300"/>
            </a:xfrm>
            <a:custGeom>
              <a:avLst/>
              <a:gdLst>
                <a:gd name="T0" fmla="*/ 210 w 210"/>
                <a:gd name="T1" fmla="*/ 52 h 52"/>
                <a:gd name="T2" fmla="*/ 210 w 210"/>
                <a:gd name="T3" fmla="*/ 48 h 52"/>
                <a:gd name="T4" fmla="*/ 204 w 210"/>
                <a:gd name="T5" fmla="*/ 48 h 52"/>
                <a:gd name="T6" fmla="*/ 204 w 210"/>
                <a:gd name="T7" fmla="*/ 45 h 52"/>
                <a:gd name="T8" fmla="*/ 195 w 210"/>
                <a:gd name="T9" fmla="*/ 45 h 52"/>
                <a:gd name="T10" fmla="*/ 195 w 210"/>
                <a:gd name="T11" fmla="*/ 42 h 52"/>
                <a:gd name="T12" fmla="*/ 189 w 210"/>
                <a:gd name="T13" fmla="*/ 42 h 52"/>
                <a:gd name="T14" fmla="*/ 189 w 210"/>
                <a:gd name="T15" fmla="*/ 39 h 52"/>
                <a:gd name="T16" fmla="*/ 185 w 210"/>
                <a:gd name="T17" fmla="*/ 39 h 52"/>
                <a:gd name="T18" fmla="*/ 185 w 210"/>
                <a:gd name="T19" fmla="*/ 37 h 52"/>
                <a:gd name="T20" fmla="*/ 176 w 210"/>
                <a:gd name="T21" fmla="*/ 37 h 52"/>
                <a:gd name="T22" fmla="*/ 176 w 210"/>
                <a:gd name="T23" fmla="*/ 34 h 52"/>
                <a:gd name="T24" fmla="*/ 170 w 210"/>
                <a:gd name="T25" fmla="*/ 34 h 52"/>
                <a:gd name="T26" fmla="*/ 170 w 210"/>
                <a:gd name="T27" fmla="*/ 32 h 52"/>
                <a:gd name="T28" fmla="*/ 163 w 210"/>
                <a:gd name="T29" fmla="*/ 32 h 52"/>
                <a:gd name="T30" fmla="*/ 163 w 210"/>
                <a:gd name="T31" fmla="*/ 30 h 52"/>
                <a:gd name="T32" fmla="*/ 147 w 210"/>
                <a:gd name="T33" fmla="*/ 30 h 52"/>
                <a:gd name="T34" fmla="*/ 147 w 210"/>
                <a:gd name="T35" fmla="*/ 28 h 52"/>
                <a:gd name="T36" fmla="*/ 132 w 210"/>
                <a:gd name="T37" fmla="*/ 28 h 52"/>
                <a:gd name="T38" fmla="*/ 132 w 210"/>
                <a:gd name="T39" fmla="*/ 26 h 52"/>
                <a:gd name="T40" fmla="*/ 120 w 210"/>
                <a:gd name="T41" fmla="*/ 26 h 52"/>
                <a:gd name="T42" fmla="*/ 120 w 210"/>
                <a:gd name="T43" fmla="*/ 25 h 52"/>
                <a:gd name="T44" fmla="*/ 118 w 210"/>
                <a:gd name="T45" fmla="*/ 25 h 52"/>
                <a:gd name="T46" fmla="*/ 118 w 210"/>
                <a:gd name="T47" fmla="*/ 22 h 52"/>
                <a:gd name="T48" fmla="*/ 117 w 210"/>
                <a:gd name="T49" fmla="*/ 22 h 52"/>
                <a:gd name="T50" fmla="*/ 117 w 210"/>
                <a:gd name="T51" fmla="*/ 21 h 52"/>
                <a:gd name="T52" fmla="*/ 115 w 210"/>
                <a:gd name="T53" fmla="*/ 21 h 52"/>
                <a:gd name="T54" fmla="*/ 115 w 210"/>
                <a:gd name="T55" fmla="*/ 19 h 52"/>
                <a:gd name="T56" fmla="*/ 95 w 210"/>
                <a:gd name="T57" fmla="*/ 19 h 52"/>
                <a:gd name="T58" fmla="*/ 95 w 210"/>
                <a:gd name="T59" fmla="*/ 18 h 52"/>
                <a:gd name="T60" fmla="*/ 90 w 210"/>
                <a:gd name="T61" fmla="*/ 18 h 52"/>
                <a:gd name="T62" fmla="*/ 90 w 210"/>
                <a:gd name="T63" fmla="*/ 15 h 52"/>
                <a:gd name="T64" fmla="*/ 87 w 210"/>
                <a:gd name="T65" fmla="*/ 15 h 52"/>
                <a:gd name="T66" fmla="*/ 87 w 210"/>
                <a:gd name="T67" fmla="*/ 12 h 52"/>
                <a:gd name="T68" fmla="*/ 76 w 210"/>
                <a:gd name="T69" fmla="*/ 12 h 52"/>
                <a:gd name="T70" fmla="*/ 76 w 210"/>
                <a:gd name="T71" fmla="*/ 11 h 52"/>
                <a:gd name="T72" fmla="*/ 71 w 210"/>
                <a:gd name="T73" fmla="*/ 11 h 52"/>
                <a:gd name="T74" fmla="*/ 71 w 210"/>
                <a:gd name="T75" fmla="*/ 9 h 52"/>
                <a:gd name="T76" fmla="*/ 62 w 210"/>
                <a:gd name="T77" fmla="*/ 9 h 52"/>
                <a:gd name="T78" fmla="*/ 62 w 210"/>
                <a:gd name="T79" fmla="*/ 8 h 52"/>
                <a:gd name="T80" fmla="*/ 46 w 210"/>
                <a:gd name="T81" fmla="*/ 8 h 52"/>
                <a:gd name="T82" fmla="*/ 46 w 210"/>
                <a:gd name="T83" fmla="*/ 6 h 52"/>
                <a:gd name="T84" fmla="*/ 25 w 210"/>
                <a:gd name="T85" fmla="*/ 6 h 52"/>
                <a:gd name="T86" fmla="*/ 25 w 210"/>
                <a:gd name="T87" fmla="*/ 5 h 52"/>
                <a:gd name="T88" fmla="*/ 16 w 210"/>
                <a:gd name="T89" fmla="*/ 5 h 52"/>
                <a:gd name="T90" fmla="*/ 16 w 210"/>
                <a:gd name="T91" fmla="*/ 3 h 52"/>
                <a:gd name="T92" fmla="*/ 9 w 210"/>
                <a:gd name="T93" fmla="*/ 3 h 52"/>
                <a:gd name="T94" fmla="*/ 9 w 210"/>
                <a:gd name="T95" fmla="*/ 2 h 52"/>
                <a:gd name="T96" fmla="*/ 8 w 210"/>
                <a:gd name="T97" fmla="*/ 2 h 52"/>
                <a:gd name="T98" fmla="*/ 8 w 210"/>
                <a:gd name="T99" fmla="*/ 0 h 52"/>
                <a:gd name="T100" fmla="*/ 0 w 210"/>
                <a:gd name="T10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52">
                  <a:moveTo>
                    <a:pt x="210" y="52"/>
                  </a:moveTo>
                  <a:lnTo>
                    <a:pt x="210" y="48"/>
                  </a:lnTo>
                  <a:lnTo>
                    <a:pt x="204" y="48"/>
                  </a:lnTo>
                  <a:lnTo>
                    <a:pt x="204" y="45"/>
                  </a:lnTo>
                  <a:lnTo>
                    <a:pt x="195" y="45"/>
                  </a:lnTo>
                  <a:lnTo>
                    <a:pt x="195" y="42"/>
                  </a:lnTo>
                  <a:lnTo>
                    <a:pt x="189" y="42"/>
                  </a:lnTo>
                  <a:lnTo>
                    <a:pt x="189" y="39"/>
                  </a:lnTo>
                  <a:lnTo>
                    <a:pt x="185" y="39"/>
                  </a:lnTo>
                  <a:lnTo>
                    <a:pt x="185" y="37"/>
                  </a:lnTo>
                  <a:lnTo>
                    <a:pt x="176" y="37"/>
                  </a:lnTo>
                  <a:lnTo>
                    <a:pt x="176" y="34"/>
                  </a:lnTo>
                  <a:lnTo>
                    <a:pt x="170" y="34"/>
                  </a:lnTo>
                  <a:lnTo>
                    <a:pt x="170" y="32"/>
                  </a:lnTo>
                  <a:lnTo>
                    <a:pt x="163" y="32"/>
                  </a:lnTo>
                  <a:lnTo>
                    <a:pt x="163" y="30"/>
                  </a:lnTo>
                  <a:lnTo>
                    <a:pt x="147" y="30"/>
                  </a:lnTo>
                  <a:lnTo>
                    <a:pt x="147" y="28"/>
                  </a:lnTo>
                  <a:lnTo>
                    <a:pt x="132" y="28"/>
                  </a:lnTo>
                  <a:lnTo>
                    <a:pt x="132" y="26"/>
                  </a:lnTo>
                  <a:lnTo>
                    <a:pt x="120" y="26"/>
                  </a:lnTo>
                  <a:lnTo>
                    <a:pt x="120" y="25"/>
                  </a:lnTo>
                  <a:lnTo>
                    <a:pt x="118" y="25"/>
                  </a:lnTo>
                  <a:lnTo>
                    <a:pt x="118" y="22"/>
                  </a:lnTo>
                  <a:lnTo>
                    <a:pt x="117" y="22"/>
                  </a:lnTo>
                  <a:lnTo>
                    <a:pt x="117" y="21"/>
                  </a:lnTo>
                  <a:lnTo>
                    <a:pt x="115" y="21"/>
                  </a:lnTo>
                  <a:lnTo>
                    <a:pt x="115" y="19"/>
                  </a:lnTo>
                  <a:lnTo>
                    <a:pt x="95" y="19"/>
                  </a:lnTo>
                  <a:lnTo>
                    <a:pt x="95" y="18"/>
                  </a:lnTo>
                  <a:lnTo>
                    <a:pt x="90" y="18"/>
                  </a:lnTo>
                  <a:lnTo>
                    <a:pt x="90" y="15"/>
                  </a:lnTo>
                  <a:lnTo>
                    <a:pt x="87" y="15"/>
                  </a:lnTo>
                  <a:lnTo>
                    <a:pt x="87" y="12"/>
                  </a:lnTo>
                  <a:lnTo>
                    <a:pt x="76" y="12"/>
                  </a:lnTo>
                  <a:lnTo>
                    <a:pt x="76" y="11"/>
                  </a:lnTo>
                  <a:lnTo>
                    <a:pt x="71" y="11"/>
                  </a:lnTo>
                  <a:lnTo>
                    <a:pt x="71" y="9"/>
                  </a:lnTo>
                  <a:lnTo>
                    <a:pt x="62" y="9"/>
                  </a:lnTo>
                  <a:lnTo>
                    <a:pt x="62" y="8"/>
                  </a:lnTo>
                  <a:lnTo>
                    <a:pt x="46" y="8"/>
                  </a:lnTo>
                  <a:lnTo>
                    <a:pt x="46" y="6"/>
                  </a:lnTo>
                  <a:lnTo>
                    <a:pt x="25" y="6"/>
                  </a:lnTo>
                  <a:lnTo>
                    <a:pt x="25" y="5"/>
                  </a:lnTo>
                  <a:lnTo>
                    <a:pt x="16" y="5"/>
                  </a:lnTo>
                  <a:lnTo>
                    <a:pt x="16" y="3"/>
                  </a:lnTo>
                  <a:lnTo>
                    <a:pt x="9" y="3"/>
                  </a:lnTo>
                  <a:lnTo>
                    <a:pt x="9" y="2"/>
                  </a:lnTo>
                  <a:lnTo>
                    <a:pt x="8" y="2"/>
                  </a:lnTo>
                  <a:lnTo>
                    <a:pt x="8" y="0"/>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aphicFrame>
        <p:nvGraphicFramePr>
          <p:cNvPr id="290" name="Table 289"/>
          <p:cNvGraphicFramePr>
            <a:graphicFrameLocks noGrp="1"/>
          </p:cNvGraphicFramePr>
          <p:nvPr>
            <p:extLst>
              <p:ext uri="{D42A27DB-BD31-4B8C-83A1-F6EECF244321}">
                <p14:modId xmlns:p14="http://schemas.microsoft.com/office/powerpoint/2010/main" val="4276030928"/>
              </p:ext>
            </p:extLst>
          </p:nvPr>
        </p:nvGraphicFramePr>
        <p:xfrm>
          <a:off x="541868" y="1664948"/>
          <a:ext cx="8060265" cy="1106966"/>
        </p:xfrm>
        <a:graphic>
          <a:graphicData uri="http://schemas.openxmlformats.org/drawingml/2006/table">
            <a:tbl>
              <a:tblPr firstRow="1" bandRow="1">
                <a:tableStyleId>{69012ECD-51FC-41F1-AA8D-1B2483CD663E}</a:tableStyleId>
              </a:tblPr>
              <a:tblGrid>
                <a:gridCol w="2686755"/>
                <a:gridCol w="2686755"/>
                <a:gridCol w="2686755"/>
              </a:tblGrid>
              <a:tr h="401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Survival</a:t>
                      </a:r>
                      <a:r>
                        <a:rPr lang="en-GB" sz="1400" baseline="0" dirty="0" smtClean="0">
                          <a:solidFill>
                            <a:schemeClr val="tx2"/>
                          </a:solidFill>
                        </a:rPr>
                        <a:t> (CT+RT vs CT alone)</a:t>
                      </a:r>
                      <a:endParaRPr lang="en-GB" sz="1400" dirty="0">
                        <a:solidFill>
                          <a:schemeClr val="tx2"/>
                        </a:solidFill>
                      </a:endParaRPr>
                    </a:p>
                  </a:txBody>
                  <a:tcPr anchor="b"/>
                </a:tc>
                <a:tc>
                  <a:txBody>
                    <a:bodyPr/>
                    <a:lstStyle/>
                    <a:p>
                      <a:pPr algn="ctr"/>
                      <a:r>
                        <a:rPr lang="en-GB" sz="1400" dirty="0" smtClean="0">
                          <a:solidFill>
                            <a:schemeClr val="tx2"/>
                          </a:solidFill>
                        </a:rPr>
                        <a:t>HR (95% CI)</a:t>
                      </a:r>
                      <a:endParaRPr lang="en-GB" sz="1400" dirty="0">
                        <a:solidFill>
                          <a:schemeClr val="tx2"/>
                        </a:solidFill>
                      </a:endParaRPr>
                    </a:p>
                  </a:txBody>
                  <a:tcPr anchor="b"/>
                </a:tc>
                <a:tc>
                  <a:txBody>
                    <a:bodyPr/>
                    <a:lstStyle/>
                    <a:p>
                      <a:pPr algn="ctr"/>
                      <a:r>
                        <a:rPr lang="en-GB" sz="1400" dirty="0" smtClean="0">
                          <a:solidFill>
                            <a:schemeClr val="tx2"/>
                          </a:solidFill>
                        </a:rPr>
                        <a:t>p</a:t>
                      </a:r>
                      <a:r>
                        <a:rPr lang="en-GB" sz="1400" baseline="0" dirty="0" smtClean="0">
                          <a:solidFill>
                            <a:schemeClr val="tx2"/>
                          </a:solidFill>
                        </a:rPr>
                        <a:t> </a:t>
                      </a:r>
                      <a:r>
                        <a:rPr lang="en-GB" sz="1400" dirty="0" smtClean="0">
                          <a:solidFill>
                            <a:schemeClr val="tx2"/>
                          </a:solidFill>
                        </a:rPr>
                        <a:t>value*</a:t>
                      </a:r>
                      <a:endParaRPr lang="en-GB" sz="1400" dirty="0">
                        <a:solidFill>
                          <a:schemeClr val="tx2"/>
                        </a:solidFill>
                      </a:endParaRPr>
                    </a:p>
                  </a:txBody>
                  <a:tcPr anchor="b"/>
                </a:tc>
              </a:tr>
              <a:tr h="235931">
                <a:tc>
                  <a:txBody>
                    <a:bodyPr/>
                    <a:lstStyle/>
                    <a:p>
                      <a:pPr marL="0"/>
                      <a:r>
                        <a:rPr lang="en-GB" sz="1400" baseline="0" dirty="0" smtClean="0"/>
                        <a:t>DFS</a:t>
                      </a:r>
                    </a:p>
                  </a:txBody>
                  <a:tcPr>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0.74 (0.52, 1.05)</a:t>
                      </a:r>
                    </a:p>
                  </a:txBody>
                  <a:tcPr>
                    <a:lnB w="12700" cap="flat" cmpd="sng" algn="ctr">
                      <a:noFill/>
                      <a:prstDash val="solid"/>
                      <a:round/>
                      <a:headEnd type="none" w="med" len="med"/>
                      <a:tailEnd type="none" w="med" len="med"/>
                    </a:lnB>
                  </a:tcPr>
                </a:tc>
                <a:tc>
                  <a:txBody>
                    <a:bodyPr/>
                    <a:lstStyle/>
                    <a:p>
                      <a:pPr algn="ctr"/>
                      <a:r>
                        <a:rPr lang="en-GB" sz="1400" dirty="0" smtClean="0"/>
                        <a:t>0.9222</a:t>
                      </a:r>
                      <a:endParaRPr lang="en-GB" sz="1400" dirty="0"/>
                    </a:p>
                  </a:txBody>
                  <a:tcPr>
                    <a:lnB w="12700" cap="flat" cmpd="sng" algn="ctr">
                      <a:noFill/>
                      <a:prstDash val="solid"/>
                      <a:round/>
                      <a:headEnd type="none" w="med" len="med"/>
                      <a:tailEnd type="none" w="med" len="med"/>
                    </a:lnB>
                  </a:tcPr>
                </a:tc>
              </a:tr>
              <a:tr h="401083">
                <a:tc>
                  <a:txBody>
                    <a:bodyPr/>
                    <a:lstStyle/>
                    <a:p>
                      <a:pPr marL="0"/>
                      <a:r>
                        <a:rPr lang="en-GB" sz="1400" baseline="0" dirty="0" smtClean="0"/>
                        <a:t>OS</a:t>
                      </a:r>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1.13 (95%</a:t>
                      </a:r>
                      <a:r>
                        <a:rPr lang="en-GB" sz="1400" baseline="0" dirty="0" smtClean="0"/>
                        <a:t> CI: 0.78, 1.65)</a:t>
                      </a:r>
                      <a:endParaRPr lang="en-GB" sz="1400" dirty="0" smtClean="0"/>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1400" dirty="0" smtClean="0"/>
                        <a:t>0.5272</a:t>
                      </a:r>
                      <a:endParaRPr lang="en-GB" sz="1400" dirty="0"/>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2" name="Rectangle 1"/>
          <p:cNvSpPr/>
          <p:nvPr/>
        </p:nvSpPr>
        <p:spPr>
          <a:xfrm>
            <a:off x="3164795" y="3903474"/>
            <a:ext cx="2678938" cy="307777"/>
          </a:xfrm>
          <a:prstGeom prst="rect">
            <a:avLst/>
          </a:prstGeom>
        </p:spPr>
        <p:txBody>
          <a:bodyPr wrap="none" anchor="ctr">
            <a:spAutoFit/>
          </a:bodyPr>
          <a:lstStyle/>
          <a:p>
            <a:r>
              <a:rPr lang="en-GB" sz="1400" b="1" dirty="0">
                <a:solidFill>
                  <a:srgbClr val="363636"/>
                </a:solidFill>
              </a:rPr>
              <a:t>DFS by Lauren </a:t>
            </a:r>
            <a:r>
              <a:rPr lang="en-GB" sz="1400" b="1" dirty="0" smtClean="0">
                <a:solidFill>
                  <a:srgbClr val="363636"/>
                </a:solidFill>
              </a:rPr>
              <a:t>classification </a:t>
            </a:r>
            <a:endParaRPr lang="en-GB" sz="1400" b="1" dirty="0">
              <a:solidFill>
                <a:srgbClr val="363636"/>
              </a:solidFill>
            </a:endParaRPr>
          </a:p>
        </p:txBody>
      </p:sp>
    </p:spTree>
    <p:extLst>
      <p:ext uri="{BB962C8B-B14F-4D97-AF65-F5344CB8AC3E}">
        <p14:creationId xmlns:p14="http://schemas.microsoft.com/office/powerpoint/2010/main" val="598810118"/>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smtClean="0">
                <a:solidFill>
                  <a:srgbClr val="043882"/>
                </a:solidFill>
              </a:rPr>
              <a:t>4008: </a:t>
            </a:r>
            <a:r>
              <a:rPr lang="en-US" sz="1800" dirty="0">
                <a:solidFill>
                  <a:srgbClr val="043882"/>
                </a:solidFill>
              </a:rPr>
              <a:t>Phase III trial to compare </a:t>
            </a:r>
            <a:r>
              <a:rPr lang="en-US" sz="1800" dirty="0" err="1">
                <a:solidFill>
                  <a:srgbClr val="043882"/>
                </a:solidFill>
              </a:rPr>
              <a:t>capecitabine</a:t>
            </a:r>
            <a:r>
              <a:rPr lang="en-US" sz="1800" dirty="0">
                <a:solidFill>
                  <a:srgbClr val="043882"/>
                </a:solidFill>
              </a:rPr>
              <a:t>/</a:t>
            </a:r>
            <a:r>
              <a:rPr lang="en-US" sz="1800" dirty="0" err="1">
                <a:solidFill>
                  <a:srgbClr val="043882"/>
                </a:solidFill>
              </a:rPr>
              <a:t>cisplatin</a:t>
            </a:r>
            <a:r>
              <a:rPr lang="en-US" sz="1800" dirty="0">
                <a:solidFill>
                  <a:srgbClr val="043882"/>
                </a:solidFill>
              </a:rPr>
              <a:t> (XP) versus XP plus </a:t>
            </a:r>
            <a:r>
              <a:rPr lang="en-US" sz="1800" dirty="0" smtClean="0">
                <a:solidFill>
                  <a:srgbClr val="043882"/>
                </a:solidFill>
              </a:rPr>
              <a:t>concurrent </a:t>
            </a:r>
            <a:r>
              <a:rPr lang="en-US" sz="1800" dirty="0" err="1" smtClean="0">
                <a:solidFill>
                  <a:srgbClr val="043882"/>
                </a:solidFill>
              </a:rPr>
              <a:t>capecitabine</a:t>
            </a:r>
            <a:r>
              <a:rPr lang="en-US" sz="1800" dirty="0">
                <a:solidFill>
                  <a:srgbClr val="043882"/>
                </a:solidFill>
              </a:rPr>
              <a:t>-radiotherapy in gastric cancer (GC): The final report on the </a:t>
            </a:r>
            <a:r>
              <a:rPr lang="en-US" sz="1800" dirty="0" smtClean="0">
                <a:solidFill>
                  <a:srgbClr val="043882"/>
                </a:solidFill>
              </a:rPr>
              <a:t>ARTIST trial </a:t>
            </a:r>
            <a:r>
              <a:rPr lang="en-GB" sz="1800" dirty="0" smtClean="0">
                <a:solidFill>
                  <a:srgbClr val="043882"/>
                </a:solidFill>
              </a:rPr>
              <a:t>– Lee J </a:t>
            </a:r>
            <a:r>
              <a:rPr lang="en-GB" sz="1800" dirty="0">
                <a:solidFill>
                  <a:srgbClr val="043882"/>
                </a:solidFill>
              </a:rPr>
              <a:t>et al</a:t>
            </a:r>
            <a:endParaRPr lang="en-GB" altLang="zh-CN" dirty="0" smtClean="0">
              <a:solidFill>
                <a:schemeClr val="accent3"/>
              </a:solidFill>
            </a:endParaRPr>
          </a:p>
        </p:txBody>
      </p:sp>
      <p:sp>
        <p:nvSpPr>
          <p:cNvPr id="20" name="Text Box 8"/>
          <p:cNvSpPr txBox="1">
            <a:spLocks noChangeArrowheads="1"/>
          </p:cNvSpPr>
          <p:nvPr/>
        </p:nvSpPr>
        <p:spPr bwMode="auto">
          <a:xfrm>
            <a:off x="5321917" y="6474897"/>
            <a:ext cx="36014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Lee </a:t>
            </a:r>
            <a:r>
              <a:rPr lang="en-GB" sz="1200" dirty="0">
                <a:solidFill>
                  <a:srgbClr val="363636"/>
                </a:solidFill>
              </a:rPr>
              <a:t>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4008)</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spcAft>
                <a:spcPts val="3000"/>
              </a:spcAft>
              <a:buClr>
                <a:srgbClr val="043882"/>
              </a:buClr>
            </a:pPr>
            <a:r>
              <a:rPr lang="en-GB" b="1" dirty="0" smtClean="0">
                <a:solidFill>
                  <a:srgbClr val="363636"/>
                </a:solidFill>
              </a:rPr>
              <a:t>Key results</a:t>
            </a:r>
          </a:p>
          <a:p>
            <a:pPr>
              <a:buClr>
                <a:srgbClr val="043882"/>
              </a:buClr>
            </a:pPr>
            <a:endParaRPr lang="en-GB" b="1" dirty="0">
              <a:solidFill>
                <a:srgbClr val="363636"/>
              </a:solidFill>
            </a:endParaRPr>
          </a:p>
          <a:p>
            <a:pPr>
              <a:buClr>
                <a:srgbClr val="043882"/>
              </a:buClr>
            </a:pPr>
            <a:endParaRPr lang="en-GB" b="1" dirty="0" smtClean="0">
              <a:solidFill>
                <a:srgbClr val="363636"/>
              </a:solidFill>
            </a:endParaRPr>
          </a:p>
          <a:p>
            <a:pPr>
              <a:buClr>
                <a:srgbClr val="043882"/>
              </a:buClr>
            </a:pPr>
            <a:endParaRPr lang="en-GB" b="1" dirty="0">
              <a:solidFill>
                <a:srgbClr val="363636"/>
              </a:solidFill>
            </a:endParaRPr>
          </a:p>
          <a:p>
            <a:pPr>
              <a:buClr>
                <a:srgbClr val="043882"/>
              </a:buClr>
            </a:pPr>
            <a:endParaRPr lang="en-GB" b="1" dirty="0" smtClean="0">
              <a:solidFill>
                <a:srgbClr val="363636"/>
              </a:solidFill>
            </a:endParaRPr>
          </a:p>
          <a:p>
            <a:pPr>
              <a:buClr>
                <a:srgbClr val="043882"/>
              </a:buClr>
            </a:pPr>
            <a:endParaRPr lang="en-GB" b="1" dirty="0">
              <a:solidFill>
                <a:srgbClr val="363636"/>
              </a:solidFill>
            </a:endParaRPr>
          </a:p>
          <a:p>
            <a:pPr>
              <a:buClr>
                <a:srgbClr val="043882"/>
              </a:buClr>
            </a:pPr>
            <a:endParaRPr lang="en-GB" b="1" dirty="0" smtClean="0">
              <a:solidFill>
                <a:srgbClr val="363636"/>
              </a:solidFill>
            </a:endParaRPr>
          </a:p>
          <a:p>
            <a:pPr>
              <a:buClr>
                <a:srgbClr val="043882"/>
              </a:buClr>
            </a:pPr>
            <a:endParaRPr lang="en-GB" b="1" dirty="0">
              <a:solidFill>
                <a:srgbClr val="363636"/>
              </a:solidFill>
            </a:endParaRPr>
          </a:p>
          <a:p>
            <a:pPr>
              <a:buClr>
                <a:srgbClr val="043882"/>
              </a:buClr>
            </a:pPr>
            <a:endParaRPr lang="en-GB" b="1" dirty="0" smtClean="0">
              <a:solidFill>
                <a:srgbClr val="363636"/>
              </a:solidFill>
            </a:endParaRPr>
          </a:p>
          <a:p>
            <a:pPr>
              <a:buClr>
                <a:srgbClr val="043882"/>
              </a:buClr>
            </a:pPr>
            <a:r>
              <a:rPr lang="en-GB" b="1" dirty="0" smtClean="0">
                <a:solidFill>
                  <a:srgbClr val="363636"/>
                </a:solidFill>
              </a:rPr>
              <a:t>Conclusions</a:t>
            </a:r>
            <a:endParaRPr lang="en-GB" b="1" dirty="0">
              <a:solidFill>
                <a:srgbClr val="363636"/>
              </a:solidFill>
            </a:endParaRPr>
          </a:p>
          <a:p>
            <a:pPr lvl="1">
              <a:buClr>
                <a:srgbClr val="043882"/>
              </a:buClr>
            </a:pPr>
            <a:r>
              <a:rPr lang="en-US" b="1" dirty="0" smtClean="0">
                <a:solidFill>
                  <a:srgbClr val="363636"/>
                </a:solidFill>
              </a:rPr>
              <a:t>Overall, this trial </a:t>
            </a:r>
            <a:r>
              <a:rPr lang="en-US" b="1" dirty="0">
                <a:solidFill>
                  <a:srgbClr val="363636"/>
                </a:solidFill>
              </a:rPr>
              <a:t>was </a:t>
            </a:r>
            <a:r>
              <a:rPr lang="en-US" b="1" dirty="0" smtClean="0">
                <a:solidFill>
                  <a:srgbClr val="363636"/>
                </a:solidFill>
              </a:rPr>
              <a:t>negative with </a:t>
            </a:r>
            <a:r>
              <a:rPr lang="en-US" b="1" dirty="0">
                <a:solidFill>
                  <a:srgbClr val="363636"/>
                </a:solidFill>
              </a:rPr>
              <a:t>no significant difference in </a:t>
            </a:r>
            <a:r>
              <a:rPr lang="en-US" b="1" dirty="0" smtClean="0">
                <a:solidFill>
                  <a:srgbClr val="363636"/>
                </a:solidFill>
              </a:rPr>
              <a:t>DFS with the addition of RT to CT compared with CT alone</a:t>
            </a:r>
          </a:p>
          <a:p>
            <a:pPr lvl="1">
              <a:buClr>
                <a:srgbClr val="043882"/>
              </a:buClr>
            </a:pPr>
            <a:r>
              <a:rPr lang="en-US" b="1" dirty="0" smtClean="0">
                <a:solidFill>
                  <a:srgbClr val="363636"/>
                </a:solidFill>
              </a:rPr>
              <a:t>Subgroup analyses showed a potential benefit of RT in patients with intestinal type and lymph node-positive gastric cancer</a:t>
            </a:r>
          </a:p>
        </p:txBody>
      </p:sp>
      <p:graphicFrame>
        <p:nvGraphicFramePr>
          <p:cNvPr id="5" name="Table 4"/>
          <p:cNvGraphicFramePr>
            <a:graphicFrameLocks noGrp="1"/>
          </p:cNvGraphicFramePr>
          <p:nvPr>
            <p:extLst>
              <p:ext uri="{D42A27DB-BD31-4B8C-83A1-F6EECF244321}">
                <p14:modId xmlns:p14="http://schemas.microsoft.com/office/powerpoint/2010/main" val="267418983"/>
              </p:ext>
            </p:extLst>
          </p:nvPr>
        </p:nvGraphicFramePr>
        <p:xfrm>
          <a:off x="541868" y="1759291"/>
          <a:ext cx="8060267" cy="2746194"/>
        </p:xfrm>
        <a:graphic>
          <a:graphicData uri="http://schemas.openxmlformats.org/drawingml/2006/table">
            <a:tbl>
              <a:tblPr firstRow="1" bandRow="1">
                <a:tableStyleId>{69012ECD-51FC-41F1-AA8D-1B2483CD663E}</a:tableStyleId>
              </a:tblPr>
              <a:tblGrid>
                <a:gridCol w="2686755"/>
                <a:gridCol w="1343378"/>
                <a:gridCol w="1343378"/>
                <a:gridCol w="1343378"/>
                <a:gridCol w="1343378"/>
              </a:tblGrid>
              <a:tr h="249654">
                <a:tc rowSpan="2">
                  <a:txBody>
                    <a:bodyPr/>
                    <a:lstStyle/>
                    <a:p>
                      <a:pPr marL="0">
                        <a:lnSpc>
                          <a:spcPts val="1200"/>
                        </a:lnSpc>
                      </a:pPr>
                      <a:r>
                        <a:rPr lang="en-GB" sz="1300" baseline="0" dirty="0" smtClean="0">
                          <a:solidFill>
                            <a:schemeClr val="tx2"/>
                          </a:solidFill>
                        </a:rPr>
                        <a:t>Grade 3–4 AEs, n (%)</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a:lnSpc>
                          <a:spcPts val="1200"/>
                        </a:lnSpc>
                      </a:pPr>
                      <a:r>
                        <a:rPr lang="en-GB" sz="1300" dirty="0" smtClean="0">
                          <a:solidFill>
                            <a:schemeClr val="tx2"/>
                          </a:solidFill>
                        </a:rPr>
                        <a:t>CT (N=226)</a:t>
                      </a:r>
                      <a:endParaRPr lang="en-GB" sz="1300" dirty="0">
                        <a:solidFill>
                          <a:schemeClr val="tx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lnSpc>
                          <a:spcPts val="1200"/>
                        </a:lnSpc>
                      </a:pPr>
                      <a:r>
                        <a:rPr lang="en-GB" sz="1300" dirty="0" smtClean="0">
                          <a:solidFill>
                            <a:schemeClr val="tx2"/>
                          </a:solidFill>
                        </a:rPr>
                        <a:t>CT+</a:t>
                      </a:r>
                      <a:r>
                        <a:rPr lang="en-GB" sz="1300" baseline="0" dirty="0" smtClean="0">
                          <a:solidFill>
                            <a:schemeClr val="tx2"/>
                          </a:solidFill>
                        </a:rPr>
                        <a:t>RT (N=227)</a:t>
                      </a:r>
                      <a:endParaRPr lang="en-GB" sz="1300" dirty="0">
                        <a:solidFill>
                          <a:schemeClr val="tx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r>
              <a:tr h="249654">
                <a:tc vMerge="1">
                  <a:txBody>
                    <a:bodyPr/>
                    <a:lstStyle/>
                    <a:p>
                      <a:pPr marL="0">
                        <a:lnSpc>
                          <a:spcPts val="1200"/>
                        </a:lnSpc>
                      </a:pPr>
                      <a:endParaRPr lang="en-GB" sz="1200" baseline="0" dirty="0" smtClean="0">
                        <a:solidFill>
                          <a:schemeClr val="tx2"/>
                        </a:solidFill>
                      </a:endParaRPr>
                    </a:p>
                  </a:txBody>
                  <a:tcPr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b="1" dirty="0" smtClean="0">
                          <a:solidFill>
                            <a:schemeClr val="tx2"/>
                          </a:solidFill>
                        </a:rPr>
                        <a:t>Grade 3</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b="1" dirty="0" smtClean="0">
                          <a:solidFill>
                            <a:schemeClr val="tx2"/>
                          </a:solidFill>
                        </a:rPr>
                        <a:t>Grade</a:t>
                      </a:r>
                      <a:r>
                        <a:rPr lang="en-GB" sz="1300" b="1" baseline="0" dirty="0" smtClean="0">
                          <a:solidFill>
                            <a:schemeClr val="tx2"/>
                          </a:solidFill>
                        </a:rPr>
                        <a:t> 4</a:t>
                      </a:r>
                      <a:endParaRPr lang="en-GB" sz="1300" b="1" dirty="0" smtClean="0">
                        <a:solidFill>
                          <a:schemeClr val="tx2"/>
                        </a:solidFill>
                      </a:endParaRP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b="1" dirty="0" smtClean="0">
                          <a:solidFill>
                            <a:schemeClr val="tx2"/>
                          </a:solidFill>
                        </a:rPr>
                        <a:t>Grade 3</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b="1" dirty="0" smtClean="0">
                          <a:solidFill>
                            <a:schemeClr val="tx2"/>
                          </a:solidFill>
                        </a:rPr>
                        <a:t>Grade</a:t>
                      </a:r>
                      <a:r>
                        <a:rPr lang="en-GB" sz="1300" b="1" baseline="0" dirty="0" smtClean="0">
                          <a:solidFill>
                            <a:schemeClr val="tx2"/>
                          </a:solidFill>
                        </a:rPr>
                        <a:t> 4</a:t>
                      </a:r>
                      <a:endParaRPr lang="en-GB" sz="1300" b="1" dirty="0" smtClean="0">
                        <a:solidFill>
                          <a:schemeClr val="tx2"/>
                        </a:solidFill>
                      </a:endParaRPr>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0D27"/>
                    </a:solidFill>
                  </a:tcPr>
                </a:tc>
              </a:tr>
              <a:tr h="249654">
                <a:tc>
                  <a:txBody>
                    <a:bodyPr/>
                    <a:lstStyle/>
                    <a:p>
                      <a:pPr marL="0">
                        <a:lnSpc>
                          <a:spcPts val="1200"/>
                        </a:lnSpc>
                      </a:pPr>
                      <a:r>
                        <a:rPr lang="en-GB" sz="1300" baseline="0" dirty="0" smtClean="0"/>
                        <a:t>Nausea</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28 (12)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28</a:t>
                      </a:r>
                      <a:r>
                        <a:rPr lang="en-GB" sz="1300" baseline="0" dirty="0" smtClean="0"/>
                        <a:t> (12)</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0</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49654">
                <a:tc>
                  <a:txBody>
                    <a:bodyPr/>
                    <a:lstStyle/>
                    <a:p>
                      <a:pPr marL="0">
                        <a:lnSpc>
                          <a:spcPts val="1200"/>
                        </a:lnSpc>
                      </a:pPr>
                      <a:r>
                        <a:rPr lang="en-GB" sz="1300" baseline="0" dirty="0" smtClean="0"/>
                        <a:t>Vomiting</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8 (4)</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7 (3)</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0</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49654">
                <a:tc>
                  <a:txBody>
                    <a:bodyPr/>
                    <a:lstStyle/>
                    <a:p>
                      <a:pPr marL="0">
                        <a:lnSpc>
                          <a:spcPts val="1200"/>
                        </a:lnSpc>
                      </a:pPr>
                      <a:r>
                        <a:rPr lang="en-GB" sz="1300" baseline="0" dirty="0" smtClean="0"/>
                        <a:t>Diarrhoea</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4 (2)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1 (0)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2 (1)</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0</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49654">
                <a:tc>
                  <a:txBody>
                    <a:bodyPr/>
                    <a:lstStyle/>
                    <a:p>
                      <a:pPr marL="0">
                        <a:lnSpc>
                          <a:spcPts val="1200"/>
                        </a:lnSpc>
                      </a:pPr>
                      <a:r>
                        <a:rPr lang="en-GB" sz="1300" baseline="0" dirty="0" smtClean="0"/>
                        <a:t>Stomatitis</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3 (1)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4 (2)</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0</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49654">
                <a:tc>
                  <a:txBody>
                    <a:bodyPr/>
                    <a:lstStyle/>
                    <a:p>
                      <a:pPr marL="0">
                        <a:lnSpc>
                          <a:spcPts val="1200"/>
                        </a:lnSpc>
                      </a:pPr>
                      <a:r>
                        <a:rPr lang="en-GB" sz="1300" baseline="0" dirty="0" smtClean="0"/>
                        <a:t>Constipation</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2 (1)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2 (1)</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0</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49654">
                <a:tc>
                  <a:txBody>
                    <a:bodyPr/>
                    <a:lstStyle/>
                    <a:p>
                      <a:pPr marL="0">
                        <a:lnSpc>
                          <a:spcPts val="1200"/>
                        </a:lnSpc>
                      </a:pPr>
                      <a:r>
                        <a:rPr lang="en-GB" sz="1300" baseline="0" dirty="0" smtClean="0"/>
                        <a:t>Hand-foot syndrome</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5 (2)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en-GB" sz="1300" dirty="0" smtClean="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baseline="0" dirty="0" smtClean="0"/>
                        <a:t>7 (3)</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49654">
                <a:tc>
                  <a:txBody>
                    <a:bodyPr/>
                    <a:lstStyle/>
                    <a:p>
                      <a:pPr marL="0">
                        <a:lnSpc>
                          <a:spcPts val="1200"/>
                        </a:lnSpc>
                      </a:pPr>
                      <a:r>
                        <a:rPr lang="en-GB" sz="1300" baseline="0" dirty="0" smtClean="0"/>
                        <a:t>Anaemia</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3 (1)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1 (0)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1 (0)</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0</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49654">
                <a:tc>
                  <a:txBody>
                    <a:bodyPr/>
                    <a:lstStyle/>
                    <a:p>
                      <a:pPr marL="0">
                        <a:lnSpc>
                          <a:spcPts val="1200"/>
                        </a:lnSpc>
                      </a:pPr>
                      <a:r>
                        <a:rPr lang="en-GB" sz="1300" baseline="0" dirty="0" smtClean="0"/>
                        <a:t>Neutropenia</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79 (35)</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13</a:t>
                      </a:r>
                      <a:r>
                        <a:rPr lang="en-GB" sz="1300" baseline="0" dirty="0" smtClean="0"/>
                        <a:t> (6)</a:t>
                      </a:r>
                      <a:endParaRPr lang="en-GB" sz="1300" dirty="0" smtClean="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99 (44)</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200"/>
                        </a:lnSpc>
                      </a:pPr>
                      <a:r>
                        <a:rPr lang="en-GB" sz="1300" dirty="0" smtClean="0"/>
                        <a:t>11 (5)</a:t>
                      </a:r>
                      <a:endParaRPr lang="en-GB" sz="13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49654">
                <a:tc>
                  <a:txBody>
                    <a:bodyPr/>
                    <a:lstStyle/>
                    <a:p>
                      <a:pPr marL="0">
                        <a:lnSpc>
                          <a:spcPts val="1200"/>
                        </a:lnSpc>
                      </a:pPr>
                      <a:r>
                        <a:rPr lang="en-GB" sz="1300" baseline="0" dirty="0" smtClean="0"/>
                        <a:t>Thrombocytopenia</a:t>
                      </a:r>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0</a:t>
                      </a:r>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300" dirty="0" smtClean="0"/>
                        <a:t>0</a:t>
                      </a:r>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200"/>
                        </a:lnSpc>
                      </a:pPr>
                      <a:r>
                        <a:rPr lang="en-GB" sz="1300" dirty="0" smtClean="0"/>
                        <a:t>2 (1)</a:t>
                      </a:r>
                      <a:endParaRPr lang="en-GB" sz="13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200"/>
                        </a:lnSpc>
                      </a:pPr>
                      <a:r>
                        <a:rPr lang="en-GB" sz="1300" dirty="0" smtClean="0"/>
                        <a:t>0</a:t>
                      </a:r>
                      <a:endParaRPr lang="en-GB" sz="13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0578160"/>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Palliative / metastatic</a:t>
            </a:r>
            <a:endParaRPr lang="en-GB" dirty="0"/>
          </a:p>
        </p:txBody>
      </p:sp>
      <p:sp>
        <p:nvSpPr>
          <p:cNvPr id="3" name="Text Placeholder 2"/>
          <p:cNvSpPr>
            <a:spLocks noGrp="1"/>
          </p:cNvSpPr>
          <p:nvPr>
            <p:ph type="body" idx="1"/>
          </p:nvPr>
        </p:nvSpPr>
        <p:spPr/>
        <p:txBody>
          <a:bodyPr/>
          <a:lstStyle/>
          <a:p>
            <a:r>
              <a:rPr lang="en-GB" b="1" cap="all" dirty="0"/>
              <a:t>oesophageal &amp; </a:t>
            </a:r>
            <a:r>
              <a:rPr lang="en-GB" b="1" dirty="0" smtClean="0"/>
              <a:t>GASTRIC </a:t>
            </a:r>
            <a:r>
              <a:rPr lang="en-GB" b="1" dirty="0"/>
              <a:t>CANCER</a:t>
            </a:r>
          </a:p>
        </p:txBody>
      </p:sp>
    </p:spTree>
    <p:extLst>
      <p:ext uri="{BB962C8B-B14F-4D97-AF65-F5344CB8AC3E}">
        <p14:creationId xmlns:p14="http://schemas.microsoft.com/office/powerpoint/2010/main" val="109076456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4125: A UGT1A1 genotype-guided dosing study of modified FOLFIRINOX (</a:t>
            </a:r>
            <a:r>
              <a:rPr lang="en-GB" sz="1600" dirty="0" err="1" smtClean="0"/>
              <a:t>mFOLFIRINOX</a:t>
            </a:r>
            <a:r>
              <a:rPr lang="en-GB" sz="1600" dirty="0" smtClean="0"/>
              <a:t>) in previously untreated patients (</a:t>
            </a:r>
            <a:r>
              <a:rPr lang="en-GB" sz="1600" dirty="0" err="1" smtClean="0"/>
              <a:t>pts</a:t>
            </a:r>
            <a:r>
              <a:rPr lang="en-GB" sz="1600" dirty="0" smtClean="0"/>
              <a:t>) with advanced gastrointestinal malignancies </a:t>
            </a:r>
            <a:br>
              <a:rPr lang="en-GB" sz="1600" dirty="0" smtClean="0"/>
            </a:br>
            <a:r>
              <a:rPr lang="en-GB" sz="1600" dirty="0" smtClean="0"/>
              <a:t>– Sharma M et al</a:t>
            </a:r>
            <a:endParaRPr lang="en-GB" sz="1600" dirty="0"/>
          </a:p>
        </p:txBody>
      </p:sp>
      <p:sp>
        <p:nvSpPr>
          <p:cNvPr id="5123" name="Rectangle 3"/>
          <p:cNvSpPr>
            <a:spLocks noGrp="1" noChangeArrowheads="1"/>
          </p:cNvSpPr>
          <p:nvPr>
            <p:ph type="body" idx="1"/>
          </p:nvPr>
        </p:nvSpPr>
        <p:spPr/>
        <p:txBody>
          <a:bodyPr/>
          <a:lstStyle/>
          <a:p>
            <a:r>
              <a:rPr lang="en-GB" sz="1800" b="1" dirty="0"/>
              <a:t>Study </a:t>
            </a:r>
            <a:r>
              <a:rPr lang="en-GB" sz="1800" b="1" dirty="0" smtClean="0"/>
              <a:t>objective</a:t>
            </a:r>
          </a:p>
          <a:p>
            <a:pPr lvl="1"/>
            <a:r>
              <a:rPr lang="en-GB" sz="1800" dirty="0"/>
              <a:t>To </a:t>
            </a:r>
            <a:r>
              <a:rPr lang="en-GB" sz="1800" dirty="0" smtClean="0"/>
              <a:t>determine whether genotype-guided </a:t>
            </a:r>
            <a:r>
              <a:rPr lang="en-GB" sz="1800" dirty="0"/>
              <a:t>dosing </a:t>
            </a:r>
            <a:r>
              <a:rPr lang="en-GB" sz="1800" dirty="0" smtClean="0"/>
              <a:t>of IRI </a:t>
            </a:r>
            <a:r>
              <a:rPr lang="en-GB" sz="1800" dirty="0"/>
              <a:t>(based on </a:t>
            </a:r>
            <a:r>
              <a:rPr lang="en-GB" sz="1800" dirty="0" smtClean="0"/>
              <a:t>UGT1A1*28 in 1*1, </a:t>
            </a:r>
            <a:r>
              <a:rPr lang="en-GB" sz="1800" dirty="0"/>
              <a:t>*1/*1, *1/*</a:t>
            </a:r>
            <a:r>
              <a:rPr lang="en-GB" sz="1800" dirty="0" smtClean="0"/>
              <a:t>28 </a:t>
            </a:r>
            <a:r>
              <a:rPr lang="en-GB" sz="1800" dirty="0"/>
              <a:t>and *28/*28 </a:t>
            </a:r>
            <a:r>
              <a:rPr lang="en-GB" sz="1800" dirty="0" smtClean="0"/>
              <a:t>patients) </a:t>
            </a:r>
            <a:r>
              <a:rPr lang="en-GB" sz="1800" dirty="0"/>
              <a:t>in </a:t>
            </a:r>
            <a:r>
              <a:rPr lang="en-GB" sz="1800" dirty="0" err="1" smtClean="0"/>
              <a:t>mFOLFIRINOX</a:t>
            </a:r>
            <a:r>
              <a:rPr lang="en-GB" sz="1800" baseline="30000" dirty="0"/>
              <a:t>†</a:t>
            </a:r>
            <a:r>
              <a:rPr lang="en-GB" sz="1800" dirty="0" smtClean="0"/>
              <a:t> improves toxicity</a:t>
            </a:r>
            <a:endParaRPr lang="en-GB" sz="1800" dirty="0"/>
          </a:p>
        </p:txBody>
      </p:sp>
      <p:sp>
        <p:nvSpPr>
          <p:cNvPr id="5124" name="Text Box 4"/>
          <p:cNvSpPr txBox="1">
            <a:spLocks noChangeArrowheads="1"/>
          </p:cNvSpPr>
          <p:nvPr/>
        </p:nvSpPr>
        <p:spPr bwMode="auto">
          <a:xfrm>
            <a:off x="5005599" y="6474897"/>
            <a:ext cx="39177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Sharma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4125) </a:t>
            </a:r>
            <a:endParaRPr lang="en-GB" sz="1200" dirty="0">
              <a:solidFill>
                <a:srgbClr val="363636"/>
              </a:solidFill>
            </a:endParaRPr>
          </a:p>
        </p:txBody>
      </p:sp>
      <p:sp>
        <p:nvSpPr>
          <p:cNvPr id="5" name="Rectangle 9"/>
          <p:cNvSpPr txBox="1">
            <a:spLocks noChangeArrowheads="1"/>
          </p:cNvSpPr>
          <p:nvPr/>
        </p:nvSpPr>
        <p:spPr bwMode="auto">
          <a:xfrm>
            <a:off x="228600" y="5385525"/>
            <a:ext cx="4267200" cy="87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dirty="0" smtClean="0">
                <a:solidFill>
                  <a:srgbClr val="363636"/>
                </a:solidFill>
              </a:rPr>
              <a:t>DLT</a:t>
            </a:r>
            <a:endParaRPr lang="en-GB" sz="1600" kern="0" dirty="0" smtClean="0">
              <a:solidFill>
                <a:srgbClr val="363636"/>
              </a:solidFill>
            </a:endParaRPr>
          </a:p>
        </p:txBody>
      </p:sp>
      <p:sp>
        <p:nvSpPr>
          <p:cNvPr id="6" name="Content Placeholder 26"/>
          <p:cNvSpPr txBox="1">
            <a:spLocks/>
          </p:cNvSpPr>
          <p:nvPr/>
        </p:nvSpPr>
        <p:spPr>
          <a:xfrm>
            <a:off x="4648200" y="5385526"/>
            <a:ext cx="4267200" cy="720040"/>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a:t>
            </a:r>
          </a:p>
          <a:p>
            <a:pPr>
              <a:buClr>
                <a:srgbClr val="043882"/>
              </a:buClr>
            </a:pPr>
            <a:r>
              <a:rPr lang="en-GB" sz="1600" kern="0" dirty="0" smtClean="0">
                <a:solidFill>
                  <a:srgbClr val="363636"/>
                </a:solidFill>
              </a:rPr>
              <a:t>ORR (RECIST 1.1)</a:t>
            </a:r>
          </a:p>
        </p:txBody>
      </p:sp>
      <p:sp>
        <p:nvSpPr>
          <p:cNvPr id="19" name="Text Box 9"/>
          <p:cNvSpPr txBox="1">
            <a:spLocks noChangeArrowheads="1"/>
          </p:cNvSpPr>
          <p:nvPr/>
        </p:nvSpPr>
        <p:spPr bwMode="auto">
          <a:xfrm>
            <a:off x="231775" y="6105565"/>
            <a:ext cx="42239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altLang="zh-CN" sz="1200" baseline="30000" dirty="0" smtClean="0">
                <a:solidFill>
                  <a:srgbClr val="363636"/>
                </a:solidFill>
                <a:ea typeface="SimSun" pitchFamily="2" charset="-122"/>
              </a:rPr>
              <a:t>†</a:t>
            </a:r>
            <a:r>
              <a:rPr lang="en-GB" sz="1200" dirty="0" smtClean="0">
                <a:solidFill>
                  <a:srgbClr val="363636"/>
                </a:solidFill>
              </a:rPr>
              <a:t>Every 14 days; </a:t>
            </a:r>
            <a:r>
              <a:rPr lang="en-GB" altLang="zh-CN" sz="1200" baseline="30000" dirty="0">
                <a:solidFill>
                  <a:srgbClr val="363636"/>
                </a:solidFill>
                <a:ea typeface="SimSun" pitchFamily="2" charset="-122"/>
              </a:rPr>
              <a:t>‡ </a:t>
            </a:r>
            <a:r>
              <a:rPr lang="en-GB" sz="1200" dirty="0">
                <a:solidFill>
                  <a:srgbClr val="363636"/>
                </a:solidFill>
              </a:rPr>
              <a:t>5-FU dose 2400 mg/m</a:t>
            </a:r>
            <a:r>
              <a:rPr lang="en-GB" sz="1200" baseline="30000" dirty="0">
                <a:solidFill>
                  <a:srgbClr val="363636"/>
                </a:solidFill>
              </a:rPr>
              <a:t>2</a:t>
            </a:r>
            <a:r>
              <a:rPr lang="en-GB" sz="1200" dirty="0">
                <a:solidFill>
                  <a:srgbClr val="363636"/>
                </a:solidFill>
              </a:rPr>
              <a:t> over 46 </a:t>
            </a:r>
            <a:r>
              <a:rPr lang="en-GB" sz="1200" dirty="0" smtClean="0">
                <a:solidFill>
                  <a:srgbClr val="363636"/>
                </a:solidFill>
              </a:rPr>
              <a:t>h (no bolus</a:t>
            </a:r>
            <a:r>
              <a:rPr lang="en-GB" sz="1200" dirty="0">
                <a:solidFill>
                  <a:srgbClr val="363636"/>
                </a:solidFill>
              </a:rPr>
              <a:t>)</a:t>
            </a:r>
            <a:r>
              <a:rPr lang="en-GB" sz="1200" dirty="0" smtClean="0">
                <a:solidFill>
                  <a:srgbClr val="363636"/>
                </a:solidFill>
              </a:rPr>
              <a:t>;</a:t>
            </a:r>
            <a:br>
              <a:rPr lang="en-GB" sz="1200" dirty="0" smtClean="0">
                <a:solidFill>
                  <a:srgbClr val="363636"/>
                </a:solidFill>
              </a:rPr>
            </a:br>
            <a:r>
              <a:rPr lang="en-GB" sz="1200" dirty="0" err="1" smtClean="0">
                <a:solidFill>
                  <a:srgbClr val="363636"/>
                </a:solidFill>
              </a:rPr>
              <a:t>leucovorin</a:t>
            </a:r>
            <a:r>
              <a:rPr lang="en-GB" sz="1200" dirty="0" smtClean="0">
                <a:solidFill>
                  <a:srgbClr val="363636"/>
                </a:solidFill>
              </a:rPr>
              <a:t> 400 </a:t>
            </a:r>
            <a:r>
              <a:rPr lang="en-GB" sz="1200" dirty="0">
                <a:solidFill>
                  <a:srgbClr val="363636"/>
                </a:solidFill>
              </a:rPr>
              <a:t>mg/m</a:t>
            </a:r>
            <a:r>
              <a:rPr lang="en-GB" sz="1200" baseline="30000" dirty="0">
                <a:solidFill>
                  <a:srgbClr val="363636"/>
                </a:solidFill>
              </a:rPr>
              <a:t>2</a:t>
            </a:r>
            <a:r>
              <a:rPr lang="en-GB" sz="1200" dirty="0">
                <a:solidFill>
                  <a:srgbClr val="363636"/>
                </a:solidFill>
              </a:rPr>
              <a:t>; oxaliplatin 85 </a:t>
            </a:r>
            <a:r>
              <a:rPr lang="en-GB" sz="1200" dirty="0" smtClean="0">
                <a:solidFill>
                  <a:srgbClr val="363636"/>
                </a:solidFill>
              </a:rPr>
              <a:t>mg/m</a:t>
            </a:r>
            <a:r>
              <a:rPr lang="en-GB" sz="1200" baseline="30000" dirty="0" smtClean="0">
                <a:solidFill>
                  <a:srgbClr val="363636"/>
                </a:solidFill>
              </a:rPr>
              <a:t>2</a:t>
            </a:r>
            <a:r>
              <a:rPr lang="en-GB" sz="1200" dirty="0" smtClean="0">
                <a:solidFill>
                  <a:srgbClr val="363636"/>
                </a:solidFill>
              </a:rPr>
              <a:t/>
            </a:r>
            <a:br>
              <a:rPr lang="en-GB" sz="1200" dirty="0" smtClean="0">
                <a:solidFill>
                  <a:srgbClr val="363636"/>
                </a:solidFill>
              </a:rPr>
            </a:br>
            <a:r>
              <a:rPr lang="en-GB" sz="1200" dirty="0" smtClean="0">
                <a:solidFill>
                  <a:srgbClr val="363636"/>
                </a:solidFill>
              </a:rPr>
              <a:t>DLT, dose-limiting toxicity; IRI</a:t>
            </a:r>
            <a:r>
              <a:rPr lang="en-GB" sz="1200" dirty="0">
                <a:solidFill>
                  <a:srgbClr val="363636"/>
                </a:solidFill>
              </a:rPr>
              <a:t>, irinotecan</a:t>
            </a:r>
          </a:p>
        </p:txBody>
      </p:sp>
      <p:sp>
        <p:nvSpPr>
          <p:cNvPr id="21" name="AutoShape 8"/>
          <p:cNvSpPr>
            <a:spLocks noChangeArrowheads="1"/>
          </p:cNvSpPr>
          <p:nvPr/>
        </p:nvSpPr>
        <p:spPr bwMode="auto">
          <a:xfrm>
            <a:off x="4852120" y="3519956"/>
            <a:ext cx="2678490" cy="820737"/>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en-GB" altLang="zh-CN" b="1" dirty="0">
                <a:solidFill>
                  <a:srgbClr val="363636"/>
                </a:solidFill>
                <a:ea typeface="SimSun" pitchFamily="2" charset="-122"/>
              </a:rPr>
              <a:t>*1/*</a:t>
            </a:r>
            <a:r>
              <a:rPr lang="en-GB" altLang="zh-CN" b="1" dirty="0" smtClean="0">
                <a:solidFill>
                  <a:srgbClr val="363636"/>
                </a:solidFill>
                <a:ea typeface="SimSun" pitchFamily="2" charset="-122"/>
              </a:rPr>
              <a:t>28 patients (n=16)</a:t>
            </a:r>
            <a:r>
              <a:rPr lang="en-GB" altLang="zh-CN" dirty="0" smtClean="0">
                <a:solidFill>
                  <a:srgbClr val="363636"/>
                </a:solidFill>
                <a:ea typeface="SimSun" pitchFamily="2" charset="-122"/>
              </a:rPr>
              <a:t>: </a:t>
            </a:r>
            <a:r>
              <a:rPr lang="en-GB" altLang="zh-CN" dirty="0" err="1">
                <a:solidFill>
                  <a:srgbClr val="363636"/>
                </a:solidFill>
                <a:ea typeface="SimSun" pitchFamily="2" charset="-122"/>
              </a:rPr>
              <a:t>mFOLFIRINOX</a:t>
            </a:r>
            <a:r>
              <a:rPr lang="en-GB" altLang="zh-CN" baseline="30000" dirty="0">
                <a:solidFill>
                  <a:srgbClr val="363636"/>
                </a:solidFill>
                <a:ea typeface="SimSun" pitchFamily="2" charset="-122"/>
              </a:rPr>
              <a:t>†</a:t>
            </a:r>
            <a:r>
              <a:rPr lang="en-GB" altLang="zh-CN" dirty="0">
                <a:solidFill>
                  <a:srgbClr val="363636"/>
                </a:solidFill>
                <a:ea typeface="SimSun" pitchFamily="2" charset="-122"/>
              </a:rPr>
              <a:t> </a:t>
            </a:r>
            <a:r>
              <a:rPr lang="en-GB" altLang="zh-CN" dirty="0" smtClean="0">
                <a:solidFill>
                  <a:srgbClr val="363636"/>
                </a:solidFill>
                <a:ea typeface="SimSun" pitchFamily="2" charset="-122"/>
              </a:rPr>
              <a:t/>
            </a:r>
            <a:br>
              <a:rPr lang="en-GB" altLang="zh-CN" dirty="0" smtClean="0">
                <a:solidFill>
                  <a:srgbClr val="363636"/>
                </a:solidFill>
                <a:ea typeface="SimSun" pitchFamily="2" charset="-122"/>
              </a:rPr>
            </a:br>
            <a:r>
              <a:rPr lang="en-GB" altLang="zh-CN" dirty="0" smtClean="0">
                <a:solidFill>
                  <a:srgbClr val="363636"/>
                </a:solidFill>
                <a:ea typeface="SimSun" pitchFamily="2" charset="-122"/>
              </a:rPr>
              <a:t>+ IRI</a:t>
            </a:r>
            <a:r>
              <a:rPr lang="en-GB" altLang="zh-CN" baseline="30000" dirty="0" smtClean="0">
                <a:solidFill>
                  <a:srgbClr val="363636"/>
                </a:solidFill>
                <a:ea typeface="SimSun" pitchFamily="2" charset="-122"/>
              </a:rPr>
              <a:t>‡</a:t>
            </a:r>
            <a:r>
              <a:rPr lang="en-GB" altLang="zh-CN" dirty="0" smtClean="0">
                <a:solidFill>
                  <a:srgbClr val="363636"/>
                </a:solidFill>
                <a:ea typeface="SimSun" pitchFamily="2" charset="-122"/>
              </a:rPr>
              <a:t> </a:t>
            </a:r>
            <a:r>
              <a:rPr lang="en-GB" altLang="zh-CN" dirty="0">
                <a:solidFill>
                  <a:srgbClr val="363636"/>
                </a:solidFill>
                <a:ea typeface="SimSun" pitchFamily="2" charset="-122"/>
              </a:rPr>
              <a:t>135 </a:t>
            </a:r>
            <a:r>
              <a:rPr lang="en-GB" altLang="zh-CN" dirty="0" smtClean="0">
                <a:solidFill>
                  <a:srgbClr val="363636"/>
                </a:solidFill>
                <a:ea typeface="SimSun" pitchFamily="2" charset="-122"/>
              </a:rPr>
              <a:t>mg/m</a:t>
            </a:r>
            <a:r>
              <a:rPr lang="en-GB" altLang="zh-CN" baseline="30000" dirty="0" smtClean="0">
                <a:solidFill>
                  <a:srgbClr val="363636"/>
                </a:solidFill>
                <a:ea typeface="SimSun" pitchFamily="2" charset="-122"/>
              </a:rPr>
              <a:t>2</a:t>
            </a:r>
            <a:endParaRPr lang="en-GB" altLang="zh-CN" dirty="0">
              <a:solidFill>
                <a:srgbClr val="363636"/>
              </a:solidFill>
              <a:ea typeface="SimSun" pitchFamily="2" charset="-122"/>
            </a:endParaRPr>
          </a:p>
        </p:txBody>
      </p:sp>
      <p:cxnSp>
        <p:nvCxnSpPr>
          <p:cNvPr id="22" name="Straight Arrow Connector 21"/>
          <p:cNvCxnSpPr>
            <a:stCxn id="23" idx="6"/>
            <a:endCxn id="21" idx="1"/>
          </p:cNvCxnSpPr>
          <p:nvPr/>
        </p:nvCxnSpPr>
        <p:spPr bwMode="auto">
          <a:xfrm flipV="1">
            <a:off x="4525132" y="3930325"/>
            <a:ext cx="326988" cy="3173"/>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3" name="Oval 14"/>
          <p:cNvSpPr>
            <a:spLocks noChangeArrowheads="1"/>
          </p:cNvSpPr>
          <p:nvPr/>
        </p:nvSpPr>
        <p:spPr bwMode="auto">
          <a:xfrm>
            <a:off x="3941537" y="3641398"/>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24" name="AutoShape 15"/>
          <p:cNvCxnSpPr>
            <a:cxnSpLocks noChangeShapeType="1"/>
            <a:stCxn id="23" idx="0"/>
            <a:endCxn id="27" idx="1"/>
          </p:cNvCxnSpPr>
          <p:nvPr/>
        </p:nvCxnSpPr>
        <p:spPr bwMode="auto">
          <a:xfrm rot="5400000" flipH="1" flipV="1">
            <a:off x="4236189" y="3012278"/>
            <a:ext cx="626267" cy="631975"/>
          </a:xfrm>
          <a:prstGeom prst="bentConnector2">
            <a:avLst/>
          </a:prstGeom>
          <a:noFill/>
          <a:ln w="38100">
            <a:solidFill>
              <a:schemeClr val="bg1"/>
            </a:solidFill>
            <a:miter lim="800000"/>
            <a:headEnd/>
            <a:tailEnd type="triangle" w="med" len="med"/>
          </a:ln>
        </p:spPr>
      </p:cxnSp>
      <p:cxnSp>
        <p:nvCxnSpPr>
          <p:cNvPr id="25" name="AutoShape 16"/>
          <p:cNvCxnSpPr>
            <a:cxnSpLocks noChangeShapeType="1"/>
            <a:stCxn id="23" idx="4"/>
            <a:endCxn id="26" idx="1"/>
          </p:cNvCxnSpPr>
          <p:nvPr/>
        </p:nvCxnSpPr>
        <p:spPr bwMode="auto">
          <a:xfrm rot="16200000" flipH="1">
            <a:off x="4239363" y="4219569"/>
            <a:ext cx="619919" cy="631975"/>
          </a:xfrm>
          <a:prstGeom prst="bentConnector2">
            <a:avLst/>
          </a:prstGeom>
          <a:noFill/>
          <a:ln w="38100">
            <a:solidFill>
              <a:schemeClr val="bg1"/>
            </a:solidFill>
            <a:miter lim="800000"/>
            <a:headEnd/>
            <a:tailEnd type="triangle" w="med" len="med"/>
          </a:ln>
        </p:spPr>
      </p:cxnSp>
      <p:sp>
        <p:nvSpPr>
          <p:cNvPr id="26" name="AutoShape 12"/>
          <p:cNvSpPr>
            <a:spLocks noChangeArrowheads="1"/>
          </p:cNvSpPr>
          <p:nvPr/>
        </p:nvSpPr>
        <p:spPr bwMode="auto">
          <a:xfrm>
            <a:off x="4865310" y="4435149"/>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a:solidFill>
                  <a:srgbClr val="363636"/>
                </a:solidFill>
                <a:ea typeface="SimSun" pitchFamily="2" charset="-122"/>
              </a:rPr>
              <a:t>*28/*</a:t>
            </a:r>
            <a:r>
              <a:rPr lang="en-GB" altLang="zh-CN" b="1" dirty="0" smtClean="0">
                <a:solidFill>
                  <a:srgbClr val="363636"/>
                </a:solidFill>
                <a:ea typeface="SimSun" pitchFamily="2" charset="-122"/>
              </a:rPr>
              <a:t>28 patients (n=9)</a:t>
            </a:r>
            <a:r>
              <a:rPr lang="en-GB" altLang="zh-CN" dirty="0" smtClean="0">
                <a:solidFill>
                  <a:srgbClr val="363636"/>
                </a:solidFill>
                <a:ea typeface="SimSun" pitchFamily="2" charset="-122"/>
              </a:rPr>
              <a:t>: </a:t>
            </a:r>
            <a:r>
              <a:rPr lang="en-GB" altLang="zh-CN" dirty="0" err="1">
                <a:solidFill>
                  <a:srgbClr val="363636"/>
                </a:solidFill>
                <a:ea typeface="SimSun" pitchFamily="2" charset="-122"/>
              </a:rPr>
              <a:t>mFOLFIRINOX</a:t>
            </a:r>
            <a:r>
              <a:rPr lang="en-GB" altLang="zh-CN" baseline="30000" dirty="0">
                <a:solidFill>
                  <a:srgbClr val="363636"/>
                </a:solidFill>
                <a:ea typeface="SimSun" pitchFamily="2" charset="-122"/>
              </a:rPr>
              <a:t>†</a:t>
            </a:r>
            <a:r>
              <a:rPr lang="en-GB" altLang="zh-CN" dirty="0">
                <a:solidFill>
                  <a:srgbClr val="363636"/>
                </a:solidFill>
                <a:ea typeface="SimSun" pitchFamily="2" charset="-122"/>
              </a:rPr>
              <a:t> </a:t>
            </a:r>
            <a:r>
              <a:rPr lang="en-GB" altLang="zh-CN" dirty="0" smtClean="0">
                <a:solidFill>
                  <a:srgbClr val="363636"/>
                </a:solidFill>
                <a:ea typeface="SimSun" pitchFamily="2" charset="-122"/>
              </a:rPr>
              <a:t/>
            </a:r>
            <a:br>
              <a:rPr lang="en-GB" altLang="zh-CN" dirty="0" smtClean="0">
                <a:solidFill>
                  <a:srgbClr val="363636"/>
                </a:solidFill>
                <a:ea typeface="SimSun" pitchFamily="2" charset="-122"/>
              </a:rPr>
            </a:br>
            <a:r>
              <a:rPr lang="en-GB" altLang="zh-CN" dirty="0" smtClean="0">
                <a:solidFill>
                  <a:srgbClr val="363636"/>
                </a:solidFill>
                <a:ea typeface="SimSun" pitchFamily="2" charset="-122"/>
              </a:rPr>
              <a:t>+ IRI</a:t>
            </a:r>
            <a:r>
              <a:rPr lang="en-GB" altLang="zh-CN" baseline="30000" dirty="0" smtClean="0">
                <a:solidFill>
                  <a:srgbClr val="363636"/>
                </a:solidFill>
                <a:ea typeface="SimSun" pitchFamily="2" charset="-122"/>
              </a:rPr>
              <a:t>‡</a:t>
            </a:r>
            <a:r>
              <a:rPr lang="en-GB" altLang="zh-CN" dirty="0" smtClean="0">
                <a:solidFill>
                  <a:srgbClr val="363636"/>
                </a:solidFill>
                <a:ea typeface="SimSun" pitchFamily="2" charset="-122"/>
              </a:rPr>
              <a:t> 90 mg/m</a:t>
            </a:r>
            <a:r>
              <a:rPr lang="en-GB" altLang="zh-CN" baseline="30000" dirty="0" smtClean="0">
                <a:solidFill>
                  <a:srgbClr val="363636"/>
                </a:solidFill>
                <a:ea typeface="SimSun" pitchFamily="2" charset="-122"/>
              </a:rPr>
              <a:t>2</a:t>
            </a:r>
            <a:endParaRPr lang="en-GB" altLang="zh-CN" dirty="0">
              <a:solidFill>
                <a:srgbClr val="363636"/>
              </a:solidFill>
              <a:ea typeface="SimSun" pitchFamily="2" charset="-122"/>
            </a:endParaRPr>
          </a:p>
        </p:txBody>
      </p:sp>
      <p:sp>
        <p:nvSpPr>
          <p:cNvPr id="27" name="AutoShape 8"/>
          <p:cNvSpPr>
            <a:spLocks noChangeArrowheads="1"/>
          </p:cNvSpPr>
          <p:nvPr/>
        </p:nvSpPr>
        <p:spPr bwMode="auto">
          <a:xfrm>
            <a:off x="4865310" y="2604762"/>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*1</a:t>
            </a:r>
            <a:r>
              <a:rPr lang="en-GB" altLang="zh-CN" b="1" dirty="0" smtClean="0">
                <a:solidFill>
                  <a:srgbClr val="FFFFFF"/>
                </a:solidFill>
                <a:ea typeface="SimSun" pitchFamily="2" charset="-122"/>
              </a:rPr>
              <a:t>/*1 patients (n=15)</a:t>
            </a:r>
            <a:r>
              <a:rPr lang="en-GB" altLang="zh-CN" dirty="0" smtClean="0">
                <a:solidFill>
                  <a:srgbClr val="FFFFFF"/>
                </a:solidFill>
                <a:ea typeface="SimSun" pitchFamily="2" charset="-122"/>
              </a:rPr>
              <a:t>: </a:t>
            </a:r>
            <a:r>
              <a:rPr lang="en-GB" altLang="zh-CN" dirty="0" err="1" smtClean="0">
                <a:solidFill>
                  <a:srgbClr val="FFFFFF"/>
                </a:solidFill>
                <a:ea typeface="SimSun" pitchFamily="2" charset="-122"/>
              </a:rPr>
              <a:t>mFOLFIRINOX</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 IRI</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180 mg/m</a:t>
            </a:r>
            <a:r>
              <a:rPr lang="en-GB" altLang="zh-CN" baseline="30000" dirty="0" smtClean="0">
                <a:solidFill>
                  <a:srgbClr val="FFFFFF"/>
                </a:solidFill>
                <a:ea typeface="SimSun" pitchFamily="2" charset="-122"/>
              </a:rPr>
              <a:t>2</a:t>
            </a:r>
            <a:endParaRPr lang="en-GB" altLang="zh-CN" dirty="0">
              <a:solidFill>
                <a:srgbClr val="FFFFFF"/>
              </a:solidFill>
              <a:ea typeface="SimSun" pitchFamily="2" charset="-122"/>
            </a:endParaRPr>
          </a:p>
        </p:txBody>
      </p:sp>
      <p:cxnSp>
        <p:nvCxnSpPr>
          <p:cNvPr id="28" name="AutoShape 19"/>
          <p:cNvCxnSpPr>
            <a:cxnSpLocks noChangeShapeType="1"/>
            <a:stCxn id="29" idx="3"/>
            <a:endCxn id="23" idx="2"/>
          </p:cNvCxnSpPr>
          <p:nvPr/>
        </p:nvCxnSpPr>
        <p:spPr bwMode="auto">
          <a:xfrm flipV="1">
            <a:off x="3593805" y="3933498"/>
            <a:ext cx="347732" cy="2782"/>
          </a:xfrm>
          <a:prstGeom prst="straightConnector1">
            <a:avLst/>
          </a:prstGeom>
          <a:noFill/>
          <a:ln w="38100">
            <a:solidFill>
              <a:schemeClr val="bg1"/>
            </a:solidFill>
            <a:round/>
            <a:headEnd/>
            <a:tailEnd type="triangle" w="med" len="med"/>
          </a:ln>
        </p:spPr>
      </p:cxnSp>
      <p:sp>
        <p:nvSpPr>
          <p:cNvPr id="29" name="AutoShape 9"/>
          <p:cNvSpPr>
            <a:spLocks noChangeArrowheads="1"/>
          </p:cNvSpPr>
          <p:nvPr/>
        </p:nvSpPr>
        <p:spPr bwMode="auto">
          <a:xfrm>
            <a:off x="228600" y="2627627"/>
            <a:ext cx="3365205" cy="261730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700" dirty="0" smtClean="0">
                <a:solidFill>
                  <a:srgbClr val="FFFFFF"/>
                </a:solidFill>
                <a:ea typeface="SimSun" pitchFamily="2" charset="-122"/>
              </a:rPr>
              <a:t>Key patient inclusion criteria</a:t>
            </a:r>
            <a:endParaRPr lang="en-GB" altLang="zh-CN" sz="17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700" dirty="0" smtClean="0">
                <a:solidFill>
                  <a:srgbClr val="FFFFFF"/>
                </a:solidFill>
                <a:ea typeface="SimSun" pitchFamily="2" charset="-122"/>
              </a:rPr>
              <a:t>Previously untreated patients with advanced </a:t>
            </a:r>
            <a:r>
              <a:rPr lang="en-GB" altLang="zh-CN" sz="1700" dirty="0">
                <a:solidFill>
                  <a:srgbClr val="FFFFFF"/>
                </a:solidFill>
                <a:ea typeface="SimSun" pitchFamily="2" charset="-122"/>
              </a:rPr>
              <a:t>GI malignancies</a:t>
            </a:r>
          </a:p>
          <a:p>
            <a:pPr marL="228600" indent="-228600" defTabSz="892175" eaLnBrk="0" hangingPunct="0">
              <a:spcAft>
                <a:spcPct val="30000"/>
              </a:spcAft>
              <a:buFont typeface="Arial" pitchFamily="34" charset="0"/>
              <a:buChar char="•"/>
            </a:pPr>
            <a:r>
              <a:rPr lang="en-GB" altLang="zh-CN" sz="1700" dirty="0" smtClean="0">
                <a:solidFill>
                  <a:srgbClr val="FFFFFF"/>
                </a:solidFill>
                <a:ea typeface="SimSun" pitchFamily="2" charset="-122"/>
              </a:rPr>
              <a:t>ECOG PS 0 or 1</a:t>
            </a:r>
          </a:p>
          <a:p>
            <a:pPr marL="228600" indent="-228600" defTabSz="892175" eaLnBrk="0" hangingPunct="0">
              <a:spcAft>
                <a:spcPct val="30000"/>
              </a:spcAft>
              <a:buFont typeface="Arial" pitchFamily="34" charset="0"/>
              <a:buChar char="•"/>
            </a:pPr>
            <a:r>
              <a:rPr lang="en-GB" altLang="zh-CN" sz="1700" dirty="0">
                <a:solidFill>
                  <a:srgbClr val="FFFFFF"/>
                </a:solidFill>
                <a:ea typeface="SimSun" pitchFamily="2" charset="-122"/>
              </a:rPr>
              <a:t>UGT1A1*28 in 1*1, *1/*1, *1/*28 </a:t>
            </a:r>
            <a:r>
              <a:rPr lang="en-GB" altLang="zh-CN" sz="1700" dirty="0" smtClean="0">
                <a:solidFill>
                  <a:srgbClr val="FFFFFF"/>
                </a:solidFill>
                <a:ea typeface="SimSun" pitchFamily="2" charset="-122"/>
              </a:rPr>
              <a:t>or </a:t>
            </a:r>
            <a:r>
              <a:rPr lang="en-GB" altLang="zh-CN" sz="1700" dirty="0">
                <a:solidFill>
                  <a:srgbClr val="FFFFFF"/>
                </a:solidFill>
                <a:ea typeface="SimSun" pitchFamily="2" charset="-122"/>
              </a:rPr>
              <a:t>*28/*</a:t>
            </a:r>
            <a:r>
              <a:rPr lang="en-GB" altLang="zh-CN" sz="1700" dirty="0" smtClean="0">
                <a:solidFill>
                  <a:srgbClr val="FFFFFF"/>
                </a:solidFill>
                <a:ea typeface="SimSun" pitchFamily="2" charset="-122"/>
              </a:rPr>
              <a:t>28 genotype</a:t>
            </a:r>
          </a:p>
          <a:p>
            <a:pPr defTabSz="892175" eaLnBrk="0" hangingPunct="0">
              <a:spcAft>
                <a:spcPct val="30000"/>
              </a:spcAft>
            </a:pPr>
            <a:r>
              <a:rPr lang="en-GB" altLang="zh-CN" sz="1700" dirty="0" smtClean="0">
                <a:solidFill>
                  <a:srgbClr val="FFFFFF"/>
                </a:solidFill>
                <a:ea typeface="SimSun" pitchFamily="2" charset="-122"/>
              </a:rPr>
              <a:t>(</a:t>
            </a:r>
            <a:r>
              <a:rPr lang="en-GB" altLang="zh-CN" sz="1700" dirty="0">
                <a:solidFill>
                  <a:srgbClr val="FFFFFF"/>
                </a:solidFill>
                <a:ea typeface="SimSun" pitchFamily="2" charset="-122"/>
              </a:rPr>
              <a:t>n=40)</a:t>
            </a:r>
          </a:p>
        </p:txBody>
      </p:sp>
      <p:sp>
        <p:nvSpPr>
          <p:cNvPr id="30" name="AutoShape 12"/>
          <p:cNvSpPr>
            <a:spLocks noChangeArrowheads="1"/>
          </p:cNvSpPr>
          <p:nvPr/>
        </p:nvSpPr>
        <p:spPr bwMode="auto">
          <a:xfrm>
            <a:off x="8257722" y="4581198"/>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31" name="AutoShape 12"/>
          <p:cNvSpPr>
            <a:spLocks noChangeArrowheads="1"/>
          </p:cNvSpPr>
          <p:nvPr/>
        </p:nvSpPr>
        <p:spPr bwMode="auto">
          <a:xfrm>
            <a:off x="8257722" y="2750812"/>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32" name="AutoShape 20"/>
          <p:cNvCxnSpPr>
            <a:cxnSpLocks noChangeShapeType="1"/>
            <a:stCxn id="26" idx="3"/>
            <a:endCxn id="30" idx="1"/>
          </p:cNvCxnSpPr>
          <p:nvPr/>
        </p:nvCxnSpPr>
        <p:spPr bwMode="auto">
          <a:xfrm>
            <a:off x="7542220" y="4845517"/>
            <a:ext cx="715502" cy="0"/>
          </a:xfrm>
          <a:prstGeom prst="straightConnector1">
            <a:avLst/>
          </a:prstGeom>
          <a:noFill/>
          <a:ln w="38100">
            <a:solidFill>
              <a:schemeClr val="bg1"/>
            </a:solidFill>
            <a:prstDash val="dash"/>
            <a:round/>
            <a:headEnd/>
            <a:tailEnd type="triangle" w="med" len="med"/>
          </a:ln>
        </p:spPr>
      </p:cxnSp>
      <p:cxnSp>
        <p:nvCxnSpPr>
          <p:cNvPr id="33" name="AutoShape 21"/>
          <p:cNvCxnSpPr>
            <a:cxnSpLocks noChangeShapeType="1"/>
            <a:stCxn id="27" idx="3"/>
            <a:endCxn id="31" idx="1"/>
          </p:cNvCxnSpPr>
          <p:nvPr/>
        </p:nvCxnSpPr>
        <p:spPr bwMode="auto">
          <a:xfrm>
            <a:off x="7543800" y="3015131"/>
            <a:ext cx="713922" cy="0"/>
          </a:xfrm>
          <a:prstGeom prst="straightConnector1">
            <a:avLst/>
          </a:prstGeom>
          <a:noFill/>
          <a:ln w="38100">
            <a:solidFill>
              <a:schemeClr val="bg1"/>
            </a:solidFill>
            <a:round/>
            <a:headEnd/>
            <a:tailEnd type="triangle" w="med" len="med"/>
          </a:ln>
        </p:spPr>
      </p:cxnSp>
      <p:sp>
        <p:nvSpPr>
          <p:cNvPr id="34" name="AutoShape 12"/>
          <p:cNvSpPr>
            <a:spLocks noChangeArrowheads="1"/>
          </p:cNvSpPr>
          <p:nvPr/>
        </p:nvSpPr>
        <p:spPr bwMode="auto">
          <a:xfrm>
            <a:off x="8257722" y="3665212"/>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35" name="AutoShape 21"/>
          <p:cNvCxnSpPr>
            <a:cxnSpLocks noChangeShapeType="1"/>
            <a:stCxn id="21" idx="3"/>
            <a:endCxn id="34" idx="1"/>
          </p:cNvCxnSpPr>
          <p:nvPr/>
        </p:nvCxnSpPr>
        <p:spPr bwMode="auto">
          <a:xfrm flipV="1">
            <a:off x="7530610" y="3929531"/>
            <a:ext cx="727112" cy="794"/>
          </a:xfrm>
          <a:prstGeom prst="straightConnector1">
            <a:avLst/>
          </a:prstGeom>
          <a:noFill/>
          <a:ln w="38100">
            <a:solidFill>
              <a:schemeClr val="bg1"/>
            </a:solidFill>
            <a:round/>
            <a:headEnd/>
            <a:tailEnd type="triangle" w="med" len="med"/>
          </a:ln>
        </p:spPr>
      </p:cxnSp>
    </p:spTree>
    <p:custDataLst>
      <p:tags r:id="rId1"/>
    </p:custDataLst>
    <p:extLst>
      <p:ext uri="{BB962C8B-B14F-4D97-AF65-F5344CB8AC3E}">
        <p14:creationId xmlns:p14="http://schemas.microsoft.com/office/powerpoint/2010/main" val="266215987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4125: A UGT1A1 genotype-guided dosing study of modified FOLFIRINOX (</a:t>
            </a:r>
            <a:r>
              <a:rPr lang="en-GB" sz="1600" dirty="0" err="1" smtClean="0"/>
              <a:t>mFOLFIRINOX</a:t>
            </a:r>
            <a:r>
              <a:rPr lang="en-GB" sz="1600" dirty="0" smtClean="0"/>
              <a:t>) in previously untreated patients (</a:t>
            </a:r>
            <a:r>
              <a:rPr lang="en-GB" sz="1600" dirty="0" err="1" smtClean="0"/>
              <a:t>pts</a:t>
            </a:r>
            <a:r>
              <a:rPr lang="en-GB" sz="1600" dirty="0" smtClean="0"/>
              <a:t>) with advanced gastrointestinal malignancies </a:t>
            </a:r>
            <a:br>
              <a:rPr lang="en-GB" sz="1600" dirty="0" smtClean="0"/>
            </a:br>
            <a:r>
              <a:rPr lang="en-GB" sz="1600" dirty="0" smtClean="0"/>
              <a:t>–Sharma M et al</a:t>
            </a:r>
            <a:endParaRPr lang="en-GB" sz="1600" dirty="0"/>
          </a:p>
        </p:txBody>
      </p:sp>
      <p:sp>
        <p:nvSpPr>
          <p:cNvPr id="5123" name="Rectangle 3"/>
          <p:cNvSpPr>
            <a:spLocks noGrp="1" noChangeArrowheads="1"/>
          </p:cNvSpPr>
          <p:nvPr>
            <p:ph type="body" idx="1"/>
          </p:nvPr>
        </p:nvSpPr>
        <p:spPr>
          <a:xfrm>
            <a:off x="228600" y="1320800"/>
            <a:ext cx="8801100" cy="5308600"/>
          </a:xfrm>
        </p:spPr>
        <p:txBody>
          <a:bodyPr/>
          <a:lstStyle/>
          <a:p>
            <a:pPr>
              <a:spcAft>
                <a:spcPts val="500"/>
              </a:spcAft>
            </a:pPr>
            <a:r>
              <a:rPr lang="en-GB" sz="1800" b="1" dirty="0" smtClean="0"/>
              <a:t>Key results</a:t>
            </a:r>
            <a:endParaRPr lang="en-GB" sz="1800" b="1" dirty="0"/>
          </a:p>
          <a:p>
            <a:pPr>
              <a:spcAft>
                <a:spcPts val="500"/>
              </a:spcAft>
            </a:pPr>
            <a:endParaRPr lang="en-GB" sz="1800" dirty="0" smtClean="0"/>
          </a:p>
          <a:p>
            <a:pPr>
              <a:spcAft>
                <a:spcPts val="500"/>
              </a:spcAft>
            </a:pPr>
            <a:endParaRPr lang="en-GB" sz="1800" dirty="0"/>
          </a:p>
          <a:p>
            <a:pPr>
              <a:spcAft>
                <a:spcPts val="500"/>
              </a:spcAft>
            </a:pPr>
            <a:endParaRPr lang="en-GB" sz="1800" dirty="0" smtClean="0"/>
          </a:p>
          <a:p>
            <a:pPr lvl="1">
              <a:spcAft>
                <a:spcPts val="500"/>
              </a:spcAft>
            </a:pPr>
            <a:endParaRPr lang="en-GB" sz="1800" dirty="0"/>
          </a:p>
          <a:p>
            <a:pPr>
              <a:spcAft>
                <a:spcPts val="500"/>
              </a:spcAft>
            </a:pPr>
            <a:endParaRPr lang="en-GB" sz="1800" dirty="0" smtClean="0"/>
          </a:p>
          <a:p>
            <a:pPr>
              <a:spcAft>
                <a:spcPts val="500"/>
              </a:spcAft>
            </a:pPr>
            <a:endParaRPr lang="en-GB" sz="1800" dirty="0" smtClean="0"/>
          </a:p>
          <a:p>
            <a:pPr>
              <a:spcAft>
                <a:spcPts val="500"/>
              </a:spcAft>
            </a:pPr>
            <a:endParaRPr lang="en-GB" sz="1800" dirty="0"/>
          </a:p>
          <a:p>
            <a:pPr>
              <a:spcAft>
                <a:spcPts val="500"/>
              </a:spcAft>
            </a:pPr>
            <a:endParaRPr lang="en-GB" sz="1800" dirty="0" smtClean="0"/>
          </a:p>
          <a:p>
            <a:pPr>
              <a:spcAft>
                <a:spcPts val="500"/>
              </a:spcAft>
            </a:pPr>
            <a:endParaRPr lang="en-GB" sz="1800" dirty="0"/>
          </a:p>
          <a:p>
            <a:pPr>
              <a:spcBef>
                <a:spcPts val="1200"/>
              </a:spcBef>
              <a:spcAft>
                <a:spcPts val="500"/>
              </a:spcAft>
            </a:pPr>
            <a:r>
              <a:rPr lang="en-GB" sz="1800" b="1" dirty="0" smtClean="0"/>
              <a:t>Conclusions</a:t>
            </a:r>
          </a:p>
          <a:p>
            <a:pPr lvl="1">
              <a:spcAft>
                <a:spcPts val="500"/>
              </a:spcAft>
            </a:pPr>
            <a:r>
              <a:rPr lang="en-GB" sz="1800" b="1" dirty="0" err="1"/>
              <a:t>mFOLFIRINOX</a:t>
            </a:r>
            <a:r>
              <a:rPr lang="en-GB" sz="1800" b="1" dirty="0"/>
              <a:t> is tolerable in UGT1A1*1/*1 </a:t>
            </a:r>
            <a:r>
              <a:rPr lang="en-GB" sz="1800" b="1" dirty="0" smtClean="0"/>
              <a:t>patients </a:t>
            </a:r>
            <a:r>
              <a:rPr lang="en-GB" sz="1800" b="1" dirty="0"/>
              <a:t>at the standard </a:t>
            </a:r>
            <a:r>
              <a:rPr lang="en-GB" sz="1800" b="1" dirty="0" smtClean="0"/>
              <a:t>IRI dose of 180 mg/m</a:t>
            </a:r>
            <a:r>
              <a:rPr lang="en-GB" sz="1800" b="1" baseline="30000" dirty="0" smtClean="0"/>
              <a:t>2</a:t>
            </a:r>
            <a:r>
              <a:rPr lang="en-GB" sz="1800" b="1" dirty="0" smtClean="0"/>
              <a:t> and in *1</a:t>
            </a:r>
            <a:r>
              <a:rPr lang="en-GB" sz="1800" b="1" dirty="0"/>
              <a:t>/*28 </a:t>
            </a:r>
            <a:r>
              <a:rPr lang="en-GB" sz="1800" b="1" dirty="0" smtClean="0"/>
              <a:t>patients </a:t>
            </a:r>
            <a:r>
              <a:rPr lang="en-GB" sz="1800" b="1" dirty="0"/>
              <a:t>at a reduced </a:t>
            </a:r>
            <a:r>
              <a:rPr lang="en-GB" sz="1800" b="1" dirty="0" smtClean="0"/>
              <a:t>IRI dose </a:t>
            </a:r>
            <a:r>
              <a:rPr lang="en-GB" sz="1800" b="1" dirty="0"/>
              <a:t>of 135 </a:t>
            </a:r>
            <a:r>
              <a:rPr lang="en-GB" sz="1800" b="1" dirty="0" smtClean="0"/>
              <a:t>mg/m</a:t>
            </a:r>
            <a:r>
              <a:rPr lang="en-GB" sz="1800" b="1" baseline="30000" dirty="0" smtClean="0"/>
              <a:t>2</a:t>
            </a:r>
            <a:endParaRPr lang="en-GB" sz="1800" b="1" dirty="0" smtClean="0"/>
          </a:p>
          <a:p>
            <a:pPr lvl="1">
              <a:spcAft>
                <a:spcPts val="500"/>
              </a:spcAft>
            </a:pPr>
            <a:r>
              <a:rPr lang="en-GB" sz="1800" b="1" dirty="0" err="1"/>
              <a:t>mFOLFIRINOX</a:t>
            </a:r>
            <a:r>
              <a:rPr lang="en-GB" sz="1800" b="1" dirty="0"/>
              <a:t> is </a:t>
            </a:r>
            <a:r>
              <a:rPr lang="en-GB" sz="1800" b="1" dirty="0" smtClean="0"/>
              <a:t>not tolerable in UGT1A1 *28</a:t>
            </a:r>
            <a:r>
              <a:rPr lang="en-GB" sz="1800" b="1" dirty="0"/>
              <a:t>/*28 </a:t>
            </a:r>
            <a:r>
              <a:rPr lang="en-GB" sz="1800" b="1" dirty="0" smtClean="0"/>
              <a:t>patients, even at </a:t>
            </a:r>
            <a:r>
              <a:rPr lang="en-GB" sz="1800" b="1" dirty="0"/>
              <a:t>a </a:t>
            </a:r>
            <a:r>
              <a:rPr lang="en-GB" sz="1800" b="1" dirty="0" smtClean="0"/>
              <a:t>reduced IRI dose </a:t>
            </a:r>
            <a:r>
              <a:rPr lang="en-GB" sz="1800" b="1" dirty="0"/>
              <a:t>of 90 </a:t>
            </a:r>
            <a:r>
              <a:rPr lang="en-GB" sz="1800" b="1" dirty="0" smtClean="0"/>
              <a:t>mg/m</a:t>
            </a:r>
            <a:r>
              <a:rPr lang="en-GB" sz="1800" b="1" baseline="30000" dirty="0" smtClean="0"/>
              <a:t>2</a:t>
            </a:r>
            <a:endParaRPr lang="en-GB" sz="1800" b="1" dirty="0"/>
          </a:p>
          <a:p>
            <a:pPr lvl="1">
              <a:spcAft>
                <a:spcPts val="500"/>
              </a:spcAft>
            </a:pPr>
            <a:endParaRPr lang="en-GB" sz="1800" dirty="0"/>
          </a:p>
        </p:txBody>
      </p:sp>
      <p:sp>
        <p:nvSpPr>
          <p:cNvPr id="5124" name="Text Box 4"/>
          <p:cNvSpPr txBox="1">
            <a:spLocks noChangeArrowheads="1"/>
          </p:cNvSpPr>
          <p:nvPr/>
        </p:nvSpPr>
        <p:spPr bwMode="auto">
          <a:xfrm>
            <a:off x="5005599" y="6474897"/>
            <a:ext cx="39177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Sharma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4125) </a:t>
            </a:r>
            <a:endParaRPr lang="en-GB" sz="1200" dirty="0">
              <a:solidFill>
                <a:srgbClr val="363636"/>
              </a:solidFill>
            </a:endParaRPr>
          </a:p>
        </p:txBody>
      </p:sp>
      <p:sp>
        <p:nvSpPr>
          <p:cNvPr id="6" name="Text Box 9"/>
          <p:cNvSpPr txBox="1">
            <a:spLocks noChangeArrowheads="1"/>
          </p:cNvSpPr>
          <p:nvPr/>
        </p:nvSpPr>
        <p:spPr bwMode="auto">
          <a:xfrm>
            <a:off x="231775" y="6474897"/>
            <a:ext cx="172040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DLT</a:t>
            </a:r>
            <a:r>
              <a:rPr lang="en-GB" sz="1200" dirty="0">
                <a:solidFill>
                  <a:srgbClr val="363636"/>
                </a:solidFill>
              </a:rPr>
              <a:t>, dose-limiting toxicity</a:t>
            </a:r>
          </a:p>
        </p:txBody>
      </p:sp>
      <p:graphicFrame>
        <p:nvGraphicFramePr>
          <p:cNvPr id="2" name="Table 1"/>
          <p:cNvGraphicFramePr>
            <a:graphicFrameLocks noGrp="1"/>
          </p:cNvGraphicFramePr>
          <p:nvPr>
            <p:extLst>
              <p:ext uri="{D42A27DB-BD31-4B8C-83A1-F6EECF244321}">
                <p14:modId xmlns:p14="http://schemas.microsoft.com/office/powerpoint/2010/main" val="1268115137"/>
              </p:ext>
            </p:extLst>
          </p:nvPr>
        </p:nvGraphicFramePr>
        <p:xfrm>
          <a:off x="122275" y="1751454"/>
          <a:ext cx="8899451" cy="1584960"/>
        </p:xfrm>
        <a:graphic>
          <a:graphicData uri="http://schemas.openxmlformats.org/drawingml/2006/table">
            <a:tbl>
              <a:tblPr firstRow="1" bandRow="1">
                <a:tableStyleId>{69012ECD-51FC-41F1-AA8D-1B2483CD663E}</a:tableStyleId>
              </a:tblPr>
              <a:tblGrid>
                <a:gridCol w="1242324"/>
                <a:gridCol w="1351063"/>
                <a:gridCol w="494291"/>
                <a:gridCol w="1362047"/>
                <a:gridCol w="4449726"/>
              </a:tblGrid>
              <a:tr h="517762">
                <a:tc>
                  <a:txBody>
                    <a:bodyPr/>
                    <a:lstStyle/>
                    <a:p>
                      <a:r>
                        <a:rPr lang="en-GB" sz="1600" dirty="0" smtClean="0">
                          <a:solidFill>
                            <a:schemeClr val="tx2"/>
                          </a:solidFill>
                        </a:rPr>
                        <a:t>UGTIA</a:t>
                      </a:r>
                      <a:r>
                        <a:rPr lang="en-GB" sz="1600" b="0" dirty="0" smtClean="0">
                          <a:solidFill>
                            <a:schemeClr val="tx2"/>
                          </a:solidFill>
                        </a:rPr>
                        <a:t>1</a:t>
                      </a:r>
                      <a:r>
                        <a:rPr lang="en-GB" sz="1600" dirty="0" smtClean="0">
                          <a:solidFill>
                            <a:schemeClr val="tx2"/>
                          </a:solidFill>
                        </a:rPr>
                        <a:t> genotype</a:t>
                      </a:r>
                      <a:endParaRPr lang="en-GB" sz="1600" dirty="0">
                        <a:solidFill>
                          <a:schemeClr val="tx2"/>
                        </a:solidFill>
                      </a:endParaRPr>
                    </a:p>
                  </a:txBody>
                  <a:tcPr/>
                </a:tc>
                <a:tc>
                  <a:txBody>
                    <a:bodyPr/>
                    <a:lstStyle/>
                    <a:p>
                      <a:pPr algn="ctr"/>
                      <a:r>
                        <a:rPr lang="en-GB" sz="1600" dirty="0" smtClean="0">
                          <a:solidFill>
                            <a:schemeClr val="tx2"/>
                          </a:solidFill>
                        </a:rPr>
                        <a:t>IRI dose</a:t>
                      </a:r>
                      <a:endParaRPr lang="en-GB" sz="1600" dirty="0">
                        <a:solidFill>
                          <a:schemeClr val="tx2"/>
                        </a:solidFill>
                      </a:endParaRPr>
                    </a:p>
                  </a:txBody>
                  <a:tcPr/>
                </a:tc>
                <a:tc>
                  <a:txBody>
                    <a:bodyPr/>
                    <a:lstStyle/>
                    <a:p>
                      <a:pPr algn="ctr"/>
                      <a:r>
                        <a:rPr lang="en-GB" sz="1600" dirty="0" smtClean="0">
                          <a:solidFill>
                            <a:schemeClr val="tx2"/>
                          </a:solidFill>
                        </a:rPr>
                        <a:t>N</a:t>
                      </a:r>
                      <a:endParaRPr lang="en-GB" sz="1600" dirty="0">
                        <a:solidFill>
                          <a:schemeClr val="tx2"/>
                        </a:solidFill>
                      </a:endParaRPr>
                    </a:p>
                  </a:txBody>
                  <a:tcPr/>
                </a:tc>
                <a:tc>
                  <a:txBody>
                    <a:bodyPr/>
                    <a:lstStyle/>
                    <a:p>
                      <a:pPr algn="ctr"/>
                      <a:r>
                        <a:rPr lang="en-GB" sz="1600" dirty="0" smtClean="0">
                          <a:solidFill>
                            <a:schemeClr val="tx2"/>
                          </a:solidFill>
                        </a:rPr>
                        <a:t>DLT,</a:t>
                      </a:r>
                      <a:r>
                        <a:rPr lang="en-GB" sz="1600" baseline="0" dirty="0" smtClean="0">
                          <a:solidFill>
                            <a:schemeClr val="tx2"/>
                          </a:solidFill>
                        </a:rPr>
                        <a:t> n (%)</a:t>
                      </a:r>
                      <a:endParaRPr lang="en-GB" sz="1600" dirty="0">
                        <a:solidFill>
                          <a:schemeClr val="tx2"/>
                        </a:solidFill>
                      </a:endParaRPr>
                    </a:p>
                  </a:txBody>
                  <a:tcPr/>
                </a:tc>
                <a:tc>
                  <a:txBody>
                    <a:bodyPr/>
                    <a:lstStyle/>
                    <a:p>
                      <a:pPr algn="ctr"/>
                      <a:r>
                        <a:rPr lang="en-GB" sz="1600" dirty="0" smtClean="0">
                          <a:solidFill>
                            <a:schemeClr val="tx2"/>
                          </a:solidFill>
                        </a:rPr>
                        <a:t>DLT</a:t>
                      </a:r>
                      <a:r>
                        <a:rPr lang="en-GB" sz="1600" baseline="0" dirty="0" smtClean="0">
                          <a:solidFill>
                            <a:schemeClr val="tx2"/>
                          </a:solidFill>
                        </a:rPr>
                        <a:t> description</a:t>
                      </a:r>
                      <a:endParaRPr lang="en-GB" sz="1600" dirty="0">
                        <a:solidFill>
                          <a:schemeClr val="tx2"/>
                        </a:solidFill>
                      </a:endParaRPr>
                    </a:p>
                  </a:txBody>
                  <a:tcPr/>
                </a:tc>
              </a:tr>
              <a:tr h="299757">
                <a:tc>
                  <a:txBody>
                    <a:bodyPr/>
                    <a:lstStyle/>
                    <a:p>
                      <a:r>
                        <a:rPr lang="en-GB" sz="1600" dirty="0" smtClean="0"/>
                        <a:t>*1/*1</a:t>
                      </a:r>
                      <a:endParaRPr lang="en-GB" sz="1600" dirty="0"/>
                    </a:p>
                  </a:txBody>
                  <a:tcPr/>
                </a:tc>
                <a:tc>
                  <a:txBody>
                    <a:bodyPr/>
                    <a:lstStyle/>
                    <a:p>
                      <a:pPr algn="ctr"/>
                      <a:r>
                        <a:rPr lang="en-GB" sz="1600" dirty="0" smtClean="0"/>
                        <a:t>180 mg/m</a:t>
                      </a:r>
                      <a:r>
                        <a:rPr lang="en-GB" sz="1600" baseline="30000" dirty="0" smtClean="0"/>
                        <a:t>2</a:t>
                      </a:r>
                      <a:endParaRPr lang="en-GB" sz="1600" baseline="30000" dirty="0"/>
                    </a:p>
                  </a:txBody>
                  <a:tcPr/>
                </a:tc>
                <a:tc>
                  <a:txBody>
                    <a:bodyPr/>
                    <a:lstStyle/>
                    <a:p>
                      <a:pPr algn="ctr"/>
                      <a:r>
                        <a:rPr lang="en-GB" sz="1600" dirty="0" smtClean="0"/>
                        <a:t>15</a:t>
                      </a:r>
                      <a:endParaRPr lang="en-GB" sz="1600" dirty="0"/>
                    </a:p>
                  </a:txBody>
                  <a:tcPr/>
                </a:tc>
                <a:tc>
                  <a:txBody>
                    <a:bodyPr/>
                    <a:lstStyle/>
                    <a:p>
                      <a:pPr algn="ctr"/>
                      <a:r>
                        <a:rPr lang="en-GB" sz="1600" dirty="0" smtClean="0"/>
                        <a:t>2 (13)</a:t>
                      </a:r>
                      <a:endParaRPr lang="en-GB" sz="1600" dirty="0"/>
                    </a:p>
                  </a:txBody>
                  <a:tcPr/>
                </a:tc>
                <a:tc>
                  <a:txBody>
                    <a:bodyPr/>
                    <a:lstStyle/>
                    <a:p>
                      <a:pPr algn="ctr"/>
                      <a:r>
                        <a:rPr lang="en-GB" sz="1600" dirty="0" smtClean="0"/>
                        <a:t>Neutropenic</a:t>
                      </a:r>
                      <a:r>
                        <a:rPr lang="en-GB" sz="1600" baseline="0" dirty="0" smtClean="0"/>
                        <a:t> fever x 2</a:t>
                      </a:r>
                      <a:endParaRPr lang="en-GB" sz="1600" dirty="0"/>
                    </a:p>
                  </a:txBody>
                  <a:tcPr/>
                </a:tc>
              </a:tr>
              <a:tr h="299757">
                <a:tc>
                  <a:txBody>
                    <a:bodyPr/>
                    <a:lstStyle/>
                    <a:p>
                      <a:r>
                        <a:rPr lang="en-GB" sz="1600" dirty="0" smtClean="0"/>
                        <a:t>*1/*28</a:t>
                      </a:r>
                      <a:endParaRPr lang="en-GB" sz="1600" dirty="0"/>
                    </a:p>
                  </a:txBody>
                  <a:tcPr/>
                </a:tc>
                <a:tc>
                  <a:txBody>
                    <a:bodyPr/>
                    <a:lstStyle/>
                    <a:p>
                      <a:pPr algn="ctr"/>
                      <a:r>
                        <a:rPr lang="en-GB" sz="1600" dirty="0" smtClean="0"/>
                        <a:t>135 mg/m</a:t>
                      </a:r>
                      <a:r>
                        <a:rPr lang="en-GB" sz="1600" baseline="30000" dirty="0" smtClean="0"/>
                        <a:t>2</a:t>
                      </a:r>
                      <a:endParaRPr lang="en-GB" sz="1600" dirty="0"/>
                    </a:p>
                  </a:txBody>
                  <a:tcPr/>
                </a:tc>
                <a:tc>
                  <a:txBody>
                    <a:bodyPr/>
                    <a:lstStyle/>
                    <a:p>
                      <a:pPr algn="ctr"/>
                      <a:r>
                        <a:rPr lang="en-GB" sz="1600" dirty="0" smtClean="0"/>
                        <a:t>16</a:t>
                      </a:r>
                      <a:endParaRPr lang="en-GB" sz="1600" dirty="0"/>
                    </a:p>
                  </a:txBody>
                  <a:tcPr/>
                </a:tc>
                <a:tc>
                  <a:txBody>
                    <a:bodyPr/>
                    <a:lstStyle/>
                    <a:p>
                      <a:pPr algn="ctr"/>
                      <a:r>
                        <a:rPr lang="en-GB" sz="1600" dirty="0" smtClean="0"/>
                        <a:t>2 (13)</a:t>
                      </a:r>
                      <a:endParaRPr lang="en-GB" sz="1600" dirty="0"/>
                    </a:p>
                  </a:txBody>
                  <a:tcPr/>
                </a:tc>
                <a:tc>
                  <a:txBody>
                    <a:bodyPr/>
                    <a:lstStyle/>
                    <a:p>
                      <a:pPr algn="ctr"/>
                      <a:r>
                        <a:rPr lang="en-GB" sz="1600" dirty="0" smtClean="0"/>
                        <a:t>Grade 3 fatigue, diarrhoea,</a:t>
                      </a:r>
                      <a:r>
                        <a:rPr lang="en-GB" sz="1600" baseline="0" dirty="0" smtClean="0"/>
                        <a:t> grade 3 fatigue</a:t>
                      </a:r>
                      <a:endParaRPr lang="en-GB" sz="1600" dirty="0"/>
                    </a:p>
                  </a:txBody>
                  <a:tcPr/>
                </a:tc>
              </a:tr>
              <a:tr h="299757">
                <a:tc>
                  <a:txBody>
                    <a:bodyPr/>
                    <a:lstStyle/>
                    <a:p>
                      <a:r>
                        <a:rPr lang="en-GB" sz="1600" dirty="0" smtClean="0"/>
                        <a:t>*28/*28</a:t>
                      </a:r>
                      <a:endParaRPr lang="en-GB" sz="1600" dirty="0"/>
                    </a:p>
                  </a:txBody>
                  <a:tcPr/>
                </a:tc>
                <a:tc>
                  <a:txBody>
                    <a:bodyPr/>
                    <a:lstStyle/>
                    <a:p>
                      <a:pPr algn="ctr"/>
                      <a:r>
                        <a:rPr lang="en-GB" sz="1600" dirty="0" smtClean="0"/>
                        <a:t>90 mg/m</a:t>
                      </a:r>
                      <a:r>
                        <a:rPr lang="en-GB" sz="1600" baseline="30000" dirty="0" smtClean="0"/>
                        <a:t>2</a:t>
                      </a:r>
                      <a:endParaRPr lang="en-GB" sz="1600" dirty="0"/>
                    </a:p>
                  </a:txBody>
                  <a:tcPr/>
                </a:tc>
                <a:tc>
                  <a:txBody>
                    <a:bodyPr/>
                    <a:lstStyle/>
                    <a:p>
                      <a:pPr algn="ctr"/>
                      <a:r>
                        <a:rPr lang="en-GB" sz="1600" dirty="0" smtClean="0"/>
                        <a:t>9</a:t>
                      </a:r>
                      <a:endParaRPr lang="en-GB" sz="1600" dirty="0"/>
                    </a:p>
                  </a:txBody>
                  <a:tcPr/>
                </a:tc>
                <a:tc>
                  <a:txBody>
                    <a:bodyPr/>
                    <a:lstStyle/>
                    <a:p>
                      <a:pPr algn="ctr"/>
                      <a:r>
                        <a:rPr lang="en-GB" sz="1600" dirty="0" smtClean="0"/>
                        <a:t>3 (33)</a:t>
                      </a:r>
                      <a:endParaRPr lang="en-GB" sz="1600" dirty="0"/>
                    </a:p>
                  </a:txBody>
                  <a:tcPr/>
                </a:tc>
                <a:tc>
                  <a:txBody>
                    <a:bodyPr/>
                    <a:lstStyle/>
                    <a:p>
                      <a:pPr algn="ctr"/>
                      <a:r>
                        <a:rPr lang="en-GB" sz="1600" dirty="0" smtClean="0"/>
                        <a:t>Neutropenic fever x 2, grade 3 abdominal pain</a:t>
                      </a:r>
                      <a:endParaRPr lang="en-GB" sz="1600"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32123317"/>
              </p:ext>
            </p:extLst>
          </p:nvPr>
        </p:nvGraphicFramePr>
        <p:xfrm>
          <a:off x="106326" y="3450247"/>
          <a:ext cx="8931348" cy="1341120"/>
        </p:xfrm>
        <a:graphic>
          <a:graphicData uri="http://schemas.openxmlformats.org/drawingml/2006/table">
            <a:tbl>
              <a:tblPr firstRow="1" bandRow="1">
                <a:tableStyleId>{69012ECD-51FC-41F1-AA8D-1B2483CD663E}</a:tableStyleId>
              </a:tblPr>
              <a:tblGrid>
                <a:gridCol w="1594882"/>
                <a:gridCol w="2583712"/>
                <a:gridCol w="2583712"/>
                <a:gridCol w="2169042"/>
              </a:tblGrid>
              <a:tr h="182082">
                <a:tc>
                  <a:txBody>
                    <a:bodyPr/>
                    <a:lstStyle/>
                    <a:p>
                      <a:r>
                        <a:rPr lang="en-GB" sz="1600" dirty="0" smtClean="0">
                          <a:solidFill>
                            <a:schemeClr val="tx2"/>
                          </a:solidFill>
                        </a:rPr>
                        <a:t>Best response</a:t>
                      </a:r>
                      <a:endParaRPr lang="en-GB" sz="1600" dirty="0">
                        <a:solidFill>
                          <a:schemeClr val="tx2"/>
                        </a:solidFill>
                      </a:endParaRPr>
                    </a:p>
                  </a:txBody>
                  <a:tcPr/>
                </a:tc>
                <a:tc>
                  <a:txBody>
                    <a:bodyPr/>
                    <a:lstStyle/>
                    <a:p>
                      <a:pPr algn="ctr"/>
                      <a:r>
                        <a:rPr lang="en-GB" sz="1600" spc="-40" dirty="0" smtClean="0">
                          <a:solidFill>
                            <a:schemeClr val="tx2"/>
                          </a:solidFill>
                        </a:rPr>
                        <a:t>Pancreatic</a:t>
                      </a:r>
                      <a:r>
                        <a:rPr lang="en-GB" sz="1600" spc="-40" baseline="0" dirty="0" smtClean="0">
                          <a:solidFill>
                            <a:schemeClr val="tx2"/>
                          </a:solidFill>
                        </a:rPr>
                        <a:t> cancer (N=19)</a:t>
                      </a:r>
                      <a:endParaRPr lang="en-GB" sz="1600" spc="-40" dirty="0">
                        <a:solidFill>
                          <a:schemeClr val="tx2"/>
                        </a:solidFill>
                      </a:endParaRPr>
                    </a:p>
                  </a:txBody>
                  <a:tcPr/>
                </a:tc>
                <a:tc>
                  <a:txBody>
                    <a:bodyPr/>
                    <a:lstStyle/>
                    <a:p>
                      <a:pPr algn="ctr"/>
                      <a:r>
                        <a:rPr lang="en-GB" sz="1600" spc="-40" dirty="0" smtClean="0">
                          <a:solidFill>
                            <a:schemeClr val="tx2"/>
                          </a:solidFill>
                        </a:rPr>
                        <a:t>Biliary tract cancer (N=13)</a:t>
                      </a:r>
                      <a:endParaRPr lang="en-GB" sz="1600" spc="-40" dirty="0">
                        <a:solidFill>
                          <a:schemeClr val="tx2"/>
                        </a:solidFill>
                      </a:endParaRPr>
                    </a:p>
                  </a:txBody>
                  <a:tcPr/>
                </a:tc>
                <a:tc>
                  <a:txBody>
                    <a:bodyPr/>
                    <a:lstStyle/>
                    <a:p>
                      <a:pPr algn="ctr"/>
                      <a:r>
                        <a:rPr lang="en-GB" sz="1600" dirty="0" smtClean="0">
                          <a:solidFill>
                            <a:schemeClr val="tx2"/>
                          </a:solidFill>
                        </a:rPr>
                        <a:t>Gastric cancer (N=6)</a:t>
                      </a:r>
                      <a:endParaRPr lang="en-GB" sz="1600" dirty="0">
                        <a:solidFill>
                          <a:schemeClr val="tx2"/>
                        </a:solidFill>
                      </a:endParaRPr>
                    </a:p>
                  </a:txBody>
                  <a:tcPr/>
                </a:tc>
              </a:tr>
              <a:tr h="182082">
                <a:tc>
                  <a:txBody>
                    <a:bodyPr/>
                    <a:lstStyle/>
                    <a:p>
                      <a:r>
                        <a:rPr lang="en-GB" sz="1600" dirty="0" smtClean="0"/>
                        <a:t>PR</a:t>
                      </a:r>
                      <a:endParaRPr lang="en-GB" sz="1600" dirty="0"/>
                    </a:p>
                  </a:txBody>
                  <a:tcPr/>
                </a:tc>
                <a:tc>
                  <a:txBody>
                    <a:bodyPr/>
                    <a:lstStyle/>
                    <a:p>
                      <a:pPr algn="ctr"/>
                      <a:r>
                        <a:rPr lang="en-GB" sz="1600" dirty="0" smtClean="0"/>
                        <a:t>11 (58%)</a:t>
                      </a:r>
                      <a:endParaRPr lang="en-GB" sz="1600" dirty="0"/>
                    </a:p>
                  </a:txBody>
                  <a:tcPr/>
                </a:tc>
                <a:tc>
                  <a:txBody>
                    <a:bodyPr/>
                    <a:lstStyle/>
                    <a:p>
                      <a:pPr algn="ctr"/>
                      <a:r>
                        <a:rPr lang="en-GB" sz="1600" dirty="0" smtClean="0"/>
                        <a:t>4 (31%)</a:t>
                      </a:r>
                      <a:endParaRPr lang="en-GB" sz="1600" dirty="0"/>
                    </a:p>
                  </a:txBody>
                  <a:tcPr/>
                </a:tc>
                <a:tc>
                  <a:txBody>
                    <a:bodyPr/>
                    <a:lstStyle/>
                    <a:p>
                      <a:pPr algn="ctr"/>
                      <a:r>
                        <a:rPr lang="en-GB" sz="1600" dirty="0" smtClean="0"/>
                        <a:t>3 (50%)</a:t>
                      </a:r>
                      <a:endParaRPr lang="en-GB" sz="1600" dirty="0"/>
                    </a:p>
                  </a:txBody>
                  <a:tcPr/>
                </a:tc>
              </a:tr>
              <a:tr h="182082">
                <a:tc>
                  <a:txBody>
                    <a:bodyPr/>
                    <a:lstStyle/>
                    <a:p>
                      <a:r>
                        <a:rPr lang="en-GB" sz="1600" dirty="0" smtClean="0"/>
                        <a:t>SD</a:t>
                      </a:r>
                      <a:endParaRPr lang="en-GB" sz="1600" dirty="0"/>
                    </a:p>
                  </a:txBody>
                  <a:tcPr/>
                </a:tc>
                <a:tc>
                  <a:txBody>
                    <a:bodyPr/>
                    <a:lstStyle/>
                    <a:p>
                      <a:pPr algn="ctr"/>
                      <a:r>
                        <a:rPr lang="en-GB" sz="1600" dirty="0" smtClean="0"/>
                        <a:t>6 (32%)</a:t>
                      </a:r>
                      <a:endParaRPr lang="en-GB" sz="1600" dirty="0"/>
                    </a:p>
                  </a:txBody>
                  <a:tcPr/>
                </a:tc>
                <a:tc>
                  <a:txBody>
                    <a:bodyPr/>
                    <a:lstStyle/>
                    <a:p>
                      <a:pPr algn="ctr"/>
                      <a:r>
                        <a:rPr lang="en-GB" sz="1600" dirty="0" smtClean="0"/>
                        <a:t>5 (38%)</a:t>
                      </a:r>
                      <a:endParaRPr lang="en-GB" sz="1600" dirty="0"/>
                    </a:p>
                  </a:txBody>
                  <a:tcPr/>
                </a:tc>
                <a:tc>
                  <a:txBody>
                    <a:bodyPr/>
                    <a:lstStyle/>
                    <a:p>
                      <a:pPr algn="ctr"/>
                      <a:r>
                        <a:rPr lang="en-GB" sz="1600" dirty="0" smtClean="0"/>
                        <a:t>3 (50%)</a:t>
                      </a:r>
                      <a:endParaRPr lang="en-GB" sz="1600" dirty="0"/>
                    </a:p>
                  </a:txBody>
                  <a:tcPr/>
                </a:tc>
              </a:tr>
              <a:tr h="182082">
                <a:tc>
                  <a:txBody>
                    <a:bodyPr/>
                    <a:lstStyle/>
                    <a:p>
                      <a:r>
                        <a:rPr lang="en-GB" sz="1600" dirty="0" smtClean="0"/>
                        <a:t>PD</a:t>
                      </a:r>
                      <a:endParaRPr lang="en-GB" sz="1600" dirty="0"/>
                    </a:p>
                  </a:txBody>
                  <a:tcPr/>
                </a:tc>
                <a:tc>
                  <a:txBody>
                    <a:bodyPr/>
                    <a:lstStyle/>
                    <a:p>
                      <a:pPr algn="ctr"/>
                      <a:r>
                        <a:rPr lang="en-GB" sz="1600" dirty="0" smtClean="0"/>
                        <a:t>2 (10%)</a:t>
                      </a:r>
                      <a:endParaRPr lang="en-GB" sz="1600" dirty="0"/>
                    </a:p>
                  </a:txBody>
                  <a:tcPr/>
                </a:tc>
                <a:tc>
                  <a:txBody>
                    <a:bodyPr/>
                    <a:lstStyle/>
                    <a:p>
                      <a:pPr algn="ctr"/>
                      <a:r>
                        <a:rPr lang="en-GB" sz="1600" dirty="0" smtClean="0"/>
                        <a:t>4 (31%)</a:t>
                      </a:r>
                      <a:endParaRPr lang="en-GB" sz="1600" dirty="0"/>
                    </a:p>
                  </a:txBody>
                  <a:tcPr/>
                </a:tc>
                <a:tc>
                  <a:txBody>
                    <a:bodyPr/>
                    <a:lstStyle/>
                    <a:p>
                      <a:pPr algn="ctr"/>
                      <a:r>
                        <a:rPr lang="en-GB" sz="1600" dirty="0" smtClean="0"/>
                        <a:t>0</a:t>
                      </a:r>
                      <a:endParaRPr lang="en-GB" sz="1600" dirty="0"/>
                    </a:p>
                  </a:txBody>
                  <a:tcPr/>
                </a:tc>
              </a:tr>
            </a:tbl>
          </a:graphicData>
        </a:graphic>
      </p:graphicFrame>
    </p:spTree>
    <p:custDataLst>
      <p:tags r:id="rId1"/>
    </p:custDataLst>
    <p:extLst>
      <p:ext uri="{BB962C8B-B14F-4D97-AF65-F5344CB8AC3E}">
        <p14:creationId xmlns:p14="http://schemas.microsoft.com/office/powerpoint/2010/main" val="237831244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48458"/>
            <a:ext cx="8686800" cy="1019943"/>
          </a:xfrm>
        </p:spPr>
        <p:txBody>
          <a:bodyPr/>
          <a:lstStyle/>
          <a:p>
            <a:r>
              <a:rPr lang="en-GB" sz="1800" dirty="0" smtClean="0">
                <a:solidFill>
                  <a:srgbClr val="043882"/>
                </a:solidFill>
              </a:rPr>
              <a:t>4004: </a:t>
            </a:r>
            <a:r>
              <a:rPr lang="en-US" sz="1800" dirty="0">
                <a:solidFill>
                  <a:srgbClr val="043882"/>
                </a:solidFill>
              </a:rPr>
              <a:t>Ramucirumab (RAM) plus FOLFOX as front-line therapy (Rx) for advanced </a:t>
            </a:r>
            <a:r>
              <a:rPr lang="en-US" sz="1800" dirty="0" smtClean="0">
                <a:solidFill>
                  <a:srgbClr val="043882"/>
                </a:solidFill>
              </a:rPr>
              <a:t>gastric or </a:t>
            </a:r>
            <a:r>
              <a:rPr lang="en-US" sz="1800" dirty="0">
                <a:solidFill>
                  <a:srgbClr val="043882"/>
                </a:solidFill>
              </a:rPr>
              <a:t>esophageal adenocarcinoma (GE-AC): Randomized, double-blind, </a:t>
            </a:r>
            <a:r>
              <a:rPr lang="en-US" sz="1800" dirty="0" smtClean="0">
                <a:solidFill>
                  <a:srgbClr val="043882"/>
                </a:solidFill>
              </a:rPr>
              <a:t>multicenter phase </a:t>
            </a:r>
            <a:r>
              <a:rPr lang="en-US" sz="1800" dirty="0">
                <a:solidFill>
                  <a:srgbClr val="043882"/>
                </a:solidFill>
              </a:rPr>
              <a:t>2 </a:t>
            </a:r>
            <a:r>
              <a:rPr lang="en-US" sz="1800" dirty="0" smtClean="0">
                <a:solidFill>
                  <a:srgbClr val="043882"/>
                </a:solidFill>
              </a:rPr>
              <a:t>trial </a:t>
            </a:r>
            <a:r>
              <a:rPr lang="en-GB" sz="1800" dirty="0">
                <a:solidFill>
                  <a:srgbClr val="043882"/>
                </a:solidFill>
              </a:rPr>
              <a:t>– </a:t>
            </a:r>
            <a:r>
              <a:rPr lang="en-GB" sz="1800" dirty="0" smtClean="0">
                <a:solidFill>
                  <a:srgbClr val="043882"/>
                </a:solidFill>
              </a:rPr>
              <a:t>Yoon HJ </a:t>
            </a:r>
            <a:r>
              <a:rPr lang="en-GB" sz="1800" dirty="0">
                <a:solidFill>
                  <a:srgbClr val="043882"/>
                </a:solidFill>
              </a:rPr>
              <a:t>et al</a:t>
            </a:r>
            <a:endParaRPr lang="en-GB" altLang="zh-CN" dirty="0" smtClean="0">
              <a:solidFill>
                <a:schemeClr val="accent3"/>
              </a:solidFill>
            </a:endParaRPr>
          </a:p>
        </p:txBody>
      </p:sp>
      <p:sp>
        <p:nvSpPr>
          <p:cNvPr id="60419" name="Rectangle 9"/>
          <p:cNvSpPr>
            <a:spLocks noGrp="1" noChangeArrowheads="1"/>
          </p:cNvSpPr>
          <p:nvPr>
            <p:ph sz="half" idx="1"/>
          </p:nvPr>
        </p:nvSpPr>
        <p:spPr>
          <a:xfrm>
            <a:off x="228600" y="5430353"/>
            <a:ext cx="4267200" cy="931242"/>
          </a:xfrm>
        </p:spPr>
        <p:txBody>
          <a:bodyPr/>
          <a:lstStyle/>
          <a:p>
            <a:pPr marL="0" indent="0">
              <a:buNone/>
            </a:pPr>
            <a:r>
              <a:rPr lang="en-GB" sz="1600" b="1" dirty="0" smtClean="0"/>
              <a:t>Primary endpoint</a:t>
            </a:r>
          </a:p>
          <a:p>
            <a:r>
              <a:rPr lang="en-GB" sz="1600" dirty="0" smtClean="0"/>
              <a:t>PFS</a:t>
            </a:r>
          </a:p>
          <a:p>
            <a:endParaRPr lang="en-GB" sz="1600" dirty="0" smtClean="0"/>
          </a:p>
        </p:txBody>
      </p:sp>
      <p:sp>
        <p:nvSpPr>
          <p:cNvPr id="23556" name="Content Placeholder 26"/>
          <p:cNvSpPr>
            <a:spLocks noGrp="1"/>
          </p:cNvSpPr>
          <p:nvPr>
            <p:ph sz="half" idx="2"/>
          </p:nvPr>
        </p:nvSpPr>
        <p:spPr>
          <a:xfrm>
            <a:off x="3951514" y="5430353"/>
            <a:ext cx="4963886" cy="644592"/>
          </a:xfrm>
        </p:spPr>
        <p:txBody>
          <a:bodyPr/>
          <a:lstStyle/>
          <a:p>
            <a:pPr marL="0" indent="0">
              <a:spcBef>
                <a:spcPts val="0"/>
              </a:spcBef>
              <a:buNone/>
            </a:pPr>
            <a:r>
              <a:rPr lang="en-GB" sz="1600" b="1" dirty="0" smtClean="0"/>
              <a:t>Secondary endpoints</a:t>
            </a:r>
          </a:p>
          <a:p>
            <a:pPr>
              <a:spcBef>
                <a:spcPts val="0"/>
              </a:spcBef>
            </a:pPr>
            <a:r>
              <a:rPr lang="en-GB" sz="1600" dirty="0">
                <a:solidFill>
                  <a:srgbClr val="363636"/>
                </a:solidFill>
              </a:rPr>
              <a:t>ORR, OS</a:t>
            </a:r>
            <a:r>
              <a:rPr lang="en-GB" sz="1600" dirty="0" smtClean="0">
                <a:solidFill>
                  <a:srgbClr val="363636"/>
                </a:solidFill>
              </a:rPr>
              <a:t>, time to progression and safety/toxicity</a:t>
            </a:r>
          </a:p>
        </p:txBody>
      </p:sp>
      <p:sp>
        <p:nvSpPr>
          <p:cNvPr id="23558" name="Oval 14"/>
          <p:cNvSpPr>
            <a:spLocks noChangeArrowheads="1"/>
          </p:cNvSpPr>
          <p:nvPr/>
        </p:nvSpPr>
        <p:spPr bwMode="auto">
          <a:xfrm>
            <a:off x="3433985" y="3519688"/>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23559" name="AutoShape 15"/>
          <p:cNvCxnSpPr>
            <a:cxnSpLocks noChangeShapeType="1"/>
            <a:stCxn id="23558" idx="0"/>
            <a:endCxn id="48" idx="1"/>
          </p:cNvCxnSpPr>
          <p:nvPr/>
        </p:nvCxnSpPr>
        <p:spPr bwMode="auto">
          <a:xfrm rot="5400000" flipH="1" flipV="1">
            <a:off x="3785635" y="2842180"/>
            <a:ext cx="617657" cy="737360"/>
          </a:xfrm>
          <a:prstGeom prst="bentConnector2">
            <a:avLst/>
          </a:prstGeom>
          <a:noFill/>
          <a:ln w="38100">
            <a:solidFill>
              <a:schemeClr val="bg1"/>
            </a:solidFill>
            <a:miter lim="800000"/>
            <a:headEnd/>
            <a:tailEnd type="triangle" w="med" len="med"/>
          </a:ln>
        </p:spPr>
      </p:cxnSp>
      <p:cxnSp>
        <p:nvCxnSpPr>
          <p:cNvPr id="23560" name="AutoShape 16"/>
          <p:cNvCxnSpPr>
            <a:cxnSpLocks noChangeShapeType="1"/>
            <a:stCxn id="23558" idx="4"/>
          </p:cNvCxnSpPr>
          <p:nvPr/>
        </p:nvCxnSpPr>
        <p:spPr bwMode="auto">
          <a:xfrm rot="16200000" flipH="1">
            <a:off x="3731811" y="4097859"/>
            <a:ext cx="619919" cy="631975"/>
          </a:xfrm>
          <a:prstGeom prst="bentConnector2">
            <a:avLst/>
          </a:prstGeom>
          <a:noFill/>
          <a:ln w="38100">
            <a:solidFill>
              <a:schemeClr val="bg1"/>
            </a:solidFill>
            <a:miter lim="800000"/>
            <a:headEnd/>
            <a:tailEnd type="triangle" w="med" len="med"/>
          </a:ln>
        </p:spPr>
      </p:cxnSp>
      <p:sp>
        <p:nvSpPr>
          <p:cNvPr id="23562" name="AutoShape 12"/>
          <p:cNvSpPr>
            <a:spLocks noChangeArrowheads="1"/>
          </p:cNvSpPr>
          <p:nvPr/>
        </p:nvSpPr>
        <p:spPr bwMode="auto">
          <a:xfrm>
            <a:off x="8257722" y="4457258"/>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23564" name="AutoShape 12"/>
          <p:cNvSpPr>
            <a:spLocks noChangeArrowheads="1"/>
          </p:cNvSpPr>
          <p:nvPr/>
        </p:nvSpPr>
        <p:spPr bwMode="auto">
          <a:xfrm>
            <a:off x="8257722" y="2637712"/>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43" name="Content Placeholder 26"/>
          <p:cNvSpPr txBox="1">
            <a:spLocks/>
          </p:cNvSpPr>
          <p:nvPr/>
        </p:nvSpPr>
        <p:spPr bwMode="auto">
          <a:xfrm>
            <a:off x="4352359" y="3418933"/>
            <a:ext cx="3921475"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Metastatic vs locally advanced </a:t>
            </a:r>
            <a:r>
              <a:rPr lang="en-GB" sz="1400" dirty="0" err="1" smtClean="0">
                <a:solidFill>
                  <a:srgbClr val="363636"/>
                </a:solidFill>
                <a:latin typeface="Arial"/>
              </a:rPr>
              <a:t>unresectable</a:t>
            </a:r>
            <a:endParaRPr lang="en-GB" sz="1400" dirty="0" smtClean="0">
              <a:solidFill>
                <a:srgbClr val="363636"/>
              </a:solidFill>
              <a:latin typeface="Arial"/>
            </a:endParaRPr>
          </a:p>
          <a:p>
            <a:pPr marL="203200" indent="-203200">
              <a:spcBef>
                <a:spcPts val="0"/>
              </a:spcBef>
              <a:spcAft>
                <a:spcPts val="400"/>
              </a:spcAft>
              <a:buFont typeface="Arial" pitchFamily="34" charset="0"/>
              <a:buChar char="•"/>
              <a:defRPr/>
            </a:pPr>
            <a:r>
              <a:rPr lang="en-GB" sz="1400" dirty="0" smtClean="0">
                <a:solidFill>
                  <a:srgbClr val="363636"/>
                </a:solidFill>
                <a:latin typeface="Arial"/>
              </a:rPr>
              <a:t>Oesophagus/GEJ vs gastric</a:t>
            </a:r>
            <a:endParaRPr lang="en-GB" sz="1400" dirty="0">
              <a:solidFill>
                <a:srgbClr val="363636"/>
              </a:solidFill>
              <a:latin typeface="Arial"/>
            </a:endParaRPr>
          </a:p>
        </p:txBody>
      </p:sp>
      <p:cxnSp>
        <p:nvCxnSpPr>
          <p:cNvPr id="23566" name="AutoShape 19"/>
          <p:cNvCxnSpPr>
            <a:cxnSpLocks noChangeShapeType="1"/>
            <a:endCxn id="23558" idx="2"/>
          </p:cNvCxnSpPr>
          <p:nvPr/>
        </p:nvCxnSpPr>
        <p:spPr bwMode="auto">
          <a:xfrm>
            <a:off x="3177262" y="3811788"/>
            <a:ext cx="256723" cy="0"/>
          </a:xfrm>
          <a:prstGeom prst="straightConnector1">
            <a:avLst/>
          </a:prstGeom>
          <a:noFill/>
          <a:ln w="38100">
            <a:solidFill>
              <a:schemeClr val="bg1"/>
            </a:solidFill>
            <a:round/>
            <a:headEnd/>
            <a:tailEnd type="triangle" w="med" len="med"/>
          </a:ln>
        </p:spPr>
      </p:cxnSp>
      <p:cxnSp>
        <p:nvCxnSpPr>
          <p:cNvPr id="23567" name="AutoShape 20"/>
          <p:cNvCxnSpPr>
            <a:cxnSpLocks noChangeShapeType="1"/>
            <a:stCxn id="47" idx="3"/>
            <a:endCxn id="23562" idx="1"/>
          </p:cNvCxnSpPr>
          <p:nvPr/>
        </p:nvCxnSpPr>
        <p:spPr bwMode="auto">
          <a:xfrm>
            <a:off x="7455135" y="4717021"/>
            <a:ext cx="802587" cy="4556"/>
          </a:xfrm>
          <a:prstGeom prst="straightConnector1">
            <a:avLst/>
          </a:prstGeom>
          <a:noFill/>
          <a:ln w="38100">
            <a:solidFill>
              <a:schemeClr val="bg1"/>
            </a:solidFill>
            <a:prstDash val="dash"/>
            <a:round/>
            <a:headEnd/>
            <a:tailEnd type="triangle" w="med" len="med"/>
          </a:ln>
        </p:spPr>
      </p:cxnSp>
      <p:cxnSp>
        <p:nvCxnSpPr>
          <p:cNvPr id="23568" name="AutoShape 21"/>
          <p:cNvCxnSpPr>
            <a:cxnSpLocks noChangeShapeType="1"/>
          </p:cNvCxnSpPr>
          <p:nvPr/>
        </p:nvCxnSpPr>
        <p:spPr bwMode="auto">
          <a:xfrm flipV="1">
            <a:off x="7532914" y="2862943"/>
            <a:ext cx="696686" cy="2944"/>
          </a:xfrm>
          <a:prstGeom prst="straightConnector1">
            <a:avLst/>
          </a:prstGeom>
          <a:noFill/>
          <a:ln w="38100">
            <a:solidFill>
              <a:schemeClr val="bg1"/>
            </a:solidFill>
            <a:round/>
            <a:headEnd/>
            <a:tailEnd type="triangle" w="med" len="med"/>
          </a:ln>
        </p:spPr>
      </p:cxnSp>
      <p:sp>
        <p:nvSpPr>
          <p:cNvPr id="45" name="AutoShape 9"/>
          <p:cNvSpPr>
            <a:spLocks noChangeArrowheads="1"/>
          </p:cNvSpPr>
          <p:nvPr/>
        </p:nvSpPr>
        <p:spPr bwMode="auto">
          <a:xfrm>
            <a:off x="228601" y="2749738"/>
            <a:ext cx="2960914" cy="2159129"/>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ts val="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ts val="0"/>
              </a:spcAft>
              <a:buFont typeface="Arial" pitchFamily="34" charset="0"/>
              <a:buChar char="•"/>
            </a:pPr>
            <a:r>
              <a:rPr lang="en-US" sz="1600" dirty="0" smtClean="0">
                <a:solidFill>
                  <a:srgbClr val="FFFFFF"/>
                </a:solidFill>
              </a:rPr>
              <a:t>Gastric, GEJ </a:t>
            </a:r>
            <a:r>
              <a:rPr lang="en-US" sz="1600" dirty="0">
                <a:solidFill>
                  <a:srgbClr val="FFFFFF"/>
                </a:solidFill>
              </a:rPr>
              <a:t>or </a:t>
            </a:r>
            <a:r>
              <a:rPr lang="en-US" sz="1600" dirty="0" err="1" smtClean="0">
                <a:solidFill>
                  <a:srgbClr val="FFFFFF"/>
                </a:solidFill>
              </a:rPr>
              <a:t>oesophageal</a:t>
            </a:r>
            <a:r>
              <a:rPr lang="en-US" sz="1600" dirty="0" smtClean="0">
                <a:solidFill>
                  <a:srgbClr val="FFFFFF"/>
                </a:solidFill>
              </a:rPr>
              <a:t> cancer</a:t>
            </a:r>
          </a:p>
          <a:p>
            <a:pPr marL="228600" indent="-228600" defTabSz="892175" eaLnBrk="0" hangingPunct="0">
              <a:spcAft>
                <a:spcPts val="0"/>
              </a:spcAft>
              <a:buFont typeface="Arial" pitchFamily="34" charset="0"/>
              <a:buChar char="•"/>
            </a:pPr>
            <a:r>
              <a:rPr lang="en-US" sz="1600" dirty="0" smtClean="0">
                <a:solidFill>
                  <a:srgbClr val="FFFFFF"/>
                </a:solidFill>
              </a:rPr>
              <a:t>Metastatic or locally advanced </a:t>
            </a:r>
            <a:r>
              <a:rPr lang="en-US" sz="1600" dirty="0" err="1" smtClean="0">
                <a:solidFill>
                  <a:srgbClr val="FFFFFF"/>
                </a:solidFill>
              </a:rPr>
              <a:t>unresectable</a:t>
            </a:r>
            <a:endParaRPr lang="en-US" sz="1600" dirty="0" smtClean="0">
              <a:solidFill>
                <a:srgbClr val="FFFFFF"/>
              </a:solidFill>
            </a:endParaRPr>
          </a:p>
          <a:p>
            <a:pPr marL="228600" indent="-228600" defTabSz="892175" eaLnBrk="0" hangingPunct="0">
              <a:spcAft>
                <a:spcPts val="0"/>
              </a:spcAft>
              <a:buFont typeface="Arial" pitchFamily="34" charset="0"/>
              <a:buChar char="•"/>
            </a:pPr>
            <a:r>
              <a:rPr lang="en-US" sz="1600" dirty="0" smtClean="0">
                <a:solidFill>
                  <a:srgbClr val="FFFFFF"/>
                </a:solidFill>
              </a:rPr>
              <a:t>Previously untreated</a:t>
            </a:r>
          </a:p>
          <a:p>
            <a:pPr marL="228600" indent="-228600" defTabSz="892175" eaLnBrk="0" hangingPunct="0">
              <a:spcAft>
                <a:spcPts val="0"/>
              </a:spcAft>
              <a:buFont typeface="Arial" pitchFamily="34" charset="0"/>
              <a:buChar char="•"/>
            </a:pPr>
            <a:r>
              <a:rPr lang="en-US" sz="1600" dirty="0" smtClean="0">
                <a:solidFill>
                  <a:srgbClr val="FFFFFF"/>
                </a:solidFill>
              </a:rPr>
              <a:t>ECOG PS 0–1</a:t>
            </a:r>
            <a:endParaRPr lang="en-US" sz="1600" dirty="0">
              <a:solidFill>
                <a:srgbClr val="FFFFFF"/>
              </a:solidFill>
            </a:endParaRPr>
          </a:p>
          <a:p>
            <a:pPr marL="292100" indent="-292100" defTabSz="892175" eaLnBrk="0" hangingPunct="0">
              <a:spcAft>
                <a:spcPts val="0"/>
              </a:spcAft>
            </a:pPr>
            <a:r>
              <a:rPr lang="en-GB" altLang="zh-CN" sz="1600" dirty="0">
                <a:solidFill>
                  <a:srgbClr val="FFFFFF"/>
                </a:solidFill>
                <a:ea typeface="SimSun" pitchFamily="2" charset="-122"/>
              </a:rPr>
              <a:t>(n</a:t>
            </a:r>
            <a:r>
              <a:rPr lang="en-GB" altLang="zh-CN" sz="1600" dirty="0" smtClean="0">
                <a:solidFill>
                  <a:srgbClr val="FFFFFF"/>
                </a:solidFill>
                <a:ea typeface="SimSun" pitchFamily="2" charset="-122"/>
              </a:rPr>
              <a:t>=168)</a:t>
            </a:r>
            <a:endParaRPr lang="en-GB" altLang="zh-CN" sz="1600" dirty="0">
              <a:solidFill>
                <a:srgbClr val="FFFFFF"/>
              </a:solidFill>
              <a:ea typeface="SimSun" pitchFamily="2" charset="-122"/>
            </a:endParaRPr>
          </a:p>
        </p:txBody>
      </p:sp>
      <p:sp>
        <p:nvSpPr>
          <p:cNvPr id="47" name="AutoShape 12"/>
          <p:cNvSpPr>
            <a:spLocks noChangeArrowheads="1"/>
          </p:cNvSpPr>
          <p:nvPr/>
        </p:nvSpPr>
        <p:spPr bwMode="auto">
          <a:xfrm>
            <a:off x="4354286" y="4252442"/>
            <a:ext cx="3100849" cy="929158"/>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363636"/>
                </a:solidFill>
                <a:ea typeface="SimSun" pitchFamily="2" charset="-122"/>
              </a:rPr>
              <a:t>mFOLFOX6* + </a:t>
            </a:r>
            <a:br>
              <a:rPr lang="en-GB" altLang="zh-CN" sz="1600" dirty="0" smtClean="0">
                <a:solidFill>
                  <a:srgbClr val="363636"/>
                </a:solidFill>
                <a:ea typeface="SimSun" pitchFamily="2" charset="-122"/>
              </a:rPr>
            </a:br>
            <a:r>
              <a:rPr lang="en-GB" altLang="zh-CN" sz="1600" dirty="0" smtClean="0">
                <a:solidFill>
                  <a:srgbClr val="363636"/>
                </a:solidFill>
                <a:ea typeface="SimSun" pitchFamily="2" charset="-122"/>
              </a:rPr>
              <a:t>placebo on day 1</a:t>
            </a:r>
          </a:p>
          <a:p>
            <a:pPr algn="ctr" defTabSz="892175" eaLnBrk="0" hangingPunct="0"/>
            <a:r>
              <a:rPr lang="en-US" altLang="zh-CN" sz="1600" dirty="0" smtClean="0">
                <a:solidFill>
                  <a:srgbClr val="363636"/>
                </a:solidFill>
                <a:ea typeface="SimSun" pitchFamily="2" charset="-122"/>
              </a:rPr>
              <a:t>(n=84)</a:t>
            </a:r>
            <a:endParaRPr lang="en-GB" altLang="zh-CN" sz="1600" dirty="0">
              <a:solidFill>
                <a:srgbClr val="363636"/>
              </a:solidFill>
              <a:ea typeface="SimSun" pitchFamily="2" charset="-122"/>
            </a:endParaRPr>
          </a:p>
        </p:txBody>
      </p:sp>
      <p:sp>
        <p:nvSpPr>
          <p:cNvPr id="48" name="AutoShape 8"/>
          <p:cNvSpPr>
            <a:spLocks noChangeArrowheads="1"/>
          </p:cNvSpPr>
          <p:nvPr/>
        </p:nvSpPr>
        <p:spPr bwMode="auto">
          <a:xfrm>
            <a:off x="4463143" y="2438421"/>
            <a:ext cx="3080657" cy="927219"/>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mFOLFOX6* +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ramucirumab 8 mg/kg on day 1</a:t>
            </a:r>
          </a:p>
          <a:p>
            <a:pPr algn="ctr" defTabSz="892175" eaLnBrk="0" hangingPunct="0"/>
            <a:r>
              <a:rPr lang="en-GB" altLang="zh-CN" sz="1600" dirty="0" smtClean="0">
                <a:solidFill>
                  <a:srgbClr val="FFFFFF"/>
                </a:solidFill>
                <a:ea typeface="SimSun" pitchFamily="2" charset="-122"/>
              </a:rPr>
              <a:t>(</a:t>
            </a:r>
            <a:r>
              <a:rPr lang="en-GB" altLang="zh-CN" sz="1600" dirty="0">
                <a:solidFill>
                  <a:srgbClr val="FFFFFF"/>
                </a:solidFill>
                <a:ea typeface="SimSun" pitchFamily="2" charset="-122"/>
              </a:rPr>
              <a:t>n</a:t>
            </a:r>
            <a:r>
              <a:rPr lang="en-GB" altLang="zh-CN" sz="1600" dirty="0" smtClean="0">
                <a:solidFill>
                  <a:srgbClr val="FFFFFF"/>
                </a:solidFill>
                <a:ea typeface="SimSun" pitchFamily="2" charset="-122"/>
              </a:rPr>
              <a:t>=84)</a:t>
            </a:r>
            <a:endParaRPr lang="en-GB" altLang="zh-CN" sz="1600" dirty="0">
              <a:solidFill>
                <a:srgbClr val="FFFFFF"/>
              </a:solidFill>
              <a:ea typeface="SimSun" pitchFamily="2" charset="-122"/>
            </a:endParaRPr>
          </a:p>
        </p:txBody>
      </p:sp>
      <p:sp>
        <p:nvSpPr>
          <p:cNvPr id="20" name="Text Box 8"/>
          <p:cNvSpPr txBox="1">
            <a:spLocks noChangeArrowheads="1"/>
          </p:cNvSpPr>
          <p:nvPr/>
        </p:nvSpPr>
        <p:spPr bwMode="auto">
          <a:xfrm>
            <a:off x="5233401" y="6474897"/>
            <a:ext cx="36899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Yoon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4004)</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sz="1600" b="1" dirty="0" smtClean="0">
                <a:solidFill>
                  <a:srgbClr val="363636"/>
                </a:solidFill>
              </a:rPr>
              <a:t>Study objective</a:t>
            </a:r>
          </a:p>
          <a:p>
            <a:pPr lvl="1">
              <a:buClr>
                <a:srgbClr val="043882"/>
              </a:buClr>
            </a:pPr>
            <a:r>
              <a:rPr lang="en-GB" sz="1600" dirty="0" smtClean="0">
                <a:solidFill>
                  <a:srgbClr val="363636"/>
                </a:solidFill>
              </a:rPr>
              <a:t>To investigate the addition of ramucirumab to FOLFOX as first-line therapy in patients with gastric or oesophageal adenocarcinoma</a:t>
            </a:r>
            <a:endParaRPr lang="en-GB" sz="1600" dirty="0">
              <a:solidFill>
                <a:srgbClr val="363636"/>
              </a:solidFill>
            </a:endParaRPr>
          </a:p>
        </p:txBody>
      </p:sp>
      <p:sp>
        <p:nvSpPr>
          <p:cNvPr id="28" name="Rectangle 27"/>
          <p:cNvSpPr/>
          <p:nvPr/>
        </p:nvSpPr>
        <p:spPr>
          <a:xfrm>
            <a:off x="3680590" y="2471985"/>
            <a:ext cx="694421" cy="307777"/>
          </a:xfrm>
          <a:prstGeom prst="rect">
            <a:avLst/>
          </a:prstGeom>
        </p:spPr>
        <p:txBody>
          <a:bodyPr wrap="none">
            <a:spAutoFit/>
          </a:bodyPr>
          <a:lstStyle/>
          <a:p>
            <a:r>
              <a:rPr lang="en-GB" sz="1400" b="1" dirty="0" smtClean="0">
                <a:solidFill>
                  <a:srgbClr val="363636"/>
                </a:solidFill>
              </a:rPr>
              <a:t>Arm 1</a:t>
            </a:r>
            <a:endParaRPr lang="en-US" sz="1400" b="1" dirty="0">
              <a:solidFill>
                <a:srgbClr val="363636"/>
              </a:solidFill>
            </a:endParaRPr>
          </a:p>
        </p:txBody>
      </p:sp>
      <p:sp>
        <p:nvSpPr>
          <p:cNvPr id="29" name="Rectangle 28"/>
          <p:cNvSpPr/>
          <p:nvPr/>
        </p:nvSpPr>
        <p:spPr>
          <a:xfrm>
            <a:off x="3690283" y="4836067"/>
            <a:ext cx="694421" cy="307777"/>
          </a:xfrm>
          <a:prstGeom prst="rect">
            <a:avLst/>
          </a:prstGeom>
        </p:spPr>
        <p:txBody>
          <a:bodyPr wrap="none">
            <a:spAutoFit/>
          </a:bodyPr>
          <a:lstStyle/>
          <a:p>
            <a:r>
              <a:rPr lang="en-GB" sz="1400" b="1" dirty="0" smtClean="0">
                <a:solidFill>
                  <a:srgbClr val="363636"/>
                </a:solidFill>
              </a:rPr>
              <a:t>Arm 2</a:t>
            </a:r>
            <a:endParaRPr lang="en-US" sz="1400" b="1" dirty="0">
              <a:solidFill>
                <a:srgbClr val="363636"/>
              </a:solidFill>
            </a:endParaRPr>
          </a:p>
        </p:txBody>
      </p:sp>
      <p:sp>
        <p:nvSpPr>
          <p:cNvPr id="23" name="Text Box 9"/>
          <p:cNvSpPr txBox="1">
            <a:spLocks noChangeArrowheads="1"/>
          </p:cNvSpPr>
          <p:nvPr/>
        </p:nvSpPr>
        <p:spPr bwMode="auto">
          <a:xfrm>
            <a:off x="231775" y="6105565"/>
            <a:ext cx="471282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*5-FU 400 mg/m</a:t>
            </a:r>
            <a:r>
              <a:rPr lang="en-GB" sz="1200" baseline="30000" dirty="0" smtClean="0">
                <a:solidFill>
                  <a:srgbClr val="363636"/>
                </a:solidFill>
              </a:rPr>
              <a:t>2</a:t>
            </a:r>
            <a:r>
              <a:rPr lang="en-GB" sz="1200" dirty="0" smtClean="0">
                <a:solidFill>
                  <a:srgbClr val="363636"/>
                </a:solidFill>
              </a:rPr>
              <a:t> bolus, </a:t>
            </a:r>
            <a:r>
              <a:rPr lang="en-GB" sz="1200" dirty="0" err="1" smtClean="0">
                <a:solidFill>
                  <a:srgbClr val="363636"/>
                </a:solidFill>
              </a:rPr>
              <a:t>leucovorin</a:t>
            </a:r>
            <a:r>
              <a:rPr lang="en-GB" sz="1200" dirty="0" smtClean="0">
                <a:solidFill>
                  <a:srgbClr val="363636"/>
                </a:solidFill>
              </a:rPr>
              <a:t> 400 mg/m</a:t>
            </a:r>
            <a:r>
              <a:rPr lang="en-GB" sz="1200" baseline="30000" dirty="0" smtClean="0">
                <a:solidFill>
                  <a:srgbClr val="363636"/>
                </a:solidFill>
              </a:rPr>
              <a:t>2</a:t>
            </a:r>
            <a:r>
              <a:rPr lang="en-GB" sz="1200" dirty="0" smtClean="0">
                <a:solidFill>
                  <a:srgbClr val="363636"/>
                </a:solidFill>
              </a:rPr>
              <a:t>, oxaliplatin 85 mg/m</a:t>
            </a:r>
            <a:r>
              <a:rPr lang="en-GB" sz="1200" baseline="30000" dirty="0" smtClean="0">
                <a:solidFill>
                  <a:srgbClr val="363636"/>
                </a:solidFill>
              </a:rPr>
              <a:t>2</a:t>
            </a:r>
            <a:r>
              <a:rPr lang="en-GB" sz="1200" dirty="0" smtClean="0">
                <a:solidFill>
                  <a:srgbClr val="363636"/>
                </a:solidFill>
              </a:rPr>
              <a:t>, </a:t>
            </a:r>
            <a:br>
              <a:rPr lang="en-GB" sz="1200" dirty="0" smtClean="0">
                <a:solidFill>
                  <a:srgbClr val="363636"/>
                </a:solidFill>
              </a:rPr>
            </a:br>
            <a:r>
              <a:rPr lang="en-GB" sz="1200" dirty="0" smtClean="0">
                <a:solidFill>
                  <a:srgbClr val="363636"/>
                </a:solidFill>
              </a:rPr>
              <a:t>then 5-FU infusion 2400 mg/m</a:t>
            </a:r>
            <a:r>
              <a:rPr lang="en-GB" sz="1200" baseline="30000" dirty="0" smtClean="0">
                <a:solidFill>
                  <a:srgbClr val="363636"/>
                </a:solidFill>
              </a:rPr>
              <a:t>2</a:t>
            </a:r>
            <a:r>
              <a:rPr lang="en-GB" sz="1200" dirty="0" smtClean="0">
                <a:solidFill>
                  <a:srgbClr val="363636"/>
                </a:solidFill>
              </a:rPr>
              <a:t> (46–48 h)</a:t>
            </a:r>
            <a:br>
              <a:rPr lang="en-GB" sz="1200" dirty="0" smtClean="0">
                <a:solidFill>
                  <a:srgbClr val="363636"/>
                </a:solidFill>
              </a:rPr>
            </a:br>
            <a:r>
              <a:rPr lang="en-GB" sz="1200" dirty="0" smtClean="0">
                <a:solidFill>
                  <a:srgbClr val="363636"/>
                </a:solidFill>
              </a:rPr>
              <a:t>GEJ</a:t>
            </a:r>
            <a:r>
              <a:rPr lang="en-GB" sz="1200" dirty="0">
                <a:solidFill>
                  <a:srgbClr val="363636"/>
                </a:solidFill>
              </a:rPr>
              <a:t>, </a:t>
            </a:r>
            <a:r>
              <a:rPr lang="en-GB" sz="1200" dirty="0" smtClean="0">
                <a:solidFill>
                  <a:srgbClr val="363636"/>
                </a:solidFill>
              </a:rPr>
              <a:t>gastro-oesophageal </a:t>
            </a:r>
            <a:r>
              <a:rPr lang="en-GB" sz="1200" dirty="0">
                <a:solidFill>
                  <a:srgbClr val="363636"/>
                </a:solidFill>
              </a:rPr>
              <a:t>junction</a:t>
            </a:r>
          </a:p>
        </p:txBody>
      </p:sp>
      <p:sp>
        <p:nvSpPr>
          <p:cNvPr id="6" name="TextBox 5"/>
          <p:cNvSpPr txBox="1"/>
          <p:nvPr/>
        </p:nvSpPr>
        <p:spPr>
          <a:xfrm>
            <a:off x="3396995" y="5146517"/>
            <a:ext cx="1757212" cy="276999"/>
          </a:xfrm>
          <a:prstGeom prst="rect">
            <a:avLst/>
          </a:prstGeom>
          <a:noFill/>
        </p:spPr>
        <p:txBody>
          <a:bodyPr wrap="none" rtlCol="0">
            <a:spAutoFit/>
          </a:bodyPr>
          <a:lstStyle/>
          <a:p>
            <a:r>
              <a:rPr lang="en-GB" sz="1200" b="1" dirty="0" smtClean="0">
                <a:solidFill>
                  <a:srgbClr val="363636"/>
                </a:solidFill>
              </a:rPr>
              <a:t>Cycle length: 14 days</a:t>
            </a:r>
            <a:endParaRPr lang="en-GB" sz="1200" b="1" dirty="0">
              <a:solidFill>
                <a:srgbClr val="363636"/>
              </a:solidFill>
            </a:endParaRPr>
          </a:p>
        </p:txBody>
      </p:sp>
    </p:spTree>
    <p:extLst>
      <p:ext uri="{BB962C8B-B14F-4D97-AF65-F5344CB8AC3E}">
        <p14:creationId xmlns:p14="http://schemas.microsoft.com/office/powerpoint/2010/main" val="3938698002"/>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48458"/>
            <a:ext cx="8686800" cy="1019943"/>
          </a:xfrm>
        </p:spPr>
        <p:txBody>
          <a:bodyPr/>
          <a:lstStyle/>
          <a:p>
            <a:r>
              <a:rPr lang="en-GB" sz="1800" dirty="0" smtClean="0">
                <a:solidFill>
                  <a:srgbClr val="043882"/>
                </a:solidFill>
              </a:rPr>
              <a:t>4004: </a:t>
            </a:r>
            <a:r>
              <a:rPr lang="en-US" sz="1800" dirty="0">
                <a:solidFill>
                  <a:srgbClr val="043882"/>
                </a:solidFill>
              </a:rPr>
              <a:t>Ramucirumab (RAM) plus FOLFOX as front-line therapy (Rx) for advanced </a:t>
            </a:r>
            <a:r>
              <a:rPr lang="en-US" sz="1800" dirty="0" smtClean="0">
                <a:solidFill>
                  <a:srgbClr val="043882"/>
                </a:solidFill>
              </a:rPr>
              <a:t>gastric or </a:t>
            </a:r>
            <a:r>
              <a:rPr lang="en-US" sz="1800" dirty="0">
                <a:solidFill>
                  <a:srgbClr val="043882"/>
                </a:solidFill>
              </a:rPr>
              <a:t>esophageal adenocarcinoma (GE-AC): Randomized, double-blind, </a:t>
            </a:r>
            <a:r>
              <a:rPr lang="en-US" sz="1800" dirty="0" smtClean="0">
                <a:solidFill>
                  <a:srgbClr val="043882"/>
                </a:solidFill>
              </a:rPr>
              <a:t>multicenter phase </a:t>
            </a:r>
            <a:r>
              <a:rPr lang="en-US" sz="1800" dirty="0">
                <a:solidFill>
                  <a:srgbClr val="043882"/>
                </a:solidFill>
              </a:rPr>
              <a:t>2 </a:t>
            </a:r>
            <a:r>
              <a:rPr lang="en-US" sz="1800" dirty="0" smtClean="0">
                <a:solidFill>
                  <a:srgbClr val="043882"/>
                </a:solidFill>
              </a:rPr>
              <a:t>trial </a:t>
            </a:r>
            <a:r>
              <a:rPr lang="en-GB" sz="1800" dirty="0">
                <a:solidFill>
                  <a:srgbClr val="043882"/>
                </a:solidFill>
              </a:rPr>
              <a:t>– </a:t>
            </a:r>
            <a:r>
              <a:rPr lang="en-GB" sz="1800" dirty="0" smtClean="0">
                <a:solidFill>
                  <a:srgbClr val="043882"/>
                </a:solidFill>
              </a:rPr>
              <a:t>Yoon HJ </a:t>
            </a:r>
            <a:r>
              <a:rPr lang="en-GB" sz="1800" dirty="0">
                <a:solidFill>
                  <a:srgbClr val="043882"/>
                </a:solidFill>
              </a:rPr>
              <a:t>et al</a:t>
            </a:r>
            <a:endParaRPr lang="en-GB" altLang="zh-CN" dirty="0" smtClean="0">
              <a:solidFill>
                <a:schemeClr val="accent3"/>
              </a:solidFill>
            </a:endParaRPr>
          </a:p>
        </p:txBody>
      </p:sp>
      <p:sp>
        <p:nvSpPr>
          <p:cNvPr id="20" name="Text Box 8"/>
          <p:cNvSpPr txBox="1">
            <a:spLocks noChangeArrowheads="1"/>
          </p:cNvSpPr>
          <p:nvPr/>
        </p:nvSpPr>
        <p:spPr bwMode="auto">
          <a:xfrm>
            <a:off x="5233401" y="6474897"/>
            <a:ext cx="36899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Yoon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4004)</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sz="1600" b="1" dirty="0" smtClean="0">
                <a:solidFill>
                  <a:srgbClr val="363636"/>
                </a:solidFill>
              </a:rPr>
              <a:t>Key results</a:t>
            </a:r>
          </a:p>
        </p:txBody>
      </p:sp>
      <p:graphicFrame>
        <p:nvGraphicFramePr>
          <p:cNvPr id="24" name="Table 23"/>
          <p:cNvGraphicFramePr>
            <a:graphicFrameLocks noGrp="1"/>
          </p:cNvGraphicFramePr>
          <p:nvPr>
            <p:extLst>
              <p:ext uri="{D42A27DB-BD31-4B8C-83A1-F6EECF244321}">
                <p14:modId xmlns:p14="http://schemas.microsoft.com/office/powerpoint/2010/main" val="3371884032"/>
              </p:ext>
            </p:extLst>
          </p:nvPr>
        </p:nvGraphicFramePr>
        <p:xfrm>
          <a:off x="469185" y="1665829"/>
          <a:ext cx="8205630" cy="2639060"/>
        </p:xfrm>
        <a:graphic>
          <a:graphicData uri="http://schemas.openxmlformats.org/drawingml/2006/table">
            <a:tbl>
              <a:tblPr firstRow="1" bandRow="1">
                <a:tableStyleId>{69012ECD-51FC-41F1-AA8D-1B2483CD663E}</a:tableStyleId>
              </a:tblPr>
              <a:tblGrid>
                <a:gridCol w="2014617"/>
                <a:gridCol w="1445880"/>
                <a:gridCol w="1807795"/>
                <a:gridCol w="1468669"/>
                <a:gridCol w="1468669"/>
              </a:tblGrid>
              <a:tr h="397645">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en-GB" sz="1200" dirty="0" smtClean="0">
                          <a:solidFill>
                            <a:schemeClr val="tx2"/>
                          </a:solidFill>
                        </a:rPr>
                        <a:t>Survival</a:t>
                      </a:r>
                      <a:endParaRPr lang="en-GB" sz="1200" dirty="0">
                        <a:solidFill>
                          <a:schemeClr val="tx2"/>
                        </a:solidFill>
                      </a:endParaRPr>
                    </a:p>
                  </a:txBody>
                  <a:tcPr anchor="ct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solidFill>
                            <a:schemeClr val="tx2"/>
                          </a:solidFill>
                        </a:rPr>
                        <a:t>mFOLFOX6+</a:t>
                      </a:r>
                    </a:p>
                    <a:p>
                      <a:pPr algn="ctr">
                        <a:lnSpc>
                          <a:spcPts val="1300"/>
                        </a:lnSpc>
                      </a:pPr>
                      <a:r>
                        <a:rPr lang="en-GB" sz="1200" dirty="0" smtClean="0">
                          <a:solidFill>
                            <a:schemeClr val="tx2"/>
                          </a:solidFill>
                        </a:rPr>
                        <a:t>ramucirumab (N=84)</a:t>
                      </a:r>
                    </a:p>
                  </a:txBody>
                  <a:tcPr anchor="ct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solidFill>
                            <a:schemeClr val="tx2"/>
                          </a:solidFill>
                        </a:rPr>
                        <a:t>mFOLFOX6+</a:t>
                      </a:r>
                    </a:p>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solidFill>
                            <a:schemeClr val="tx2"/>
                          </a:solidFill>
                        </a:rPr>
                        <a:t>placebo </a:t>
                      </a:r>
                      <a:br>
                        <a:rPr lang="en-GB" sz="1200" dirty="0" smtClean="0">
                          <a:solidFill>
                            <a:schemeClr val="tx2"/>
                          </a:solidFill>
                        </a:rPr>
                      </a:br>
                      <a:r>
                        <a:rPr lang="en-GB" sz="1200" dirty="0" smtClean="0">
                          <a:solidFill>
                            <a:schemeClr val="tx2"/>
                          </a:solidFill>
                        </a:rPr>
                        <a:t>(N=84)</a:t>
                      </a:r>
                    </a:p>
                  </a:txBody>
                  <a:tcPr anchor="ct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solidFill>
                            <a:schemeClr val="tx2"/>
                          </a:solidFill>
                        </a:rPr>
                        <a:t>HR (95% CI)</a:t>
                      </a:r>
                    </a:p>
                  </a:txBody>
                  <a:tcPr anchor="ct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solidFill>
                            <a:schemeClr val="tx2"/>
                          </a:solidFill>
                        </a:rPr>
                        <a:t>p-value</a:t>
                      </a:r>
                    </a:p>
                  </a:txBody>
                  <a:tcPr anchor="ctr"/>
                </a:tc>
              </a:tr>
              <a:tr h="173862">
                <a:tc>
                  <a:txBody>
                    <a:bodyPr/>
                    <a:lstStyle/>
                    <a:p>
                      <a:pPr>
                        <a:lnSpc>
                          <a:spcPts val="1300"/>
                        </a:lnSpc>
                      </a:pPr>
                      <a:r>
                        <a:rPr lang="en-GB" sz="1200" baseline="0" dirty="0" smtClean="0"/>
                        <a:t>Median PFS, months</a:t>
                      </a:r>
                    </a:p>
                  </a:txBody>
                  <a:tcPr>
                    <a:lnB w="12700" cap="flat" cmpd="sng" algn="ctr">
                      <a:noFill/>
                      <a:prstDash val="solid"/>
                      <a:round/>
                      <a:headEnd type="none" w="med" len="med"/>
                      <a:tailEnd type="none" w="med" len="med"/>
                    </a:lnB>
                  </a:tcPr>
                </a:tc>
                <a:tc>
                  <a:txBody>
                    <a:bodyPr/>
                    <a:lstStyle/>
                    <a:p>
                      <a:pPr algn="ctr">
                        <a:lnSpc>
                          <a:spcPts val="1300"/>
                        </a:lnSpc>
                      </a:pPr>
                      <a:endParaRPr lang="en-US" sz="1200" dirty="0"/>
                    </a:p>
                  </a:txBody>
                  <a:tcPr anchor="ctr">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endParaRPr lang="en-US" sz="1200" dirty="0" smtClean="0"/>
                    </a:p>
                  </a:txBody>
                  <a:tcPr anchor="ctr">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endParaRPr lang="en-US" sz="1200" dirty="0" smtClean="0"/>
                    </a:p>
                  </a:txBody>
                  <a:tcPr anchor="ctr">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endParaRPr lang="en-US" sz="1200" dirty="0" smtClean="0"/>
                    </a:p>
                  </a:txBody>
                  <a:tcPr anchor="ctr">
                    <a:lnB w="12700" cap="flat" cmpd="sng" algn="ctr">
                      <a:noFill/>
                      <a:prstDash val="solid"/>
                      <a:round/>
                      <a:headEnd type="none" w="med" len="med"/>
                      <a:tailEnd type="none" w="med" len="med"/>
                    </a:lnB>
                  </a:tcPr>
                </a:tc>
              </a:tr>
              <a:tr h="173862">
                <a:tc>
                  <a:txBody>
                    <a:bodyPr/>
                    <a:lstStyle/>
                    <a:p>
                      <a:pPr marL="180000">
                        <a:lnSpc>
                          <a:spcPts val="1300"/>
                        </a:lnSpc>
                      </a:pPr>
                      <a:r>
                        <a:rPr lang="en-GB" sz="1200" baseline="0" dirty="0" smtClean="0"/>
                        <a:t>Overall (ITT population)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US" sz="1200" dirty="0" smtClean="0"/>
                        <a:t>6.44</a:t>
                      </a:r>
                      <a:endParaRPr lang="en-US"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6.74</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t>0.98 (0.69, 1.37)</a:t>
                      </a:r>
                      <a:endParaRPr lang="en-US" sz="1200" dirty="0" smtClean="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0.98</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3862">
                <a:tc>
                  <a:txBody>
                    <a:bodyPr/>
                    <a:lstStyle/>
                    <a:p>
                      <a:pPr marL="180000">
                        <a:lnSpc>
                          <a:spcPts val="1300"/>
                        </a:lnSpc>
                      </a:pPr>
                      <a:r>
                        <a:rPr lang="en-GB" sz="1200" baseline="0" dirty="0" smtClean="0"/>
                        <a:t>Oesophageal</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5.8</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5.8</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1.10 (0.61, 1.97)</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0.746</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3862">
                <a:tc>
                  <a:txBody>
                    <a:bodyPr/>
                    <a:lstStyle/>
                    <a:p>
                      <a:pPr marL="180000">
                        <a:lnSpc>
                          <a:spcPts val="1300"/>
                        </a:lnSpc>
                      </a:pPr>
                      <a:r>
                        <a:rPr lang="en-GB" sz="1200" baseline="0" dirty="0" smtClean="0"/>
                        <a:t>Gastric/GEJ</a:t>
                      </a:r>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300"/>
                        </a:lnSpc>
                      </a:pPr>
                      <a:r>
                        <a:rPr lang="en-US" sz="1200" dirty="0" smtClean="0"/>
                        <a:t>9.3</a:t>
                      </a:r>
                      <a:endParaRPr lang="en-US" sz="12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7.6</a:t>
                      </a:r>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0.53 (0.29,</a:t>
                      </a:r>
                      <a:r>
                        <a:rPr lang="en-US" sz="1200" baseline="0" dirty="0" smtClean="0"/>
                        <a:t> 0.97)</a:t>
                      </a:r>
                      <a:endParaRPr lang="en-US" sz="1200" dirty="0" smtClean="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0.036</a:t>
                      </a:r>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73862">
                <a:tc>
                  <a:txBody>
                    <a:bodyPr/>
                    <a:lstStyle/>
                    <a:p>
                      <a:pPr>
                        <a:lnSpc>
                          <a:spcPts val="1300"/>
                        </a:lnSpc>
                      </a:pPr>
                      <a:r>
                        <a:rPr lang="en-GB" sz="1200" baseline="0" dirty="0" smtClean="0"/>
                        <a:t>OS, months</a:t>
                      </a:r>
                    </a:p>
                  </a:txBody>
                  <a:tcP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endParaRPr lang="en-GB"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endParaRPr lang="en-GB"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endParaRPr lang="en-GB" sz="1200"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endParaRPr lang="en-GB" sz="1200"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r>
              <a:tr h="173862">
                <a:tc>
                  <a:txBody>
                    <a:bodyPr/>
                    <a:lstStyle/>
                    <a:p>
                      <a:pPr marL="180000">
                        <a:lnSpc>
                          <a:spcPts val="1300"/>
                        </a:lnSpc>
                      </a:pPr>
                      <a:r>
                        <a:rPr lang="en-GB" sz="1200" baseline="0" dirty="0" smtClean="0"/>
                        <a:t>Overall (ITT population)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11.7</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11.5</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it-IT" sz="1200" dirty="0" smtClean="0"/>
                        <a:t>1.08 (0.73, 1.58)</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3862">
                <a:tc>
                  <a:txBody>
                    <a:bodyPr/>
                    <a:lstStyle/>
                    <a:p>
                      <a:pPr marL="180000">
                        <a:lnSpc>
                          <a:spcPts val="1300"/>
                        </a:lnSpc>
                      </a:pPr>
                      <a:r>
                        <a:rPr lang="en-GB" sz="1200" baseline="0" dirty="0" smtClean="0"/>
                        <a:t>Oesophageal</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10.5</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11.5</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1.29 (0.75, 2.19)</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3862">
                <a:tc>
                  <a:txBody>
                    <a:bodyPr/>
                    <a:lstStyle/>
                    <a:p>
                      <a:pPr marL="180000">
                        <a:lnSpc>
                          <a:spcPts val="1300"/>
                        </a:lnSpc>
                      </a:pPr>
                      <a:r>
                        <a:rPr lang="en-GB" sz="1200" baseline="0" dirty="0" smtClean="0"/>
                        <a:t>Gastric/GEJ</a:t>
                      </a:r>
                    </a:p>
                  </a:txBody>
                  <a:tcPr>
                    <a:lnT w="12700" cap="flat" cmpd="sng" algn="ctr">
                      <a:noFill/>
                      <a:prstDash val="solid"/>
                      <a:round/>
                      <a:headEnd type="none" w="med" len="med"/>
                      <a:tailEnd type="none" w="med" len="med"/>
                    </a:lnT>
                  </a:tcPr>
                </a:tc>
                <a:tc>
                  <a:txBody>
                    <a:bodyPr/>
                    <a:lstStyle/>
                    <a:p>
                      <a:pPr algn="ctr">
                        <a:lnSpc>
                          <a:spcPts val="1300"/>
                        </a:lnSpc>
                      </a:pPr>
                      <a:r>
                        <a:rPr lang="en-GB" sz="1200" dirty="0" smtClean="0"/>
                        <a:t>14.6</a:t>
                      </a:r>
                      <a:endParaRPr lang="en-GB" sz="1200" dirty="0"/>
                    </a:p>
                  </a:txBody>
                  <a:tcPr anchor="ctr">
                    <a:lnT w="12700" cap="flat" cmpd="sng" algn="ctr">
                      <a:noFill/>
                      <a:prstDash val="solid"/>
                      <a:round/>
                      <a:headEnd type="none" w="med" len="med"/>
                      <a:tailEnd type="none" w="med" len="med"/>
                    </a:lnT>
                  </a:tcPr>
                </a:tc>
                <a:tc>
                  <a:txBody>
                    <a:bodyPr/>
                    <a:lstStyle/>
                    <a:p>
                      <a:pPr algn="ctr">
                        <a:lnSpc>
                          <a:spcPts val="1300"/>
                        </a:lnSpc>
                      </a:pPr>
                      <a:r>
                        <a:rPr lang="en-GB" sz="1200" dirty="0" smtClean="0"/>
                        <a:t>12.5</a:t>
                      </a:r>
                      <a:endParaRPr lang="en-GB" sz="1200" dirty="0"/>
                    </a:p>
                  </a:txBody>
                  <a:tcPr anchor="ctr">
                    <a:lnT w="12700" cap="flat" cmpd="sng" algn="ctr">
                      <a:noFill/>
                      <a:prstDash val="solid"/>
                      <a:round/>
                      <a:headEnd type="none" w="med" len="med"/>
                      <a:tailEnd type="none" w="med" len="med"/>
                    </a:lnT>
                  </a:tcPr>
                </a:tc>
                <a:tc>
                  <a:txBody>
                    <a:bodyPr/>
                    <a:lstStyle/>
                    <a:p>
                      <a:pPr algn="ctr">
                        <a:lnSpc>
                          <a:spcPts val="1300"/>
                        </a:lnSpc>
                      </a:pPr>
                      <a:r>
                        <a:rPr lang="en-GB" sz="1200" dirty="0" smtClean="0"/>
                        <a:t>0.94 (0.55, 1.61)</a:t>
                      </a:r>
                      <a:endParaRPr lang="en-GB" sz="1200" dirty="0"/>
                    </a:p>
                  </a:txBody>
                  <a:tcPr anchor="ctr">
                    <a:lnT w="12700" cap="flat" cmpd="sng" algn="ctr">
                      <a:noFill/>
                      <a:prstDash val="solid"/>
                      <a:round/>
                      <a:headEnd type="none" w="med" len="med"/>
                      <a:tailEnd type="none" w="med" len="med"/>
                    </a:lnT>
                  </a:tcPr>
                </a:tc>
                <a:tc>
                  <a:txBody>
                    <a:bodyPr/>
                    <a:lstStyle/>
                    <a:p>
                      <a:pPr algn="ctr">
                        <a:lnSpc>
                          <a:spcPts val="1300"/>
                        </a:lnSpc>
                      </a:pPr>
                      <a:r>
                        <a:rPr lang="en-GB" sz="1200" dirty="0" smtClean="0"/>
                        <a:t>-</a:t>
                      </a:r>
                      <a:endParaRPr lang="en-GB" sz="1200" dirty="0"/>
                    </a:p>
                  </a:txBody>
                  <a:tcPr anchor="ctr">
                    <a:lnT w="12700" cap="flat" cmpd="sng" algn="ctr">
                      <a:noFill/>
                      <a:prstDash val="solid"/>
                      <a:round/>
                      <a:headEnd type="none" w="med" len="med"/>
                      <a:tailEnd type="none" w="med" len="med"/>
                    </a:lnT>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66446381"/>
              </p:ext>
            </p:extLst>
          </p:nvPr>
        </p:nvGraphicFramePr>
        <p:xfrm>
          <a:off x="469185" y="4450998"/>
          <a:ext cx="8209150" cy="1960880"/>
        </p:xfrm>
        <a:graphic>
          <a:graphicData uri="http://schemas.openxmlformats.org/drawingml/2006/table">
            <a:tbl>
              <a:tblPr firstRow="1" bandRow="1">
                <a:tableStyleId>{69012ECD-51FC-41F1-AA8D-1B2483CD663E}</a:tableStyleId>
              </a:tblPr>
              <a:tblGrid>
                <a:gridCol w="2197815"/>
                <a:gridCol w="1253067"/>
                <a:gridCol w="1253067"/>
                <a:gridCol w="1193800"/>
                <a:gridCol w="1193800"/>
                <a:gridCol w="1117601"/>
              </a:tblGrid>
              <a:tr h="339090">
                <a:tc rowSpan="2">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en-GB" sz="1200" b="1" dirty="0" smtClean="0">
                          <a:solidFill>
                            <a:schemeClr val="tx2"/>
                          </a:solidFill>
                        </a:rPr>
                        <a:t>Best</a:t>
                      </a:r>
                      <a:r>
                        <a:rPr lang="en-GB" sz="1200" b="1" baseline="0" dirty="0" smtClean="0">
                          <a:solidFill>
                            <a:schemeClr val="tx2"/>
                          </a:solidFill>
                        </a:rPr>
                        <a:t> overall tumour response</a:t>
                      </a:r>
                      <a:endParaRPr lang="en-GB" sz="1200" b="1" dirty="0">
                        <a:solidFill>
                          <a:schemeClr val="tx2"/>
                        </a:solidFill>
                      </a:endParaRPr>
                    </a:p>
                  </a:txBody>
                  <a:tcPr anchor="ctr">
                    <a:solidFill>
                      <a:srgbClr val="B60D27"/>
                    </a:solidFill>
                  </a:tcPr>
                </a:tc>
                <a:tc gridSpan="2">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solidFill>
                            <a:schemeClr val="tx2"/>
                          </a:solidFill>
                        </a:rPr>
                        <a:t>mFOLFOX6+ramucirumab (N=84)</a:t>
                      </a:r>
                    </a:p>
                  </a:txBody>
                  <a:tcPr anchor="ctr">
                    <a:solidFill>
                      <a:srgbClr val="B60D27"/>
                    </a:solidFill>
                  </a:tcPr>
                </a:tc>
                <a:tc hMerge="1">
                  <a:txBody>
                    <a:bodyPr/>
                    <a:lstStyle/>
                    <a:p>
                      <a:pPr algn="ctr">
                        <a:lnSpc>
                          <a:spcPts val="1300"/>
                        </a:lnSpc>
                      </a:pPr>
                      <a:endParaRPr lang="en-GB" sz="1200" dirty="0" smtClean="0">
                        <a:solidFill>
                          <a:schemeClr val="tx2"/>
                        </a:solidFill>
                      </a:endParaRPr>
                    </a:p>
                  </a:txBody>
                  <a:tcPr anchor="ctr"/>
                </a:tc>
                <a:tc gridSpan="2">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solidFill>
                            <a:schemeClr val="tx2"/>
                          </a:solidFill>
                        </a:rPr>
                        <a:t>mFOLFOX6+placebo</a:t>
                      </a:r>
                    </a:p>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solidFill>
                            <a:schemeClr val="tx2"/>
                          </a:solidFill>
                        </a:rPr>
                        <a:t>(N=84)</a:t>
                      </a:r>
                    </a:p>
                  </a:txBody>
                  <a:tcPr anchor="ctr">
                    <a:solidFill>
                      <a:srgbClr val="B60D27"/>
                    </a:solidFill>
                  </a:tcPr>
                </a:tc>
                <a:tc hMerge="1">
                  <a:txBody>
                    <a:bodyPr/>
                    <a:lstStyle/>
                    <a:p>
                      <a:pPr marL="0" marR="0" indent="0" algn="ctr" defTabSz="914400" rtl="0" eaLnBrk="1" fontAlgn="auto" latinLnBrk="0" hangingPunct="1">
                        <a:lnSpc>
                          <a:spcPts val="1300"/>
                        </a:lnSpc>
                        <a:spcBef>
                          <a:spcPts val="0"/>
                        </a:spcBef>
                        <a:spcAft>
                          <a:spcPts val="0"/>
                        </a:spcAft>
                        <a:buClrTx/>
                        <a:buSzTx/>
                        <a:buFontTx/>
                        <a:buNone/>
                        <a:tabLst/>
                        <a:defRPr/>
                      </a:pPr>
                      <a:endParaRPr lang="en-GB" sz="1200" dirty="0" smtClean="0">
                        <a:solidFill>
                          <a:schemeClr val="tx2"/>
                        </a:solidFill>
                      </a:endParaRPr>
                    </a:p>
                  </a:txBody>
                  <a:tcPr anchor="ctr"/>
                </a:tc>
                <a:tc rowSpan="2">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solidFill>
                            <a:schemeClr val="tx2"/>
                          </a:solidFill>
                        </a:rPr>
                        <a:t>p-value</a:t>
                      </a:r>
                    </a:p>
                  </a:txBody>
                  <a:tcPr anchor="ctr">
                    <a:solidFill>
                      <a:srgbClr val="B60D27"/>
                    </a:solidFill>
                  </a:tcPr>
                </a:tc>
              </a:tr>
              <a:tr h="254533">
                <a:tc vMerge="1">
                  <a:txBody>
                    <a:bodyPr/>
                    <a:lstStyle/>
                    <a:p>
                      <a:endParaRPr lang="en-GB"/>
                    </a:p>
                  </a:txBody>
                  <a:tcPr/>
                </a:tc>
                <a:tc>
                  <a:txBody>
                    <a:bodyPr/>
                    <a:lstStyle/>
                    <a:p>
                      <a:pPr algn="ctr">
                        <a:lnSpc>
                          <a:spcPts val="1300"/>
                        </a:lnSpc>
                      </a:pPr>
                      <a:r>
                        <a:rPr lang="en-GB" sz="1200" b="1" dirty="0" smtClean="0">
                          <a:solidFill>
                            <a:schemeClr val="tx2"/>
                          </a:solidFill>
                        </a:rPr>
                        <a:t>N</a:t>
                      </a:r>
                    </a:p>
                  </a:txBody>
                  <a:tcPr anchor="ctr">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solidFill>
                      <a:srgbClr val="B60D27"/>
                    </a:solidFill>
                  </a:tcPr>
                </a:tc>
                <a:tc>
                  <a:txBody>
                    <a:bodyPr/>
                    <a:lstStyle/>
                    <a:p>
                      <a:pPr algn="ctr">
                        <a:lnSpc>
                          <a:spcPts val="1300"/>
                        </a:lnSpc>
                      </a:pPr>
                      <a:r>
                        <a:rPr lang="en-GB" sz="1200" b="1" dirty="0" smtClean="0">
                          <a:solidFill>
                            <a:schemeClr val="tx2"/>
                          </a:solidFill>
                        </a:rPr>
                        <a:t>%</a:t>
                      </a:r>
                    </a:p>
                  </a:txBody>
                  <a:tcPr anchor="ctr">
                    <a:lnL w="12700" cap="flat" cmpd="sng" algn="ctr">
                      <a:solidFill>
                        <a:schemeClr val="accent1"/>
                      </a:solidFill>
                      <a:prstDash val="solid"/>
                      <a:round/>
                      <a:headEnd type="none" w="med" len="med"/>
                      <a:tailEnd type="none" w="med" len="med"/>
                    </a:lnL>
                    <a:lnB w="12700" cap="flat" cmpd="sng" algn="ctr">
                      <a:noFill/>
                      <a:prstDash val="solid"/>
                      <a:round/>
                      <a:headEnd type="none" w="med" len="med"/>
                      <a:tailEnd type="none" w="med" len="med"/>
                    </a:lnB>
                    <a:solidFill>
                      <a:srgbClr val="B60D27"/>
                    </a:solidFill>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b="1" dirty="0" smtClean="0">
                          <a:solidFill>
                            <a:schemeClr val="tx2"/>
                          </a:solidFill>
                        </a:rPr>
                        <a:t>N</a:t>
                      </a:r>
                    </a:p>
                  </a:txBody>
                  <a:tcPr anchor="ctr">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solidFill>
                      <a:srgbClr val="B60D27"/>
                    </a:solidFill>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b="1" dirty="0" smtClean="0">
                          <a:solidFill>
                            <a:schemeClr val="tx2"/>
                          </a:solidFill>
                        </a:rPr>
                        <a:t>%</a:t>
                      </a:r>
                    </a:p>
                  </a:txBody>
                  <a:tcPr anchor="ctr">
                    <a:lnL w="12700" cap="flat" cmpd="sng" algn="ctr">
                      <a:solidFill>
                        <a:schemeClr val="accent1"/>
                      </a:solidFill>
                      <a:prstDash val="solid"/>
                      <a:round/>
                      <a:headEnd type="none" w="med" len="med"/>
                      <a:tailEnd type="none" w="med" len="med"/>
                    </a:lnL>
                    <a:lnB w="12700" cap="flat" cmpd="sng" algn="ctr">
                      <a:noFill/>
                      <a:prstDash val="solid"/>
                      <a:round/>
                      <a:headEnd type="none" w="med" len="med"/>
                      <a:tailEnd type="none" w="med" len="med"/>
                    </a:lnB>
                    <a:solidFill>
                      <a:srgbClr val="B60D27"/>
                    </a:solidFill>
                  </a:tcPr>
                </a:tc>
                <a:tc vMerge="1">
                  <a:txBody>
                    <a:bodyPr/>
                    <a:lstStyle/>
                    <a:p>
                      <a:endParaRPr lang="en-GB"/>
                    </a:p>
                  </a:txBody>
                  <a:tcPr/>
                </a:tc>
              </a:tr>
              <a:tr h="173862">
                <a:tc>
                  <a:txBody>
                    <a:bodyPr/>
                    <a:lstStyle/>
                    <a:p>
                      <a:pPr>
                        <a:lnSpc>
                          <a:spcPts val="1300"/>
                        </a:lnSpc>
                      </a:pPr>
                      <a:r>
                        <a:rPr lang="en-GB" sz="1200" baseline="0" dirty="0" smtClean="0"/>
                        <a:t>Complete response</a:t>
                      </a:r>
                    </a:p>
                  </a:txBody>
                  <a:tcPr>
                    <a:lnB w="12700" cap="flat" cmpd="sng" algn="ctr">
                      <a:noFill/>
                      <a:prstDash val="solid"/>
                      <a:round/>
                      <a:headEnd type="none" w="med" len="med"/>
                      <a:tailEnd type="none" w="med" len="med"/>
                    </a:lnB>
                  </a:tcPr>
                </a:tc>
                <a:tc>
                  <a:txBody>
                    <a:bodyPr/>
                    <a:lstStyle/>
                    <a:p>
                      <a:pPr algn="ctr">
                        <a:lnSpc>
                          <a:spcPts val="1300"/>
                        </a:lnSpc>
                      </a:pPr>
                      <a:r>
                        <a:rPr lang="en-US" sz="1200" dirty="0" smtClean="0"/>
                        <a:t>6</a:t>
                      </a:r>
                      <a:endParaRPr lang="en-US"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US" sz="1200" dirty="0" smtClean="0"/>
                        <a:t>7</a:t>
                      </a:r>
                      <a:endParaRPr lang="en-US"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5</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6</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a:t>
                      </a:r>
                    </a:p>
                  </a:txBody>
                  <a:tcPr anchor="ctr">
                    <a:lnB w="12700" cap="flat" cmpd="sng" algn="ctr">
                      <a:noFill/>
                      <a:prstDash val="solid"/>
                      <a:round/>
                      <a:headEnd type="none" w="med" len="med"/>
                      <a:tailEnd type="none" w="med" len="med"/>
                    </a:lnB>
                  </a:tcPr>
                </a:tc>
              </a:tr>
              <a:tr h="173862">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en-GB" sz="1200" baseline="0" dirty="0" smtClean="0"/>
                        <a:t>Partial response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US" sz="1200" dirty="0" smtClean="0"/>
                        <a:t>32</a:t>
                      </a:r>
                      <a:endParaRPr lang="en-US"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US" sz="1200" dirty="0" smtClean="0"/>
                        <a:t>38</a:t>
                      </a:r>
                      <a:endParaRPr lang="en-US"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34</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40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3862">
                <a:tc>
                  <a:txBody>
                    <a:bodyPr/>
                    <a:lstStyle/>
                    <a:p>
                      <a:pPr marL="0">
                        <a:lnSpc>
                          <a:spcPts val="1300"/>
                        </a:lnSpc>
                      </a:pPr>
                      <a:r>
                        <a:rPr lang="en-GB" sz="1200" baseline="0" dirty="0" smtClean="0"/>
                        <a:t>Stable disease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33</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39</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17</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20</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3862">
                <a:tc>
                  <a:txBody>
                    <a:bodyPr/>
                    <a:lstStyle/>
                    <a:p>
                      <a:pPr marL="0">
                        <a:lnSpc>
                          <a:spcPts val="1300"/>
                        </a:lnSpc>
                      </a:pPr>
                      <a:r>
                        <a:rPr lang="en-GB" sz="1200" baseline="0" dirty="0" smtClean="0"/>
                        <a:t>Progressive disease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US" sz="1200" dirty="0" smtClean="0"/>
                        <a:t>6</a:t>
                      </a:r>
                      <a:endParaRPr lang="en-US"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US" sz="1200" dirty="0" smtClean="0"/>
                        <a:t>7</a:t>
                      </a:r>
                      <a:endParaRPr lang="en-US"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18</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21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3862">
                <a:tc>
                  <a:txBody>
                    <a:bodyPr/>
                    <a:lstStyle/>
                    <a:p>
                      <a:pPr>
                        <a:lnSpc>
                          <a:spcPts val="1300"/>
                        </a:lnSpc>
                      </a:pPr>
                      <a:r>
                        <a:rPr lang="en-GB" sz="1200" baseline="0" dirty="0" smtClean="0"/>
                        <a:t>Disease control rate</a:t>
                      </a:r>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300"/>
                        </a:lnSpc>
                      </a:pPr>
                      <a:r>
                        <a:rPr lang="en-GB" sz="1200" dirty="0" smtClean="0"/>
                        <a:t>71</a:t>
                      </a:r>
                      <a:endParaRPr lang="en-GB" sz="12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300"/>
                        </a:lnSpc>
                      </a:pPr>
                      <a:r>
                        <a:rPr lang="en-GB" sz="1200" dirty="0" smtClean="0"/>
                        <a:t>85</a:t>
                      </a:r>
                      <a:endParaRPr lang="en-GB" sz="12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300"/>
                        </a:lnSpc>
                      </a:pPr>
                      <a:r>
                        <a:rPr lang="en-GB" sz="1200" dirty="0" smtClean="0"/>
                        <a:t>56</a:t>
                      </a:r>
                      <a:endParaRPr lang="en-GB" sz="12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300"/>
                        </a:lnSpc>
                      </a:pPr>
                      <a:r>
                        <a:rPr lang="en-GB" sz="1200" dirty="0" smtClean="0"/>
                        <a:t>67</a:t>
                      </a:r>
                      <a:endParaRPr lang="en-GB" sz="12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300"/>
                        </a:lnSpc>
                      </a:pPr>
                      <a:r>
                        <a:rPr lang="en-GB" sz="1200" dirty="0" smtClean="0"/>
                        <a:t>0.008</a:t>
                      </a:r>
                      <a:endParaRPr lang="en-GB" sz="12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164986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43882"/>
                </a:solidFill>
              </a:rPr>
              <a:t>3603: Final results from NSABP protocol R-04: Neoadjuvant </a:t>
            </a:r>
            <a:r>
              <a:rPr lang="en-GB" sz="1800" dirty="0" err="1">
                <a:solidFill>
                  <a:srgbClr val="043882"/>
                </a:solidFill>
              </a:rPr>
              <a:t>chemoradiation</a:t>
            </a:r>
            <a:r>
              <a:rPr lang="en-GB" sz="1800" dirty="0">
                <a:solidFill>
                  <a:srgbClr val="043882"/>
                </a:solidFill>
              </a:rPr>
              <a:t> (RT) comparing continuous infusion (CIV) 5-FU with capecitabine (Cape) with or without oxaliplatin (Ox) in patients with stage II and III rectal cancer </a:t>
            </a:r>
            <a:br>
              <a:rPr lang="en-GB" sz="1800" dirty="0">
                <a:solidFill>
                  <a:srgbClr val="043882"/>
                </a:solidFill>
              </a:rPr>
            </a:br>
            <a:r>
              <a:rPr lang="en-GB" sz="1800" dirty="0">
                <a:solidFill>
                  <a:srgbClr val="043882"/>
                </a:solidFill>
              </a:rPr>
              <a:t>– Allegra CJ et al</a:t>
            </a:r>
            <a:endParaRPr lang="en-US" dirty="0"/>
          </a:p>
        </p:txBody>
      </p:sp>
      <p:sp>
        <p:nvSpPr>
          <p:cNvPr id="3" name="Content Placeholder 2"/>
          <p:cNvSpPr>
            <a:spLocks noGrp="1"/>
          </p:cNvSpPr>
          <p:nvPr>
            <p:ph idx="1"/>
          </p:nvPr>
        </p:nvSpPr>
        <p:spPr/>
        <p:txBody>
          <a:bodyPr/>
          <a:lstStyle/>
          <a:p>
            <a:r>
              <a:rPr lang="en-GB" sz="1800" b="1" smtClean="0"/>
              <a:t>Key results</a:t>
            </a:r>
          </a:p>
          <a:p>
            <a:pPr marL="252412" lvl="1" indent="0">
              <a:buNone/>
            </a:pPr>
            <a:endParaRPr lang="en-GB" sz="1800" smtClean="0"/>
          </a:p>
          <a:p>
            <a:pPr marL="252412" lvl="1" indent="0">
              <a:buNone/>
            </a:pPr>
            <a:endParaRPr lang="en-GB" sz="1800" smtClean="0"/>
          </a:p>
          <a:p>
            <a:pPr lvl="1"/>
            <a:endParaRPr lang="en-GB" sz="1800" smtClean="0"/>
          </a:p>
          <a:p>
            <a:pPr lvl="1"/>
            <a:endParaRPr lang="en-GB" sz="1800" smtClean="0"/>
          </a:p>
          <a:p>
            <a:pPr lvl="1"/>
            <a:endParaRPr lang="en-GB" sz="1800" smtClean="0"/>
          </a:p>
          <a:p>
            <a:pPr lvl="1"/>
            <a:endParaRPr lang="en-GB" sz="1800" smtClean="0"/>
          </a:p>
          <a:p>
            <a:pPr lvl="1"/>
            <a:endParaRPr lang="en-GB" sz="1800" smtClean="0"/>
          </a:p>
          <a:p>
            <a:pPr lvl="1"/>
            <a:endParaRPr lang="en-GB" sz="1800" smtClean="0"/>
          </a:p>
          <a:p>
            <a:pPr lvl="1"/>
            <a:endParaRPr lang="en-GB" sz="1800" smtClean="0"/>
          </a:p>
          <a:p>
            <a:pPr lvl="1"/>
            <a:endParaRPr lang="en-GB" sz="1800" smtClean="0"/>
          </a:p>
          <a:p>
            <a:pPr lvl="1"/>
            <a:endParaRPr lang="en-GB" sz="1800" smtClean="0"/>
          </a:p>
          <a:p>
            <a:pPr lvl="1"/>
            <a:endParaRPr lang="en-GB" sz="1800" smtClean="0"/>
          </a:p>
          <a:p>
            <a:pPr lvl="1">
              <a:spcBef>
                <a:spcPts val="1200"/>
              </a:spcBef>
            </a:pPr>
            <a:r>
              <a:rPr lang="en-GB" sz="1800" smtClean="0"/>
              <a:t>The addition of oxaliplatin was associated with significantly more overall AEs and grade 3–4 diarrhoea (p&lt;0.0001)</a:t>
            </a:r>
            <a:endParaRPr lang="en-GB" sz="8800"/>
          </a:p>
        </p:txBody>
      </p:sp>
      <p:sp>
        <p:nvSpPr>
          <p:cNvPr id="5" name="Text Box 4"/>
          <p:cNvSpPr txBox="1">
            <a:spLocks noChangeArrowheads="1"/>
          </p:cNvSpPr>
          <p:nvPr/>
        </p:nvSpPr>
        <p:spPr bwMode="auto">
          <a:xfrm>
            <a:off x="5066513" y="6474897"/>
            <a:ext cx="38568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Allegra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3603) </a:t>
            </a:r>
            <a:endParaRPr lang="en-GB" sz="1200" dirty="0">
              <a:solidFill>
                <a:srgbClr val="363636"/>
              </a:solidFill>
            </a:endParaRPr>
          </a:p>
        </p:txBody>
      </p:sp>
      <p:grpSp>
        <p:nvGrpSpPr>
          <p:cNvPr id="4106" name="Group 4105"/>
          <p:cNvGrpSpPr>
            <a:grpSpLocks noChangeAspect="1"/>
          </p:cNvGrpSpPr>
          <p:nvPr/>
        </p:nvGrpSpPr>
        <p:grpSpPr>
          <a:xfrm>
            <a:off x="1197221" y="1616273"/>
            <a:ext cx="6897970" cy="4333344"/>
            <a:chOff x="86627" y="1177835"/>
            <a:chExt cx="9030669" cy="5673118"/>
          </a:xfrm>
        </p:grpSpPr>
        <p:grpSp>
          <p:nvGrpSpPr>
            <p:cNvPr id="500" name="Group 499"/>
            <p:cNvGrpSpPr/>
            <p:nvPr/>
          </p:nvGrpSpPr>
          <p:grpSpPr>
            <a:xfrm>
              <a:off x="86627" y="1177835"/>
              <a:ext cx="4363878" cy="2878867"/>
              <a:chOff x="86627" y="1252785"/>
              <a:chExt cx="4363878" cy="2878867"/>
            </a:xfrm>
          </p:grpSpPr>
          <p:grpSp>
            <p:nvGrpSpPr>
              <p:cNvPr id="501" name="Group 500"/>
              <p:cNvGrpSpPr/>
              <p:nvPr/>
            </p:nvGrpSpPr>
            <p:grpSpPr>
              <a:xfrm>
                <a:off x="842111" y="1524780"/>
                <a:ext cx="3172525" cy="2207772"/>
                <a:chOff x="707201" y="1569750"/>
                <a:chExt cx="3172525" cy="2207772"/>
              </a:xfrm>
            </p:grpSpPr>
            <p:sp>
              <p:nvSpPr>
                <p:cNvPr id="521" name="Line 4"/>
                <p:cNvSpPr>
                  <a:spLocks noChangeShapeType="1"/>
                </p:cNvSpPr>
                <p:nvPr/>
              </p:nvSpPr>
              <p:spPr bwMode="auto">
                <a:xfrm>
                  <a:off x="723554" y="1569750"/>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2" name="Line 5"/>
                <p:cNvSpPr>
                  <a:spLocks noChangeShapeType="1"/>
                </p:cNvSpPr>
                <p:nvPr/>
              </p:nvSpPr>
              <p:spPr bwMode="auto">
                <a:xfrm>
                  <a:off x="723554" y="1986967"/>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3" name="Line 6"/>
                <p:cNvSpPr>
                  <a:spLocks noChangeShapeType="1"/>
                </p:cNvSpPr>
                <p:nvPr/>
              </p:nvSpPr>
              <p:spPr bwMode="auto">
                <a:xfrm>
                  <a:off x="723554" y="2421568"/>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4" name="Line 7"/>
                <p:cNvSpPr>
                  <a:spLocks noChangeShapeType="1"/>
                </p:cNvSpPr>
                <p:nvPr/>
              </p:nvSpPr>
              <p:spPr bwMode="auto">
                <a:xfrm>
                  <a:off x="707201" y="3273385"/>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5" name="Line 8"/>
                <p:cNvSpPr>
                  <a:spLocks noChangeShapeType="1"/>
                </p:cNvSpPr>
                <p:nvPr/>
              </p:nvSpPr>
              <p:spPr bwMode="auto">
                <a:xfrm>
                  <a:off x="723554" y="2821400"/>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6" name="Line 9"/>
                <p:cNvSpPr>
                  <a:spLocks noChangeShapeType="1"/>
                </p:cNvSpPr>
                <p:nvPr/>
              </p:nvSpPr>
              <p:spPr bwMode="auto">
                <a:xfrm>
                  <a:off x="821674"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7" name="Line 10"/>
                <p:cNvSpPr>
                  <a:spLocks noChangeShapeType="1"/>
                </p:cNvSpPr>
                <p:nvPr/>
              </p:nvSpPr>
              <p:spPr bwMode="auto">
                <a:xfrm>
                  <a:off x="1344977"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8" name="Line 11"/>
                <p:cNvSpPr>
                  <a:spLocks noChangeShapeType="1"/>
                </p:cNvSpPr>
                <p:nvPr/>
              </p:nvSpPr>
              <p:spPr bwMode="auto">
                <a:xfrm>
                  <a:off x="1868280"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9" name="Line 12"/>
                <p:cNvSpPr>
                  <a:spLocks noChangeShapeType="1"/>
                </p:cNvSpPr>
                <p:nvPr/>
              </p:nvSpPr>
              <p:spPr bwMode="auto">
                <a:xfrm>
                  <a:off x="2375229"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0" name="Line 13"/>
                <p:cNvSpPr>
                  <a:spLocks noChangeShapeType="1"/>
                </p:cNvSpPr>
                <p:nvPr/>
              </p:nvSpPr>
              <p:spPr bwMode="auto">
                <a:xfrm>
                  <a:off x="2882179"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1" name="Line 14"/>
                <p:cNvSpPr>
                  <a:spLocks noChangeShapeType="1"/>
                </p:cNvSpPr>
                <p:nvPr/>
              </p:nvSpPr>
              <p:spPr bwMode="auto">
                <a:xfrm>
                  <a:off x="3389129"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2" name="Line 15"/>
                <p:cNvSpPr>
                  <a:spLocks noChangeShapeType="1"/>
                </p:cNvSpPr>
                <p:nvPr/>
              </p:nvSpPr>
              <p:spPr bwMode="auto">
                <a:xfrm>
                  <a:off x="3879726"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3" name="Line 16"/>
                <p:cNvSpPr>
                  <a:spLocks noChangeShapeType="1"/>
                </p:cNvSpPr>
                <p:nvPr/>
              </p:nvSpPr>
              <p:spPr bwMode="auto">
                <a:xfrm>
                  <a:off x="723554" y="3673218"/>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cxnSp>
              <p:nvCxnSpPr>
                <p:cNvPr id="534" name="Straight Connector 533"/>
                <p:cNvCxnSpPr/>
                <p:nvPr/>
              </p:nvCxnSpPr>
              <p:spPr>
                <a:xfrm>
                  <a:off x="821674" y="1569750"/>
                  <a:ext cx="0" cy="210346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flipH="1">
                  <a:off x="821674" y="3673218"/>
                  <a:ext cx="30580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02" name="TextBox 501"/>
              <p:cNvSpPr txBox="1"/>
              <p:nvPr/>
            </p:nvSpPr>
            <p:spPr>
              <a:xfrm rot="16200000">
                <a:off x="-913783" y="2395193"/>
                <a:ext cx="2363462" cy="362641"/>
              </a:xfrm>
              <a:prstGeom prst="rect">
                <a:avLst/>
              </a:prstGeom>
              <a:noFill/>
            </p:spPr>
            <p:txBody>
              <a:bodyPr wrap="none" rtlCol="0">
                <a:spAutoFit/>
              </a:bodyPr>
              <a:lstStyle/>
              <a:p>
                <a:pPr algn="ctr"/>
                <a:r>
                  <a:rPr lang="en-GB" sz="1200" dirty="0" smtClean="0">
                    <a:solidFill>
                      <a:srgbClr val="000000"/>
                    </a:solidFill>
                  </a:rPr>
                  <a:t>L-R recurrence-free (%)</a:t>
                </a:r>
                <a:endParaRPr lang="en-GB" sz="1200" dirty="0">
                  <a:solidFill>
                    <a:srgbClr val="000000"/>
                  </a:solidFill>
                </a:endParaRPr>
              </a:p>
            </p:txBody>
          </p:sp>
          <p:sp>
            <p:nvSpPr>
              <p:cNvPr id="503" name="TextBox 502"/>
              <p:cNvSpPr txBox="1"/>
              <p:nvPr/>
            </p:nvSpPr>
            <p:spPr>
              <a:xfrm>
                <a:off x="433719" y="1386281"/>
                <a:ext cx="468411" cy="282054"/>
              </a:xfrm>
              <a:prstGeom prst="rect">
                <a:avLst/>
              </a:prstGeom>
              <a:noFill/>
            </p:spPr>
            <p:txBody>
              <a:bodyPr wrap="none" rtlCol="0">
                <a:spAutoFit/>
              </a:bodyPr>
              <a:lstStyle/>
              <a:p>
                <a:pPr algn="r"/>
                <a:r>
                  <a:rPr lang="en-GB" sz="800" dirty="0" smtClean="0">
                    <a:solidFill>
                      <a:srgbClr val="000000"/>
                    </a:solidFill>
                  </a:rPr>
                  <a:t>100</a:t>
                </a:r>
                <a:endParaRPr lang="en-GB" sz="800" dirty="0">
                  <a:solidFill>
                    <a:srgbClr val="000000"/>
                  </a:solidFill>
                </a:endParaRPr>
              </a:p>
            </p:txBody>
          </p:sp>
          <p:sp>
            <p:nvSpPr>
              <p:cNvPr id="504" name="TextBox 503"/>
              <p:cNvSpPr txBox="1"/>
              <p:nvPr/>
            </p:nvSpPr>
            <p:spPr>
              <a:xfrm>
                <a:off x="509270" y="1803497"/>
                <a:ext cx="392861" cy="282054"/>
              </a:xfrm>
              <a:prstGeom prst="rect">
                <a:avLst/>
              </a:prstGeom>
              <a:noFill/>
            </p:spPr>
            <p:txBody>
              <a:bodyPr wrap="none" rtlCol="0">
                <a:spAutoFit/>
              </a:bodyPr>
              <a:lstStyle/>
              <a:p>
                <a:pPr algn="r"/>
                <a:r>
                  <a:rPr lang="en-GB" sz="800" dirty="0" smtClean="0">
                    <a:solidFill>
                      <a:srgbClr val="000000"/>
                    </a:solidFill>
                  </a:rPr>
                  <a:t>80</a:t>
                </a:r>
                <a:endParaRPr lang="en-GB" sz="800" dirty="0">
                  <a:solidFill>
                    <a:srgbClr val="000000"/>
                  </a:solidFill>
                </a:endParaRPr>
              </a:p>
            </p:txBody>
          </p:sp>
          <p:sp>
            <p:nvSpPr>
              <p:cNvPr id="505" name="TextBox 504"/>
              <p:cNvSpPr txBox="1"/>
              <p:nvPr/>
            </p:nvSpPr>
            <p:spPr>
              <a:xfrm>
                <a:off x="509270" y="2239764"/>
                <a:ext cx="392861" cy="282054"/>
              </a:xfrm>
              <a:prstGeom prst="rect">
                <a:avLst/>
              </a:prstGeom>
              <a:noFill/>
            </p:spPr>
            <p:txBody>
              <a:bodyPr wrap="none" rtlCol="0">
                <a:spAutoFit/>
              </a:bodyPr>
              <a:lstStyle/>
              <a:p>
                <a:pPr algn="r"/>
                <a:r>
                  <a:rPr lang="en-GB" sz="800" dirty="0" smtClean="0">
                    <a:solidFill>
                      <a:srgbClr val="000000"/>
                    </a:solidFill>
                  </a:rPr>
                  <a:t>60</a:t>
                </a:r>
                <a:endParaRPr lang="en-GB" sz="800" dirty="0">
                  <a:solidFill>
                    <a:srgbClr val="000000"/>
                  </a:solidFill>
                </a:endParaRPr>
              </a:p>
            </p:txBody>
          </p:sp>
          <p:sp>
            <p:nvSpPr>
              <p:cNvPr id="506" name="TextBox 505"/>
              <p:cNvSpPr txBox="1"/>
              <p:nvPr/>
            </p:nvSpPr>
            <p:spPr>
              <a:xfrm>
                <a:off x="509270" y="2637930"/>
                <a:ext cx="392861" cy="282054"/>
              </a:xfrm>
              <a:prstGeom prst="rect">
                <a:avLst/>
              </a:prstGeom>
              <a:noFill/>
            </p:spPr>
            <p:txBody>
              <a:bodyPr wrap="none" rtlCol="0">
                <a:spAutoFit/>
              </a:bodyPr>
              <a:lstStyle/>
              <a:p>
                <a:pPr algn="r"/>
                <a:r>
                  <a:rPr lang="en-GB" sz="800" dirty="0" smtClean="0">
                    <a:solidFill>
                      <a:srgbClr val="000000"/>
                    </a:solidFill>
                  </a:rPr>
                  <a:t>40</a:t>
                </a:r>
                <a:endParaRPr lang="en-GB" sz="800" dirty="0">
                  <a:solidFill>
                    <a:srgbClr val="000000"/>
                  </a:solidFill>
                </a:endParaRPr>
              </a:p>
            </p:txBody>
          </p:sp>
          <p:sp>
            <p:nvSpPr>
              <p:cNvPr id="507" name="TextBox 506"/>
              <p:cNvSpPr txBox="1"/>
              <p:nvPr/>
            </p:nvSpPr>
            <p:spPr>
              <a:xfrm>
                <a:off x="509270" y="3093248"/>
                <a:ext cx="392861" cy="282054"/>
              </a:xfrm>
              <a:prstGeom prst="rect">
                <a:avLst/>
              </a:prstGeom>
              <a:noFill/>
            </p:spPr>
            <p:txBody>
              <a:bodyPr wrap="none" rtlCol="0">
                <a:spAutoFit/>
              </a:bodyPr>
              <a:lstStyle/>
              <a:p>
                <a:pPr algn="r"/>
                <a:r>
                  <a:rPr lang="en-GB" sz="800" dirty="0" smtClean="0">
                    <a:solidFill>
                      <a:srgbClr val="000000"/>
                    </a:solidFill>
                  </a:rPr>
                  <a:t>20</a:t>
                </a:r>
                <a:endParaRPr lang="en-GB" sz="800" dirty="0">
                  <a:solidFill>
                    <a:srgbClr val="000000"/>
                  </a:solidFill>
                </a:endParaRPr>
              </a:p>
            </p:txBody>
          </p:sp>
          <p:sp>
            <p:nvSpPr>
              <p:cNvPr id="508" name="TextBox 507"/>
              <p:cNvSpPr txBox="1"/>
              <p:nvPr/>
            </p:nvSpPr>
            <p:spPr>
              <a:xfrm>
                <a:off x="584820" y="3491415"/>
                <a:ext cx="317311" cy="282054"/>
              </a:xfrm>
              <a:prstGeom prst="rect">
                <a:avLst/>
              </a:prstGeom>
              <a:noFill/>
            </p:spPr>
            <p:txBody>
              <a:bodyPr wrap="none" rtlCol="0">
                <a:spAutoFit/>
              </a:bodyPr>
              <a:lstStyle/>
              <a:p>
                <a:pPr algn="r"/>
                <a:r>
                  <a:rPr lang="en-GB" sz="800" dirty="0" smtClean="0">
                    <a:solidFill>
                      <a:srgbClr val="000000"/>
                    </a:solidFill>
                  </a:rPr>
                  <a:t>0</a:t>
                </a:r>
                <a:endParaRPr lang="en-GB" sz="800" dirty="0">
                  <a:solidFill>
                    <a:srgbClr val="000000"/>
                  </a:solidFill>
                </a:endParaRPr>
              </a:p>
            </p:txBody>
          </p:sp>
          <p:sp>
            <p:nvSpPr>
              <p:cNvPr id="509" name="TextBox 508"/>
              <p:cNvSpPr txBox="1"/>
              <p:nvPr/>
            </p:nvSpPr>
            <p:spPr>
              <a:xfrm>
                <a:off x="799163" y="3672389"/>
                <a:ext cx="317311" cy="282054"/>
              </a:xfrm>
              <a:prstGeom prst="rect">
                <a:avLst/>
              </a:prstGeom>
              <a:noFill/>
            </p:spPr>
            <p:txBody>
              <a:bodyPr wrap="none" rtlCol="0">
                <a:spAutoFit/>
              </a:bodyPr>
              <a:lstStyle/>
              <a:p>
                <a:pPr algn="ctr"/>
                <a:r>
                  <a:rPr lang="en-GB" sz="800" dirty="0" smtClean="0">
                    <a:solidFill>
                      <a:srgbClr val="000000"/>
                    </a:solidFill>
                  </a:rPr>
                  <a:t>0</a:t>
                </a:r>
                <a:endParaRPr lang="en-GB" sz="800" dirty="0">
                  <a:solidFill>
                    <a:srgbClr val="000000"/>
                  </a:solidFill>
                </a:endParaRPr>
              </a:p>
            </p:txBody>
          </p:sp>
          <p:sp>
            <p:nvSpPr>
              <p:cNvPr id="510" name="TextBox 509"/>
              <p:cNvSpPr txBox="1"/>
              <p:nvPr/>
            </p:nvSpPr>
            <p:spPr>
              <a:xfrm>
                <a:off x="1321657" y="3672389"/>
                <a:ext cx="317311" cy="282054"/>
              </a:xfrm>
              <a:prstGeom prst="rect">
                <a:avLst/>
              </a:prstGeom>
              <a:noFill/>
            </p:spPr>
            <p:txBody>
              <a:bodyPr wrap="none" rtlCol="0">
                <a:spAutoFit/>
              </a:bodyPr>
              <a:lstStyle/>
              <a:p>
                <a:pPr algn="ctr"/>
                <a:r>
                  <a:rPr lang="en-GB" sz="800" dirty="0" smtClean="0">
                    <a:solidFill>
                      <a:srgbClr val="000000"/>
                    </a:solidFill>
                  </a:rPr>
                  <a:t>1</a:t>
                </a:r>
                <a:endParaRPr lang="en-GB" sz="800" dirty="0">
                  <a:solidFill>
                    <a:srgbClr val="000000"/>
                  </a:solidFill>
                </a:endParaRPr>
              </a:p>
            </p:txBody>
          </p:sp>
          <p:sp>
            <p:nvSpPr>
              <p:cNvPr id="511" name="TextBox 510"/>
              <p:cNvSpPr txBox="1"/>
              <p:nvPr/>
            </p:nvSpPr>
            <p:spPr>
              <a:xfrm>
                <a:off x="1844152" y="3672389"/>
                <a:ext cx="317311" cy="282054"/>
              </a:xfrm>
              <a:prstGeom prst="rect">
                <a:avLst/>
              </a:prstGeom>
              <a:noFill/>
            </p:spPr>
            <p:txBody>
              <a:bodyPr wrap="none" rtlCol="0">
                <a:spAutoFit/>
              </a:bodyPr>
              <a:lstStyle/>
              <a:p>
                <a:pPr algn="ctr"/>
                <a:r>
                  <a:rPr lang="en-GB" sz="800" dirty="0" smtClean="0">
                    <a:solidFill>
                      <a:srgbClr val="000000"/>
                    </a:solidFill>
                  </a:rPr>
                  <a:t>2</a:t>
                </a:r>
                <a:endParaRPr lang="en-GB" sz="800" dirty="0">
                  <a:solidFill>
                    <a:srgbClr val="000000"/>
                  </a:solidFill>
                </a:endParaRPr>
              </a:p>
            </p:txBody>
          </p:sp>
          <p:sp>
            <p:nvSpPr>
              <p:cNvPr id="512" name="TextBox 511"/>
              <p:cNvSpPr txBox="1"/>
              <p:nvPr/>
            </p:nvSpPr>
            <p:spPr>
              <a:xfrm>
                <a:off x="2347596" y="3672389"/>
                <a:ext cx="317311" cy="282054"/>
              </a:xfrm>
              <a:prstGeom prst="rect">
                <a:avLst/>
              </a:prstGeom>
              <a:noFill/>
            </p:spPr>
            <p:txBody>
              <a:bodyPr wrap="none" rtlCol="0">
                <a:spAutoFit/>
              </a:bodyPr>
              <a:lstStyle/>
              <a:p>
                <a:pPr algn="ctr"/>
                <a:r>
                  <a:rPr lang="en-GB" sz="800" dirty="0" smtClean="0">
                    <a:solidFill>
                      <a:srgbClr val="000000"/>
                    </a:solidFill>
                  </a:rPr>
                  <a:t>3</a:t>
                </a:r>
                <a:endParaRPr lang="en-GB" sz="800" dirty="0">
                  <a:solidFill>
                    <a:srgbClr val="000000"/>
                  </a:solidFill>
                </a:endParaRPr>
              </a:p>
            </p:txBody>
          </p:sp>
          <p:sp>
            <p:nvSpPr>
              <p:cNvPr id="513" name="TextBox 512"/>
              <p:cNvSpPr txBox="1"/>
              <p:nvPr/>
            </p:nvSpPr>
            <p:spPr>
              <a:xfrm>
                <a:off x="2851042" y="3672389"/>
                <a:ext cx="317311" cy="282054"/>
              </a:xfrm>
              <a:prstGeom prst="rect">
                <a:avLst/>
              </a:prstGeom>
              <a:noFill/>
            </p:spPr>
            <p:txBody>
              <a:bodyPr wrap="none" rtlCol="0">
                <a:spAutoFit/>
              </a:bodyPr>
              <a:lstStyle/>
              <a:p>
                <a:pPr algn="ctr"/>
                <a:r>
                  <a:rPr lang="en-GB" sz="800" dirty="0" smtClean="0">
                    <a:solidFill>
                      <a:srgbClr val="000000"/>
                    </a:solidFill>
                  </a:rPr>
                  <a:t>4</a:t>
                </a:r>
                <a:endParaRPr lang="en-GB" sz="800" dirty="0">
                  <a:solidFill>
                    <a:srgbClr val="000000"/>
                  </a:solidFill>
                </a:endParaRPr>
              </a:p>
            </p:txBody>
          </p:sp>
          <p:sp>
            <p:nvSpPr>
              <p:cNvPr id="514" name="TextBox 513"/>
              <p:cNvSpPr txBox="1"/>
              <p:nvPr/>
            </p:nvSpPr>
            <p:spPr>
              <a:xfrm>
                <a:off x="3373536" y="3672389"/>
                <a:ext cx="317311" cy="282054"/>
              </a:xfrm>
              <a:prstGeom prst="rect">
                <a:avLst/>
              </a:prstGeom>
              <a:noFill/>
            </p:spPr>
            <p:txBody>
              <a:bodyPr wrap="none" rtlCol="0">
                <a:spAutoFit/>
              </a:bodyPr>
              <a:lstStyle/>
              <a:p>
                <a:pPr algn="ctr"/>
                <a:r>
                  <a:rPr lang="en-GB" sz="800" dirty="0" smtClean="0">
                    <a:solidFill>
                      <a:srgbClr val="000000"/>
                    </a:solidFill>
                  </a:rPr>
                  <a:t>5</a:t>
                </a:r>
                <a:endParaRPr lang="en-GB" sz="800" dirty="0">
                  <a:solidFill>
                    <a:srgbClr val="000000"/>
                  </a:solidFill>
                </a:endParaRPr>
              </a:p>
            </p:txBody>
          </p:sp>
          <p:sp>
            <p:nvSpPr>
              <p:cNvPr id="515" name="TextBox 514"/>
              <p:cNvSpPr txBox="1"/>
              <p:nvPr/>
            </p:nvSpPr>
            <p:spPr>
              <a:xfrm>
                <a:off x="3867456" y="3672389"/>
                <a:ext cx="317311" cy="282054"/>
              </a:xfrm>
              <a:prstGeom prst="rect">
                <a:avLst/>
              </a:prstGeom>
              <a:noFill/>
            </p:spPr>
            <p:txBody>
              <a:bodyPr wrap="none" rtlCol="0">
                <a:spAutoFit/>
              </a:bodyPr>
              <a:lstStyle/>
              <a:p>
                <a:pPr algn="ctr"/>
                <a:r>
                  <a:rPr lang="en-GB" sz="800" dirty="0" smtClean="0">
                    <a:solidFill>
                      <a:srgbClr val="000000"/>
                    </a:solidFill>
                  </a:rPr>
                  <a:t>6</a:t>
                </a:r>
                <a:endParaRPr lang="en-GB" sz="800" dirty="0">
                  <a:solidFill>
                    <a:srgbClr val="000000"/>
                  </a:solidFill>
                </a:endParaRPr>
              </a:p>
            </p:txBody>
          </p:sp>
          <p:sp>
            <p:nvSpPr>
              <p:cNvPr id="516" name="TextBox 515"/>
              <p:cNvSpPr txBox="1"/>
              <p:nvPr/>
            </p:nvSpPr>
            <p:spPr>
              <a:xfrm>
                <a:off x="1481188" y="3809305"/>
                <a:ext cx="2155698" cy="322347"/>
              </a:xfrm>
              <a:prstGeom prst="rect">
                <a:avLst/>
              </a:prstGeom>
              <a:noFill/>
            </p:spPr>
            <p:txBody>
              <a:bodyPr wrap="none" rtlCol="0">
                <a:spAutoFit/>
              </a:bodyPr>
              <a:lstStyle/>
              <a:p>
                <a:pPr algn="ctr"/>
                <a:r>
                  <a:rPr lang="en-GB" sz="1000" dirty="0" smtClean="0">
                    <a:solidFill>
                      <a:srgbClr val="000000"/>
                    </a:solidFill>
                  </a:rPr>
                  <a:t>Years from randomisation</a:t>
                </a:r>
                <a:endParaRPr lang="en-GB" sz="1000" dirty="0">
                  <a:solidFill>
                    <a:srgbClr val="000000"/>
                  </a:solidFill>
                </a:endParaRPr>
              </a:p>
            </p:txBody>
          </p:sp>
          <p:sp>
            <p:nvSpPr>
              <p:cNvPr id="517" name="TextBox 516"/>
              <p:cNvSpPr txBox="1"/>
              <p:nvPr/>
            </p:nvSpPr>
            <p:spPr>
              <a:xfrm>
                <a:off x="1801227" y="1252785"/>
                <a:ext cx="1515620" cy="362641"/>
              </a:xfrm>
              <a:prstGeom prst="rect">
                <a:avLst/>
              </a:prstGeom>
              <a:noFill/>
            </p:spPr>
            <p:txBody>
              <a:bodyPr wrap="none" rtlCol="0">
                <a:spAutoFit/>
              </a:bodyPr>
              <a:lstStyle/>
              <a:p>
                <a:pPr algn="ctr"/>
                <a:r>
                  <a:rPr lang="en-GB" sz="1200" b="1" dirty="0" smtClean="0">
                    <a:solidFill>
                      <a:srgbClr val="000000"/>
                    </a:solidFill>
                  </a:rPr>
                  <a:t>5-FU vs Cape</a:t>
                </a:r>
                <a:endParaRPr lang="en-GB" sz="1200" b="1" dirty="0">
                  <a:solidFill>
                    <a:srgbClr val="000000"/>
                  </a:solidFill>
                </a:endParaRPr>
              </a:p>
            </p:txBody>
          </p:sp>
          <p:sp>
            <p:nvSpPr>
              <p:cNvPr id="518" name="TextBox 517"/>
              <p:cNvSpPr txBox="1"/>
              <p:nvPr/>
            </p:nvSpPr>
            <p:spPr>
              <a:xfrm>
                <a:off x="1875905" y="2178208"/>
                <a:ext cx="460382" cy="369332"/>
              </a:xfrm>
              <a:prstGeom prst="rect">
                <a:avLst/>
              </a:prstGeom>
              <a:noFill/>
            </p:spPr>
            <p:txBody>
              <a:bodyPr wrap="none" rtlCol="0">
                <a:spAutoFit/>
              </a:bodyPr>
              <a:lstStyle/>
              <a:p>
                <a:r>
                  <a:rPr lang="en-GB" sz="900" dirty="0" smtClean="0">
                    <a:solidFill>
                      <a:srgbClr val="000000"/>
                    </a:solidFill>
                  </a:rPr>
                  <a:t>5-FU</a:t>
                </a:r>
              </a:p>
              <a:p>
                <a:r>
                  <a:rPr lang="en-GB" sz="900" dirty="0" smtClean="0">
                    <a:solidFill>
                      <a:srgbClr val="000000"/>
                    </a:solidFill>
                  </a:rPr>
                  <a:t>Cape</a:t>
                </a:r>
                <a:endParaRPr lang="en-GB" sz="900" dirty="0">
                  <a:solidFill>
                    <a:srgbClr val="000000"/>
                  </a:solidFill>
                </a:endParaRPr>
              </a:p>
            </p:txBody>
          </p:sp>
          <p:sp>
            <p:nvSpPr>
              <p:cNvPr id="519" name="TextBox 518"/>
              <p:cNvSpPr txBox="1"/>
              <p:nvPr/>
            </p:nvSpPr>
            <p:spPr>
              <a:xfrm>
                <a:off x="2294807" y="2178207"/>
                <a:ext cx="2155698" cy="483521"/>
              </a:xfrm>
              <a:prstGeom prst="rect">
                <a:avLst/>
              </a:prstGeom>
              <a:noFill/>
            </p:spPr>
            <p:txBody>
              <a:bodyPr wrap="none" rtlCol="0">
                <a:spAutoFit/>
              </a:bodyPr>
              <a:lstStyle/>
              <a:p>
                <a:r>
                  <a:rPr lang="en-GB" sz="900" dirty="0" smtClean="0">
                    <a:solidFill>
                      <a:srgbClr val="000000"/>
                    </a:solidFill>
                  </a:rPr>
                  <a:t> 782 </a:t>
                </a:r>
                <a:r>
                  <a:rPr lang="en-GB" sz="900" dirty="0" err="1">
                    <a:solidFill>
                      <a:srgbClr val="000000"/>
                    </a:solidFill>
                  </a:rPr>
                  <a:t>p</a:t>
                </a:r>
                <a:r>
                  <a:rPr lang="en-GB" sz="900" dirty="0" err="1" smtClean="0">
                    <a:solidFill>
                      <a:srgbClr val="000000"/>
                    </a:solidFill>
                  </a:rPr>
                  <a:t>ts</a:t>
                </a:r>
                <a:r>
                  <a:rPr lang="en-GB" sz="900" dirty="0" smtClean="0">
                    <a:solidFill>
                      <a:srgbClr val="000000"/>
                    </a:solidFill>
                  </a:rPr>
                  <a:t>, 95 L-R Recurrence</a:t>
                </a:r>
              </a:p>
              <a:p>
                <a:r>
                  <a:rPr lang="en-GB" sz="900" dirty="0" smtClean="0">
                    <a:solidFill>
                      <a:srgbClr val="000000"/>
                    </a:solidFill>
                  </a:rPr>
                  <a:t> 785 </a:t>
                </a:r>
                <a:r>
                  <a:rPr lang="en-GB" sz="900" dirty="0" err="1">
                    <a:solidFill>
                      <a:srgbClr val="000000"/>
                    </a:solidFill>
                  </a:rPr>
                  <a:t>p</a:t>
                </a:r>
                <a:r>
                  <a:rPr lang="en-GB" sz="900" dirty="0" err="1" smtClean="0">
                    <a:solidFill>
                      <a:srgbClr val="000000"/>
                    </a:solidFill>
                  </a:rPr>
                  <a:t>ts</a:t>
                </a:r>
                <a:r>
                  <a:rPr lang="en-GB" sz="900" dirty="0" smtClean="0">
                    <a:solidFill>
                      <a:srgbClr val="000000"/>
                    </a:solidFill>
                  </a:rPr>
                  <a:t>, 97 </a:t>
                </a:r>
                <a:r>
                  <a:rPr lang="en-GB" sz="900" dirty="0">
                    <a:solidFill>
                      <a:srgbClr val="000000"/>
                    </a:solidFill>
                  </a:rPr>
                  <a:t>L-R Recurrence</a:t>
                </a:r>
              </a:p>
            </p:txBody>
          </p:sp>
          <p:sp>
            <p:nvSpPr>
              <p:cNvPr id="520" name="TextBox 519"/>
              <p:cNvSpPr txBox="1"/>
              <p:nvPr/>
            </p:nvSpPr>
            <p:spPr>
              <a:xfrm>
                <a:off x="1875905" y="2576513"/>
                <a:ext cx="2147304" cy="483521"/>
              </a:xfrm>
              <a:prstGeom prst="rect">
                <a:avLst/>
              </a:prstGeom>
              <a:noFill/>
            </p:spPr>
            <p:txBody>
              <a:bodyPr wrap="none" rtlCol="0">
                <a:spAutoFit/>
              </a:bodyPr>
              <a:lstStyle/>
              <a:p>
                <a:r>
                  <a:rPr lang="en-GB" sz="900" dirty="0" smtClean="0">
                    <a:solidFill>
                      <a:srgbClr val="000000"/>
                    </a:solidFill>
                  </a:rPr>
                  <a:t>HR 1.00 (95% CI 0.75, 1.32)</a:t>
                </a:r>
              </a:p>
              <a:p>
                <a:r>
                  <a:rPr lang="en-GB" sz="900" dirty="0" smtClean="0">
                    <a:solidFill>
                      <a:srgbClr val="000000"/>
                    </a:solidFill>
                  </a:rPr>
                  <a:t>p=0.98</a:t>
                </a:r>
                <a:endParaRPr lang="en-GB" sz="900" dirty="0">
                  <a:solidFill>
                    <a:srgbClr val="000000"/>
                  </a:solidFill>
                </a:endParaRPr>
              </a:p>
            </p:txBody>
          </p:sp>
        </p:grpSp>
        <p:grpSp>
          <p:nvGrpSpPr>
            <p:cNvPr id="536" name="Group 535"/>
            <p:cNvGrpSpPr/>
            <p:nvPr/>
          </p:nvGrpSpPr>
          <p:grpSpPr>
            <a:xfrm>
              <a:off x="4617267" y="1177835"/>
              <a:ext cx="4500029" cy="2875303"/>
              <a:chOff x="117720" y="1252785"/>
              <a:chExt cx="4500029" cy="2875303"/>
            </a:xfrm>
          </p:grpSpPr>
          <p:grpSp>
            <p:nvGrpSpPr>
              <p:cNvPr id="537" name="Group 536"/>
              <p:cNvGrpSpPr/>
              <p:nvPr/>
            </p:nvGrpSpPr>
            <p:grpSpPr>
              <a:xfrm>
                <a:off x="842111" y="1524780"/>
                <a:ext cx="3172525" cy="2207772"/>
                <a:chOff x="707201" y="1569750"/>
                <a:chExt cx="3172525" cy="2207772"/>
              </a:xfrm>
            </p:grpSpPr>
            <p:sp>
              <p:nvSpPr>
                <p:cNvPr id="557" name="Line 4"/>
                <p:cNvSpPr>
                  <a:spLocks noChangeShapeType="1"/>
                </p:cNvSpPr>
                <p:nvPr/>
              </p:nvSpPr>
              <p:spPr bwMode="auto">
                <a:xfrm>
                  <a:off x="723554" y="1569750"/>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8" name="Line 5"/>
                <p:cNvSpPr>
                  <a:spLocks noChangeShapeType="1"/>
                </p:cNvSpPr>
                <p:nvPr/>
              </p:nvSpPr>
              <p:spPr bwMode="auto">
                <a:xfrm>
                  <a:off x="723554" y="1986967"/>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9" name="Line 6"/>
                <p:cNvSpPr>
                  <a:spLocks noChangeShapeType="1"/>
                </p:cNvSpPr>
                <p:nvPr/>
              </p:nvSpPr>
              <p:spPr bwMode="auto">
                <a:xfrm>
                  <a:off x="723554" y="2421568"/>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0" name="Line 7"/>
                <p:cNvSpPr>
                  <a:spLocks noChangeShapeType="1"/>
                </p:cNvSpPr>
                <p:nvPr/>
              </p:nvSpPr>
              <p:spPr bwMode="auto">
                <a:xfrm>
                  <a:off x="707201" y="3273385"/>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1" name="Line 8"/>
                <p:cNvSpPr>
                  <a:spLocks noChangeShapeType="1"/>
                </p:cNvSpPr>
                <p:nvPr/>
              </p:nvSpPr>
              <p:spPr bwMode="auto">
                <a:xfrm>
                  <a:off x="723554" y="2821400"/>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2" name="Line 9"/>
                <p:cNvSpPr>
                  <a:spLocks noChangeShapeType="1"/>
                </p:cNvSpPr>
                <p:nvPr/>
              </p:nvSpPr>
              <p:spPr bwMode="auto">
                <a:xfrm>
                  <a:off x="821674"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3" name="Line 10"/>
                <p:cNvSpPr>
                  <a:spLocks noChangeShapeType="1"/>
                </p:cNvSpPr>
                <p:nvPr/>
              </p:nvSpPr>
              <p:spPr bwMode="auto">
                <a:xfrm>
                  <a:off x="1344977"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4" name="Line 11"/>
                <p:cNvSpPr>
                  <a:spLocks noChangeShapeType="1"/>
                </p:cNvSpPr>
                <p:nvPr/>
              </p:nvSpPr>
              <p:spPr bwMode="auto">
                <a:xfrm>
                  <a:off x="1868280"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5" name="Line 12"/>
                <p:cNvSpPr>
                  <a:spLocks noChangeShapeType="1"/>
                </p:cNvSpPr>
                <p:nvPr/>
              </p:nvSpPr>
              <p:spPr bwMode="auto">
                <a:xfrm>
                  <a:off x="2375229"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6" name="Line 13"/>
                <p:cNvSpPr>
                  <a:spLocks noChangeShapeType="1"/>
                </p:cNvSpPr>
                <p:nvPr/>
              </p:nvSpPr>
              <p:spPr bwMode="auto">
                <a:xfrm>
                  <a:off x="2882179"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7" name="Line 14"/>
                <p:cNvSpPr>
                  <a:spLocks noChangeShapeType="1"/>
                </p:cNvSpPr>
                <p:nvPr/>
              </p:nvSpPr>
              <p:spPr bwMode="auto">
                <a:xfrm>
                  <a:off x="3389129"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8" name="Line 15"/>
                <p:cNvSpPr>
                  <a:spLocks noChangeShapeType="1"/>
                </p:cNvSpPr>
                <p:nvPr/>
              </p:nvSpPr>
              <p:spPr bwMode="auto">
                <a:xfrm>
                  <a:off x="3879726"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9" name="Line 16"/>
                <p:cNvSpPr>
                  <a:spLocks noChangeShapeType="1"/>
                </p:cNvSpPr>
                <p:nvPr/>
              </p:nvSpPr>
              <p:spPr bwMode="auto">
                <a:xfrm>
                  <a:off x="723554" y="3673218"/>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cxnSp>
              <p:nvCxnSpPr>
                <p:cNvPr id="570" name="Straight Connector 569"/>
                <p:cNvCxnSpPr/>
                <p:nvPr/>
              </p:nvCxnSpPr>
              <p:spPr>
                <a:xfrm>
                  <a:off x="821674" y="1569750"/>
                  <a:ext cx="0" cy="210346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flipH="1">
                  <a:off x="821674" y="3673218"/>
                  <a:ext cx="30580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38" name="TextBox 537"/>
              <p:cNvSpPr txBox="1"/>
              <p:nvPr/>
            </p:nvSpPr>
            <p:spPr>
              <a:xfrm rot="16200000">
                <a:off x="-882690" y="2395193"/>
                <a:ext cx="2363462" cy="362641"/>
              </a:xfrm>
              <a:prstGeom prst="rect">
                <a:avLst/>
              </a:prstGeom>
              <a:noFill/>
            </p:spPr>
            <p:txBody>
              <a:bodyPr wrap="none" rtlCol="0">
                <a:spAutoFit/>
              </a:bodyPr>
              <a:lstStyle/>
              <a:p>
                <a:pPr algn="ctr"/>
                <a:r>
                  <a:rPr lang="en-GB" sz="1200" dirty="0" smtClean="0">
                    <a:solidFill>
                      <a:srgbClr val="000000"/>
                    </a:solidFill>
                  </a:rPr>
                  <a:t>L-R recurrence-free (%)</a:t>
                </a:r>
                <a:endParaRPr lang="en-GB" sz="1200" dirty="0">
                  <a:solidFill>
                    <a:srgbClr val="000000"/>
                  </a:solidFill>
                </a:endParaRPr>
              </a:p>
            </p:txBody>
          </p:sp>
          <p:sp>
            <p:nvSpPr>
              <p:cNvPr id="539" name="TextBox 538"/>
              <p:cNvSpPr txBox="1"/>
              <p:nvPr/>
            </p:nvSpPr>
            <p:spPr>
              <a:xfrm>
                <a:off x="433719" y="1386281"/>
                <a:ext cx="468411" cy="282054"/>
              </a:xfrm>
              <a:prstGeom prst="rect">
                <a:avLst/>
              </a:prstGeom>
              <a:noFill/>
            </p:spPr>
            <p:txBody>
              <a:bodyPr wrap="none" rtlCol="0">
                <a:spAutoFit/>
              </a:bodyPr>
              <a:lstStyle/>
              <a:p>
                <a:pPr algn="r"/>
                <a:r>
                  <a:rPr lang="en-GB" sz="800" dirty="0" smtClean="0">
                    <a:solidFill>
                      <a:srgbClr val="000000"/>
                    </a:solidFill>
                  </a:rPr>
                  <a:t>100</a:t>
                </a:r>
                <a:endParaRPr lang="en-GB" sz="800" dirty="0">
                  <a:solidFill>
                    <a:srgbClr val="000000"/>
                  </a:solidFill>
                </a:endParaRPr>
              </a:p>
            </p:txBody>
          </p:sp>
          <p:sp>
            <p:nvSpPr>
              <p:cNvPr id="540" name="TextBox 539"/>
              <p:cNvSpPr txBox="1"/>
              <p:nvPr/>
            </p:nvSpPr>
            <p:spPr>
              <a:xfrm>
                <a:off x="509270" y="1803497"/>
                <a:ext cx="392861" cy="282054"/>
              </a:xfrm>
              <a:prstGeom prst="rect">
                <a:avLst/>
              </a:prstGeom>
              <a:noFill/>
            </p:spPr>
            <p:txBody>
              <a:bodyPr wrap="none" rtlCol="0">
                <a:spAutoFit/>
              </a:bodyPr>
              <a:lstStyle/>
              <a:p>
                <a:pPr algn="r"/>
                <a:r>
                  <a:rPr lang="en-GB" sz="800" dirty="0" smtClean="0">
                    <a:solidFill>
                      <a:srgbClr val="000000"/>
                    </a:solidFill>
                  </a:rPr>
                  <a:t>80</a:t>
                </a:r>
                <a:endParaRPr lang="en-GB" sz="800" dirty="0">
                  <a:solidFill>
                    <a:srgbClr val="000000"/>
                  </a:solidFill>
                </a:endParaRPr>
              </a:p>
            </p:txBody>
          </p:sp>
          <p:sp>
            <p:nvSpPr>
              <p:cNvPr id="541" name="TextBox 540"/>
              <p:cNvSpPr txBox="1"/>
              <p:nvPr/>
            </p:nvSpPr>
            <p:spPr>
              <a:xfrm>
                <a:off x="509270" y="2239764"/>
                <a:ext cx="392861" cy="282054"/>
              </a:xfrm>
              <a:prstGeom prst="rect">
                <a:avLst/>
              </a:prstGeom>
              <a:noFill/>
            </p:spPr>
            <p:txBody>
              <a:bodyPr wrap="none" rtlCol="0">
                <a:spAutoFit/>
              </a:bodyPr>
              <a:lstStyle/>
              <a:p>
                <a:pPr algn="r"/>
                <a:r>
                  <a:rPr lang="en-GB" sz="800" dirty="0" smtClean="0">
                    <a:solidFill>
                      <a:srgbClr val="000000"/>
                    </a:solidFill>
                  </a:rPr>
                  <a:t>60</a:t>
                </a:r>
                <a:endParaRPr lang="en-GB" sz="800" dirty="0">
                  <a:solidFill>
                    <a:srgbClr val="000000"/>
                  </a:solidFill>
                </a:endParaRPr>
              </a:p>
            </p:txBody>
          </p:sp>
          <p:sp>
            <p:nvSpPr>
              <p:cNvPr id="542" name="TextBox 541"/>
              <p:cNvSpPr txBox="1"/>
              <p:nvPr/>
            </p:nvSpPr>
            <p:spPr>
              <a:xfrm>
                <a:off x="509270" y="2637930"/>
                <a:ext cx="392861" cy="282054"/>
              </a:xfrm>
              <a:prstGeom prst="rect">
                <a:avLst/>
              </a:prstGeom>
              <a:noFill/>
            </p:spPr>
            <p:txBody>
              <a:bodyPr wrap="none" rtlCol="0">
                <a:spAutoFit/>
              </a:bodyPr>
              <a:lstStyle/>
              <a:p>
                <a:pPr algn="r"/>
                <a:r>
                  <a:rPr lang="en-GB" sz="800" dirty="0" smtClean="0">
                    <a:solidFill>
                      <a:srgbClr val="000000"/>
                    </a:solidFill>
                  </a:rPr>
                  <a:t>40</a:t>
                </a:r>
                <a:endParaRPr lang="en-GB" sz="800" dirty="0">
                  <a:solidFill>
                    <a:srgbClr val="000000"/>
                  </a:solidFill>
                </a:endParaRPr>
              </a:p>
            </p:txBody>
          </p:sp>
          <p:sp>
            <p:nvSpPr>
              <p:cNvPr id="543" name="TextBox 542"/>
              <p:cNvSpPr txBox="1"/>
              <p:nvPr/>
            </p:nvSpPr>
            <p:spPr>
              <a:xfrm>
                <a:off x="509270" y="3093248"/>
                <a:ext cx="392861" cy="282054"/>
              </a:xfrm>
              <a:prstGeom prst="rect">
                <a:avLst/>
              </a:prstGeom>
              <a:noFill/>
            </p:spPr>
            <p:txBody>
              <a:bodyPr wrap="none" rtlCol="0">
                <a:spAutoFit/>
              </a:bodyPr>
              <a:lstStyle/>
              <a:p>
                <a:pPr algn="r"/>
                <a:r>
                  <a:rPr lang="en-GB" sz="800" dirty="0" smtClean="0">
                    <a:solidFill>
                      <a:srgbClr val="000000"/>
                    </a:solidFill>
                  </a:rPr>
                  <a:t>20</a:t>
                </a:r>
                <a:endParaRPr lang="en-GB" sz="800" dirty="0">
                  <a:solidFill>
                    <a:srgbClr val="000000"/>
                  </a:solidFill>
                </a:endParaRPr>
              </a:p>
            </p:txBody>
          </p:sp>
          <p:sp>
            <p:nvSpPr>
              <p:cNvPr id="544" name="TextBox 543"/>
              <p:cNvSpPr txBox="1"/>
              <p:nvPr/>
            </p:nvSpPr>
            <p:spPr>
              <a:xfrm>
                <a:off x="584820" y="3491415"/>
                <a:ext cx="317311" cy="282054"/>
              </a:xfrm>
              <a:prstGeom prst="rect">
                <a:avLst/>
              </a:prstGeom>
              <a:noFill/>
            </p:spPr>
            <p:txBody>
              <a:bodyPr wrap="none" rtlCol="0">
                <a:spAutoFit/>
              </a:bodyPr>
              <a:lstStyle/>
              <a:p>
                <a:pPr algn="r"/>
                <a:r>
                  <a:rPr lang="en-GB" sz="800" dirty="0" smtClean="0">
                    <a:solidFill>
                      <a:srgbClr val="000000"/>
                    </a:solidFill>
                  </a:rPr>
                  <a:t>0</a:t>
                </a:r>
                <a:endParaRPr lang="en-GB" sz="800" dirty="0">
                  <a:solidFill>
                    <a:srgbClr val="000000"/>
                  </a:solidFill>
                </a:endParaRPr>
              </a:p>
            </p:txBody>
          </p:sp>
          <p:sp>
            <p:nvSpPr>
              <p:cNvPr id="545" name="TextBox 544"/>
              <p:cNvSpPr txBox="1"/>
              <p:nvPr/>
            </p:nvSpPr>
            <p:spPr>
              <a:xfrm>
                <a:off x="799163" y="3672391"/>
                <a:ext cx="317311" cy="282055"/>
              </a:xfrm>
              <a:prstGeom prst="rect">
                <a:avLst/>
              </a:prstGeom>
              <a:noFill/>
            </p:spPr>
            <p:txBody>
              <a:bodyPr wrap="none" rtlCol="0">
                <a:spAutoFit/>
              </a:bodyPr>
              <a:lstStyle/>
              <a:p>
                <a:pPr algn="ctr"/>
                <a:r>
                  <a:rPr lang="en-GB" sz="800" dirty="0" smtClean="0">
                    <a:solidFill>
                      <a:srgbClr val="000000"/>
                    </a:solidFill>
                  </a:rPr>
                  <a:t>0</a:t>
                </a:r>
                <a:endParaRPr lang="en-GB" sz="800" dirty="0">
                  <a:solidFill>
                    <a:srgbClr val="000000"/>
                  </a:solidFill>
                </a:endParaRPr>
              </a:p>
            </p:txBody>
          </p:sp>
          <p:sp>
            <p:nvSpPr>
              <p:cNvPr id="546" name="TextBox 545"/>
              <p:cNvSpPr txBox="1"/>
              <p:nvPr/>
            </p:nvSpPr>
            <p:spPr>
              <a:xfrm>
                <a:off x="1321657" y="3672391"/>
                <a:ext cx="317311" cy="282055"/>
              </a:xfrm>
              <a:prstGeom prst="rect">
                <a:avLst/>
              </a:prstGeom>
              <a:noFill/>
            </p:spPr>
            <p:txBody>
              <a:bodyPr wrap="none" rtlCol="0">
                <a:spAutoFit/>
              </a:bodyPr>
              <a:lstStyle/>
              <a:p>
                <a:pPr algn="ctr"/>
                <a:r>
                  <a:rPr lang="en-GB" sz="800" dirty="0" smtClean="0">
                    <a:solidFill>
                      <a:srgbClr val="000000"/>
                    </a:solidFill>
                  </a:rPr>
                  <a:t>1</a:t>
                </a:r>
                <a:endParaRPr lang="en-GB" sz="800" dirty="0">
                  <a:solidFill>
                    <a:srgbClr val="000000"/>
                  </a:solidFill>
                </a:endParaRPr>
              </a:p>
            </p:txBody>
          </p:sp>
          <p:sp>
            <p:nvSpPr>
              <p:cNvPr id="547" name="TextBox 546"/>
              <p:cNvSpPr txBox="1"/>
              <p:nvPr/>
            </p:nvSpPr>
            <p:spPr>
              <a:xfrm>
                <a:off x="1844153" y="3672391"/>
                <a:ext cx="317311" cy="282055"/>
              </a:xfrm>
              <a:prstGeom prst="rect">
                <a:avLst/>
              </a:prstGeom>
              <a:noFill/>
            </p:spPr>
            <p:txBody>
              <a:bodyPr wrap="none" rtlCol="0">
                <a:spAutoFit/>
              </a:bodyPr>
              <a:lstStyle/>
              <a:p>
                <a:pPr algn="ctr"/>
                <a:r>
                  <a:rPr lang="en-GB" sz="800" dirty="0" smtClean="0">
                    <a:solidFill>
                      <a:srgbClr val="000000"/>
                    </a:solidFill>
                  </a:rPr>
                  <a:t>2</a:t>
                </a:r>
                <a:endParaRPr lang="en-GB" sz="800" dirty="0">
                  <a:solidFill>
                    <a:srgbClr val="000000"/>
                  </a:solidFill>
                </a:endParaRPr>
              </a:p>
            </p:txBody>
          </p:sp>
          <p:sp>
            <p:nvSpPr>
              <p:cNvPr id="548" name="TextBox 547"/>
              <p:cNvSpPr txBox="1"/>
              <p:nvPr/>
            </p:nvSpPr>
            <p:spPr>
              <a:xfrm>
                <a:off x="2347597" y="3672391"/>
                <a:ext cx="317311" cy="282055"/>
              </a:xfrm>
              <a:prstGeom prst="rect">
                <a:avLst/>
              </a:prstGeom>
              <a:noFill/>
            </p:spPr>
            <p:txBody>
              <a:bodyPr wrap="none" rtlCol="0">
                <a:spAutoFit/>
              </a:bodyPr>
              <a:lstStyle/>
              <a:p>
                <a:pPr algn="ctr"/>
                <a:r>
                  <a:rPr lang="en-GB" sz="800" dirty="0" smtClean="0">
                    <a:solidFill>
                      <a:srgbClr val="000000"/>
                    </a:solidFill>
                  </a:rPr>
                  <a:t>3</a:t>
                </a:r>
                <a:endParaRPr lang="en-GB" sz="800" dirty="0">
                  <a:solidFill>
                    <a:srgbClr val="000000"/>
                  </a:solidFill>
                </a:endParaRPr>
              </a:p>
            </p:txBody>
          </p:sp>
          <p:sp>
            <p:nvSpPr>
              <p:cNvPr id="549" name="TextBox 548"/>
              <p:cNvSpPr txBox="1"/>
              <p:nvPr/>
            </p:nvSpPr>
            <p:spPr>
              <a:xfrm>
                <a:off x="2851043" y="3672391"/>
                <a:ext cx="317311" cy="282055"/>
              </a:xfrm>
              <a:prstGeom prst="rect">
                <a:avLst/>
              </a:prstGeom>
              <a:noFill/>
            </p:spPr>
            <p:txBody>
              <a:bodyPr wrap="none" rtlCol="0">
                <a:spAutoFit/>
              </a:bodyPr>
              <a:lstStyle/>
              <a:p>
                <a:pPr algn="ctr"/>
                <a:r>
                  <a:rPr lang="en-GB" sz="800" dirty="0" smtClean="0">
                    <a:solidFill>
                      <a:srgbClr val="000000"/>
                    </a:solidFill>
                  </a:rPr>
                  <a:t>4</a:t>
                </a:r>
                <a:endParaRPr lang="en-GB" sz="800" dirty="0">
                  <a:solidFill>
                    <a:srgbClr val="000000"/>
                  </a:solidFill>
                </a:endParaRPr>
              </a:p>
            </p:txBody>
          </p:sp>
          <p:sp>
            <p:nvSpPr>
              <p:cNvPr id="550" name="TextBox 549"/>
              <p:cNvSpPr txBox="1"/>
              <p:nvPr/>
            </p:nvSpPr>
            <p:spPr>
              <a:xfrm>
                <a:off x="3373537" y="3672391"/>
                <a:ext cx="317311" cy="282055"/>
              </a:xfrm>
              <a:prstGeom prst="rect">
                <a:avLst/>
              </a:prstGeom>
              <a:noFill/>
            </p:spPr>
            <p:txBody>
              <a:bodyPr wrap="none" rtlCol="0">
                <a:spAutoFit/>
              </a:bodyPr>
              <a:lstStyle/>
              <a:p>
                <a:pPr algn="ctr"/>
                <a:r>
                  <a:rPr lang="en-GB" sz="800" dirty="0" smtClean="0">
                    <a:solidFill>
                      <a:srgbClr val="000000"/>
                    </a:solidFill>
                  </a:rPr>
                  <a:t>5</a:t>
                </a:r>
                <a:endParaRPr lang="en-GB" sz="800" dirty="0">
                  <a:solidFill>
                    <a:srgbClr val="000000"/>
                  </a:solidFill>
                </a:endParaRPr>
              </a:p>
            </p:txBody>
          </p:sp>
          <p:sp>
            <p:nvSpPr>
              <p:cNvPr id="551" name="TextBox 550"/>
              <p:cNvSpPr txBox="1"/>
              <p:nvPr/>
            </p:nvSpPr>
            <p:spPr>
              <a:xfrm>
                <a:off x="3867457" y="3672391"/>
                <a:ext cx="317311" cy="282055"/>
              </a:xfrm>
              <a:prstGeom prst="rect">
                <a:avLst/>
              </a:prstGeom>
              <a:noFill/>
            </p:spPr>
            <p:txBody>
              <a:bodyPr wrap="none" rtlCol="0">
                <a:spAutoFit/>
              </a:bodyPr>
              <a:lstStyle/>
              <a:p>
                <a:pPr algn="ctr"/>
                <a:r>
                  <a:rPr lang="en-GB" sz="800" dirty="0" smtClean="0">
                    <a:solidFill>
                      <a:srgbClr val="000000"/>
                    </a:solidFill>
                  </a:rPr>
                  <a:t>6</a:t>
                </a:r>
                <a:endParaRPr lang="en-GB" sz="800" dirty="0">
                  <a:solidFill>
                    <a:srgbClr val="000000"/>
                  </a:solidFill>
                </a:endParaRPr>
              </a:p>
            </p:txBody>
          </p:sp>
          <p:sp>
            <p:nvSpPr>
              <p:cNvPr id="552" name="TextBox 551"/>
              <p:cNvSpPr txBox="1"/>
              <p:nvPr/>
            </p:nvSpPr>
            <p:spPr>
              <a:xfrm>
                <a:off x="1481187" y="3805741"/>
                <a:ext cx="2155699" cy="322347"/>
              </a:xfrm>
              <a:prstGeom prst="rect">
                <a:avLst/>
              </a:prstGeom>
              <a:noFill/>
            </p:spPr>
            <p:txBody>
              <a:bodyPr wrap="none" rtlCol="0">
                <a:spAutoFit/>
              </a:bodyPr>
              <a:lstStyle/>
              <a:p>
                <a:pPr algn="ctr"/>
                <a:r>
                  <a:rPr lang="en-GB" sz="1000" dirty="0" smtClean="0">
                    <a:solidFill>
                      <a:srgbClr val="000000"/>
                    </a:solidFill>
                  </a:rPr>
                  <a:t>Years from randomisation</a:t>
                </a:r>
                <a:endParaRPr lang="en-GB" sz="1000" dirty="0">
                  <a:solidFill>
                    <a:srgbClr val="000000"/>
                  </a:solidFill>
                </a:endParaRPr>
              </a:p>
            </p:txBody>
          </p:sp>
          <p:sp>
            <p:nvSpPr>
              <p:cNvPr id="553" name="TextBox 552"/>
              <p:cNvSpPr txBox="1"/>
              <p:nvPr/>
            </p:nvSpPr>
            <p:spPr>
              <a:xfrm>
                <a:off x="1614455" y="1252785"/>
                <a:ext cx="1889175" cy="362641"/>
              </a:xfrm>
              <a:prstGeom prst="rect">
                <a:avLst/>
              </a:prstGeom>
              <a:noFill/>
            </p:spPr>
            <p:txBody>
              <a:bodyPr wrap="none" rtlCol="0">
                <a:spAutoFit/>
              </a:bodyPr>
              <a:lstStyle/>
              <a:p>
                <a:pPr algn="ctr"/>
                <a:r>
                  <a:rPr lang="en-GB" sz="1200" b="1" dirty="0" smtClean="0">
                    <a:solidFill>
                      <a:srgbClr val="000000"/>
                    </a:solidFill>
                  </a:rPr>
                  <a:t>No </a:t>
                </a:r>
                <a:r>
                  <a:rPr lang="en-GB" sz="1200" b="1" dirty="0" err="1" smtClean="0">
                    <a:solidFill>
                      <a:srgbClr val="000000"/>
                    </a:solidFill>
                  </a:rPr>
                  <a:t>Oxali</a:t>
                </a:r>
                <a:r>
                  <a:rPr lang="en-GB" sz="1200" b="1" dirty="0" smtClean="0">
                    <a:solidFill>
                      <a:srgbClr val="000000"/>
                    </a:solidFill>
                  </a:rPr>
                  <a:t> vs </a:t>
                </a:r>
                <a:r>
                  <a:rPr lang="en-GB" sz="1200" b="1" dirty="0" err="1" smtClean="0">
                    <a:solidFill>
                      <a:srgbClr val="000000"/>
                    </a:solidFill>
                  </a:rPr>
                  <a:t>Oxali</a:t>
                </a:r>
                <a:endParaRPr lang="en-GB" sz="1200" b="1" dirty="0">
                  <a:solidFill>
                    <a:srgbClr val="000000"/>
                  </a:solidFill>
                </a:endParaRPr>
              </a:p>
            </p:txBody>
          </p:sp>
          <p:sp>
            <p:nvSpPr>
              <p:cNvPr id="554" name="TextBox 553"/>
              <p:cNvSpPr txBox="1"/>
              <p:nvPr/>
            </p:nvSpPr>
            <p:spPr>
              <a:xfrm>
                <a:off x="1875905" y="2178208"/>
                <a:ext cx="627095" cy="369332"/>
              </a:xfrm>
              <a:prstGeom prst="rect">
                <a:avLst/>
              </a:prstGeom>
              <a:noFill/>
            </p:spPr>
            <p:txBody>
              <a:bodyPr wrap="none" rtlCol="0">
                <a:spAutoFit/>
              </a:bodyPr>
              <a:lstStyle/>
              <a:p>
                <a:r>
                  <a:rPr lang="en-GB" sz="900" dirty="0" smtClean="0">
                    <a:solidFill>
                      <a:srgbClr val="000000"/>
                    </a:solidFill>
                  </a:rPr>
                  <a:t>No </a:t>
                </a:r>
                <a:r>
                  <a:rPr lang="en-GB" sz="900" dirty="0" err="1" smtClean="0">
                    <a:solidFill>
                      <a:srgbClr val="000000"/>
                    </a:solidFill>
                  </a:rPr>
                  <a:t>Oxali</a:t>
                </a:r>
                <a:endParaRPr lang="en-GB" sz="900" dirty="0" smtClean="0">
                  <a:solidFill>
                    <a:srgbClr val="000000"/>
                  </a:solidFill>
                </a:endParaRPr>
              </a:p>
              <a:p>
                <a:r>
                  <a:rPr lang="en-GB" sz="900" dirty="0" err="1" smtClean="0">
                    <a:solidFill>
                      <a:srgbClr val="000000"/>
                    </a:solidFill>
                  </a:rPr>
                  <a:t>Oxali</a:t>
                </a:r>
                <a:endParaRPr lang="en-GB" sz="900" dirty="0">
                  <a:solidFill>
                    <a:srgbClr val="000000"/>
                  </a:solidFill>
                </a:endParaRPr>
              </a:p>
            </p:txBody>
          </p:sp>
          <p:sp>
            <p:nvSpPr>
              <p:cNvPr id="555" name="TextBox 554"/>
              <p:cNvSpPr txBox="1"/>
              <p:nvPr/>
            </p:nvSpPr>
            <p:spPr>
              <a:xfrm>
                <a:off x="2504023" y="2178208"/>
                <a:ext cx="2113726" cy="483521"/>
              </a:xfrm>
              <a:prstGeom prst="rect">
                <a:avLst/>
              </a:prstGeom>
              <a:noFill/>
            </p:spPr>
            <p:txBody>
              <a:bodyPr wrap="none" rtlCol="0">
                <a:spAutoFit/>
              </a:bodyPr>
              <a:lstStyle/>
              <a:p>
                <a:r>
                  <a:rPr lang="en-GB" sz="900" dirty="0" smtClean="0">
                    <a:solidFill>
                      <a:srgbClr val="000000"/>
                    </a:solidFill>
                  </a:rPr>
                  <a:t>641 </a:t>
                </a:r>
                <a:r>
                  <a:rPr lang="en-GB" sz="900" dirty="0" err="1">
                    <a:solidFill>
                      <a:srgbClr val="000000"/>
                    </a:solidFill>
                  </a:rPr>
                  <a:t>p</a:t>
                </a:r>
                <a:r>
                  <a:rPr lang="en-GB" sz="900" dirty="0" err="1" smtClean="0">
                    <a:solidFill>
                      <a:srgbClr val="000000"/>
                    </a:solidFill>
                  </a:rPr>
                  <a:t>ts</a:t>
                </a:r>
                <a:r>
                  <a:rPr lang="en-GB" sz="900" dirty="0" smtClean="0">
                    <a:solidFill>
                      <a:srgbClr val="000000"/>
                    </a:solidFill>
                  </a:rPr>
                  <a:t>, 81 L-R Recurrence</a:t>
                </a:r>
              </a:p>
              <a:p>
                <a:r>
                  <a:rPr lang="en-GB" sz="900" dirty="0" smtClean="0">
                    <a:solidFill>
                      <a:srgbClr val="000000"/>
                    </a:solidFill>
                  </a:rPr>
                  <a:t>643 </a:t>
                </a:r>
                <a:r>
                  <a:rPr lang="en-GB" sz="900" dirty="0" err="1">
                    <a:solidFill>
                      <a:srgbClr val="000000"/>
                    </a:solidFill>
                  </a:rPr>
                  <a:t>p</a:t>
                </a:r>
                <a:r>
                  <a:rPr lang="en-GB" sz="900" dirty="0" err="1" smtClean="0">
                    <a:solidFill>
                      <a:srgbClr val="000000"/>
                    </a:solidFill>
                  </a:rPr>
                  <a:t>ts</a:t>
                </a:r>
                <a:r>
                  <a:rPr lang="en-GB" sz="900" dirty="0" smtClean="0">
                    <a:solidFill>
                      <a:srgbClr val="000000"/>
                    </a:solidFill>
                  </a:rPr>
                  <a:t>, 76 </a:t>
                </a:r>
                <a:r>
                  <a:rPr lang="en-GB" sz="900" dirty="0">
                    <a:solidFill>
                      <a:srgbClr val="000000"/>
                    </a:solidFill>
                  </a:rPr>
                  <a:t>L-R Recurrence</a:t>
                </a:r>
              </a:p>
            </p:txBody>
          </p:sp>
          <p:sp>
            <p:nvSpPr>
              <p:cNvPr id="556" name="TextBox 555"/>
              <p:cNvSpPr txBox="1"/>
              <p:nvPr/>
            </p:nvSpPr>
            <p:spPr>
              <a:xfrm>
                <a:off x="1875905" y="2576513"/>
                <a:ext cx="2147304" cy="483521"/>
              </a:xfrm>
              <a:prstGeom prst="rect">
                <a:avLst/>
              </a:prstGeom>
              <a:noFill/>
            </p:spPr>
            <p:txBody>
              <a:bodyPr wrap="none" rtlCol="0">
                <a:spAutoFit/>
              </a:bodyPr>
              <a:lstStyle/>
              <a:p>
                <a:r>
                  <a:rPr lang="en-GB" sz="900" dirty="0" smtClean="0">
                    <a:solidFill>
                      <a:srgbClr val="000000"/>
                    </a:solidFill>
                  </a:rPr>
                  <a:t>HR 0.94 (95% CI 0.67, 1.29)</a:t>
                </a:r>
              </a:p>
              <a:p>
                <a:r>
                  <a:rPr lang="en-GB" sz="900" dirty="0" smtClean="0">
                    <a:solidFill>
                      <a:srgbClr val="000000"/>
                    </a:solidFill>
                  </a:rPr>
                  <a:t>p=0.70</a:t>
                </a:r>
                <a:endParaRPr lang="en-GB" sz="900" dirty="0">
                  <a:solidFill>
                    <a:srgbClr val="000000"/>
                  </a:solidFill>
                </a:endParaRPr>
              </a:p>
            </p:txBody>
          </p:sp>
        </p:grpSp>
        <p:grpSp>
          <p:nvGrpSpPr>
            <p:cNvPr id="572" name="Group 571"/>
            <p:cNvGrpSpPr/>
            <p:nvPr/>
          </p:nvGrpSpPr>
          <p:grpSpPr>
            <a:xfrm>
              <a:off x="176084" y="3975650"/>
              <a:ext cx="4008684" cy="2875303"/>
              <a:chOff x="176084" y="1252785"/>
              <a:chExt cx="4008684" cy="2875303"/>
            </a:xfrm>
          </p:grpSpPr>
          <p:grpSp>
            <p:nvGrpSpPr>
              <p:cNvPr id="573" name="Group 572"/>
              <p:cNvGrpSpPr/>
              <p:nvPr/>
            </p:nvGrpSpPr>
            <p:grpSpPr>
              <a:xfrm>
                <a:off x="842111" y="1524780"/>
                <a:ext cx="3172525" cy="2207772"/>
                <a:chOff x="707201" y="1569750"/>
                <a:chExt cx="3172525" cy="2207772"/>
              </a:xfrm>
            </p:grpSpPr>
            <p:sp>
              <p:nvSpPr>
                <p:cNvPr id="593" name="Line 4"/>
                <p:cNvSpPr>
                  <a:spLocks noChangeShapeType="1"/>
                </p:cNvSpPr>
                <p:nvPr/>
              </p:nvSpPr>
              <p:spPr bwMode="auto">
                <a:xfrm>
                  <a:off x="723554" y="1569750"/>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4" name="Line 5"/>
                <p:cNvSpPr>
                  <a:spLocks noChangeShapeType="1"/>
                </p:cNvSpPr>
                <p:nvPr/>
              </p:nvSpPr>
              <p:spPr bwMode="auto">
                <a:xfrm>
                  <a:off x="723554" y="1986967"/>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5" name="Line 6"/>
                <p:cNvSpPr>
                  <a:spLocks noChangeShapeType="1"/>
                </p:cNvSpPr>
                <p:nvPr/>
              </p:nvSpPr>
              <p:spPr bwMode="auto">
                <a:xfrm>
                  <a:off x="723554" y="2421568"/>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6" name="Line 7"/>
                <p:cNvSpPr>
                  <a:spLocks noChangeShapeType="1"/>
                </p:cNvSpPr>
                <p:nvPr/>
              </p:nvSpPr>
              <p:spPr bwMode="auto">
                <a:xfrm>
                  <a:off x="707201" y="3273385"/>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7" name="Line 8"/>
                <p:cNvSpPr>
                  <a:spLocks noChangeShapeType="1"/>
                </p:cNvSpPr>
                <p:nvPr/>
              </p:nvSpPr>
              <p:spPr bwMode="auto">
                <a:xfrm>
                  <a:off x="723554" y="2821400"/>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8" name="Line 9"/>
                <p:cNvSpPr>
                  <a:spLocks noChangeShapeType="1"/>
                </p:cNvSpPr>
                <p:nvPr/>
              </p:nvSpPr>
              <p:spPr bwMode="auto">
                <a:xfrm>
                  <a:off x="821674"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9" name="Line 10"/>
                <p:cNvSpPr>
                  <a:spLocks noChangeShapeType="1"/>
                </p:cNvSpPr>
                <p:nvPr/>
              </p:nvSpPr>
              <p:spPr bwMode="auto">
                <a:xfrm>
                  <a:off x="1344977"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0" name="Line 11"/>
                <p:cNvSpPr>
                  <a:spLocks noChangeShapeType="1"/>
                </p:cNvSpPr>
                <p:nvPr/>
              </p:nvSpPr>
              <p:spPr bwMode="auto">
                <a:xfrm>
                  <a:off x="1868280"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1" name="Line 12"/>
                <p:cNvSpPr>
                  <a:spLocks noChangeShapeType="1"/>
                </p:cNvSpPr>
                <p:nvPr/>
              </p:nvSpPr>
              <p:spPr bwMode="auto">
                <a:xfrm>
                  <a:off x="2375229"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2" name="Line 13"/>
                <p:cNvSpPr>
                  <a:spLocks noChangeShapeType="1"/>
                </p:cNvSpPr>
                <p:nvPr/>
              </p:nvSpPr>
              <p:spPr bwMode="auto">
                <a:xfrm>
                  <a:off x="2882179"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3" name="Line 14"/>
                <p:cNvSpPr>
                  <a:spLocks noChangeShapeType="1"/>
                </p:cNvSpPr>
                <p:nvPr/>
              </p:nvSpPr>
              <p:spPr bwMode="auto">
                <a:xfrm>
                  <a:off x="3389129"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4" name="Line 15"/>
                <p:cNvSpPr>
                  <a:spLocks noChangeShapeType="1"/>
                </p:cNvSpPr>
                <p:nvPr/>
              </p:nvSpPr>
              <p:spPr bwMode="auto">
                <a:xfrm>
                  <a:off x="3879726"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5" name="Line 16"/>
                <p:cNvSpPr>
                  <a:spLocks noChangeShapeType="1"/>
                </p:cNvSpPr>
                <p:nvPr/>
              </p:nvSpPr>
              <p:spPr bwMode="auto">
                <a:xfrm>
                  <a:off x="723554" y="3673218"/>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cxnSp>
              <p:nvCxnSpPr>
                <p:cNvPr id="606" name="Straight Connector 605"/>
                <p:cNvCxnSpPr/>
                <p:nvPr/>
              </p:nvCxnSpPr>
              <p:spPr>
                <a:xfrm>
                  <a:off x="821674" y="1569750"/>
                  <a:ext cx="0" cy="210346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flipH="1">
                  <a:off x="821674" y="3673218"/>
                  <a:ext cx="30580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74" name="TextBox 573"/>
              <p:cNvSpPr txBox="1"/>
              <p:nvPr/>
            </p:nvSpPr>
            <p:spPr>
              <a:xfrm rot="16200000">
                <a:off x="-84726" y="2438014"/>
                <a:ext cx="798617" cy="276998"/>
              </a:xfrm>
              <a:prstGeom prst="rect">
                <a:avLst/>
              </a:prstGeom>
              <a:noFill/>
            </p:spPr>
            <p:txBody>
              <a:bodyPr wrap="none" rtlCol="0">
                <a:spAutoFit/>
              </a:bodyPr>
              <a:lstStyle/>
              <a:p>
                <a:pPr algn="ctr"/>
                <a:r>
                  <a:rPr lang="en-GB" sz="1200" dirty="0" smtClean="0">
                    <a:solidFill>
                      <a:srgbClr val="000000"/>
                    </a:solidFill>
                  </a:rPr>
                  <a:t>Alive (%)</a:t>
                </a:r>
                <a:endParaRPr lang="en-GB" sz="1200" dirty="0">
                  <a:solidFill>
                    <a:srgbClr val="000000"/>
                  </a:solidFill>
                </a:endParaRPr>
              </a:p>
            </p:txBody>
          </p:sp>
          <p:sp>
            <p:nvSpPr>
              <p:cNvPr id="575" name="TextBox 574"/>
              <p:cNvSpPr txBox="1"/>
              <p:nvPr/>
            </p:nvSpPr>
            <p:spPr>
              <a:xfrm>
                <a:off x="433720" y="1386281"/>
                <a:ext cx="468411" cy="282054"/>
              </a:xfrm>
              <a:prstGeom prst="rect">
                <a:avLst/>
              </a:prstGeom>
              <a:noFill/>
            </p:spPr>
            <p:txBody>
              <a:bodyPr wrap="none" rtlCol="0">
                <a:spAutoFit/>
              </a:bodyPr>
              <a:lstStyle/>
              <a:p>
                <a:pPr algn="r"/>
                <a:r>
                  <a:rPr lang="en-GB" sz="800" dirty="0" smtClean="0">
                    <a:solidFill>
                      <a:srgbClr val="000000"/>
                    </a:solidFill>
                  </a:rPr>
                  <a:t>100</a:t>
                </a:r>
                <a:endParaRPr lang="en-GB" sz="800" dirty="0">
                  <a:solidFill>
                    <a:srgbClr val="000000"/>
                  </a:solidFill>
                </a:endParaRPr>
              </a:p>
            </p:txBody>
          </p:sp>
          <p:sp>
            <p:nvSpPr>
              <p:cNvPr id="576" name="TextBox 575"/>
              <p:cNvSpPr txBox="1"/>
              <p:nvPr/>
            </p:nvSpPr>
            <p:spPr>
              <a:xfrm>
                <a:off x="509270" y="1803497"/>
                <a:ext cx="392861" cy="282054"/>
              </a:xfrm>
              <a:prstGeom prst="rect">
                <a:avLst/>
              </a:prstGeom>
              <a:noFill/>
            </p:spPr>
            <p:txBody>
              <a:bodyPr wrap="none" rtlCol="0">
                <a:spAutoFit/>
              </a:bodyPr>
              <a:lstStyle/>
              <a:p>
                <a:pPr algn="r"/>
                <a:r>
                  <a:rPr lang="en-GB" sz="800" dirty="0" smtClean="0">
                    <a:solidFill>
                      <a:srgbClr val="000000"/>
                    </a:solidFill>
                  </a:rPr>
                  <a:t>80</a:t>
                </a:r>
                <a:endParaRPr lang="en-GB" sz="800" dirty="0">
                  <a:solidFill>
                    <a:srgbClr val="000000"/>
                  </a:solidFill>
                </a:endParaRPr>
              </a:p>
            </p:txBody>
          </p:sp>
          <p:sp>
            <p:nvSpPr>
              <p:cNvPr id="577" name="TextBox 576"/>
              <p:cNvSpPr txBox="1"/>
              <p:nvPr/>
            </p:nvSpPr>
            <p:spPr>
              <a:xfrm>
                <a:off x="509270" y="2239764"/>
                <a:ext cx="392861" cy="282054"/>
              </a:xfrm>
              <a:prstGeom prst="rect">
                <a:avLst/>
              </a:prstGeom>
              <a:noFill/>
            </p:spPr>
            <p:txBody>
              <a:bodyPr wrap="none" rtlCol="0">
                <a:spAutoFit/>
              </a:bodyPr>
              <a:lstStyle/>
              <a:p>
                <a:pPr algn="r"/>
                <a:r>
                  <a:rPr lang="en-GB" sz="800" dirty="0" smtClean="0">
                    <a:solidFill>
                      <a:srgbClr val="000000"/>
                    </a:solidFill>
                  </a:rPr>
                  <a:t>60</a:t>
                </a:r>
                <a:endParaRPr lang="en-GB" sz="800" dirty="0">
                  <a:solidFill>
                    <a:srgbClr val="000000"/>
                  </a:solidFill>
                </a:endParaRPr>
              </a:p>
            </p:txBody>
          </p:sp>
          <p:sp>
            <p:nvSpPr>
              <p:cNvPr id="578" name="TextBox 577"/>
              <p:cNvSpPr txBox="1"/>
              <p:nvPr/>
            </p:nvSpPr>
            <p:spPr>
              <a:xfrm>
                <a:off x="509270" y="2637930"/>
                <a:ext cx="392861" cy="282054"/>
              </a:xfrm>
              <a:prstGeom prst="rect">
                <a:avLst/>
              </a:prstGeom>
              <a:noFill/>
            </p:spPr>
            <p:txBody>
              <a:bodyPr wrap="none" rtlCol="0">
                <a:spAutoFit/>
              </a:bodyPr>
              <a:lstStyle/>
              <a:p>
                <a:pPr algn="r"/>
                <a:r>
                  <a:rPr lang="en-GB" sz="800" dirty="0" smtClean="0">
                    <a:solidFill>
                      <a:srgbClr val="000000"/>
                    </a:solidFill>
                  </a:rPr>
                  <a:t>40</a:t>
                </a:r>
                <a:endParaRPr lang="en-GB" sz="800" dirty="0">
                  <a:solidFill>
                    <a:srgbClr val="000000"/>
                  </a:solidFill>
                </a:endParaRPr>
              </a:p>
            </p:txBody>
          </p:sp>
          <p:sp>
            <p:nvSpPr>
              <p:cNvPr id="579" name="TextBox 578"/>
              <p:cNvSpPr txBox="1"/>
              <p:nvPr/>
            </p:nvSpPr>
            <p:spPr>
              <a:xfrm>
                <a:off x="509270" y="3093248"/>
                <a:ext cx="392861" cy="282054"/>
              </a:xfrm>
              <a:prstGeom prst="rect">
                <a:avLst/>
              </a:prstGeom>
              <a:noFill/>
            </p:spPr>
            <p:txBody>
              <a:bodyPr wrap="none" rtlCol="0">
                <a:spAutoFit/>
              </a:bodyPr>
              <a:lstStyle/>
              <a:p>
                <a:pPr algn="r"/>
                <a:r>
                  <a:rPr lang="en-GB" sz="800" dirty="0" smtClean="0">
                    <a:solidFill>
                      <a:srgbClr val="000000"/>
                    </a:solidFill>
                  </a:rPr>
                  <a:t>20</a:t>
                </a:r>
                <a:endParaRPr lang="en-GB" sz="800" dirty="0">
                  <a:solidFill>
                    <a:srgbClr val="000000"/>
                  </a:solidFill>
                </a:endParaRPr>
              </a:p>
            </p:txBody>
          </p:sp>
          <p:sp>
            <p:nvSpPr>
              <p:cNvPr id="580" name="TextBox 579"/>
              <p:cNvSpPr txBox="1"/>
              <p:nvPr/>
            </p:nvSpPr>
            <p:spPr>
              <a:xfrm>
                <a:off x="584820" y="3491415"/>
                <a:ext cx="317311" cy="282054"/>
              </a:xfrm>
              <a:prstGeom prst="rect">
                <a:avLst/>
              </a:prstGeom>
              <a:noFill/>
            </p:spPr>
            <p:txBody>
              <a:bodyPr wrap="none" rtlCol="0">
                <a:spAutoFit/>
              </a:bodyPr>
              <a:lstStyle/>
              <a:p>
                <a:pPr algn="r"/>
                <a:r>
                  <a:rPr lang="en-GB" sz="800" dirty="0" smtClean="0">
                    <a:solidFill>
                      <a:srgbClr val="000000"/>
                    </a:solidFill>
                  </a:rPr>
                  <a:t>0</a:t>
                </a:r>
                <a:endParaRPr lang="en-GB" sz="800" dirty="0">
                  <a:solidFill>
                    <a:srgbClr val="000000"/>
                  </a:solidFill>
                </a:endParaRPr>
              </a:p>
            </p:txBody>
          </p:sp>
          <p:sp>
            <p:nvSpPr>
              <p:cNvPr id="581" name="TextBox 580"/>
              <p:cNvSpPr txBox="1"/>
              <p:nvPr/>
            </p:nvSpPr>
            <p:spPr>
              <a:xfrm>
                <a:off x="799162" y="3672390"/>
                <a:ext cx="317311" cy="282054"/>
              </a:xfrm>
              <a:prstGeom prst="rect">
                <a:avLst/>
              </a:prstGeom>
              <a:noFill/>
            </p:spPr>
            <p:txBody>
              <a:bodyPr wrap="none" rtlCol="0">
                <a:spAutoFit/>
              </a:bodyPr>
              <a:lstStyle/>
              <a:p>
                <a:pPr algn="ctr"/>
                <a:r>
                  <a:rPr lang="en-GB" sz="800" dirty="0" smtClean="0">
                    <a:solidFill>
                      <a:srgbClr val="000000"/>
                    </a:solidFill>
                  </a:rPr>
                  <a:t>0</a:t>
                </a:r>
                <a:endParaRPr lang="en-GB" sz="800" dirty="0">
                  <a:solidFill>
                    <a:srgbClr val="000000"/>
                  </a:solidFill>
                </a:endParaRPr>
              </a:p>
            </p:txBody>
          </p:sp>
          <p:sp>
            <p:nvSpPr>
              <p:cNvPr id="582" name="TextBox 581"/>
              <p:cNvSpPr txBox="1"/>
              <p:nvPr/>
            </p:nvSpPr>
            <p:spPr>
              <a:xfrm>
                <a:off x="1321658" y="3672390"/>
                <a:ext cx="317311" cy="282054"/>
              </a:xfrm>
              <a:prstGeom prst="rect">
                <a:avLst/>
              </a:prstGeom>
              <a:noFill/>
            </p:spPr>
            <p:txBody>
              <a:bodyPr wrap="none" rtlCol="0">
                <a:spAutoFit/>
              </a:bodyPr>
              <a:lstStyle/>
              <a:p>
                <a:pPr algn="ctr"/>
                <a:r>
                  <a:rPr lang="en-GB" sz="800" dirty="0" smtClean="0">
                    <a:solidFill>
                      <a:srgbClr val="000000"/>
                    </a:solidFill>
                  </a:rPr>
                  <a:t>1</a:t>
                </a:r>
                <a:endParaRPr lang="en-GB" sz="800" dirty="0">
                  <a:solidFill>
                    <a:srgbClr val="000000"/>
                  </a:solidFill>
                </a:endParaRPr>
              </a:p>
            </p:txBody>
          </p:sp>
          <p:sp>
            <p:nvSpPr>
              <p:cNvPr id="583" name="TextBox 582"/>
              <p:cNvSpPr txBox="1"/>
              <p:nvPr/>
            </p:nvSpPr>
            <p:spPr>
              <a:xfrm>
                <a:off x="1844152" y="3672390"/>
                <a:ext cx="317311" cy="282054"/>
              </a:xfrm>
              <a:prstGeom prst="rect">
                <a:avLst/>
              </a:prstGeom>
              <a:noFill/>
            </p:spPr>
            <p:txBody>
              <a:bodyPr wrap="none" rtlCol="0">
                <a:spAutoFit/>
              </a:bodyPr>
              <a:lstStyle/>
              <a:p>
                <a:pPr algn="ctr"/>
                <a:r>
                  <a:rPr lang="en-GB" sz="800" dirty="0" smtClean="0">
                    <a:solidFill>
                      <a:srgbClr val="000000"/>
                    </a:solidFill>
                  </a:rPr>
                  <a:t>2</a:t>
                </a:r>
                <a:endParaRPr lang="en-GB" sz="800" dirty="0">
                  <a:solidFill>
                    <a:srgbClr val="000000"/>
                  </a:solidFill>
                </a:endParaRPr>
              </a:p>
            </p:txBody>
          </p:sp>
          <p:sp>
            <p:nvSpPr>
              <p:cNvPr id="584" name="TextBox 583"/>
              <p:cNvSpPr txBox="1"/>
              <p:nvPr/>
            </p:nvSpPr>
            <p:spPr>
              <a:xfrm>
                <a:off x="2347599" y="3672390"/>
                <a:ext cx="317311" cy="282054"/>
              </a:xfrm>
              <a:prstGeom prst="rect">
                <a:avLst/>
              </a:prstGeom>
              <a:noFill/>
            </p:spPr>
            <p:txBody>
              <a:bodyPr wrap="none" rtlCol="0">
                <a:spAutoFit/>
              </a:bodyPr>
              <a:lstStyle/>
              <a:p>
                <a:pPr algn="ctr"/>
                <a:r>
                  <a:rPr lang="en-GB" sz="800" dirty="0" smtClean="0">
                    <a:solidFill>
                      <a:srgbClr val="000000"/>
                    </a:solidFill>
                  </a:rPr>
                  <a:t>3</a:t>
                </a:r>
                <a:endParaRPr lang="en-GB" sz="800" dirty="0">
                  <a:solidFill>
                    <a:srgbClr val="000000"/>
                  </a:solidFill>
                </a:endParaRPr>
              </a:p>
            </p:txBody>
          </p:sp>
          <p:sp>
            <p:nvSpPr>
              <p:cNvPr id="585" name="TextBox 584"/>
              <p:cNvSpPr txBox="1"/>
              <p:nvPr/>
            </p:nvSpPr>
            <p:spPr>
              <a:xfrm>
                <a:off x="2851042" y="3672390"/>
                <a:ext cx="317311" cy="282054"/>
              </a:xfrm>
              <a:prstGeom prst="rect">
                <a:avLst/>
              </a:prstGeom>
              <a:noFill/>
            </p:spPr>
            <p:txBody>
              <a:bodyPr wrap="none" rtlCol="0">
                <a:spAutoFit/>
              </a:bodyPr>
              <a:lstStyle/>
              <a:p>
                <a:pPr algn="ctr"/>
                <a:r>
                  <a:rPr lang="en-GB" sz="800" dirty="0" smtClean="0">
                    <a:solidFill>
                      <a:srgbClr val="000000"/>
                    </a:solidFill>
                  </a:rPr>
                  <a:t>4</a:t>
                </a:r>
                <a:endParaRPr lang="en-GB" sz="800" dirty="0">
                  <a:solidFill>
                    <a:srgbClr val="000000"/>
                  </a:solidFill>
                </a:endParaRPr>
              </a:p>
            </p:txBody>
          </p:sp>
          <p:sp>
            <p:nvSpPr>
              <p:cNvPr id="586" name="TextBox 585"/>
              <p:cNvSpPr txBox="1"/>
              <p:nvPr/>
            </p:nvSpPr>
            <p:spPr>
              <a:xfrm>
                <a:off x="3373536" y="3672390"/>
                <a:ext cx="317311" cy="282054"/>
              </a:xfrm>
              <a:prstGeom prst="rect">
                <a:avLst/>
              </a:prstGeom>
              <a:noFill/>
            </p:spPr>
            <p:txBody>
              <a:bodyPr wrap="none" rtlCol="0">
                <a:spAutoFit/>
              </a:bodyPr>
              <a:lstStyle/>
              <a:p>
                <a:pPr algn="ctr"/>
                <a:r>
                  <a:rPr lang="en-GB" sz="800" dirty="0" smtClean="0">
                    <a:solidFill>
                      <a:srgbClr val="000000"/>
                    </a:solidFill>
                  </a:rPr>
                  <a:t>5</a:t>
                </a:r>
                <a:endParaRPr lang="en-GB" sz="800" dirty="0">
                  <a:solidFill>
                    <a:srgbClr val="000000"/>
                  </a:solidFill>
                </a:endParaRPr>
              </a:p>
            </p:txBody>
          </p:sp>
          <p:sp>
            <p:nvSpPr>
              <p:cNvPr id="587" name="TextBox 586"/>
              <p:cNvSpPr txBox="1"/>
              <p:nvPr/>
            </p:nvSpPr>
            <p:spPr>
              <a:xfrm>
                <a:off x="3867457" y="3672390"/>
                <a:ext cx="317311" cy="282054"/>
              </a:xfrm>
              <a:prstGeom prst="rect">
                <a:avLst/>
              </a:prstGeom>
              <a:noFill/>
            </p:spPr>
            <p:txBody>
              <a:bodyPr wrap="none" rtlCol="0">
                <a:spAutoFit/>
              </a:bodyPr>
              <a:lstStyle/>
              <a:p>
                <a:pPr algn="ctr"/>
                <a:r>
                  <a:rPr lang="en-GB" sz="800" dirty="0" smtClean="0">
                    <a:solidFill>
                      <a:srgbClr val="000000"/>
                    </a:solidFill>
                  </a:rPr>
                  <a:t>6</a:t>
                </a:r>
                <a:endParaRPr lang="en-GB" sz="800" dirty="0">
                  <a:solidFill>
                    <a:srgbClr val="000000"/>
                  </a:solidFill>
                </a:endParaRPr>
              </a:p>
            </p:txBody>
          </p:sp>
          <p:sp>
            <p:nvSpPr>
              <p:cNvPr id="588" name="TextBox 587"/>
              <p:cNvSpPr txBox="1"/>
              <p:nvPr/>
            </p:nvSpPr>
            <p:spPr>
              <a:xfrm>
                <a:off x="1481186" y="3805741"/>
                <a:ext cx="2155699" cy="322347"/>
              </a:xfrm>
              <a:prstGeom prst="rect">
                <a:avLst/>
              </a:prstGeom>
              <a:noFill/>
            </p:spPr>
            <p:txBody>
              <a:bodyPr wrap="none" rtlCol="0">
                <a:spAutoFit/>
              </a:bodyPr>
              <a:lstStyle/>
              <a:p>
                <a:pPr algn="ctr"/>
                <a:r>
                  <a:rPr lang="en-GB" sz="1000" dirty="0" smtClean="0">
                    <a:solidFill>
                      <a:srgbClr val="000000"/>
                    </a:solidFill>
                  </a:rPr>
                  <a:t>Years from randomisation</a:t>
                </a:r>
                <a:endParaRPr lang="en-GB" sz="1000" dirty="0">
                  <a:solidFill>
                    <a:srgbClr val="000000"/>
                  </a:solidFill>
                </a:endParaRPr>
              </a:p>
            </p:txBody>
          </p:sp>
          <p:sp>
            <p:nvSpPr>
              <p:cNvPr id="589" name="TextBox 588"/>
              <p:cNvSpPr txBox="1"/>
              <p:nvPr/>
            </p:nvSpPr>
            <p:spPr>
              <a:xfrm>
                <a:off x="1801227" y="1252785"/>
                <a:ext cx="1515621" cy="362641"/>
              </a:xfrm>
              <a:prstGeom prst="rect">
                <a:avLst/>
              </a:prstGeom>
              <a:noFill/>
            </p:spPr>
            <p:txBody>
              <a:bodyPr wrap="none" rtlCol="0">
                <a:spAutoFit/>
              </a:bodyPr>
              <a:lstStyle/>
              <a:p>
                <a:pPr algn="ctr"/>
                <a:r>
                  <a:rPr lang="en-GB" sz="1200" b="1" dirty="0" smtClean="0">
                    <a:solidFill>
                      <a:srgbClr val="000000"/>
                    </a:solidFill>
                  </a:rPr>
                  <a:t>5-FU vs Cape</a:t>
                </a:r>
                <a:endParaRPr lang="en-GB" sz="1200" b="1" dirty="0">
                  <a:solidFill>
                    <a:srgbClr val="000000"/>
                  </a:solidFill>
                </a:endParaRPr>
              </a:p>
            </p:txBody>
          </p:sp>
          <p:sp>
            <p:nvSpPr>
              <p:cNvPr id="590" name="TextBox 589"/>
              <p:cNvSpPr txBox="1"/>
              <p:nvPr/>
            </p:nvSpPr>
            <p:spPr>
              <a:xfrm>
                <a:off x="1875905" y="2178208"/>
                <a:ext cx="460382" cy="369332"/>
              </a:xfrm>
              <a:prstGeom prst="rect">
                <a:avLst/>
              </a:prstGeom>
              <a:noFill/>
            </p:spPr>
            <p:txBody>
              <a:bodyPr wrap="none" rtlCol="0">
                <a:spAutoFit/>
              </a:bodyPr>
              <a:lstStyle/>
              <a:p>
                <a:r>
                  <a:rPr lang="en-GB" sz="900" dirty="0" smtClean="0">
                    <a:solidFill>
                      <a:srgbClr val="000000"/>
                    </a:solidFill>
                  </a:rPr>
                  <a:t>5-FU</a:t>
                </a:r>
              </a:p>
              <a:p>
                <a:r>
                  <a:rPr lang="en-GB" sz="900" dirty="0" smtClean="0">
                    <a:solidFill>
                      <a:srgbClr val="000000"/>
                    </a:solidFill>
                  </a:rPr>
                  <a:t>Cape</a:t>
                </a:r>
                <a:endParaRPr lang="en-GB" sz="900" dirty="0">
                  <a:solidFill>
                    <a:srgbClr val="000000"/>
                  </a:solidFill>
                </a:endParaRPr>
              </a:p>
            </p:txBody>
          </p:sp>
          <p:sp>
            <p:nvSpPr>
              <p:cNvPr id="591" name="TextBox 590"/>
              <p:cNvSpPr txBox="1"/>
              <p:nvPr/>
            </p:nvSpPr>
            <p:spPr>
              <a:xfrm>
                <a:off x="2325986" y="2178208"/>
                <a:ext cx="1584875" cy="483521"/>
              </a:xfrm>
              <a:prstGeom prst="rect">
                <a:avLst/>
              </a:prstGeom>
              <a:noFill/>
            </p:spPr>
            <p:txBody>
              <a:bodyPr wrap="none" rtlCol="0">
                <a:spAutoFit/>
              </a:bodyPr>
              <a:lstStyle/>
              <a:p>
                <a:r>
                  <a:rPr lang="en-GB" sz="900" dirty="0" smtClean="0">
                    <a:solidFill>
                      <a:srgbClr val="000000"/>
                    </a:solidFill>
                  </a:rPr>
                  <a:t>782 </a:t>
                </a:r>
                <a:r>
                  <a:rPr lang="en-GB" sz="900" dirty="0" err="1">
                    <a:solidFill>
                      <a:srgbClr val="000000"/>
                    </a:solidFill>
                  </a:rPr>
                  <a:t>p</a:t>
                </a:r>
                <a:r>
                  <a:rPr lang="en-GB" sz="900" dirty="0" err="1" smtClean="0">
                    <a:solidFill>
                      <a:srgbClr val="000000"/>
                    </a:solidFill>
                  </a:rPr>
                  <a:t>ts</a:t>
                </a:r>
                <a:r>
                  <a:rPr lang="en-GB" sz="900" dirty="0" smtClean="0">
                    <a:solidFill>
                      <a:srgbClr val="000000"/>
                    </a:solidFill>
                  </a:rPr>
                  <a:t>, 141 deaths</a:t>
                </a:r>
              </a:p>
              <a:p>
                <a:r>
                  <a:rPr lang="en-GB" sz="900" dirty="0" smtClean="0">
                    <a:solidFill>
                      <a:srgbClr val="000000"/>
                    </a:solidFill>
                  </a:rPr>
                  <a:t>785 </a:t>
                </a:r>
                <a:r>
                  <a:rPr lang="en-GB" sz="900" dirty="0" err="1">
                    <a:solidFill>
                      <a:srgbClr val="000000"/>
                    </a:solidFill>
                  </a:rPr>
                  <a:t>p</a:t>
                </a:r>
                <a:r>
                  <a:rPr lang="en-GB" sz="900" dirty="0" err="1" smtClean="0">
                    <a:solidFill>
                      <a:srgbClr val="000000"/>
                    </a:solidFill>
                  </a:rPr>
                  <a:t>ts</a:t>
                </a:r>
                <a:r>
                  <a:rPr lang="en-GB" sz="900" dirty="0" smtClean="0">
                    <a:solidFill>
                      <a:srgbClr val="000000"/>
                    </a:solidFill>
                  </a:rPr>
                  <a:t>, 138 </a:t>
                </a:r>
                <a:r>
                  <a:rPr lang="en-GB" sz="900" dirty="0">
                    <a:solidFill>
                      <a:srgbClr val="000000"/>
                    </a:solidFill>
                  </a:rPr>
                  <a:t>deaths</a:t>
                </a:r>
              </a:p>
            </p:txBody>
          </p:sp>
          <p:sp>
            <p:nvSpPr>
              <p:cNvPr id="592" name="TextBox 591"/>
              <p:cNvSpPr txBox="1"/>
              <p:nvPr/>
            </p:nvSpPr>
            <p:spPr>
              <a:xfrm>
                <a:off x="1875905" y="2576513"/>
                <a:ext cx="2147304" cy="483521"/>
              </a:xfrm>
              <a:prstGeom prst="rect">
                <a:avLst/>
              </a:prstGeom>
              <a:noFill/>
            </p:spPr>
            <p:txBody>
              <a:bodyPr wrap="none" rtlCol="0">
                <a:spAutoFit/>
              </a:bodyPr>
              <a:lstStyle/>
              <a:p>
                <a:r>
                  <a:rPr lang="en-GB" sz="900" dirty="0" smtClean="0">
                    <a:solidFill>
                      <a:srgbClr val="000000"/>
                    </a:solidFill>
                  </a:rPr>
                  <a:t>HR 1.00 (95% CI 0.74, 1.19)</a:t>
                </a:r>
              </a:p>
              <a:p>
                <a:r>
                  <a:rPr lang="en-GB" sz="900" dirty="0" smtClean="0">
                    <a:solidFill>
                      <a:srgbClr val="000000"/>
                    </a:solidFill>
                  </a:rPr>
                  <a:t>p=0.61</a:t>
                </a:r>
                <a:endParaRPr lang="en-GB" sz="900" dirty="0">
                  <a:solidFill>
                    <a:srgbClr val="000000"/>
                  </a:solidFill>
                </a:endParaRPr>
              </a:p>
            </p:txBody>
          </p:sp>
        </p:grpSp>
        <p:grpSp>
          <p:nvGrpSpPr>
            <p:cNvPr id="608" name="Group 607"/>
            <p:cNvGrpSpPr/>
            <p:nvPr/>
          </p:nvGrpSpPr>
          <p:grpSpPr>
            <a:xfrm>
              <a:off x="4675631" y="3975650"/>
              <a:ext cx="4008684" cy="2875303"/>
              <a:chOff x="176084" y="1252785"/>
              <a:chExt cx="4008684" cy="2875303"/>
            </a:xfrm>
          </p:grpSpPr>
          <p:grpSp>
            <p:nvGrpSpPr>
              <p:cNvPr id="609" name="Group 608"/>
              <p:cNvGrpSpPr/>
              <p:nvPr/>
            </p:nvGrpSpPr>
            <p:grpSpPr>
              <a:xfrm>
                <a:off x="842111" y="1524780"/>
                <a:ext cx="3172525" cy="2207772"/>
                <a:chOff x="707201" y="1569750"/>
                <a:chExt cx="3172525" cy="2207772"/>
              </a:xfrm>
            </p:grpSpPr>
            <p:sp>
              <p:nvSpPr>
                <p:cNvPr id="629" name="Line 4"/>
                <p:cNvSpPr>
                  <a:spLocks noChangeShapeType="1"/>
                </p:cNvSpPr>
                <p:nvPr/>
              </p:nvSpPr>
              <p:spPr bwMode="auto">
                <a:xfrm>
                  <a:off x="723554" y="1569750"/>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0" name="Line 5"/>
                <p:cNvSpPr>
                  <a:spLocks noChangeShapeType="1"/>
                </p:cNvSpPr>
                <p:nvPr/>
              </p:nvSpPr>
              <p:spPr bwMode="auto">
                <a:xfrm>
                  <a:off x="723554" y="1986967"/>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1" name="Line 6"/>
                <p:cNvSpPr>
                  <a:spLocks noChangeShapeType="1"/>
                </p:cNvSpPr>
                <p:nvPr/>
              </p:nvSpPr>
              <p:spPr bwMode="auto">
                <a:xfrm>
                  <a:off x="723554" y="2421568"/>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2" name="Line 7"/>
                <p:cNvSpPr>
                  <a:spLocks noChangeShapeType="1"/>
                </p:cNvSpPr>
                <p:nvPr/>
              </p:nvSpPr>
              <p:spPr bwMode="auto">
                <a:xfrm>
                  <a:off x="707201" y="3273385"/>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3" name="Line 8"/>
                <p:cNvSpPr>
                  <a:spLocks noChangeShapeType="1"/>
                </p:cNvSpPr>
                <p:nvPr/>
              </p:nvSpPr>
              <p:spPr bwMode="auto">
                <a:xfrm>
                  <a:off x="723554" y="2821400"/>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4" name="Line 9"/>
                <p:cNvSpPr>
                  <a:spLocks noChangeShapeType="1"/>
                </p:cNvSpPr>
                <p:nvPr/>
              </p:nvSpPr>
              <p:spPr bwMode="auto">
                <a:xfrm>
                  <a:off x="821674"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5" name="Line 10"/>
                <p:cNvSpPr>
                  <a:spLocks noChangeShapeType="1"/>
                </p:cNvSpPr>
                <p:nvPr/>
              </p:nvSpPr>
              <p:spPr bwMode="auto">
                <a:xfrm>
                  <a:off x="1344977"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6" name="Line 11"/>
                <p:cNvSpPr>
                  <a:spLocks noChangeShapeType="1"/>
                </p:cNvSpPr>
                <p:nvPr/>
              </p:nvSpPr>
              <p:spPr bwMode="auto">
                <a:xfrm>
                  <a:off x="1868280"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7" name="Line 12"/>
                <p:cNvSpPr>
                  <a:spLocks noChangeShapeType="1"/>
                </p:cNvSpPr>
                <p:nvPr/>
              </p:nvSpPr>
              <p:spPr bwMode="auto">
                <a:xfrm>
                  <a:off x="2375229"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8" name="Line 13"/>
                <p:cNvSpPr>
                  <a:spLocks noChangeShapeType="1"/>
                </p:cNvSpPr>
                <p:nvPr/>
              </p:nvSpPr>
              <p:spPr bwMode="auto">
                <a:xfrm>
                  <a:off x="2882179"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9" name="Line 14"/>
                <p:cNvSpPr>
                  <a:spLocks noChangeShapeType="1"/>
                </p:cNvSpPr>
                <p:nvPr/>
              </p:nvSpPr>
              <p:spPr bwMode="auto">
                <a:xfrm>
                  <a:off x="3389129"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0" name="Line 15"/>
                <p:cNvSpPr>
                  <a:spLocks noChangeShapeType="1"/>
                </p:cNvSpPr>
                <p:nvPr/>
              </p:nvSpPr>
              <p:spPr bwMode="auto">
                <a:xfrm>
                  <a:off x="3879726" y="3673218"/>
                  <a:ext cx="0" cy="1043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1" name="Line 16"/>
                <p:cNvSpPr>
                  <a:spLocks noChangeShapeType="1"/>
                </p:cNvSpPr>
                <p:nvPr/>
              </p:nvSpPr>
              <p:spPr bwMode="auto">
                <a:xfrm>
                  <a:off x="723554" y="3673218"/>
                  <a:ext cx="981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cxnSp>
              <p:nvCxnSpPr>
                <p:cNvPr id="642" name="Straight Connector 641"/>
                <p:cNvCxnSpPr/>
                <p:nvPr/>
              </p:nvCxnSpPr>
              <p:spPr>
                <a:xfrm>
                  <a:off x="821674" y="1569750"/>
                  <a:ext cx="0" cy="210346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flipH="1">
                  <a:off x="821674" y="3673218"/>
                  <a:ext cx="30580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10" name="TextBox 609"/>
              <p:cNvSpPr txBox="1"/>
              <p:nvPr/>
            </p:nvSpPr>
            <p:spPr>
              <a:xfrm rot="16200000">
                <a:off x="-84726" y="2438014"/>
                <a:ext cx="798617" cy="276998"/>
              </a:xfrm>
              <a:prstGeom prst="rect">
                <a:avLst/>
              </a:prstGeom>
              <a:noFill/>
            </p:spPr>
            <p:txBody>
              <a:bodyPr wrap="none" rtlCol="0">
                <a:spAutoFit/>
              </a:bodyPr>
              <a:lstStyle/>
              <a:p>
                <a:pPr algn="ctr"/>
                <a:r>
                  <a:rPr lang="en-GB" sz="1200" dirty="0" smtClean="0">
                    <a:solidFill>
                      <a:srgbClr val="000000"/>
                    </a:solidFill>
                  </a:rPr>
                  <a:t>Alive (%)</a:t>
                </a:r>
                <a:endParaRPr lang="en-GB" sz="1200" dirty="0">
                  <a:solidFill>
                    <a:srgbClr val="000000"/>
                  </a:solidFill>
                </a:endParaRPr>
              </a:p>
            </p:txBody>
          </p:sp>
          <p:sp>
            <p:nvSpPr>
              <p:cNvPr id="611" name="TextBox 610"/>
              <p:cNvSpPr txBox="1"/>
              <p:nvPr/>
            </p:nvSpPr>
            <p:spPr>
              <a:xfrm>
                <a:off x="433720" y="1386281"/>
                <a:ext cx="468411" cy="282054"/>
              </a:xfrm>
              <a:prstGeom prst="rect">
                <a:avLst/>
              </a:prstGeom>
              <a:noFill/>
            </p:spPr>
            <p:txBody>
              <a:bodyPr wrap="none" rtlCol="0">
                <a:spAutoFit/>
              </a:bodyPr>
              <a:lstStyle/>
              <a:p>
                <a:pPr algn="r"/>
                <a:r>
                  <a:rPr lang="en-GB" sz="800" dirty="0" smtClean="0">
                    <a:solidFill>
                      <a:srgbClr val="000000"/>
                    </a:solidFill>
                  </a:rPr>
                  <a:t>100</a:t>
                </a:r>
                <a:endParaRPr lang="en-GB" sz="800" dirty="0">
                  <a:solidFill>
                    <a:srgbClr val="000000"/>
                  </a:solidFill>
                </a:endParaRPr>
              </a:p>
            </p:txBody>
          </p:sp>
          <p:sp>
            <p:nvSpPr>
              <p:cNvPr id="612" name="TextBox 611"/>
              <p:cNvSpPr txBox="1"/>
              <p:nvPr/>
            </p:nvSpPr>
            <p:spPr>
              <a:xfrm>
                <a:off x="509270" y="1803497"/>
                <a:ext cx="392861" cy="282054"/>
              </a:xfrm>
              <a:prstGeom prst="rect">
                <a:avLst/>
              </a:prstGeom>
              <a:noFill/>
            </p:spPr>
            <p:txBody>
              <a:bodyPr wrap="none" rtlCol="0">
                <a:spAutoFit/>
              </a:bodyPr>
              <a:lstStyle/>
              <a:p>
                <a:pPr algn="r"/>
                <a:r>
                  <a:rPr lang="en-GB" sz="800" dirty="0" smtClean="0">
                    <a:solidFill>
                      <a:srgbClr val="000000"/>
                    </a:solidFill>
                  </a:rPr>
                  <a:t>80</a:t>
                </a:r>
                <a:endParaRPr lang="en-GB" sz="800" dirty="0">
                  <a:solidFill>
                    <a:srgbClr val="000000"/>
                  </a:solidFill>
                </a:endParaRPr>
              </a:p>
            </p:txBody>
          </p:sp>
          <p:sp>
            <p:nvSpPr>
              <p:cNvPr id="613" name="TextBox 612"/>
              <p:cNvSpPr txBox="1"/>
              <p:nvPr/>
            </p:nvSpPr>
            <p:spPr>
              <a:xfrm>
                <a:off x="509270" y="2239764"/>
                <a:ext cx="392861" cy="282054"/>
              </a:xfrm>
              <a:prstGeom prst="rect">
                <a:avLst/>
              </a:prstGeom>
              <a:noFill/>
            </p:spPr>
            <p:txBody>
              <a:bodyPr wrap="none" rtlCol="0">
                <a:spAutoFit/>
              </a:bodyPr>
              <a:lstStyle/>
              <a:p>
                <a:pPr algn="r"/>
                <a:r>
                  <a:rPr lang="en-GB" sz="800" dirty="0" smtClean="0">
                    <a:solidFill>
                      <a:srgbClr val="000000"/>
                    </a:solidFill>
                  </a:rPr>
                  <a:t>60</a:t>
                </a:r>
                <a:endParaRPr lang="en-GB" sz="800" dirty="0">
                  <a:solidFill>
                    <a:srgbClr val="000000"/>
                  </a:solidFill>
                </a:endParaRPr>
              </a:p>
            </p:txBody>
          </p:sp>
          <p:sp>
            <p:nvSpPr>
              <p:cNvPr id="614" name="TextBox 613"/>
              <p:cNvSpPr txBox="1"/>
              <p:nvPr/>
            </p:nvSpPr>
            <p:spPr>
              <a:xfrm>
                <a:off x="509270" y="2637930"/>
                <a:ext cx="392861" cy="282054"/>
              </a:xfrm>
              <a:prstGeom prst="rect">
                <a:avLst/>
              </a:prstGeom>
              <a:noFill/>
            </p:spPr>
            <p:txBody>
              <a:bodyPr wrap="none" rtlCol="0">
                <a:spAutoFit/>
              </a:bodyPr>
              <a:lstStyle/>
              <a:p>
                <a:pPr algn="r"/>
                <a:r>
                  <a:rPr lang="en-GB" sz="800" dirty="0" smtClean="0">
                    <a:solidFill>
                      <a:srgbClr val="000000"/>
                    </a:solidFill>
                  </a:rPr>
                  <a:t>40</a:t>
                </a:r>
                <a:endParaRPr lang="en-GB" sz="800" dirty="0">
                  <a:solidFill>
                    <a:srgbClr val="000000"/>
                  </a:solidFill>
                </a:endParaRPr>
              </a:p>
            </p:txBody>
          </p:sp>
          <p:sp>
            <p:nvSpPr>
              <p:cNvPr id="615" name="TextBox 614"/>
              <p:cNvSpPr txBox="1"/>
              <p:nvPr/>
            </p:nvSpPr>
            <p:spPr>
              <a:xfrm>
                <a:off x="509270" y="3093248"/>
                <a:ext cx="392861" cy="282054"/>
              </a:xfrm>
              <a:prstGeom prst="rect">
                <a:avLst/>
              </a:prstGeom>
              <a:noFill/>
            </p:spPr>
            <p:txBody>
              <a:bodyPr wrap="none" rtlCol="0">
                <a:spAutoFit/>
              </a:bodyPr>
              <a:lstStyle/>
              <a:p>
                <a:pPr algn="r"/>
                <a:r>
                  <a:rPr lang="en-GB" sz="800" dirty="0" smtClean="0">
                    <a:solidFill>
                      <a:srgbClr val="000000"/>
                    </a:solidFill>
                  </a:rPr>
                  <a:t>20</a:t>
                </a:r>
                <a:endParaRPr lang="en-GB" sz="800" dirty="0">
                  <a:solidFill>
                    <a:srgbClr val="000000"/>
                  </a:solidFill>
                </a:endParaRPr>
              </a:p>
            </p:txBody>
          </p:sp>
          <p:sp>
            <p:nvSpPr>
              <p:cNvPr id="616" name="TextBox 615"/>
              <p:cNvSpPr txBox="1"/>
              <p:nvPr/>
            </p:nvSpPr>
            <p:spPr>
              <a:xfrm>
                <a:off x="584820" y="3491415"/>
                <a:ext cx="317311" cy="282054"/>
              </a:xfrm>
              <a:prstGeom prst="rect">
                <a:avLst/>
              </a:prstGeom>
              <a:noFill/>
            </p:spPr>
            <p:txBody>
              <a:bodyPr wrap="none" rtlCol="0">
                <a:spAutoFit/>
              </a:bodyPr>
              <a:lstStyle/>
              <a:p>
                <a:pPr algn="r"/>
                <a:r>
                  <a:rPr lang="en-GB" sz="800" dirty="0" smtClean="0">
                    <a:solidFill>
                      <a:srgbClr val="000000"/>
                    </a:solidFill>
                  </a:rPr>
                  <a:t>0</a:t>
                </a:r>
                <a:endParaRPr lang="en-GB" sz="800" dirty="0">
                  <a:solidFill>
                    <a:srgbClr val="000000"/>
                  </a:solidFill>
                </a:endParaRPr>
              </a:p>
            </p:txBody>
          </p:sp>
          <p:sp>
            <p:nvSpPr>
              <p:cNvPr id="617" name="TextBox 616"/>
              <p:cNvSpPr txBox="1"/>
              <p:nvPr/>
            </p:nvSpPr>
            <p:spPr>
              <a:xfrm>
                <a:off x="799162" y="3672390"/>
                <a:ext cx="317311" cy="282054"/>
              </a:xfrm>
              <a:prstGeom prst="rect">
                <a:avLst/>
              </a:prstGeom>
              <a:noFill/>
            </p:spPr>
            <p:txBody>
              <a:bodyPr wrap="none" rtlCol="0">
                <a:spAutoFit/>
              </a:bodyPr>
              <a:lstStyle/>
              <a:p>
                <a:pPr algn="ctr"/>
                <a:r>
                  <a:rPr lang="en-GB" sz="800" dirty="0" smtClean="0">
                    <a:solidFill>
                      <a:srgbClr val="000000"/>
                    </a:solidFill>
                  </a:rPr>
                  <a:t>0</a:t>
                </a:r>
                <a:endParaRPr lang="en-GB" sz="800" dirty="0">
                  <a:solidFill>
                    <a:srgbClr val="000000"/>
                  </a:solidFill>
                </a:endParaRPr>
              </a:p>
            </p:txBody>
          </p:sp>
          <p:sp>
            <p:nvSpPr>
              <p:cNvPr id="618" name="TextBox 617"/>
              <p:cNvSpPr txBox="1"/>
              <p:nvPr/>
            </p:nvSpPr>
            <p:spPr>
              <a:xfrm>
                <a:off x="1321658" y="3672390"/>
                <a:ext cx="317311" cy="282054"/>
              </a:xfrm>
              <a:prstGeom prst="rect">
                <a:avLst/>
              </a:prstGeom>
              <a:noFill/>
            </p:spPr>
            <p:txBody>
              <a:bodyPr wrap="none" rtlCol="0">
                <a:spAutoFit/>
              </a:bodyPr>
              <a:lstStyle/>
              <a:p>
                <a:pPr algn="ctr"/>
                <a:r>
                  <a:rPr lang="en-GB" sz="800" dirty="0" smtClean="0">
                    <a:solidFill>
                      <a:srgbClr val="000000"/>
                    </a:solidFill>
                  </a:rPr>
                  <a:t>1</a:t>
                </a:r>
                <a:endParaRPr lang="en-GB" sz="800" dirty="0">
                  <a:solidFill>
                    <a:srgbClr val="000000"/>
                  </a:solidFill>
                </a:endParaRPr>
              </a:p>
            </p:txBody>
          </p:sp>
          <p:sp>
            <p:nvSpPr>
              <p:cNvPr id="619" name="TextBox 618"/>
              <p:cNvSpPr txBox="1"/>
              <p:nvPr/>
            </p:nvSpPr>
            <p:spPr>
              <a:xfrm>
                <a:off x="1844152" y="3672390"/>
                <a:ext cx="317311" cy="282054"/>
              </a:xfrm>
              <a:prstGeom prst="rect">
                <a:avLst/>
              </a:prstGeom>
              <a:noFill/>
            </p:spPr>
            <p:txBody>
              <a:bodyPr wrap="none" rtlCol="0">
                <a:spAutoFit/>
              </a:bodyPr>
              <a:lstStyle/>
              <a:p>
                <a:pPr algn="ctr"/>
                <a:r>
                  <a:rPr lang="en-GB" sz="800" dirty="0" smtClean="0">
                    <a:solidFill>
                      <a:srgbClr val="000000"/>
                    </a:solidFill>
                  </a:rPr>
                  <a:t>2</a:t>
                </a:r>
                <a:endParaRPr lang="en-GB" sz="800" dirty="0">
                  <a:solidFill>
                    <a:srgbClr val="000000"/>
                  </a:solidFill>
                </a:endParaRPr>
              </a:p>
            </p:txBody>
          </p:sp>
          <p:sp>
            <p:nvSpPr>
              <p:cNvPr id="620" name="TextBox 619"/>
              <p:cNvSpPr txBox="1"/>
              <p:nvPr/>
            </p:nvSpPr>
            <p:spPr>
              <a:xfrm>
                <a:off x="2347599" y="3672390"/>
                <a:ext cx="317311" cy="282054"/>
              </a:xfrm>
              <a:prstGeom prst="rect">
                <a:avLst/>
              </a:prstGeom>
              <a:noFill/>
            </p:spPr>
            <p:txBody>
              <a:bodyPr wrap="none" rtlCol="0">
                <a:spAutoFit/>
              </a:bodyPr>
              <a:lstStyle/>
              <a:p>
                <a:pPr algn="ctr"/>
                <a:r>
                  <a:rPr lang="en-GB" sz="800" dirty="0" smtClean="0">
                    <a:solidFill>
                      <a:srgbClr val="000000"/>
                    </a:solidFill>
                  </a:rPr>
                  <a:t>3</a:t>
                </a:r>
                <a:endParaRPr lang="en-GB" sz="800" dirty="0">
                  <a:solidFill>
                    <a:srgbClr val="000000"/>
                  </a:solidFill>
                </a:endParaRPr>
              </a:p>
            </p:txBody>
          </p:sp>
          <p:sp>
            <p:nvSpPr>
              <p:cNvPr id="621" name="TextBox 620"/>
              <p:cNvSpPr txBox="1"/>
              <p:nvPr/>
            </p:nvSpPr>
            <p:spPr>
              <a:xfrm>
                <a:off x="2851042" y="3672390"/>
                <a:ext cx="317311" cy="282054"/>
              </a:xfrm>
              <a:prstGeom prst="rect">
                <a:avLst/>
              </a:prstGeom>
              <a:noFill/>
            </p:spPr>
            <p:txBody>
              <a:bodyPr wrap="none" rtlCol="0">
                <a:spAutoFit/>
              </a:bodyPr>
              <a:lstStyle/>
              <a:p>
                <a:pPr algn="ctr"/>
                <a:r>
                  <a:rPr lang="en-GB" sz="800" dirty="0" smtClean="0">
                    <a:solidFill>
                      <a:srgbClr val="000000"/>
                    </a:solidFill>
                  </a:rPr>
                  <a:t>4</a:t>
                </a:r>
                <a:endParaRPr lang="en-GB" sz="800" dirty="0">
                  <a:solidFill>
                    <a:srgbClr val="000000"/>
                  </a:solidFill>
                </a:endParaRPr>
              </a:p>
            </p:txBody>
          </p:sp>
          <p:sp>
            <p:nvSpPr>
              <p:cNvPr id="622" name="TextBox 621"/>
              <p:cNvSpPr txBox="1"/>
              <p:nvPr/>
            </p:nvSpPr>
            <p:spPr>
              <a:xfrm>
                <a:off x="3373536" y="3672390"/>
                <a:ext cx="317311" cy="282054"/>
              </a:xfrm>
              <a:prstGeom prst="rect">
                <a:avLst/>
              </a:prstGeom>
              <a:noFill/>
            </p:spPr>
            <p:txBody>
              <a:bodyPr wrap="none" rtlCol="0">
                <a:spAutoFit/>
              </a:bodyPr>
              <a:lstStyle/>
              <a:p>
                <a:pPr algn="ctr"/>
                <a:r>
                  <a:rPr lang="en-GB" sz="800" dirty="0" smtClean="0">
                    <a:solidFill>
                      <a:srgbClr val="000000"/>
                    </a:solidFill>
                  </a:rPr>
                  <a:t>5</a:t>
                </a:r>
                <a:endParaRPr lang="en-GB" sz="800" dirty="0">
                  <a:solidFill>
                    <a:srgbClr val="000000"/>
                  </a:solidFill>
                </a:endParaRPr>
              </a:p>
            </p:txBody>
          </p:sp>
          <p:sp>
            <p:nvSpPr>
              <p:cNvPr id="623" name="TextBox 622"/>
              <p:cNvSpPr txBox="1"/>
              <p:nvPr/>
            </p:nvSpPr>
            <p:spPr>
              <a:xfrm>
                <a:off x="3867457" y="3672390"/>
                <a:ext cx="317311" cy="282054"/>
              </a:xfrm>
              <a:prstGeom prst="rect">
                <a:avLst/>
              </a:prstGeom>
              <a:noFill/>
            </p:spPr>
            <p:txBody>
              <a:bodyPr wrap="none" rtlCol="0">
                <a:spAutoFit/>
              </a:bodyPr>
              <a:lstStyle/>
              <a:p>
                <a:pPr algn="ctr"/>
                <a:r>
                  <a:rPr lang="en-GB" sz="800" dirty="0" smtClean="0">
                    <a:solidFill>
                      <a:srgbClr val="000000"/>
                    </a:solidFill>
                  </a:rPr>
                  <a:t>6</a:t>
                </a:r>
                <a:endParaRPr lang="en-GB" sz="800" dirty="0">
                  <a:solidFill>
                    <a:srgbClr val="000000"/>
                  </a:solidFill>
                </a:endParaRPr>
              </a:p>
            </p:txBody>
          </p:sp>
          <p:sp>
            <p:nvSpPr>
              <p:cNvPr id="624" name="TextBox 623"/>
              <p:cNvSpPr txBox="1"/>
              <p:nvPr/>
            </p:nvSpPr>
            <p:spPr>
              <a:xfrm>
                <a:off x="1481186" y="3805741"/>
                <a:ext cx="2155699" cy="322347"/>
              </a:xfrm>
              <a:prstGeom prst="rect">
                <a:avLst/>
              </a:prstGeom>
              <a:noFill/>
            </p:spPr>
            <p:txBody>
              <a:bodyPr wrap="none" rtlCol="0">
                <a:spAutoFit/>
              </a:bodyPr>
              <a:lstStyle/>
              <a:p>
                <a:pPr algn="ctr"/>
                <a:r>
                  <a:rPr lang="en-GB" sz="1000" dirty="0" smtClean="0">
                    <a:solidFill>
                      <a:srgbClr val="000000"/>
                    </a:solidFill>
                  </a:rPr>
                  <a:t>Years from randomisation</a:t>
                </a:r>
                <a:endParaRPr lang="en-GB" sz="1000" dirty="0">
                  <a:solidFill>
                    <a:srgbClr val="000000"/>
                  </a:solidFill>
                </a:endParaRPr>
              </a:p>
            </p:txBody>
          </p:sp>
          <p:sp>
            <p:nvSpPr>
              <p:cNvPr id="625" name="TextBox 624"/>
              <p:cNvSpPr txBox="1"/>
              <p:nvPr/>
            </p:nvSpPr>
            <p:spPr>
              <a:xfrm>
                <a:off x="1614455" y="1252785"/>
                <a:ext cx="1889175" cy="362641"/>
              </a:xfrm>
              <a:prstGeom prst="rect">
                <a:avLst/>
              </a:prstGeom>
              <a:noFill/>
            </p:spPr>
            <p:txBody>
              <a:bodyPr wrap="none" rtlCol="0">
                <a:spAutoFit/>
              </a:bodyPr>
              <a:lstStyle/>
              <a:p>
                <a:pPr algn="ctr"/>
                <a:r>
                  <a:rPr lang="en-GB" sz="1200" b="1" dirty="0" smtClean="0">
                    <a:solidFill>
                      <a:srgbClr val="000000"/>
                    </a:solidFill>
                  </a:rPr>
                  <a:t>No </a:t>
                </a:r>
                <a:r>
                  <a:rPr lang="en-GB" sz="1200" b="1" dirty="0" err="1" smtClean="0">
                    <a:solidFill>
                      <a:srgbClr val="000000"/>
                    </a:solidFill>
                  </a:rPr>
                  <a:t>Oxali</a:t>
                </a:r>
                <a:r>
                  <a:rPr lang="en-GB" sz="1200" b="1" dirty="0" smtClean="0">
                    <a:solidFill>
                      <a:srgbClr val="000000"/>
                    </a:solidFill>
                  </a:rPr>
                  <a:t> vs </a:t>
                </a:r>
                <a:r>
                  <a:rPr lang="en-GB" sz="1200" b="1" dirty="0" err="1" smtClean="0">
                    <a:solidFill>
                      <a:srgbClr val="000000"/>
                    </a:solidFill>
                  </a:rPr>
                  <a:t>Oxali</a:t>
                </a:r>
                <a:endParaRPr lang="en-GB" sz="1200" b="1" dirty="0">
                  <a:solidFill>
                    <a:srgbClr val="000000"/>
                  </a:solidFill>
                </a:endParaRPr>
              </a:p>
            </p:txBody>
          </p:sp>
          <p:sp>
            <p:nvSpPr>
              <p:cNvPr id="626" name="TextBox 625"/>
              <p:cNvSpPr txBox="1"/>
              <p:nvPr/>
            </p:nvSpPr>
            <p:spPr>
              <a:xfrm>
                <a:off x="1875905" y="2178208"/>
                <a:ext cx="639919" cy="369332"/>
              </a:xfrm>
              <a:prstGeom prst="rect">
                <a:avLst/>
              </a:prstGeom>
              <a:noFill/>
            </p:spPr>
            <p:txBody>
              <a:bodyPr wrap="none" rtlCol="0">
                <a:spAutoFit/>
              </a:bodyPr>
              <a:lstStyle/>
              <a:p>
                <a:r>
                  <a:rPr lang="en-GB" sz="900" dirty="0" smtClean="0">
                    <a:solidFill>
                      <a:srgbClr val="000000"/>
                    </a:solidFill>
                  </a:rPr>
                  <a:t>No </a:t>
                </a:r>
                <a:r>
                  <a:rPr lang="en-GB" sz="900" dirty="0" err="1" smtClean="0">
                    <a:solidFill>
                      <a:srgbClr val="000000"/>
                    </a:solidFill>
                  </a:rPr>
                  <a:t>Oxali</a:t>
                </a:r>
                <a:endParaRPr lang="en-GB" sz="900" dirty="0" smtClean="0">
                  <a:solidFill>
                    <a:srgbClr val="000000"/>
                  </a:solidFill>
                </a:endParaRPr>
              </a:p>
              <a:p>
                <a:r>
                  <a:rPr lang="en-GB" sz="900" dirty="0" err="1" smtClean="0">
                    <a:solidFill>
                      <a:srgbClr val="000000"/>
                    </a:solidFill>
                  </a:rPr>
                  <a:t>Oxali</a:t>
                </a:r>
                <a:endParaRPr lang="en-GB" sz="900" dirty="0">
                  <a:solidFill>
                    <a:srgbClr val="000000"/>
                  </a:solidFill>
                </a:endParaRPr>
              </a:p>
            </p:txBody>
          </p:sp>
          <p:sp>
            <p:nvSpPr>
              <p:cNvPr id="627" name="TextBox 626"/>
              <p:cNvSpPr txBox="1"/>
              <p:nvPr/>
            </p:nvSpPr>
            <p:spPr>
              <a:xfrm>
                <a:off x="2561211" y="2178208"/>
                <a:ext cx="1584875" cy="483521"/>
              </a:xfrm>
              <a:prstGeom prst="rect">
                <a:avLst/>
              </a:prstGeom>
              <a:noFill/>
            </p:spPr>
            <p:txBody>
              <a:bodyPr wrap="none" rtlCol="0">
                <a:spAutoFit/>
              </a:bodyPr>
              <a:lstStyle/>
              <a:p>
                <a:r>
                  <a:rPr lang="en-GB" sz="900" dirty="0" smtClean="0">
                    <a:solidFill>
                      <a:srgbClr val="000000"/>
                    </a:solidFill>
                  </a:rPr>
                  <a:t>641 </a:t>
                </a:r>
                <a:r>
                  <a:rPr lang="en-GB" sz="900" dirty="0" err="1" smtClean="0">
                    <a:solidFill>
                      <a:srgbClr val="000000"/>
                    </a:solidFill>
                  </a:rPr>
                  <a:t>pts</a:t>
                </a:r>
                <a:r>
                  <a:rPr lang="en-GB" sz="900" dirty="0" smtClean="0">
                    <a:solidFill>
                      <a:srgbClr val="000000"/>
                    </a:solidFill>
                  </a:rPr>
                  <a:t>, 116 deaths</a:t>
                </a:r>
              </a:p>
              <a:p>
                <a:r>
                  <a:rPr lang="en-GB" sz="900" dirty="0" smtClean="0">
                    <a:solidFill>
                      <a:srgbClr val="000000"/>
                    </a:solidFill>
                  </a:rPr>
                  <a:t>643 </a:t>
                </a:r>
                <a:r>
                  <a:rPr lang="en-GB" sz="900" dirty="0" err="1" smtClean="0">
                    <a:solidFill>
                      <a:srgbClr val="000000"/>
                    </a:solidFill>
                  </a:rPr>
                  <a:t>pts</a:t>
                </a:r>
                <a:r>
                  <a:rPr lang="en-GB" sz="900" dirty="0" smtClean="0">
                    <a:solidFill>
                      <a:srgbClr val="000000"/>
                    </a:solidFill>
                  </a:rPr>
                  <a:t>, 103 deaths</a:t>
                </a:r>
                <a:endParaRPr lang="en-GB" sz="900" dirty="0">
                  <a:solidFill>
                    <a:srgbClr val="000000"/>
                  </a:solidFill>
                </a:endParaRPr>
              </a:p>
            </p:txBody>
          </p:sp>
          <p:sp>
            <p:nvSpPr>
              <p:cNvPr id="628" name="TextBox 627"/>
              <p:cNvSpPr txBox="1"/>
              <p:nvPr/>
            </p:nvSpPr>
            <p:spPr>
              <a:xfrm>
                <a:off x="1875905" y="2576513"/>
                <a:ext cx="2147304" cy="483521"/>
              </a:xfrm>
              <a:prstGeom prst="rect">
                <a:avLst/>
              </a:prstGeom>
              <a:noFill/>
            </p:spPr>
            <p:txBody>
              <a:bodyPr wrap="none" rtlCol="0">
                <a:spAutoFit/>
              </a:bodyPr>
              <a:lstStyle/>
              <a:p>
                <a:r>
                  <a:rPr lang="en-GB" sz="900" dirty="0" smtClean="0">
                    <a:solidFill>
                      <a:srgbClr val="000000"/>
                    </a:solidFill>
                  </a:rPr>
                  <a:t>HR 0.94 (95% CI 0.68, 1.16)</a:t>
                </a:r>
              </a:p>
              <a:p>
                <a:r>
                  <a:rPr lang="en-GB" sz="900" dirty="0" smtClean="0">
                    <a:solidFill>
                      <a:srgbClr val="000000"/>
                    </a:solidFill>
                  </a:rPr>
                  <a:t>p=0.38</a:t>
                </a:r>
                <a:endParaRPr lang="en-GB" sz="900" dirty="0">
                  <a:solidFill>
                    <a:srgbClr val="000000"/>
                  </a:solidFill>
                </a:endParaRPr>
              </a:p>
            </p:txBody>
          </p:sp>
        </p:grpSp>
        <p:sp>
          <p:nvSpPr>
            <p:cNvPr id="644" name="Freeform 17"/>
            <p:cNvSpPr>
              <a:spLocks/>
            </p:cNvSpPr>
            <p:nvPr/>
          </p:nvSpPr>
          <p:spPr bwMode="auto">
            <a:xfrm>
              <a:off x="970377" y="1454834"/>
              <a:ext cx="3079523" cy="339183"/>
            </a:xfrm>
            <a:custGeom>
              <a:avLst/>
              <a:gdLst>
                <a:gd name="T0" fmla="*/ 190 w 190"/>
                <a:gd name="T1" fmla="*/ 19 h 19"/>
                <a:gd name="T2" fmla="*/ 91 w 190"/>
                <a:gd name="T3" fmla="*/ 14 h 19"/>
                <a:gd name="T4" fmla="*/ 17 w 190"/>
                <a:gd name="T5" fmla="*/ 9 h 19"/>
                <a:gd name="T6" fmla="*/ 8 w 190"/>
                <a:gd name="T7" fmla="*/ 8 h 19"/>
                <a:gd name="T8" fmla="*/ 3 w 190"/>
                <a:gd name="T9" fmla="*/ 0 h 19"/>
                <a:gd name="T10" fmla="*/ 0 w 190"/>
                <a:gd name="T11" fmla="*/ 0 h 19"/>
                <a:gd name="connsiteX0" fmla="*/ 10000 w 10000"/>
                <a:gd name="connsiteY0" fmla="*/ 10000 h 10000"/>
                <a:gd name="connsiteX1" fmla="*/ 4789 w 10000"/>
                <a:gd name="connsiteY1" fmla="*/ 7368 h 10000"/>
                <a:gd name="connsiteX2" fmla="*/ 895 w 10000"/>
                <a:gd name="connsiteY2" fmla="*/ 4737 h 10000"/>
                <a:gd name="connsiteX3" fmla="*/ 569 w 10000"/>
                <a:gd name="connsiteY3" fmla="*/ 4399 h 10000"/>
                <a:gd name="connsiteX4" fmla="*/ 158 w 10000"/>
                <a:gd name="connsiteY4" fmla="*/ 0 h 10000"/>
                <a:gd name="connsiteX5" fmla="*/ 0 w 10000"/>
                <a:gd name="connsiteY5" fmla="*/ 0 h 10000"/>
                <a:gd name="connsiteX0" fmla="*/ 10000 w 10000"/>
                <a:gd name="connsiteY0" fmla="*/ 10000 h 10000"/>
                <a:gd name="connsiteX1" fmla="*/ 4789 w 10000"/>
                <a:gd name="connsiteY1" fmla="*/ 7368 h 10000"/>
                <a:gd name="connsiteX2" fmla="*/ 895 w 10000"/>
                <a:gd name="connsiteY2" fmla="*/ 4737 h 10000"/>
                <a:gd name="connsiteX3" fmla="*/ 569 w 10000"/>
                <a:gd name="connsiteY3" fmla="*/ 4399 h 10000"/>
                <a:gd name="connsiteX4" fmla="*/ 304 w 10000"/>
                <a:gd name="connsiteY4" fmla="*/ 146 h 10000"/>
                <a:gd name="connsiteX5" fmla="*/ 158 w 10000"/>
                <a:gd name="connsiteY5" fmla="*/ 0 h 10000"/>
                <a:gd name="connsiteX6" fmla="*/ 0 w 10000"/>
                <a:gd name="connsiteY6" fmla="*/ 0 h 10000"/>
                <a:gd name="connsiteX0" fmla="*/ 10080 w 10080"/>
                <a:gd name="connsiteY0" fmla="*/ 9155 h 9155"/>
                <a:gd name="connsiteX1" fmla="*/ 4789 w 10080"/>
                <a:gd name="connsiteY1" fmla="*/ 7368 h 9155"/>
                <a:gd name="connsiteX2" fmla="*/ 895 w 10080"/>
                <a:gd name="connsiteY2" fmla="*/ 4737 h 9155"/>
                <a:gd name="connsiteX3" fmla="*/ 569 w 10080"/>
                <a:gd name="connsiteY3" fmla="*/ 4399 h 9155"/>
                <a:gd name="connsiteX4" fmla="*/ 304 w 10080"/>
                <a:gd name="connsiteY4" fmla="*/ 146 h 9155"/>
                <a:gd name="connsiteX5" fmla="*/ 158 w 10080"/>
                <a:gd name="connsiteY5" fmla="*/ 0 h 9155"/>
                <a:gd name="connsiteX6" fmla="*/ 0 w 10080"/>
                <a:gd name="connsiteY6" fmla="*/ 0 h 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 h="9155">
                  <a:moveTo>
                    <a:pt x="10080" y="9155"/>
                  </a:moveTo>
                  <a:lnTo>
                    <a:pt x="4789" y="7368"/>
                  </a:lnTo>
                  <a:lnTo>
                    <a:pt x="895" y="4737"/>
                  </a:lnTo>
                  <a:lnTo>
                    <a:pt x="569" y="4399"/>
                  </a:lnTo>
                  <a:cubicBezTo>
                    <a:pt x="447" y="2981"/>
                    <a:pt x="426" y="1564"/>
                    <a:pt x="304" y="146"/>
                  </a:cubicBezTo>
                  <a:lnTo>
                    <a:pt x="158" y="0"/>
                  </a:lnTo>
                  <a:lnTo>
                    <a:pt x="0" y="0"/>
                  </a:lnTo>
                </a:path>
              </a:pathLst>
            </a:custGeom>
            <a:noFill/>
            <a:ln w="19050">
              <a:solidFill>
                <a:srgbClr val="043882"/>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5" name="Freeform 17"/>
            <p:cNvSpPr>
              <a:spLocks/>
            </p:cNvSpPr>
            <p:nvPr/>
          </p:nvSpPr>
          <p:spPr bwMode="auto">
            <a:xfrm>
              <a:off x="964076" y="1428107"/>
              <a:ext cx="3079523" cy="339183"/>
            </a:xfrm>
            <a:custGeom>
              <a:avLst/>
              <a:gdLst>
                <a:gd name="T0" fmla="*/ 190 w 190"/>
                <a:gd name="T1" fmla="*/ 19 h 19"/>
                <a:gd name="T2" fmla="*/ 91 w 190"/>
                <a:gd name="T3" fmla="*/ 14 h 19"/>
                <a:gd name="T4" fmla="*/ 17 w 190"/>
                <a:gd name="T5" fmla="*/ 9 h 19"/>
                <a:gd name="T6" fmla="*/ 8 w 190"/>
                <a:gd name="T7" fmla="*/ 8 h 19"/>
                <a:gd name="T8" fmla="*/ 3 w 190"/>
                <a:gd name="T9" fmla="*/ 0 h 19"/>
                <a:gd name="T10" fmla="*/ 0 w 190"/>
                <a:gd name="T11" fmla="*/ 0 h 19"/>
                <a:gd name="connsiteX0" fmla="*/ 10000 w 10000"/>
                <a:gd name="connsiteY0" fmla="*/ 10000 h 10000"/>
                <a:gd name="connsiteX1" fmla="*/ 4789 w 10000"/>
                <a:gd name="connsiteY1" fmla="*/ 7368 h 10000"/>
                <a:gd name="connsiteX2" fmla="*/ 895 w 10000"/>
                <a:gd name="connsiteY2" fmla="*/ 4737 h 10000"/>
                <a:gd name="connsiteX3" fmla="*/ 569 w 10000"/>
                <a:gd name="connsiteY3" fmla="*/ 4399 h 10000"/>
                <a:gd name="connsiteX4" fmla="*/ 158 w 10000"/>
                <a:gd name="connsiteY4" fmla="*/ 0 h 10000"/>
                <a:gd name="connsiteX5" fmla="*/ 0 w 10000"/>
                <a:gd name="connsiteY5" fmla="*/ 0 h 10000"/>
                <a:gd name="connsiteX0" fmla="*/ 10000 w 10000"/>
                <a:gd name="connsiteY0" fmla="*/ 10000 h 10000"/>
                <a:gd name="connsiteX1" fmla="*/ 4789 w 10000"/>
                <a:gd name="connsiteY1" fmla="*/ 7368 h 10000"/>
                <a:gd name="connsiteX2" fmla="*/ 895 w 10000"/>
                <a:gd name="connsiteY2" fmla="*/ 4737 h 10000"/>
                <a:gd name="connsiteX3" fmla="*/ 569 w 10000"/>
                <a:gd name="connsiteY3" fmla="*/ 4399 h 10000"/>
                <a:gd name="connsiteX4" fmla="*/ 304 w 10000"/>
                <a:gd name="connsiteY4" fmla="*/ 146 h 10000"/>
                <a:gd name="connsiteX5" fmla="*/ 158 w 10000"/>
                <a:gd name="connsiteY5" fmla="*/ 0 h 10000"/>
                <a:gd name="connsiteX6" fmla="*/ 0 w 10000"/>
                <a:gd name="connsiteY6" fmla="*/ 0 h 10000"/>
                <a:gd name="connsiteX0" fmla="*/ 10080 w 10080"/>
                <a:gd name="connsiteY0" fmla="*/ 9155 h 9155"/>
                <a:gd name="connsiteX1" fmla="*/ 4789 w 10080"/>
                <a:gd name="connsiteY1" fmla="*/ 7368 h 9155"/>
                <a:gd name="connsiteX2" fmla="*/ 895 w 10080"/>
                <a:gd name="connsiteY2" fmla="*/ 4737 h 9155"/>
                <a:gd name="connsiteX3" fmla="*/ 569 w 10080"/>
                <a:gd name="connsiteY3" fmla="*/ 4399 h 9155"/>
                <a:gd name="connsiteX4" fmla="*/ 304 w 10080"/>
                <a:gd name="connsiteY4" fmla="*/ 146 h 9155"/>
                <a:gd name="connsiteX5" fmla="*/ 158 w 10080"/>
                <a:gd name="connsiteY5" fmla="*/ 0 h 9155"/>
                <a:gd name="connsiteX6" fmla="*/ 0 w 10080"/>
                <a:gd name="connsiteY6" fmla="*/ 0 h 9155"/>
                <a:gd name="connsiteX0" fmla="*/ 10000 w 10000"/>
                <a:gd name="connsiteY0" fmla="*/ 10000 h 10000"/>
                <a:gd name="connsiteX1" fmla="*/ 4751 w 10000"/>
                <a:gd name="connsiteY1" fmla="*/ 7740 h 10000"/>
                <a:gd name="connsiteX2" fmla="*/ 888 w 10000"/>
                <a:gd name="connsiteY2" fmla="*/ 5174 h 10000"/>
                <a:gd name="connsiteX3" fmla="*/ 564 w 10000"/>
                <a:gd name="connsiteY3" fmla="*/ 4805 h 10000"/>
                <a:gd name="connsiteX4" fmla="*/ 302 w 10000"/>
                <a:gd name="connsiteY4" fmla="*/ 159 h 10000"/>
                <a:gd name="connsiteX5" fmla="*/ 157 w 10000"/>
                <a:gd name="connsiteY5" fmla="*/ 0 h 10000"/>
                <a:gd name="connsiteX6" fmla="*/ 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10000"/>
                  </a:moveTo>
                  <a:lnTo>
                    <a:pt x="4751" y="7740"/>
                  </a:lnTo>
                  <a:lnTo>
                    <a:pt x="888" y="5174"/>
                  </a:lnTo>
                  <a:lnTo>
                    <a:pt x="564" y="4805"/>
                  </a:lnTo>
                  <a:cubicBezTo>
                    <a:pt x="443" y="3256"/>
                    <a:pt x="423" y="1708"/>
                    <a:pt x="302" y="159"/>
                  </a:cubicBezTo>
                  <a:lnTo>
                    <a:pt x="157"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6" name="Freeform 18"/>
            <p:cNvSpPr>
              <a:spLocks/>
            </p:cNvSpPr>
            <p:nvPr/>
          </p:nvSpPr>
          <p:spPr bwMode="auto">
            <a:xfrm>
              <a:off x="5477376" y="1477210"/>
              <a:ext cx="3117984" cy="301164"/>
            </a:xfrm>
            <a:custGeom>
              <a:avLst/>
              <a:gdLst>
                <a:gd name="T0" fmla="*/ 190 w 190"/>
                <a:gd name="T1" fmla="*/ 17 h 17"/>
                <a:gd name="T2" fmla="*/ 135 w 190"/>
                <a:gd name="T3" fmla="*/ 17 h 17"/>
                <a:gd name="T4" fmla="*/ 135 w 190"/>
                <a:gd name="T5" fmla="*/ 15 h 17"/>
                <a:gd name="T6" fmla="*/ 58 w 190"/>
                <a:gd name="T7" fmla="*/ 14 h 17"/>
                <a:gd name="T8" fmla="*/ 55 w 190"/>
                <a:gd name="T9" fmla="*/ 13 h 17"/>
                <a:gd name="T10" fmla="*/ 10 w 190"/>
                <a:gd name="T11" fmla="*/ 9 h 17"/>
                <a:gd name="T12" fmla="*/ 6 w 190"/>
                <a:gd name="T13" fmla="*/ 1 h 17"/>
                <a:gd name="T14" fmla="*/ 0 w 190"/>
                <a:gd name="T15" fmla="*/ 0 h 17"/>
                <a:gd name="connsiteX0" fmla="*/ 10000 w 10000"/>
                <a:gd name="connsiteY0" fmla="*/ 10000 h 10000"/>
                <a:gd name="connsiteX1" fmla="*/ 7105 w 10000"/>
                <a:gd name="connsiteY1" fmla="*/ 10000 h 10000"/>
                <a:gd name="connsiteX2" fmla="*/ 7105 w 10000"/>
                <a:gd name="connsiteY2" fmla="*/ 8824 h 10000"/>
                <a:gd name="connsiteX3" fmla="*/ 3053 w 10000"/>
                <a:gd name="connsiteY3" fmla="*/ 8235 h 10000"/>
                <a:gd name="connsiteX4" fmla="*/ 2895 w 10000"/>
                <a:gd name="connsiteY4" fmla="*/ 7647 h 10000"/>
                <a:gd name="connsiteX5" fmla="*/ 526 w 10000"/>
                <a:gd name="connsiteY5" fmla="*/ 5294 h 10000"/>
                <a:gd name="connsiteX6" fmla="*/ 316 w 10000"/>
                <a:gd name="connsiteY6" fmla="*/ 588 h 10000"/>
                <a:gd name="connsiteX7" fmla="*/ 0 w 10000"/>
                <a:gd name="connsiteY7" fmla="*/ 0 h 10000"/>
                <a:gd name="connsiteX0" fmla="*/ 10000 w 10000"/>
                <a:gd name="connsiteY0" fmla="*/ 10000 h 10000"/>
                <a:gd name="connsiteX1" fmla="*/ 7105 w 10000"/>
                <a:gd name="connsiteY1" fmla="*/ 10000 h 10000"/>
                <a:gd name="connsiteX2" fmla="*/ 7105 w 10000"/>
                <a:gd name="connsiteY2" fmla="*/ 8824 h 10000"/>
                <a:gd name="connsiteX3" fmla="*/ 3053 w 10000"/>
                <a:gd name="connsiteY3" fmla="*/ 8235 h 10000"/>
                <a:gd name="connsiteX4" fmla="*/ 2895 w 10000"/>
                <a:gd name="connsiteY4" fmla="*/ 7647 h 10000"/>
                <a:gd name="connsiteX5" fmla="*/ 650 w 10000"/>
                <a:gd name="connsiteY5" fmla="*/ 5294 h 10000"/>
                <a:gd name="connsiteX6" fmla="*/ 316 w 10000"/>
                <a:gd name="connsiteY6" fmla="*/ 588 h 10000"/>
                <a:gd name="connsiteX7" fmla="*/ 0 w 10000"/>
                <a:gd name="connsiteY7" fmla="*/ 0 h 10000"/>
                <a:gd name="connsiteX0" fmla="*/ 10000 w 10000"/>
                <a:gd name="connsiteY0" fmla="*/ 10000 h 10000"/>
                <a:gd name="connsiteX1" fmla="*/ 7105 w 10000"/>
                <a:gd name="connsiteY1" fmla="*/ 10000 h 10000"/>
                <a:gd name="connsiteX2" fmla="*/ 7105 w 10000"/>
                <a:gd name="connsiteY2" fmla="*/ 8824 h 10000"/>
                <a:gd name="connsiteX3" fmla="*/ 3053 w 10000"/>
                <a:gd name="connsiteY3" fmla="*/ 8235 h 10000"/>
                <a:gd name="connsiteX4" fmla="*/ 650 w 10000"/>
                <a:gd name="connsiteY4" fmla="*/ 5294 h 10000"/>
                <a:gd name="connsiteX5" fmla="*/ 316 w 10000"/>
                <a:gd name="connsiteY5" fmla="*/ 588 h 10000"/>
                <a:gd name="connsiteX6" fmla="*/ 0 w 10000"/>
                <a:gd name="connsiteY6" fmla="*/ 0 h 10000"/>
                <a:gd name="connsiteX0" fmla="*/ 10000 w 10000"/>
                <a:gd name="connsiteY0" fmla="*/ 10000 h 10000"/>
                <a:gd name="connsiteX1" fmla="*/ 7105 w 10000"/>
                <a:gd name="connsiteY1" fmla="*/ 10000 h 10000"/>
                <a:gd name="connsiteX2" fmla="*/ 7105 w 10000"/>
                <a:gd name="connsiteY2" fmla="*/ 8824 h 10000"/>
                <a:gd name="connsiteX3" fmla="*/ 3053 w 10000"/>
                <a:gd name="connsiteY3" fmla="*/ 8235 h 10000"/>
                <a:gd name="connsiteX4" fmla="*/ 650 w 10000"/>
                <a:gd name="connsiteY4" fmla="*/ 5294 h 10000"/>
                <a:gd name="connsiteX5" fmla="*/ 316 w 10000"/>
                <a:gd name="connsiteY5" fmla="*/ 588 h 10000"/>
                <a:gd name="connsiteX6" fmla="*/ 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10000"/>
                  </a:moveTo>
                  <a:lnTo>
                    <a:pt x="7105" y="10000"/>
                  </a:lnTo>
                  <a:lnTo>
                    <a:pt x="7105" y="8824"/>
                  </a:lnTo>
                  <a:lnTo>
                    <a:pt x="3053" y="8235"/>
                  </a:lnTo>
                  <a:cubicBezTo>
                    <a:pt x="1977" y="6911"/>
                    <a:pt x="1106" y="6568"/>
                    <a:pt x="650" y="5294"/>
                  </a:cubicBezTo>
                  <a:cubicBezTo>
                    <a:pt x="580" y="3725"/>
                    <a:pt x="493" y="1973"/>
                    <a:pt x="316" y="588"/>
                  </a:cubicBezTo>
                  <a:lnTo>
                    <a:pt x="0" y="0"/>
                  </a:lnTo>
                </a:path>
              </a:pathLst>
            </a:cu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7" name="Freeform 18"/>
            <p:cNvSpPr>
              <a:spLocks/>
            </p:cNvSpPr>
            <p:nvPr/>
          </p:nvSpPr>
          <p:spPr bwMode="auto">
            <a:xfrm>
              <a:off x="5457364" y="1454834"/>
              <a:ext cx="3137996" cy="301164"/>
            </a:xfrm>
            <a:custGeom>
              <a:avLst/>
              <a:gdLst>
                <a:gd name="T0" fmla="*/ 190 w 190"/>
                <a:gd name="T1" fmla="*/ 17 h 17"/>
                <a:gd name="T2" fmla="*/ 135 w 190"/>
                <a:gd name="T3" fmla="*/ 17 h 17"/>
                <a:gd name="T4" fmla="*/ 135 w 190"/>
                <a:gd name="T5" fmla="*/ 15 h 17"/>
                <a:gd name="T6" fmla="*/ 58 w 190"/>
                <a:gd name="T7" fmla="*/ 14 h 17"/>
                <a:gd name="T8" fmla="*/ 55 w 190"/>
                <a:gd name="T9" fmla="*/ 13 h 17"/>
                <a:gd name="T10" fmla="*/ 10 w 190"/>
                <a:gd name="T11" fmla="*/ 9 h 17"/>
                <a:gd name="T12" fmla="*/ 6 w 190"/>
                <a:gd name="T13" fmla="*/ 1 h 17"/>
                <a:gd name="T14" fmla="*/ 0 w 190"/>
                <a:gd name="T15" fmla="*/ 0 h 17"/>
                <a:gd name="connsiteX0" fmla="*/ 10000 w 10000"/>
                <a:gd name="connsiteY0" fmla="*/ 10000 h 10000"/>
                <a:gd name="connsiteX1" fmla="*/ 7105 w 10000"/>
                <a:gd name="connsiteY1" fmla="*/ 10000 h 10000"/>
                <a:gd name="connsiteX2" fmla="*/ 7105 w 10000"/>
                <a:gd name="connsiteY2" fmla="*/ 8824 h 10000"/>
                <a:gd name="connsiteX3" fmla="*/ 3053 w 10000"/>
                <a:gd name="connsiteY3" fmla="*/ 8235 h 10000"/>
                <a:gd name="connsiteX4" fmla="*/ 2895 w 10000"/>
                <a:gd name="connsiteY4" fmla="*/ 7647 h 10000"/>
                <a:gd name="connsiteX5" fmla="*/ 685 w 10000"/>
                <a:gd name="connsiteY5" fmla="*/ 5478 h 10000"/>
                <a:gd name="connsiteX6" fmla="*/ 316 w 10000"/>
                <a:gd name="connsiteY6" fmla="*/ 588 h 10000"/>
                <a:gd name="connsiteX7" fmla="*/ 0 w 10000"/>
                <a:gd name="connsiteY7" fmla="*/ 0 h 10000"/>
                <a:gd name="connsiteX0" fmla="*/ 10000 w 10000"/>
                <a:gd name="connsiteY0" fmla="*/ 10000 h 10000"/>
                <a:gd name="connsiteX1" fmla="*/ 7105 w 10000"/>
                <a:gd name="connsiteY1" fmla="*/ 10000 h 10000"/>
                <a:gd name="connsiteX2" fmla="*/ 7105 w 10000"/>
                <a:gd name="connsiteY2" fmla="*/ 8824 h 10000"/>
                <a:gd name="connsiteX3" fmla="*/ 3053 w 10000"/>
                <a:gd name="connsiteY3" fmla="*/ 8235 h 10000"/>
                <a:gd name="connsiteX4" fmla="*/ 2895 w 10000"/>
                <a:gd name="connsiteY4" fmla="*/ 7647 h 10000"/>
                <a:gd name="connsiteX5" fmla="*/ 685 w 10000"/>
                <a:gd name="connsiteY5" fmla="*/ 5478 h 10000"/>
                <a:gd name="connsiteX6" fmla="*/ 316 w 10000"/>
                <a:gd name="connsiteY6" fmla="*/ 588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0000" y="10000"/>
                  </a:moveTo>
                  <a:lnTo>
                    <a:pt x="7105" y="10000"/>
                  </a:lnTo>
                  <a:lnTo>
                    <a:pt x="7105" y="8824"/>
                  </a:lnTo>
                  <a:lnTo>
                    <a:pt x="3053" y="8235"/>
                  </a:lnTo>
                  <a:cubicBezTo>
                    <a:pt x="3000" y="8039"/>
                    <a:pt x="2948" y="7843"/>
                    <a:pt x="2895" y="7647"/>
                  </a:cubicBezTo>
                  <a:lnTo>
                    <a:pt x="685" y="5478"/>
                  </a:lnTo>
                  <a:cubicBezTo>
                    <a:pt x="562" y="3848"/>
                    <a:pt x="545" y="1850"/>
                    <a:pt x="316" y="588"/>
                  </a:cubicBezTo>
                  <a:lnTo>
                    <a:pt x="0" y="0"/>
                  </a:lnTo>
                </a:path>
              </a:pathLst>
            </a:custGeom>
            <a:noFill/>
            <a:ln w="19050">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cxnSp>
          <p:nvCxnSpPr>
            <p:cNvPr id="648" name="Straight Connector 647"/>
            <p:cNvCxnSpPr/>
            <p:nvPr/>
          </p:nvCxnSpPr>
          <p:spPr>
            <a:xfrm>
              <a:off x="1676504" y="2250781"/>
              <a:ext cx="207818"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49" name="Straight Connector 648"/>
            <p:cNvCxnSpPr/>
            <p:nvPr/>
          </p:nvCxnSpPr>
          <p:spPr>
            <a:xfrm>
              <a:off x="1676504" y="2421888"/>
              <a:ext cx="207818" cy="0"/>
            </a:xfrm>
            <a:prstGeom prst="line">
              <a:avLst/>
            </a:prstGeom>
            <a:noFill/>
            <a:ln w="19050">
              <a:solidFill>
                <a:srgbClr val="043882"/>
              </a:solidFill>
              <a:prstDash val="dash"/>
              <a:round/>
              <a:headEnd/>
              <a:tailEnd/>
            </a:ln>
            <a:extLst>
              <a:ext uri="{909E8E84-426E-40DD-AFC4-6F175D3DCCD1}">
                <a14:hiddenFill xmlns:a14="http://schemas.microsoft.com/office/drawing/2010/main">
                  <a:solidFill>
                    <a:srgbClr val="FFFFFF"/>
                  </a:solidFill>
                </a14:hiddenFill>
              </a:ext>
            </a:extLst>
          </p:spPr>
        </p:cxnSp>
        <p:cxnSp>
          <p:nvCxnSpPr>
            <p:cNvPr id="650" name="Straight Connector 649"/>
            <p:cNvCxnSpPr/>
            <p:nvPr/>
          </p:nvCxnSpPr>
          <p:spPr>
            <a:xfrm>
              <a:off x="6188626" y="2257016"/>
              <a:ext cx="207818"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51" name="Straight Connector 650"/>
            <p:cNvCxnSpPr/>
            <p:nvPr/>
          </p:nvCxnSpPr>
          <p:spPr>
            <a:xfrm>
              <a:off x="6188626" y="2434359"/>
              <a:ext cx="207818" cy="0"/>
            </a:xfrm>
            <a:prstGeom prst="line">
              <a:avLst/>
            </a:prstGeom>
            <a:noFill/>
            <a:ln w="19050">
              <a:solidFill>
                <a:srgbClr val="043882"/>
              </a:solidFill>
              <a:prstDash val="dash"/>
              <a:round/>
              <a:headEnd/>
              <a:tailEnd/>
            </a:ln>
            <a:extLst>
              <a:ext uri="{909E8E84-426E-40DD-AFC4-6F175D3DCCD1}">
                <a14:hiddenFill xmlns:a14="http://schemas.microsoft.com/office/drawing/2010/main">
                  <a:solidFill>
                    <a:srgbClr val="FFFFFF"/>
                  </a:solidFill>
                </a14:hiddenFill>
              </a:ext>
            </a:extLst>
          </p:spPr>
        </p:cxnSp>
        <p:cxnSp>
          <p:nvCxnSpPr>
            <p:cNvPr id="652" name="Straight Connector 651"/>
            <p:cNvCxnSpPr/>
            <p:nvPr/>
          </p:nvCxnSpPr>
          <p:spPr>
            <a:xfrm>
              <a:off x="1664033" y="5049819"/>
              <a:ext cx="207818"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53" name="Straight Connector 652"/>
            <p:cNvCxnSpPr/>
            <p:nvPr/>
          </p:nvCxnSpPr>
          <p:spPr>
            <a:xfrm>
              <a:off x="1664033" y="5227161"/>
              <a:ext cx="207818" cy="0"/>
            </a:xfrm>
            <a:prstGeom prst="line">
              <a:avLst/>
            </a:prstGeom>
            <a:noFill/>
            <a:ln w="19050">
              <a:solidFill>
                <a:srgbClr val="043882"/>
              </a:solidFill>
              <a:prstDash val="dash"/>
              <a:round/>
              <a:headEnd/>
              <a:tailEnd/>
            </a:ln>
            <a:extLst>
              <a:ext uri="{909E8E84-426E-40DD-AFC4-6F175D3DCCD1}">
                <a14:hiddenFill xmlns:a14="http://schemas.microsoft.com/office/drawing/2010/main">
                  <a:solidFill>
                    <a:srgbClr val="FFFFFF"/>
                  </a:solidFill>
                </a14:hiddenFill>
              </a:ext>
            </a:extLst>
          </p:spPr>
        </p:cxnSp>
        <p:cxnSp>
          <p:nvCxnSpPr>
            <p:cNvPr id="654" name="Straight Connector 653"/>
            <p:cNvCxnSpPr/>
            <p:nvPr/>
          </p:nvCxnSpPr>
          <p:spPr>
            <a:xfrm>
              <a:off x="6188626" y="5062290"/>
              <a:ext cx="207818"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55" name="Straight Connector 654"/>
            <p:cNvCxnSpPr/>
            <p:nvPr/>
          </p:nvCxnSpPr>
          <p:spPr>
            <a:xfrm>
              <a:off x="6188626" y="5239633"/>
              <a:ext cx="207818" cy="0"/>
            </a:xfrm>
            <a:prstGeom prst="line">
              <a:avLst/>
            </a:prstGeom>
            <a:noFill/>
            <a:ln w="19050">
              <a:solidFill>
                <a:srgbClr val="043882"/>
              </a:solidFill>
              <a:prstDash val="dash"/>
              <a:round/>
              <a:headEnd/>
              <a:tailEnd/>
            </a:ln>
            <a:extLst>
              <a:ext uri="{909E8E84-426E-40DD-AFC4-6F175D3DCCD1}">
                <a14:hiddenFill xmlns:a14="http://schemas.microsoft.com/office/drawing/2010/main">
                  <a:solidFill>
                    <a:srgbClr val="FFFFFF"/>
                  </a:solidFill>
                </a14:hiddenFill>
              </a:ext>
            </a:extLst>
          </p:spPr>
        </p:cxnSp>
        <p:sp>
          <p:nvSpPr>
            <p:cNvPr id="656" name="Freeform 19"/>
            <p:cNvSpPr>
              <a:spLocks/>
            </p:cNvSpPr>
            <p:nvPr/>
          </p:nvSpPr>
          <p:spPr bwMode="auto">
            <a:xfrm>
              <a:off x="1041319" y="4386143"/>
              <a:ext cx="3060566" cy="462394"/>
            </a:xfrm>
            <a:custGeom>
              <a:avLst/>
              <a:gdLst>
                <a:gd name="T0" fmla="*/ 189 w 189"/>
                <a:gd name="T1" fmla="*/ 24 h 25"/>
                <a:gd name="T2" fmla="*/ 173 w 189"/>
                <a:gd name="T3" fmla="*/ 25 h 25"/>
                <a:gd name="T4" fmla="*/ 171 w 189"/>
                <a:gd name="T5" fmla="*/ 22 h 25"/>
                <a:gd name="T6" fmla="*/ 166 w 189"/>
                <a:gd name="T7" fmla="*/ 23 h 25"/>
                <a:gd name="T8" fmla="*/ 154 w 189"/>
                <a:gd name="T9" fmla="*/ 22 h 25"/>
                <a:gd name="T10" fmla="*/ 153 w 189"/>
                <a:gd name="T11" fmla="*/ 20 h 25"/>
                <a:gd name="T12" fmla="*/ 148 w 189"/>
                <a:gd name="T13" fmla="*/ 20 h 25"/>
                <a:gd name="T14" fmla="*/ 146 w 189"/>
                <a:gd name="T15" fmla="*/ 19 h 25"/>
                <a:gd name="T16" fmla="*/ 66 w 189"/>
                <a:gd name="T17" fmla="*/ 7 h 25"/>
                <a:gd name="T18" fmla="*/ 56 w 189"/>
                <a:gd name="T19" fmla="*/ 6 h 25"/>
                <a:gd name="T20" fmla="*/ 38 w 189"/>
                <a:gd name="T21" fmla="*/ 5 h 25"/>
                <a:gd name="T22" fmla="*/ 24 w 189"/>
                <a:gd name="T23" fmla="*/ 2 h 25"/>
                <a:gd name="T24" fmla="*/ 12 w 189"/>
                <a:gd name="T25" fmla="*/ 0 h 25"/>
                <a:gd name="T26" fmla="*/ 0 w 189"/>
                <a:gd name="T27" fmla="*/ 0 h 25"/>
                <a:gd name="connsiteX0" fmla="*/ 10000 w 10000"/>
                <a:gd name="connsiteY0" fmla="*/ 9600 h 10000"/>
                <a:gd name="connsiteX1" fmla="*/ 9153 w 10000"/>
                <a:gd name="connsiteY1" fmla="*/ 10000 h 10000"/>
                <a:gd name="connsiteX2" fmla="*/ 9065 w 10000"/>
                <a:gd name="connsiteY2" fmla="*/ 7795 h 10000"/>
                <a:gd name="connsiteX3" fmla="*/ 8783 w 10000"/>
                <a:gd name="connsiteY3" fmla="*/ 9200 h 10000"/>
                <a:gd name="connsiteX4" fmla="*/ 8148 w 10000"/>
                <a:gd name="connsiteY4" fmla="*/ 8800 h 10000"/>
                <a:gd name="connsiteX5" fmla="*/ 8095 w 10000"/>
                <a:gd name="connsiteY5" fmla="*/ 8000 h 10000"/>
                <a:gd name="connsiteX6" fmla="*/ 7831 w 10000"/>
                <a:gd name="connsiteY6" fmla="*/ 8000 h 10000"/>
                <a:gd name="connsiteX7" fmla="*/ 7725 w 10000"/>
                <a:gd name="connsiteY7" fmla="*/ 7600 h 10000"/>
                <a:gd name="connsiteX8" fmla="*/ 3492 w 10000"/>
                <a:gd name="connsiteY8" fmla="*/ 2800 h 10000"/>
                <a:gd name="connsiteX9" fmla="*/ 2963 w 10000"/>
                <a:gd name="connsiteY9" fmla="*/ 2400 h 10000"/>
                <a:gd name="connsiteX10" fmla="*/ 2011 w 10000"/>
                <a:gd name="connsiteY10" fmla="*/ 2000 h 10000"/>
                <a:gd name="connsiteX11" fmla="*/ 1270 w 10000"/>
                <a:gd name="connsiteY11" fmla="*/ 800 h 10000"/>
                <a:gd name="connsiteX12" fmla="*/ 635 w 10000"/>
                <a:gd name="connsiteY12" fmla="*/ 0 h 10000"/>
                <a:gd name="connsiteX13" fmla="*/ 0 w 10000"/>
                <a:gd name="connsiteY13" fmla="*/ 0 h 10000"/>
                <a:gd name="connsiteX0" fmla="*/ 10000 w 10000"/>
                <a:gd name="connsiteY0" fmla="*/ 9600 h 9600"/>
                <a:gd name="connsiteX1" fmla="*/ 9322 w 10000"/>
                <a:gd name="connsiteY1" fmla="*/ 8995 h 9600"/>
                <a:gd name="connsiteX2" fmla="*/ 9065 w 10000"/>
                <a:gd name="connsiteY2" fmla="*/ 7795 h 9600"/>
                <a:gd name="connsiteX3" fmla="*/ 8783 w 10000"/>
                <a:gd name="connsiteY3" fmla="*/ 9200 h 9600"/>
                <a:gd name="connsiteX4" fmla="*/ 8148 w 10000"/>
                <a:gd name="connsiteY4" fmla="*/ 8800 h 9600"/>
                <a:gd name="connsiteX5" fmla="*/ 8095 w 10000"/>
                <a:gd name="connsiteY5" fmla="*/ 8000 h 9600"/>
                <a:gd name="connsiteX6" fmla="*/ 7831 w 10000"/>
                <a:gd name="connsiteY6" fmla="*/ 8000 h 9600"/>
                <a:gd name="connsiteX7" fmla="*/ 7725 w 10000"/>
                <a:gd name="connsiteY7" fmla="*/ 7600 h 9600"/>
                <a:gd name="connsiteX8" fmla="*/ 3492 w 10000"/>
                <a:gd name="connsiteY8" fmla="*/ 2800 h 9600"/>
                <a:gd name="connsiteX9" fmla="*/ 2963 w 10000"/>
                <a:gd name="connsiteY9" fmla="*/ 2400 h 9600"/>
                <a:gd name="connsiteX10" fmla="*/ 2011 w 10000"/>
                <a:gd name="connsiteY10" fmla="*/ 2000 h 9600"/>
                <a:gd name="connsiteX11" fmla="*/ 1270 w 10000"/>
                <a:gd name="connsiteY11" fmla="*/ 800 h 9600"/>
                <a:gd name="connsiteX12" fmla="*/ 635 w 10000"/>
                <a:gd name="connsiteY12" fmla="*/ 0 h 9600"/>
                <a:gd name="connsiteX13" fmla="*/ 0 w 10000"/>
                <a:gd name="connsiteY13" fmla="*/ 0 h 9600"/>
                <a:gd name="connsiteX0" fmla="*/ 10000 w 10000"/>
                <a:gd name="connsiteY0" fmla="*/ 9372 h 9583"/>
                <a:gd name="connsiteX1" fmla="*/ 9322 w 10000"/>
                <a:gd name="connsiteY1" fmla="*/ 9370 h 9583"/>
                <a:gd name="connsiteX2" fmla="*/ 9065 w 10000"/>
                <a:gd name="connsiteY2" fmla="*/ 8120 h 9583"/>
                <a:gd name="connsiteX3" fmla="*/ 8783 w 10000"/>
                <a:gd name="connsiteY3" fmla="*/ 9583 h 9583"/>
                <a:gd name="connsiteX4" fmla="*/ 8148 w 10000"/>
                <a:gd name="connsiteY4" fmla="*/ 9167 h 9583"/>
                <a:gd name="connsiteX5" fmla="*/ 8095 w 10000"/>
                <a:gd name="connsiteY5" fmla="*/ 8333 h 9583"/>
                <a:gd name="connsiteX6" fmla="*/ 7831 w 10000"/>
                <a:gd name="connsiteY6" fmla="*/ 8333 h 9583"/>
                <a:gd name="connsiteX7" fmla="*/ 7725 w 10000"/>
                <a:gd name="connsiteY7" fmla="*/ 7917 h 9583"/>
                <a:gd name="connsiteX8" fmla="*/ 3492 w 10000"/>
                <a:gd name="connsiteY8" fmla="*/ 2917 h 9583"/>
                <a:gd name="connsiteX9" fmla="*/ 2963 w 10000"/>
                <a:gd name="connsiteY9" fmla="*/ 2500 h 9583"/>
                <a:gd name="connsiteX10" fmla="*/ 2011 w 10000"/>
                <a:gd name="connsiteY10" fmla="*/ 2083 h 9583"/>
                <a:gd name="connsiteX11" fmla="*/ 1270 w 10000"/>
                <a:gd name="connsiteY11" fmla="*/ 833 h 9583"/>
                <a:gd name="connsiteX12" fmla="*/ 635 w 10000"/>
                <a:gd name="connsiteY12" fmla="*/ 0 h 9583"/>
                <a:gd name="connsiteX13" fmla="*/ 0 w 10000"/>
                <a:gd name="connsiteY13" fmla="*/ 0 h 9583"/>
                <a:gd name="connsiteX0" fmla="*/ 10000 w 10000"/>
                <a:gd name="connsiteY0" fmla="*/ 9780 h 9780"/>
                <a:gd name="connsiteX1" fmla="*/ 9322 w 10000"/>
                <a:gd name="connsiteY1" fmla="*/ 9778 h 9780"/>
                <a:gd name="connsiteX2" fmla="*/ 9065 w 10000"/>
                <a:gd name="connsiteY2" fmla="*/ 8473 h 9780"/>
                <a:gd name="connsiteX3" fmla="*/ 8148 w 10000"/>
                <a:gd name="connsiteY3" fmla="*/ 9566 h 9780"/>
                <a:gd name="connsiteX4" fmla="*/ 8095 w 10000"/>
                <a:gd name="connsiteY4" fmla="*/ 8696 h 9780"/>
                <a:gd name="connsiteX5" fmla="*/ 7831 w 10000"/>
                <a:gd name="connsiteY5" fmla="*/ 8696 h 9780"/>
                <a:gd name="connsiteX6" fmla="*/ 7725 w 10000"/>
                <a:gd name="connsiteY6" fmla="*/ 8262 h 9780"/>
                <a:gd name="connsiteX7" fmla="*/ 3492 w 10000"/>
                <a:gd name="connsiteY7" fmla="*/ 3044 h 9780"/>
                <a:gd name="connsiteX8" fmla="*/ 2963 w 10000"/>
                <a:gd name="connsiteY8" fmla="*/ 2609 h 9780"/>
                <a:gd name="connsiteX9" fmla="*/ 2011 w 10000"/>
                <a:gd name="connsiteY9" fmla="*/ 2174 h 9780"/>
                <a:gd name="connsiteX10" fmla="*/ 1270 w 10000"/>
                <a:gd name="connsiteY10" fmla="*/ 869 h 9780"/>
                <a:gd name="connsiteX11" fmla="*/ 635 w 10000"/>
                <a:gd name="connsiteY11" fmla="*/ 0 h 9780"/>
                <a:gd name="connsiteX12" fmla="*/ 0 w 10000"/>
                <a:gd name="connsiteY12" fmla="*/ 0 h 9780"/>
                <a:gd name="connsiteX0" fmla="*/ 10000 w 10000"/>
                <a:gd name="connsiteY0" fmla="*/ 10000 h 10000"/>
                <a:gd name="connsiteX1" fmla="*/ 9322 w 10000"/>
                <a:gd name="connsiteY1" fmla="*/ 9998 h 10000"/>
                <a:gd name="connsiteX2" fmla="*/ 9065 w 10000"/>
                <a:gd name="connsiteY2" fmla="*/ 8664 h 10000"/>
                <a:gd name="connsiteX3" fmla="*/ 8095 w 10000"/>
                <a:gd name="connsiteY3" fmla="*/ 8892 h 10000"/>
                <a:gd name="connsiteX4" fmla="*/ 7831 w 10000"/>
                <a:gd name="connsiteY4" fmla="*/ 8892 h 10000"/>
                <a:gd name="connsiteX5" fmla="*/ 7725 w 10000"/>
                <a:gd name="connsiteY5" fmla="*/ 8448 h 10000"/>
                <a:gd name="connsiteX6" fmla="*/ 3492 w 10000"/>
                <a:gd name="connsiteY6" fmla="*/ 3112 h 10000"/>
                <a:gd name="connsiteX7" fmla="*/ 2963 w 10000"/>
                <a:gd name="connsiteY7" fmla="*/ 2668 h 10000"/>
                <a:gd name="connsiteX8" fmla="*/ 2011 w 10000"/>
                <a:gd name="connsiteY8" fmla="*/ 2223 h 10000"/>
                <a:gd name="connsiteX9" fmla="*/ 1270 w 10000"/>
                <a:gd name="connsiteY9" fmla="*/ 889 h 10000"/>
                <a:gd name="connsiteX10" fmla="*/ 635 w 10000"/>
                <a:gd name="connsiteY10" fmla="*/ 0 h 10000"/>
                <a:gd name="connsiteX11" fmla="*/ 0 w 10000"/>
                <a:gd name="connsiteY11" fmla="*/ 0 h 10000"/>
                <a:gd name="connsiteX0" fmla="*/ 10000 w 10000"/>
                <a:gd name="connsiteY0" fmla="*/ 10000 h 10000"/>
                <a:gd name="connsiteX1" fmla="*/ 9322 w 10000"/>
                <a:gd name="connsiteY1" fmla="*/ 9998 h 10000"/>
                <a:gd name="connsiteX2" fmla="*/ 9065 w 10000"/>
                <a:gd name="connsiteY2" fmla="*/ 8664 h 10000"/>
                <a:gd name="connsiteX3" fmla="*/ 8095 w 10000"/>
                <a:gd name="connsiteY3" fmla="*/ 8892 h 10000"/>
                <a:gd name="connsiteX4" fmla="*/ 7725 w 10000"/>
                <a:gd name="connsiteY4" fmla="*/ 8448 h 10000"/>
                <a:gd name="connsiteX5" fmla="*/ 3492 w 10000"/>
                <a:gd name="connsiteY5" fmla="*/ 3112 h 10000"/>
                <a:gd name="connsiteX6" fmla="*/ 2963 w 10000"/>
                <a:gd name="connsiteY6" fmla="*/ 2668 h 10000"/>
                <a:gd name="connsiteX7" fmla="*/ 2011 w 10000"/>
                <a:gd name="connsiteY7" fmla="*/ 2223 h 10000"/>
                <a:gd name="connsiteX8" fmla="*/ 1270 w 10000"/>
                <a:gd name="connsiteY8" fmla="*/ 889 h 10000"/>
                <a:gd name="connsiteX9" fmla="*/ 635 w 10000"/>
                <a:gd name="connsiteY9" fmla="*/ 0 h 10000"/>
                <a:gd name="connsiteX10" fmla="*/ 0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10000" y="10000"/>
                  </a:moveTo>
                  <a:lnTo>
                    <a:pt x="9322" y="9998"/>
                  </a:lnTo>
                  <a:cubicBezTo>
                    <a:pt x="9293" y="9180"/>
                    <a:pt x="9094" y="9481"/>
                    <a:pt x="9065" y="8664"/>
                  </a:cubicBezTo>
                  <a:lnTo>
                    <a:pt x="8095" y="8892"/>
                  </a:lnTo>
                  <a:lnTo>
                    <a:pt x="7725" y="8448"/>
                  </a:lnTo>
                  <a:lnTo>
                    <a:pt x="3492" y="3112"/>
                  </a:lnTo>
                  <a:lnTo>
                    <a:pt x="2963" y="2668"/>
                  </a:lnTo>
                  <a:lnTo>
                    <a:pt x="2011" y="2223"/>
                  </a:lnTo>
                  <a:lnTo>
                    <a:pt x="1270" y="889"/>
                  </a:lnTo>
                  <a:lnTo>
                    <a:pt x="635"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7" name="Freeform 19"/>
            <p:cNvSpPr>
              <a:spLocks/>
            </p:cNvSpPr>
            <p:nvPr/>
          </p:nvSpPr>
          <p:spPr bwMode="auto">
            <a:xfrm>
              <a:off x="1041319" y="4391310"/>
              <a:ext cx="3060566" cy="462394"/>
            </a:xfrm>
            <a:custGeom>
              <a:avLst/>
              <a:gdLst>
                <a:gd name="T0" fmla="*/ 189 w 189"/>
                <a:gd name="T1" fmla="*/ 24 h 25"/>
                <a:gd name="T2" fmla="*/ 173 w 189"/>
                <a:gd name="T3" fmla="*/ 25 h 25"/>
                <a:gd name="T4" fmla="*/ 171 w 189"/>
                <a:gd name="T5" fmla="*/ 22 h 25"/>
                <a:gd name="T6" fmla="*/ 166 w 189"/>
                <a:gd name="T7" fmla="*/ 23 h 25"/>
                <a:gd name="T8" fmla="*/ 154 w 189"/>
                <a:gd name="T9" fmla="*/ 22 h 25"/>
                <a:gd name="T10" fmla="*/ 153 w 189"/>
                <a:gd name="T11" fmla="*/ 20 h 25"/>
                <a:gd name="T12" fmla="*/ 148 w 189"/>
                <a:gd name="T13" fmla="*/ 20 h 25"/>
                <a:gd name="T14" fmla="*/ 146 w 189"/>
                <a:gd name="T15" fmla="*/ 19 h 25"/>
                <a:gd name="T16" fmla="*/ 66 w 189"/>
                <a:gd name="T17" fmla="*/ 7 h 25"/>
                <a:gd name="T18" fmla="*/ 56 w 189"/>
                <a:gd name="T19" fmla="*/ 6 h 25"/>
                <a:gd name="T20" fmla="*/ 38 w 189"/>
                <a:gd name="T21" fmla="*/ 5 h 25"/>
                <a:gd name="T22" fmla="*/ 24 w 189"/>
                <a:gd name="T23" fmla="*/ 2 h 25"/>
                <a:gd name="T24" fmla="*/ 12 w 189"/>
                <a:gd name="T25" fmla="*/ 0 h 25"/>
                <a:gd name="T26" fmla="*/ 0 w 189"/>
                <a:gd name="T27" fmla="*/ 0 h 25"/>
                <a:gd name="connsiteX0" fmla="*/ 10000 w 10000"/>
                <a:gd name="connsiteY0" fmla="*/ 9600 h 10000"/>
                <a:gd name="connsiteX1" fmla="*/ 9153 w 10000"/>
                <a:gd name="connsiteY1" fmla="*/ 10000 h 10000"/>
                <a:gd name="connsiteX2" fmla="*/ 9065 w 10000"/>
                <a:gd name="connsiteY2" fmla="*/ 7795 h 10000"/>
                <a:gd name="connsiteX3" fmla="*/ 8783 w 10000"/>
                <a:gd name="connsiteY3" fmla="*/ 9200 h 10000"/>
                <a:gd name="connsiteX4" fmla="*/ 8148 w 10000"/>
                <a:gd name="connsiteY4" fmla="*/ 8800 h 10000"/>
                <a:gd name="connsiteX5" fmla="*/ 8095 w 10000"/>
                <a:gd name="connsiteY5" fmla="*/ 8000 h 10000"/>
                <a:gd name="connsiteX6" fmla="*/ 7831 w 10000"/>
                <a:gd name="connsiteY6" fmla="*/ 8000 h 10000"/>
                <a:gd name="connsiteX7" fmla="*/ 7725 w 10000"/>
                <a:gd name="connsiteY7" fmla="*/ 7600 h 10000"/>
                <a:gd name="connsiteX8" fmla="*/ 3492 w 10000"/>
                <a:gd name="connsiteY8" fmla="*/ 2800 h 10000"/>
                <a:gd name="connsiteX9" fmla="*/ 2963 w 10000"/>
                <a:gd name="connsiteY9" fmla="*/ 2400 h 10000"/>
                <a:gd name="connsiteX10" fmla="*/ 2011 w 10000"/>
                <a:gd name="connsiteY10" fmla="*/ 2000 h 10000"/>
                <a:gd name="connsiteX11" fmla="*/ 1270 w 10000"/>
                <a:gd name="connsiteY11" fmla="*/ 800 h 10000"/>
                <a:gd name="connsiteX12" fmla="*/ 635 w 10000"/>
                <a:gd name="connsiteY12" fmla="*/ 0 h 10000"/>
                <a:gd name="connsiteX13" fmla="*/ 0 w 10000"/>
                <a:gd name="connsiteY13" fmla="*/ 0 h 10000"/>
                <a:gd name="connsiteX0" fmla="*/ 10000 w 10000"/>
                <a:gd name="connsiteY0" fmla="*/ 9600 h 9600"/>
                <a:gd name="connsiteX1" fmla="*/ 9322 w 10000"/>
                <a:gd name="connsiteY1" fmla="*/ 8995 h 9600"/>
                <a:gd name="connsiteX2" fmla="*/ 9065 w 10000"/>
                <a:gd name="connsiteY2" fmla="*/ 7795 h 9600"/>
                <a:gd name="connsiteX3" fmla="*/ 8783 w 10000"/>
                <a:gd name="connsiteY3" fmla="*/ 9200 h 9600"/>
                <a:gd name="connsiteX4" fmla="*/ 8148 w 10000"/>
                <a:gd name="connsiteY4" fmla="*/ 8800 h 9600"/>
                <a:gd name="connsiteX5" fmla="*/ 8095 w 10000"/>
                <a:gd name="connsiteY5" fmla="*/ 8000 h 9600"/>
                <a:gd name="connsiteX6" fmla="*/ 7831 w 10000"/>
                <a:gd name="connsiteY6" fmla="*/ 8000 h 9600"/>
                <a:gd name="connsiteX7" fmla="*/ 7725 w 10000"/>
                <a:gd name="connsiteY7" fmla="*/ 7600 h 9600"/>
                <a:gd name="connsiteX8" fmla="*/ 3492 w 10000"/>
                <a:gd name="connsiteY8" fmla="*/ 2800 h 9600"/>
                <a:gd name="connsiteX9" fmla="*/ 2963 w 10000"/>
                <a:gd name="connsiteY9" fmla="*/ 2400 h 9600"/>
                <a:gd name="connsiteX10" fmla="*/ 2011 w 10000"/>
                <a:gd name="connsiteY10" fmla="*/ 2000 h 9600"/>
                <a:gd name="connsiteX11" fmla="*/ 1270 w 10000"/>
                <a:gd name="connsiteY11" fmla="*/ 800 h 9600"/>
                <a:gd name="connsiteX12" fmla="*/ 635 w 10000"/>
                <a:gd name="connsiteY12" fmla="*/ 0 h 9600"/>
                <a:gd name="connsiteX13" fmla="*/ 0 w 10000"/>
                <a:gd name="connsiteY13" fmla="*/ 0 h 9600"/>
                <a:gd name="connsiteX0" fmla="*/ 10000 w 10000"/>
                <a:gd name="connsiteY0" fmla="*/ 9372 h 9583"/>
                <a:gd name="connsiteX1" fmla="*/ 9322 w 10000"/>
                <a:gd name="connsiteY1" fmla="*/ 9370 h 9583"/>
                <a:gd name="connsiteX2" fmla="*/ 9065 w 10000"/>
                <a:gd name="connsiteY2" fmla="*/ 8120 h 9583"/>
                <a:gd name="connsiteX3" fmla="*/ 8783 w 10000"/>
                <a:gd name="connsiteY3" fmla="*/ 9583 h 9583"/>
                <a:gd name="connsiteX4" fmla="*/ 8148 w 10000"/>
                <a:gd name="connsiteY4" fmla="*/ 9167 h 9583"/>
                <a:gd name="connsiteX5" fmla="*/ 8095 w 10000"/>
                <a:gd name="connsiteY5" fmla="*/ 8333 h 9583"/>
                <a:gd name="connsiteX6" fmla="*/ 7831 w 10000"/>
                <a:gd name="connsiteY6" fmla="*/ 8333 h 9583"/>
                <a:gd name="connsiteX7" fmla="*/ 7725 w 10000"/>
                <a:gd name="connsiteY7" fmla="*/ 7917 h 9583"/>
                <a:gd name="connsiteX8" fmla="*/ 3492 w 10000"/>
                <a:gd name="connsiteY8" fmla="*/ 2917 h 9583"/>
                <a:gd name="connsiteX9" fmla="*/ 2963 w 10000"/>
                <a:gd name="connsiteY9" fmla="*/ 2500 h 9583"/>
                <a:gd name="connsiteX10" fmla="*/ 2011 w 10000"/>
                <a:gd name="connsiteY10" fmla="*/ 2083 h 9583"/>
                <a:gd name="connsiteX11" fmla="*/ 1270 w 10000"/>
                <a:gd name="connsiteY11" fmla="*/ 833 h 9583"/>
                <a:gd name="connsiteX12" fmla="*/ 635 w 10000"/>
                <a:gd name="connsiteY12" fmla="*/ 0 h 9583"/>
                <a:gd name="connsiteX13" fmla="*/ 0 w 10000"/>
                <a:gd name="connsiteY13" fmla="*/ 0 h 9583"/>
                <a:gd name="connsiteX0" fmla="*/ 10000 w 10000"/>
                <a:gd name="connsiteY0" fmla="*/ 9780 h 9780"/>
                <a:gd name="connsiteX1" fmla="*/ 9322 w 10000"/>
                <a:gd name="connsiteY1" fmla="*/ 9778 h 9780"/>
                <a:gd name="connsiteX2" fmla="*/ 9065 w 10000"/>
                <a:gd name="connsiteY2" fmla="*/ 8473 h 9780"/>
                <a:gd name="connsiteX3" fmla="*/ 8148 w 10000"/>
                <a:gd name="connsiteY3" fmla="*/ 9566 h 9780"/>
                <a:gd name="connsiteX4" fmla="*/ 8095 w 10000"/>
                <a:gd name="connsiteY4" fmla="*/ 8696 h 9780"/>
                <a:gd name="connsiteX5" fmla="*/ 7831 w 10000"/>
                <a:gd name="connsiteY5" fmla="*/ 8696 h 9780"/>
                <a:gd name="connsiteX6" fmla="*/ 7725 w 10000"/>
                <a:gd name="connsiteY6" fmla="*/ 8262 h 9780"/>
                <a:gd name="connsiteX7" fmla="*/ 3492 w 10000"/>
                <a:gd name="connsiteY7" fmla="*/ 3044 h 9780"/>
                <a:gd name="connsiteX8" fmla="*/ 2963 w 10000"/>
                <a:gd name="connsiteY8" fmla="*/ 2609 h 9780"/>
                <a:gd name="connsiteX9" fmla="*/ 2011 w 10000"/>
                <a:gd name="connsiteY9" fmla="*/ 2174 h 9780"/>
                <a:gd name="connsiteX10" fmla="*/ 1270 w 10000"/>
                <a:gd name="connsiteY10" fmla="*/ 869 h 9780"/>
                <a:gd name="connsiteX11" fmla="*/ 635 w 10000"/>
                <a:gd name="connsiteY11" fmla="*/ 0 h 9780"/>
                <a:gd name="connsiteX12" fmla="*/ 0 w 10000"/>
                <a:gd name="connsiteY12" fmla="*/ 0 h 9780"/>
                <a:gd name="connsiteX0" fmla="*/ 10000 w 10000"/>
                <a:gd name="connsiteY0" fmla="*/ 10000 h 10000"/>
                <a:gd name="connsiteX1" fmla="*/ 9322 w 10000"/>
                <a:gd name="connsiteY1" fmla="*/ 9998 h 10000"/>
                <a:gd name="connsiteX2" fmla="*/ 9065 w 10000"/>
                <a:gd name="connsiteY2" fmla="*/ 8664 h 10000"/>
                <a:gd name="connsiteX3" fmla="*/ 8095 w 10000"/>
                <a:gd name="connsiteY3" fmla="*/ 8892 h 10000"/>
                <a:gd name="connsiteX4" fmla="*/ 7831 w 10000"/>
                <a:gd name="connsiteY4" fmla="*/ 8892 h 10000"/>
                <a:gd name="connsiteX5" fmla="*/ 7725 w 10000"/>
                <a:gd name="connsiteY5" fmla="*/ 8448 h 10000"/>
                <a:gd name="connsiteX6" fmla="*/ 3492 w 10000"/>
                <a:gd name="connsiteY6" fmla="*/ 3112 h 10000"/>
                <a:gd name="connsiteX7" fmla="*/ 2963 w 10000"/>
                <a:gd name="connsiteY7" fmla="*/ 2668 h 10000"/>
                <a:gd name="connsiteX8" fmla="*/ 2011 w 10000"/>
                <a:gd name="connsiteY8" fmla="*/ 2223 h 10000"/>
                <a:gd name="connsiteX9" fmla="*/ 1270 w 10000"/>
                <a:gd name="connsiteY9" fmla="*/ 889 h 10000"/>
                <a:gd name="connsiteX10" fmla="*/ 635 w 10000"/>
                <a:gd name="connsiteY10" fmla="*/ 0 h 10000"/>
                <a:gd name="connsiteX11" fmla="*/ 0 w 10000"/>
                <a:gd name="connsiteY11" fmla="*/ 0 h 10000"/>
                <a:gd name="connsiteX0" fmla="*/ 10000 w 10000"/>
                <a:gd name="connsiteY0" fmla="*/ 10000 h 10000"/>
                <a:gd name="connsiteX1" fmla="*/ 9322 w 10000"/>
                <a:gd name="connsiteY1" fmla="*/ 9998 h 10000"/>
                <a:gd name="connsiteX2" fmla="*/ 9065 w 10000"/>
                <a:gd name="connsiteY2" fmla="*/ 8664 h 10000"/>
                <a:gd name="connsiteX3" fmla="*/ 8095 w 10000"/>
                <a:gd name="connsiteY3" fmla="*/ 8892 h 10000"/>
                <a:gd name="connsiteX4" fmla="*/ 7831 w 10000"/>
                <a:gd name="connsiteY4" fmla="*/ 8892 h 10000"/>
                <a:gd name="connsiteX5" fmla="*/ 7725 w 10000"/>
                <a:gd name="connsiteY5" fmla="*/ 8448 h 10000"/>
                <a:gd name="connsiteX6" fmla="*/ 3492 w 10000"/>
                <a:gd name="connsiteY6" fmla="*/ 3112 h 10000"/>
                <a:gd name="connsiteX7" fmla="*/ 2963 w 10000"/>
                <a:gd name="connsiteY7" fmla="*/ 2668 h 10000"/>
                <a:gd name="connsiteX8" fmla="*/ 2011 w 10000"/>
                <a:gd name="connsiteY8" fmla="*/ 2223 h 10000"/>
                <a:gd name="connsiteX9" fmla="*/ 1270 w 10000"/>
                <a:gd name="connsiteY9" fmla="*/ 889 h 10000"/>
                <a:gd name="connsiteX10" fmla="*/ 635 w 10000"/>
                <a:gd name="connsiteY10" fmla="*/ 447 h 10000"/>
                <a:gd name="connsiteX11" fmla="*/ 0 w 10000"/>
                <a:gd name="connsiteY11" fmla="*/ 0 h 10000"/>
                <a:gd name="connsiteX0" fmla="*/ 10000 w 10000"/>
                <a:gd name="connsiteY0" fmla="*/ 10000 h 10000"/>
                <a:gd name="connsiteX1" fmla="*/ 9322 w 10000"/>
                <a:gd name="connsiteY1" fmla="*/ 9998 h 10000"/>
                <a:gd name="connsiteX2" fmla="*/ 9065 w 10000"/>
                <a:gd name="connsiteY2" fmla="*/ 8664 h 10000"/>
                <a:gd name="connsiteX3" fmla="*/ 8095 w 10000"/>
                <a:gd name="connsiteY3" fmla="*/ 8892 h 10000"/>
                <a:gd name="connsiteX4" fmla="*/ 7831 w 10000"/>
                <a:gd name="connsiteY4" fmla="*/ 8892 h 10000"/>
                <a:gd name="connsiteX5" fmla="*/ 7725 w 10000"/>
                <a:gd name="connsiteY5" fmla="*/ 8448 h 10000"/>
                <a:gd name="connsiteX6" fmla="*/ 3492 w 10000"/>
                <a:gd name="connsiteY6" fmla="*/ 3112 h 10000"/>
                <a:gd name="connsiteX7" fmla="*/ 2963 w 10000"/>
                <a:gd name="connsiteY7" fmla="*/ 2668 h 10000"/>
                <a:gd name="connsiteX8" fmla="*/ 2011 w 10000"/>
                <a:gd name="connsiteY8" fmla="*/ 2223 h 10000"/>
                <a:gd name="connsiteX9" fmla="*/ 1270 w 10000"/>
                <a:gd name="connsiteY9" fmla="*/ 1336 h 10000"/>
                <a:gd name="connsiteX10" fmla="*/ 635 w 10000"/>
                <a:gd name="connsiteY10" fmla="*/ 447 h 10000"/>
                <a:gd name="connsiteX11" fmla="*/ 0 w 10000"/>
                <a:gd name="connsiteY11" fmla="*/ 0 h 10000"/>
                <a:gd name="connsiteX0" fmla="*/ 10000 w 10000"/>
                <a:gd name="connsiteY0" fmla="*/ 10000 h 10000"/>
                <a:gd name="connsiteX1" fmla="*/ 9322 w 10000"/>
                <a:gd name="connsiteY1" fmla="*/ 9998 h 10000"/>
                <a:gd name="connsiteX2" fmla="*/ 9065 w 10000"/>
                <a:gd name="connsiteY2" fmla="*/ 8664 h 10000"/>
                <a:gd name="connsiteX3" fmla="*/ 8095 w 10000"/>
                <a:gd name="connsiteY3" fmla="*/ 8892 h 10000"/>
                <a:gd name="connsiteX4" fmla="*/ 7831 w 10000"/>
                <a:gd name="connsiteY4" fmla="*/ 8892 h 10000"/>
                <a:gd name="connsiteX5" fmla="*/ 7759 w 10000"/>
                <a:gd name="connsiteY5" fmla="*/ 7666 h 10000"/>
                <a:gd name="connsiteX6" fmla="*/ 3492 w 10000"/>
                <a:gd name="connsiteY6" fmla="*/ 3112 h 10000"/>
                <a:gd name="connsiteX7" fmla="*/ 2963 w 10000"/>
                <a:gd name="connsiteY7" fmla="*/ 2668 h 10000"/>
                <a:gd name="connsiteX8" fmla="*/ 2011 w 10000"/>
                <a:gd name="connsiteY8" fmla="*/ 2223 h 10000"/>
                <a:gd name="connsiteX9" fmla="*/ 1270 w 10000"/>
                <a:gd name="connsiteY9" fmla="*/ 1336 h 10000"/>
                <a:gd name="connsiteX10" fmla="*/ 635 w 10000"/>
                <a:gd name="connsiteY10" fmla="*/ 447 h 10000"/>
                <a:gd name="connsiteX11" fmla="*/ 0 w 10000"/>
                <a:gd name="connsiteY11" fmla="*/ 0 h 10000"/>
                <a:gd name="connsiteX0" fmla="*/ 10000 w 10000"/>
                <a:gd name="connsiteY0" fmla="*/ 10000 h 10000"/>
                <a:gd name="connsiteX1" fmla="*/ 9322 w 10000"/>
                <a:gd name="connsiteY1" fmla="*/ 9998 h 10000"/>
                <a:gd name="connsiteX2" fmla="*/ 9065 w 10000"/>
                <a:gd name="connsiteY2" fmla="*/ 8664 h 10000"/>
                <a:gd name="connsiteX3" fmla="*/ 8095 w 10000"/>
                <a:gd name="connsiteY3" fmla="*/ 8892 h 10000"/>
                <a:gd name="connsiteX4" fmla="*/ 7759 w 10000"/>
                <a:gd name="connsiteY4" fmla="*/ 7666 h 10000"/>
                <a:gd name="connsiteX5" fmla="*/ 3492 w 10000"/>
                <a:gd name="connsiteY5" fmla="*/ 3112 h 10000"/>
                <a:gd name="connsiteX6" fmla="*/ 2963 w 10000"/>
                <a:gd name="connsiteY6" fmla="*/ 2668 h 10000"/>
                <a:gd name="connsiteX7" fmla="*/ 2011 w 10000"/>
                <a:gd name="connsiteY7" fmla="*/ 2223 h 10000"/>
                <a:gd name="connsiteX8" fmla="*/ 1270 w 10000"/>
                <a:gd name="connsiteY8" fmla="*/ 1336 h 10000"/>
                <a:gd name="connsiteX9" fmla="*/ 635 w 10000"/>
                <a:gd name="connsiteY9" fmla="*/ 447 h 10000"/>
                <a:gd name="connsiteX10" fmla="*/ 0 w 10000"/>
                <a:gd name="connsiteY10" fmla="*/ 0 h 10000"/>
                <a:gd name="connsiteX0" fmla="*/ 10000 w 10000"/>
                <a:gd name="connsiteY0" fmla="*/ 10000 h 10000"/>
                <a:gd name="connsiteX1" fmla="*/ 9322 w 10000"/>
                <a:gd name="connsiteY1" fmla="*/ 9998 h 10000"/>
                <a:gd name="connsiteX2" fmla="*/ 9065 w 10000"/>
                <a:gd name="connsiteY2" fmla="*/ 8664 h 10000"/>
                <a:gd name="connsiteX3" fmla="*/ 7759 w 10000"/>
                <a:gd name="connsiteY3" fmla="*/ 7666 h 10000"/>
                <a:gd name="connsiteX4" fmla="*/ 3492 w 10000"/>
                <a:gd name="connsiteY4" fmla="*/ 3112 h 10000"/>
                <a:gd name="connsiteX5" fmla="*/ 2963 w 10000"/>
                <a:gd name="connsiteY5" fmla="*/ 2668 h 10000"/>
                <a:gd name="connsiteX6" fmla="*/ 2011 w 10000"/>
                <a:gd name="connsiteY6" fmla="*/ 2223 h 10000"/>
                <a:gd name="connsiteX7" fmla="*/ 1270 w 10000"/>
                <a:gd name="connsiteY7" fmla="*/ 1336 h 10000"/>
                <a:gd name="connsiteX8" fmla="*/ 635 w 10000"/>
                <a:gd name="connsiteY8" fmla="*/ 447 h 10000"/>
                <a:gd name="connsiteX9" fmla="*/ 0 w 10000"/>
                <a:gd name="connsiteY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10000" y="10000"/>
                  </a:moveTo>
                  <a:lnTo>
                    <a:pt x="9322" y="9998"/>
                  </a:lnTo>
                  <a:cubicBezTo>
                    <a:pt x="9293" y="9180"/>
                    <a:pt x="9094" y="9481"/>
                    <a:pt x="9065" y="8664"/>
                  </a:cubicBezTo>
                  <a:lnTo>
                    <a:pt x="7759" y="7666"/>
                  </a:lnTo>
                  <a:lnTo>
                    <a:pt x="3492" y="3112"/>
                  </a:lnTo>
                  <a:lnTo>
                    <a:pt x="2963" y="2668"/>
                  </a:lnTo>
                  <a:lnTo>
                    <a:pt x="2011" y="2223"/>
                  </a:lnTo>
                  <a:lnTo>
                    <a:pt x="1270" y="1336"/>
                  </a:lnTo>
                  <a:lnTo>
                    <a:pt x="635" y="447"/>
                  </a:lnTo>
                  <a:lnTo>
                    <a:pt x="0" y="0"/>
                  </a:lnTo>
                </a:path>
              </a:pathLst>
            </a:custGeom>
            <a:noFill/>
            <a:ln w="19050">
              <a:solidFill>
                <a:srgbClr val="043882"/>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8" name="Freeform 20"/>
            <p:cNvSpPr>
              <a:spLocks/>
            </p:cNvSpPr>
            <p:nvPr/>
          </p:nvSpPr>
          <p:spPr bwMode="auto">
            <a:xfrm>
              <a:off x="5488735" y="4157554"/>
              <a:ext cx="3267075" cy="709980"/>
            </a:xfrm>
            <a:custGeom>
              <a:avLst/>
              <a:gdLst>
                <a:gd name="T0" fmla="*/ 182 w 182"/>
                <a:gd name="T1" fmla="*/ 34 h 34"/>
                <a:gd name="T2" fmla="*/ 169 w 182"/>
                <a:gd name="T3" fmla="*/ 34 h 34"/>
                <a:gd name="T4" fmla="*/ 169 w 182"/>
                <a:gd name="T5" fmla="*/ 30 h 34"/>
                <a:gd name="T6" fmla="*/ 160 w 182"/>
                <a:gd name="T7" fmla="*/ 30 h 34"/>
                <a:gd name="T8" fmla="*/ 160 w 182"/>
                <a:gd name="T9" fmla="*/ 28 h 34"/>
                <a:gd name="T10" fmla="*/ 157 w 182"/>
                <a:gd name="T11" fmla="*/ 28 h 34"/>
                <a:gd name="T12" fmla="*/ 157 w 182"/>
                <a:gd name="T13" fmla="*/ 26 h 34"/>
                <a:gd name="T14" fmla="*/ 153 w 182"/>
                <a:gd name="T15" fmla="*/ 26 h 34"/>
                <a:gd name="T16" fmla="*/ 153 w 182"/>
                <a:gd name="T17" fmla="*/ 25 h 34"/>
                <a:gd name="T18" fmla="*/ 149 w 182"/>
                <a:gd name="T19" fmla="*/ 25 h 34"/>
                <a:gd name="T20" fmla="*/ 147 w 182"/>
                <a:gd name="T21" fmla="*/ 25 h 34"/>
                <a:gd name="T22" fmla="*/ 147 w 182"/>
                <a:gd name="T23" fmla="*/ 23 h 34"/>
                <a:gd name="T24" fmla="*/ 144 w 182"/>
                <a:gd name="T25" fmla="*/ 23 h 34"/>
                <a:gd name="T26" fmla="*/ 144 w 182"/>
                <a:gd name="T27" fmla="*/ 22 h 34"/>
                <a:gd name="T28" fmla="*/ 140 w 182"/>
                <a:gd name="T29" fmla="*/ 22 h 34"/>
                <a:gd name="T30" fmla="*/ 140 w 182"/>
                <a:gd name="T31" fmla="*/ 21 h 34"/>
                <a:gd name="T32" fmla="*/ 125 w 182"/>
                <a:gd name="T33" fmla="*/ 21 h 34"/>
                <a:gd name="T34" fmla="*/ 125 w 182"/>
                <a:gd name="T35" fmla="*/ 19 h 34"/>
                <a:gd name="T36" fmla="*/ 113 w 182"/>
                <a:gd name="T37" fmla="*/ 19 h 34"/>
                <a:gd name="T38" fmla="*/ 113 w 182"/>
                <a:gd name="T39" fmla="*/ 17 h 34"/>
                <a:gd name="T40" fmla="*/ 101 w 182"/>
                <a:gd name="T41" fmla="*/ 17 h 34"/>
                <a:gd name="T42" fmla="*/ 101 w 182"/>
                <a:gd name="T43" fmla="*/ 15 h 34"/>
                <a:gd name="T44" fmla="*/ 52 w 182"/>
                <a:gd name="T45" fmla="*/ 6 h 34"/>
                <a:gd name="T46" fmla="*/ 43 w 182"/>
                <a:gd name="T47" fmla="*/ 5 h 34"/>
                <a:gd name="T48" fmla="*/ 34 w 182"/>
                <a:gd name="T49" fmla="*/ 5 h 34"/>
                <a:gd name="T50" fmla="*/ 22 w 182"/>
                <a:gd name="T51" fmla="*/ 3 h 34"/>
                <a:gd name="T52" fmla="*/ 0 w 182"/>
                <a:gd name="T5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2" h="34">
                  <a:moveTo>
                    <a:pt x="182" y="34"/>
                  </a:moveTo>
                  <a:lnTo>
                    <a:pt x="169" y="34"/>
                  </a:lnTo>
                  <a:lnTo>
                    <a:pt x="169" y="30"/>
                  </a:lnTo>
                  <a:lnTo>
                    <a:pt x="160" y="30"/>
                  </a:lnTo>
                  <a:lnTo>
                    <a:pt x="160" y="28"/>
                  </a:lnTo>
                  <a:lnTo>
                    <a:pt x="157" y="28"/>
                  </a:lnTo>
                  <a:lnTo>
                    <a:pt x="157" y="26"/>
                  </a:lnTo>
                  <a:lnTo>
                    <a:pt x="153" y="26"/>
                  </a:lnTo>
                  <a:lnTo>
                    <a:pt x="153" y="25"/>
                  </a:lnTo>
                  <a:lnTo>
                    <a:pt x="149" y="25"/>
                  </a:lnTo>
                  <a:lnTo>
                    <a:pt x="147" y="25"/>
                  </a:lnTo>
                  <a:lnTo>
                    <a:pt x="147" y="23"/>
                  </a:lnTo>
                  <a:lnTo>
                    <a:pt x="144" y="23"/>
                  </a:lnTo>
                  <a:lnTo>
                    <a:pt x="144" y="22"/>
                  </a:lnTo>
                  <a:lnTo>
                    <a:pt x="140" y="22"/>
                  </a:lnTo>
                  <a:lnTo>
                    <a:pt x="140" y="21"/>
                  </a:lnTo>
                  <a:lnTo>
                    <a:pt x="125" y="21"/>
                  </a:lnTo>
                  <a:lnTo>
                    <a:pt x="125" y="19"/>
                  </a:lnTo>
                  <a:lnTo>
                    <a:pt x="113" y="19"/>
                  </a:lnTo>
                  <a:lnTo>
                    <a:pt x="113" y="17"/>
                  </a:lnTo>
                  <a:lnTo>
                    <a:pt x="101" y="17"/>
                  </a:lnTo>
                  <a:lnTo>
                    <a:pt x="101" y="15"/>
                  </a:lnTo>
                  <a:lnTo>
                    <a:pt x="52" y="6"/>
                  </a:lnTo>
                  <a:lnTo>
                    <a:pt x="43" y="5"/>
                  </a:lnTo>
                  <a:lnTo>
                    <a:pt x="34" y="5"/>
                  </a:lnTo>
                  <a:lnTo>
                    <a:pt x="22" y="3"/>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ln w="12700">
                  <a:solidFill>
                    <a:srgbClr val="FFFFFF">
                      <a:satMod val="155000"/>
                    </a:srgbClr>
                  </a:solidFill>
                  <a:prstDash val="solid"/>
                </a:ln>
                <a:solidFill>
                  <a:srgbClr val="969696">
                    <a:tint val="85000"/>
                    <a:satMod val="155000"/>
                  </a:srgbClr>
                </a:solidFill>
                <a:effectLst>
                  <a:outerShdw blurRad="41275" dist="20320" dir="1800000" algn="tl" rotWithShape="0">
                    <a:srgbClr val="000000">
                      <a:alpha val="40000"/>
                    </a:srgbClr>
                  </a:outerShdw>
                </a:effectLst>
              </a:endParaRPr>
            </a:p>
          </p:txBody>
        </p:sp>
        <p:sp>
          <p:nvSpPr>
            <p:cNvPr id="659" name="Freeform 21"/>
            <p:cNvSpPr>
              <a:spLocks/>
            </p:cNvSpPr>
            <p:nvPr/>
          </p:nvSpPr>
          <p:spPr bwMode="auto">
            <a:xfrm>
              <a:off x="5414963" y="4161536"/>
              <a:ext cx="3245509" cy="546730"/>
            </a:xfrm>
            <a:custGeom>
              <a:avLst/>
              <a:gdLst>
                <a:gd name="T0" fmla="*/ 177 w 177"/>
                <a:gd name="T1" fmla="*/ 28 h 28"/>
                <a:gd name="T2" fmla="*/ 164 w 177"/>
                <a:gd name="T3" fmla="*/ 28 h 28"/>
                <a:gd name="T4" fmla="*/ 164 w 177"/>
                <a:gd name="T5" fmla="*/ 21 h 28"/>
                <a:gd name="T6" fmla="*/ 146 w 177"/>
                <a:gd name="T7" fmla="*/ 21 h 28"/>
                <a:gd name="T8" fmla="*/ 146 w 177"/>
                <a:gd name="T9" fmla="*/ 20 h 28"/>
                <a:gd name="T10" fmla="*/ 132 w 177"/>
                <a:gd name="T11" fmla="*/ 20 h 28"/>
                <a:gd name="T12" fmla="*/ 132 w 177"/>
                <a:gd name="T13" fmla="*/ 19 h 28"/>
                <a:gd name="T14" fmla="*/ 118 w 177"/>
                <a:gd name="T15" fmla="*/ 19 h 28"/>
                <a:gd name="T16" fmla="*/ 118 w 177"/>
                <a:gd name="T17" fmla="*/ 16 h 28"/>
                <a:gd name="T18" fmla="*/ 106 w 177"/>
                <a:gd name="T19" fmla="*/ 16 h 28"/>
                <a:gd name="T20" fmla="*/ 106 w 177"/>
                <a:gd name="T21" fmla="*/ 15 h 28"/>
                <a:gd name="T22" fmla="*/ 95 w 177"/>
                <a:gd name="T23" fmla="*/ 15 h 28"/>
                <a:gd name="T24" fmla="*/ 95 w 177"/>
                <a:gd name="T25" fmla="*/ 13 h 28"/>
                <a:gd name="T26" fmla="*/ 80 w 177"/>
                <a:gd name="T27" fmla="*/ 13 h 28"/>
                <a:gd name="T28" fmla="*/ 80 w 177"/>
                <a:gd name="T29" fmla="*/ 11 h 28"/>
                <a:gd name="T30" fmla="*/ 69 w 177"/>
                <a:gd name="T31" fmla="*/ 11 h 28"/>
                <a:gd name="T32" fmla="*/ 69 w 177"/>
                <a:gd name="T33" fmla="*/ 10 h 28"/>
                <a:gd name="T34" fmla="*/ 61 w 177"/>
                <a:gd name="T35" fmla="*/ 10 h 28"/>
                <a:gd name="T36" fmla="*/ 58 w 177"/>
                <a:gd name="T37" fmla="*/ 10 h 28"/>
                <a:gd name="T38" fmla="*/ 58 w 177"/>
                <a:gd name="T39" fmla="*/ 8 h 28"/>
                <a:gd name="T40" fmla="*/ 49 w 177"/>
                <a:gd name="T41" fmla="*/ 8 h 28"/>
                <a:gd name="T42" fmla="*/ 49 w 177"/>
                <a:gd name="T43" fmla="*/ 6 h 28"/>
                <a:gd name="T44" fmla="*/ 34 w 177"/>
                <a:gd name="T45" fmla="*/ 6 h 28"/>
                <a:gd name="T46" fmla="*/ 34 w 177"/>
                <a:gd name="T47" fmla="*/ 5 h 28"/>
                <a:gd name="T48" fmla="*/ 7 w 177"/>
                <a:gd name="T49" fmla="*/ 1 h 28"/>
                <a:gd name="T50" fmla="*/ 0 w 177"/>
                <a:gd name="T5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28">
                  <a:moveTo>
                    <a:pt x="177" y="28"/>
                  </a:moveTo>
                  <a:lnTo>
                    <a:pt x="164" y="28"/>
                  </a:lnTo>
                  <a:lnTo>
                    <a:pt x="164" y="21"/>
                  </a:lnTo>
                  <a:lnTo>
                    <a:pt x="146" y="21"/>
                  </a:lnTo>
                  <a:lnTo>
                    <a:pt x="146" y="20"/>
                  </a:lnTo>
                  <a:lnTo>
                    <a:pt x="132" y="20"/>
                  </a:lnTo>
                  <a:lnTo>
                    <a:pt x="132" y="19"/>
                  </a:lnTo>
                  <a:lnTo>
                    <a:pt x="118" y="19"/>
                  </a:lnTo>
                  <a:lnTo>
                    <a:pt x="118" y="16"/>
                  </a:lnTo>
                  <a:lnTo>
                    <a:pt x="106" y="16"/>
                  </a:lnTo>
                  <a:lnTo>
                    <a:pt x="106" y="15"/>
                  </a:lnTo>
                  <a:lnTo>
                    <a:pt x="95" y="15"/>
                  </a:lnTo>
                  <a:lnTo>
                    <a:pt x="95" y="13"/>
                  </a:lnTo>
                  <a:lnTo>
                    <a:pt x="80" y="13"/>
                  </a:lnTo>
                  <a:lnTo>
                    <a:pt x="80" y="11"/>
                  </a:lnTo>
                  <a:lnTo>
                    <a:pt x="69" y="11"/>
                  </a:lnTo>
                  <a:lnTo>
                    <a:pt x="69" y="10"/>
                  </a:lnTo>
                  <a:lnTo>
                    <a:pt x="61" y="10"/>
                  </a:lnTo>
                  <a:lnTo>
                    <a:pt x="58" y="10"/>
                  </a:lnTo>
                  <a:lnTo>
                    <a:pt x="58" y="8"/>
                  </a:lnTo>
                  <a:lnTo>
                    <a:pt x="49" y="8"/>
                  </a:lnTo>
                  <a:lnTo>
                    <a:pt x="49" y="6"/>
                  </a:lnTo>
                  <a:lnTo>
                    <a:pt x="34" y="6"/>
                  </a:lnTo>
                  <a:lnTo>
                    <a:pt x="34" y="5"/>
                  </a:lnTo>
                  <a:lnTo>
                    <a:pt x="7" y="1"/>
                  </a:lnTo>
                  <a:lnTo>
                    <a:pt x="0" y="0"/>
                  </a:lnTo>
                </a:path>
              </a:pathLst>
            </a:custGeom>
            <a:noFill/>
            <a:ln w="19050">
              <a:solidFill>
                <a:srgbClr val="043882"/>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Tree>
    <p:extLst>
      <p:ext uri="{BB962C8B-B14F-4D97-AF65-F5344CB8AC3E}">
        <p14:creationId xmlns:p14="http://schemas.microsoft.com/office/powerpoint/2010/main" val="181095259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48458"/>
            <a:ext cx="8686800" cy="1019943"/>
          </a:xfrm>
        </p:spPr>
        <p:txBody>
          <a:bodyPr/>
          <a:lstStyle/>
          <a:p>
            <a:r>
              <a:rPr lang="en-GB" sz="1800" dirty="0" smtClean="0">
                <a:solidFill>
                  <a:srgbClr val="043882"/>
                </a:solidFill>
              </a:rPr>
              <a:t>4004: </a:t>
            </a:r>
            <a:r>
              <a:rPr lang="en-US" sz="1800" dirty="0">
                <a:solidFill>
                  <a:srgbClr val="043882"/>
                </a:solidFill>
              </a:rPr>
              <a:t>Ramucirumab (RAM) plus FOLFOX as front-line therapy (Rx) for advanced </a:t>
            </a:r>
            <a:r>
              <a:rPr lang="en-US" sz="1800" dirty="0" smtClean="0">
                <a:solidFill>
                  <a:srgbClr val="043882"/>
                </a:solidFill>
              </a:rPr>
              <a:t>gastric or </a:t>
            </a:r>
            <a:r>
              <a:rPr lang="en-US" sz="1800" dirty="0">
                <a:solidFill>
                  <a:srgbClr val="043882"/>
                </a:solidFill>
              </a:rPr>
              <a:t>esophageal adenocarcinoma (GE-AC): Randomized, double-blind, </a:t>
            </a:r>
            <a:r>
              <a:rPr lang="en-US" sz="1800" dirty="0" smtClean="0">
                <a:solidFill>
                  <a:srgbClr val="043882"/>
                </a:solidFill>
              </a:rPr>
              <a:t>multicenter phase </a:t>
            </a:r>
            <a:r>
              <a:rPr lang="en-US" sz="1800" dirty="0">
                <a:solidFill>
                  <a:srgbClr val="043882"/>
                </a:solidFill>
              </a:rPr>
              <a:t>2 </a:t>
            </a:r>
            <a:r>
              <a:rPr lang="en-US" sz="1800" dirty="0" smtClean="0">
                <a:solidFill>
                  <a:srgbClr val="043882"/>
                </a:solidFill>
              </a:rPr>
              <a:t>trial </a:t>
            </a:r>
            <a:r>
              <a:rPr lang="en-GB" sz="1800" dirty="0">
                <a:solidFill>
                  <a:srgbClr val="043882"/>
                </a:solidFill>
              </a:rPr>
              <a:t>– </a:t>
            </a:r>
            <a:r>
              <a:rPr lang="en-GB" sz="1800" dirty="0" smtClean="0">
                <a:solidFill>
                  <a:srgbClr val="043882"/>
                </a:solidFill>
              </a:rPr>
              <a:t>Yoon HJ </a:t>
            </a:r>
            <a:r>
              <a:rPr lang="en-GB" sz="1800" dirty="0">
                <a:solidFill>
                  <a:srgbClr val="043882"/>
                </a:solidFill>
              </a:rPr>
              <a:t>et al</a:t>
            </a:r>
            <a:endParaRPr lang="en-GB" altLang="zh-CN" dirty="0" smtClean="0">
              <a:solidFill>
                <a:schemeClr val="accent3"/>
              </a:solidFill>
            </a:endParaRPr>
          </a:p>
        </p:txBody>
      </p:sp>
      <p:sp>
        <p:nvSpPr>
          <p:cNvPr id="20" name="Text Box 8"/>
          <p:cNvSpPr txBox="1">
            <a:spLocks noChangeArrowheads="1"/>
          </p:cNvSpPr>
          <p:nvPr/>
        </p:nvSpPr>
        <p:spPr bwMode="auto">
          <a:xfrm>
            <a:off x="5233401" y="6474897"/>
            <a:ext cx="36899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Yoon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4004)</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b="1" dirty="0" smtClean="0">
                <a:solidFill>
                  <a:srgbClr val="363636"/>
                </a:solidFill>
              </a:rPr>
              <a:t>Key results</a:t>
            </a:r>
          </a:p>
          <a:p>
            <a:pPr lvl="1">
              <a:buClr>
                <a:srgbClr val="043882"/>
              </a:buClr>
            </a:pPr>
            <a:r>
              <a:rPr lang="en-GB" dirty="0" smtClean="0">
                <a:solidFill>
                  <a:srgbClr val="363636"/>
                </a:solidFill>
              </a:rPr>
              <a:t>Non-PD treatment discontinuation: RAM 48% </a:t>
            </a:r>
            <a:r>
              <a:rPr lang="en-GB" dirty="0" err="1" smtClean="0">
                <a:solidFill>
                  <a:srgbClr val="363636"/>
                </a:solidFill>
              </a:rPr>
              <a:t>vs</a:t>
            </a:r>
            <a:r>
              <a:rPr lang="en-GB" dirty="0" smtClean="0">
                <a:solidFill>
                  <a:srgbClr val="363636"/>
                </a:solidFill>
              </a:rPr>
              <a:t> placebo 16%; difference 32%</a:t>
            </a:r>
          </a:p>
          <a:p>
            <a:pPr lvl="1">
              <a:buClr>
                <a:srgbClr val="043882"/>
              </a:buClr>
            </a:pPr>
            <a:endParaRPr lang="en-GB" dirty="0" smtClean="0">
              <a:solidFill>
                <a:srgbClr val="363636"/>
              </a:solidFill>
            </a:endParaRPr>
          </a:p>
          <a:p>
            <a:pPr lvl="2">
              <a:buClr>
                <a:srgbClr val="043882"/>
              </a:buClr>
            </a:pPr>
            <a:endParaRPr lang="en-GB" dirty="0" smtClean="0">
              <a:solidFill>
                <a:srgbClr val="363636"/>
              </a:solidFill>
            </a:endParaRPr>
          </a:p>
          <a:p>
            <a:pPr>
              <a:buClr>
                <a:srgbClr val="043882"/>
              </a:buClr>
            </a:pPr>
            <a:endParaRPr lang="en-GB" dirty="0" smtClean="0">
              <a:solidFill>
                <a:srgbClr val="363636"/>
              </a:solidFill>
            </a:endParaRPr>
          </a:p>
          <a:p>
            <a:pPr>
              <a:buClr>
                <a:srgbClr val="043882"/>
              </a:buClr>
            </a:pPr>
            <a:endParaRPr lang="en-GB" dirty="0">
              <a:solidFill>
                <a:srgbClr val="363636"/>
              </a:solidFill>
            </a:endParaRPr>
          </a:p>
          <a:p>
            <a:pPr>
              <a:buClr>
                <a:srgbClr val="043882"/>
              </a:buClr>
            </a:pPr>
            <a:endParaRPr lang="en-GB" dirty="0" smtClean="0">
              <a:solidFill>
                <a:srgbClr val="363636"/>
              </a:solidFill>
            </a:endParaRPr>
          </a:p>
          <a:p>
            <a:pPr>
              <a:buClr>
                <a:srgbClr val="043882"/>
              </a:buClr>
            </a:pPr>
            <a:endParaRPr lang="en-GB" dirty="0">
              <a:solidFill>
                <a:srgbClr val="363636"/>
              </a:solidFill>
            </a:endParaRPr>
          </a:p>
          <a:p>
            <a:pPr>
              <a:buClr>
                <a:srgbClr val="043882"/>
              </a:buClr>
            </a:pPr>
            <a:endParaRPr lang="en-GB" dirty="0" smtClean="0">
              <a:solidFill>
                <a:srgbClr val="363636"/>
              </a:solidFill>
            </a:endParaRPr>
          </a:p>
          <a:p>
            <a:pPr>
              <a:spcBef>
                <a:spcPts val="0"/>
              </a:spcBef>
              <a:buClr>
                <a:srgbClr val="043882"/>
              </a:buClr>
            </a:pPr>
            <a:r>
              <a:rPr lang="en-GB" b="1" dirty="0" smtClean="0">
                <a:solidFill>
                  <a:srgbClr val="363636"/>
                </a:solidFill>
              </a:rPr>
              <a:t>Conclusions</a:t>
            </a:r>
          </a:p>
          <a:p>
            <a:pPr lvl="1">
              <a:buClr>
                <a:srgbClr val="043882"/>
              </a:buClr>
            </a:pPr>
            <a:r>
              <a:rPr lang="en-GB" b="1" dirty="0" smtClean="0">
                <a:solidFill>
                  <a:srgbClr val="363636"/>
                </a:solidFill>
              </a:rPr>
              <a:t>The addition of ramucirumab to mFOLFOX6 did not improve PFS</a:t>
            </a:r>
          </a:p>
          <a:p>
            <a:pPr lvl="1">
              <a:buClr>
                <a:srgbClr val="043882"/>
              </a:buClr>
            </a:pPr>
            <a:r>
              <a:rPr lang="en-GB" b="1" dirty="0" smtClean="0">
                <a:solidFill>
                  <a:srgbClr val="363636"/>
                </a:solidFill>
              </a:rPr>
              <a:t>Ramucirumab was associated with a higher disease control rate</a:t>
            </a:r>
          </a:p>
          <a:p>
            <a:pPr lvl="1">
              <a:buClr>
                <a:srgbClr val="043882"/>
              </a:buClr>
            </a:pPr>
            <a:r>
              <a:rPr lang="en-US" b="1" dirty="0" smtClean="0">
                <a:solidFill>
                  <a:srgbClr val="363636"/>
                </a:solidFill>
              </a:rPr>
              <a:t>A </a:t>
            </a:r>
            <a:r>
              <a:rPr lang="en-US" b="1" dirty="0">
                <a:solidFill>
                  <a:srgbClr val="363636"/>
                </a:solidFill>
              </a:rPr>
              <a:t>higher </a:t>
            </a:r>
            <a:r>
              <a:rPr lang="en-US" b="1" dirty="0" smtClean="0">
                <a:solidFill>
                  <a:srgbClr val="363636"/>
                </a:solidFill>
              </a:rPr>
              <a:t>non-progressive disease discontinuation rate </a:t>
            </a:r>
            <a:r>
              <a:rPr lang="en-US" b="1" dirty="0">
                <a:solidFill>
                  <a:srgbClr val="363636"/>
                </a:solidFill>
              </a:rPr>
              <a:t>and lower drug exposure in </a:t>
            </a:r>
            <a:r>
              <a:rPr lang="en-US" b="1" dirty="0" smtClean="0">
                <a:solidFill>
                  <a:srgbClr val="363636"/>
                </a:solidFill>
              </a:rPr>
              <a:t>ramucirumab arm </a:t>
            </a:r>
            <a:r>
              <a:rPr lang="en-US" b="1" dirty="0">
                <a:solidFill>
                  <a:srgbClr val="363636"/>
                </a:solidFill>
              </a:rPr>
              <a:t>may have impacted PFS </a:t>
            </a:r>
            <a:r>
              <a:rPr lang="en-US" b="1" dirty="0" smtClean="0">
                <a:solidFill>
                  <a:srgbClr val="363636"/>
                </a:solidFill>
              </a:rPr>
              <a:t>assessment</a:t>
            </a:r>
          </a:p>
          <a:p>
            <a:pPr lvl="1">
              <a:buClr>
                <a:srgbClr val="043882"/>
              </a:buClr>
            </a:pPr>
            <a:r>
              <a:rPr lang="en-US" b="1" dirty="0" smtClean="0">
                <a:solidFill>
                  <a:srgbClr val="363636"/>
                </a:solidFill>
              </a:rPr>
              <a:t>Longer PFS was observed with </a:t>
            </a:r>
            <a:r>
              <a:rPr lang="en-US" b="1" dirty="0" err="1" smtClean="0">
                <a:solidFill>
                  <a:srgbClr val="363636"/>
                </a:solidFill>
              </a:rPr>
              <a:t>ramucirumab</a:t>
            </a:r>
            <a:r>
              <a:rPr lang="en-US" b="1" dirty="0" smtClean="0">
                <a:solidFill>
                  <a:srgbClr val="363636"/>
                </a:solidFill>
              </a:rPr>
              <a:t> in the gastric/GEJ subgroup</a:t>
            </a:r>
            <a:endParaRPr lang="en-GB" b="1" dirty="0">
              <a:solidFill>
                <a:srgbClr val="36363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47226683"/>
              </p:ext>
            </p:extLst>
          </p:nvPr>
        </p:nvGraphicFramePr>
        <p:xfrm>
          <a:off x="469185" y="2075397"/>
          <a:ext cx="8175284" cy="2032341"/>
        </p:xfrm>
        <a:graphic>
          <a:graphicData uri="http://schemas.openxmlformats.org/drawingml/2006/table">
            <a:tbl>
              <a:tblPr firstRow="1" bandRow="1">
                <a:tableStyleId>{69012ECD-51FC-41F1-AA8D-1B2483CD663E}</a:tableStyleId>
              </a:tblPr>
              <a:tblGrid>
                <a:gridCol w="1850682"/>
                <a:gridCol w="2286000"/>
                <a:gridCol w="1049867"/>
                <a:gridCol w="1049867"/>
                <a:gridCol w="969434"/>
                <a:gridCol w="969434"/>
              </a:tblGrid>
              <a:tr h="295103">
                <a:tc rowSpan="2" gridSpan="2">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en-GB" sz="1200" b="1" dirty="0" smtClean="0">
                          <a:solidFill>
                            <a:schemeClr val="tx2"/>
                          </a:solidFill>
                        </a:rPr>
                        <a:t>Most common AEs, %</a:t>
                      </a:r>
                      <a:endParaRPr lang="en-GB" sz="1200" b="1" dirty="0">
                        <a:solidFill>
                          <a:schemeClr val="tx2"/>
                        </a:solidFill>
                      </a:endParaRPr>
                    </a:p>
                  </a:txBody>
                  <a:tcPr anchor="ctr"/>
                </a:tc>
                <a:tc rowSpan="2" hMerge="1">
                  <a:txBody>
                    <a:bodyPr/>
                    <a:lstStyle/>
                    <a:p>
                      <a:pPr marL="0" marR="0" indent="0" algn="l" defTabSz="914400" rtl="0" eaLnBrk="1" fontAlgn="auto" latinLnBrk="0" hangingPunct="1">
                        <a:lnSpc>
                          <a:spcPts val="1100"/>
                        </a:lnSpc>
                        <a:spcBef>
                          <a:spcPts val="0"/>
                        </a:spcBef>
                        <a:spcAft>
                          <a:spcPts val="0"/>
                        </a:spcAft>
                        <a:buClrTx/>
                        <a:buSzTx/>
                        <a:buFontTx/>
                        <a:buNone/>
                        <a:tabLst/>
                        <a:defRPr/>
                      </a:pPr>
                      <a:endParaRPr lang="en-GB" sz="1200" b="0" dirty="0">
                        <a:solidFill>
                          <a:schemeClr val="tx2"/>
                        </a:solidFill>
                      </a:endParaRPr>
                    </a:p>
                  </a:txBody>
                  <a:tcPr anchor="ctr"/>
                </a:tc>
                <a:tc gridSpan="2">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b="1" dirty="0" smtClean="0">
                          <a:solidFill>
                            <a:schemeClr val="tx2"/>
                          </a:solidFill>
                        </a:rPr>
                        <a:t>mFOLFOX6+ramucirumab (N=82)</a:t>
                      </a:r>
                    </a:p>
                  </a:txBody>
                  <a:tcPr anchor="ctr"/>
                </a:tc>
                <a:tc hMerge="1">
                  <a:txBody>
                    <a:bodyPr/>
                    <a:lstStyle/>
                    <a:p>
                      <a:pPr algn="ctr">
                        <a:lnSpc>
                          <a:spcPts val="1300"/>
                        </a:lnSpc>
                      </a:pPr>
                      <a:endParaRPr lang="en-GB" sz="1200" dirty="0" smtClean="0">
                        <a:solidFill>
                          <a:schemeClr val="tx2"/>
                        </a:solidFill>
                      </a:endParaRPr>
                    </a:p>
                  </a:txBody>
                  <a:tcPr anchor="ctr"/>
                </a:tc>
                <a:tc gridSpan="2">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b="1" dirty="0" smtClean="0">
                          <a:solidFill>
                            <a:schemeClr val="tx2"/>
                          </a:solidFill>
                        </a:rPr>
                        <a:t>mFOLFOX6+placebo</a:t>
                      </a:r>
                    </a:p>
                    <a:p>
                      <a:pPr marL="0" marR="0" indent="0" algn="ctr" defTabSz="914400" rtl="0" eaLnBrk="1" fontAlgn="auto" latinLnBrk="0" hangingPunct="1">
                        <a:lnSpc>
                          <a:spcPts val="1100"/>
                        </a:lnSpc>
                        <a:spcBef>
                          <a:spcPts val="0"/>
                        </a:spcBef>
                        <a:spcAft>
                          <a:spcPts val="0"/>
                        </a:spcAft>
                        <a:buClrTx/>
                        <a:buSzTx/>
                        <a:buFontTx/>
                        <a:buNone/>
                        <a:tabLst/>
                        <a:defRPr/>
                      </a:pPr>
                      <a:r>
                        <a:rPr lang="en-GB" sz="1200" b="1" dirty="0" smtClean="0">
                          <a:solidFill>
                            <a:schemeClr val="tx2"/>
                          </a:solidFill>
                        </a:rPr>
                        <a:t>(N=80)</a:t>
                      </a:r>
                    </a:p>
                  </a:txBody>
                  <a:tcPr anchor="ctr"/>
                </a:tc>
                <a:tc hMerge="1">
                  <a:txBody>
                    <a:bodyPr/>
                    <a:lstStyle/>
                    <a:p>
                      <a:pPr marL="0" marR="0" indent="0" algn="ctr" defTabSz="914400" rtl="0" eaLnBrk="1" fontAlgn="auto" latinLnBrk="0" hangingPunct="1">
                        <a:lnSpc>
                          <a:spcPts val="1300"/>
                        </a:lnSpc>
                        <a:spcBef>
                          <a:spcPts val="0"/>
                        </a:spcBef>
                        <a:spcAft>
                          <a:spcPts val="0"/>
                        </a:spcAft>
                        <a:buClrTx/>
                        <a:buSzTx/>
                        <a:buFontTx/>
                        <a:buNone/>
                        <a:tabLst/>
                        <a:defRPr/>
                      </a:pPr>
                      <a:endParaRPr lang="en-GB" sz="1200" dirty="0" smtClean="0">
                        <a:solidFill>
                          <a:schemeClr val="tx2"/>
                        </a:solidFill>
                      </a:endParaRPr>
                    </a:p>
                  </a:txBody>
                  <a:tcPr anchor="ctr"/>
                </a:tc>
              </a:tr>
              <a:tr h="274661">
                <a:tc gridSpan="2" vMerge="1">
                  <a:txBody>
                    <a:bodyPr/>
                    <a:lstStyle/>
                    <a:p>
                      <a:endParaRPr lang="en-GB"/>
                    </a:p>
                  </a:txBody>
                  <a:tcPr/>
                </a:tc>
                <a:tc hMerge="1" vMerge="1">
                  <a:txBody>
                    <a:bodyPr/>
                    <a:lstStyle/>
                    <a:p>
                      <a:endParaRPr lang="en-GB"/>
                    </a:p>
                  </a:txBody>
                  <a:tcPr/>
                </a:tc>
                <a:tc>
                  <a:txBody>
                    <a:bodyPr/>
                    <a:lstStyle/>
                    <a:p>
                      <a:pPr algn="ctr">
                        <a:lnSpc>
                          <a:spcPts val="1100"/>
                        </a:lnSpc>
                      </a:pPr>
                      <a:r>
                        <a:rPr lang="en-GB" sz="1200" b="1" dirty="0" smtClean="0">
                          <a:solidFill>
                            <a:schemeClr val="tx2"/>
                          </a:solidFill>
                        </a:rPr>
                        <a:t>Any</a:t>
                      </a:r>
                    </a:p>
                  </a:txBody>
                  <a:tcPr anchor="ctr">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solidFill>
                      <a:schemeClr val="accent1"/>
                    </a:solidFill>
                  </a:tcPr>
                </a:tc>
                <a:tc>
                  <a:txBody>
                    <a:bodyPr/>
                    <a:lstStyle/>
                    <a:p>
                      <a:pPr algn="ctr">
                        <a:lnSpc>
                          <a:spcPts val="1100"/>
                        </a:lnSpc>
                      </a:pPr>
                      <a:r>
                        <a:rPr lang="en-GB" sz="1200" b="1" dirty="0" smtClean="0">
                          <a:solidFill>
                            <a:schemeClr val="tx2"/>
                          </a:solidFill>
                        </a:rPr>
                        <a:t>≥Grade 3</a:t>
                      </a:r>
                    </a:p>
                  </a:txBody>
                  <a:tcPr anchor="ctr">
                    <a:lnL w="12700" cap="flat" cmpd="sng" algn="ctr">
                      <a:solidFill>
                        <a:schemeClr val="accent1"/>
                      </a:solidFill>
                      <a:prstDash val="solid"/>
                      <a:round/>
                      <a:headEnd type="none" w="med" len="med"/>
                      <a:tailEnd type="none" w="med" len="med"/>
                    </a:lnL>
                    <a:lnB w="12700" cap="flat" cmpd="sng" algn="ctr">
                      <a:noFill/>
                      <a:prstDash val="solid"/>
                      <a:round/>
                      <a:headEnd type="none" w="med" len="med"/>
                      <a:tailEnd type="none" w="med" len="med"/>
                    </a:lnB>
                    <a:solidFill>
                      <a:schemeClr val="accent1"/>
                    </a:solidFill>
                  </a:tcPr>
                </a:tc>
                <a:tc>
                  <a:txBody>
                    <a:bodyPr/>
                    <a:lstStyle/>
                    <a:p>
                      <a:pPr algn="ctr">
                        <a:lnSpc>
                          <a:spcPts val="1100"/>
                        </a:lnSpc>
                      </a:pPr>
                      <a:r>
                        <a:rPr lang="en-GB" sz="1200" b="1" dirty="0" smtClean="0">
                          <a:solidFill>
                            <a:schemeClr val="tx2"/>
                          </a:solidFill>
                        </a:rPr>
                        <a:t>Any</a:t>
                      </a:r>
                    </a:p>
                  </a:txBody>
                  <a:tcPr anchor="ctr">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solidFill>
                      <a:schemeClr val="accent1"/>
                    </a:solidFill>
                  </a:tcPr>
                </a:tc>
                <a:tc>
                  <a:txBody>
                    <a:bodyPr/>
                    <a:lstStyle/>
                    <a:p>
                      <a:pPr algn="ctr">
                        <a:lnSpc>
                          <a:spcPts val="1100"/>
                        </a:lnSpc>
                      </a:pPr>
                      <a:r>
                        <a:rPr lang="en-GB" sz="1200" b="1" dirty="0" smtClean="0">
                          <a:solidFill>
                            <a:schemeClr val="tx2"/>
                          </a:solidFill>
                        </a:rPr>
                        <a:t>≥Grade 3</a:t>
                      </a:r>
                    </a:p>
                  </a:txBody>
                  <a:tcPr anchor="ctr">
                    <a:lnL w="12700" cap="flat" cmpd="sng" algn="ctr">
                      <a:solidFill>
                        <a:schemeClr val="accent1"/>
                      </a:solidFill>
                      <a:prstDash val="solid"/>
                      <a:round/>
                      <a:headEnd type="none" w="med" len="med"/>
                      <a:tailEnd type="none" w="med" len="med"/>
                    </a:lnL>
                    <a:lnB w="12700" cap="flat" cmpd="sng" algn="ctr">
                      <a:noFill/>
                      <a:prstDash val="solid"/>
                      <a:round/>
                      <a:headEnd type="none" w="med" len="med"/>
                      <a:tailEnd type="none" w="med" len="med"/>
                    </a:lnB>
                    <a:solidFill>
                      <a:schemeClr val="accent1"/>
                    </a:solidFill>
                  </a:tcPr>
                </a:tc>
              </a:tr>
              <a:tr h="179551">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en-GB" sz="1200" b="0" dirty="0" smtClean="0">
                          <a:solidFill>
                            <a:schemeClr val="tx1"/>
                          </a:solidFill>
                        </a:rPr>
                        <a:t>Haematological</a:t>
                      </a:r>
                      <a:endParaRPr lang="en-GB" sz="1200" b="0" dirty="0">
                        <a:solidFill>
                          <a:schemeClr val="tx1"/>
                        </a:solidFill>
                      </a:endParaRPr>
                    </a:p>
                  </a:txBody>
                  <a:tcPr anchor="ctr">
                    <a:solidFill>
                      <a:schemeClr val="tx2"/>
                    </a:solidFill>
                  </a:tcP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en-GB" sz="1200" b="0" dirty="0" smtClean="0">
                          <a:solidFill>
                            <a:schemeClr val="tx1"/>
                          </a:solidFill>
                        </a:rPr>
                        <a:t>Thrombocytopenia</a:t>
                      </a:r>
                      <a:endParaRPr lang="en-GB" sz="1200" b="0" dirty="0">
                        <a:solidFill>
                          <a:schemeClr val="tx1"/>
                        </a:solidFill>
                      </a:endParaRPr>
                    </a:p>
                  </a:txBody>
                  <a:tcPr anchor="ctr">
                    <a:solidFill>
                      <a:schemeClr val="tx2"/>
                    </a:solidFill>
                  </a:tcPr>
                </a:tc>
                <a:tc>
                  <a:txBody>
                    <a:bodyPr/>
                    <a:lstStyle/>
                    <a:p>
                      <a:pPr algn="ctr">
                        <a:lnSpc>
                          <a:spcPts val="1100"/>
                        </a:lnSpc>
                      </a:pPr>
                      <a:r>
                        <a:rPr lang="en-GB" sz="1200" dirty="0" smtClean="0">
                          <a:solidFill>
                            <a:schemeClr val="tx1"/>
                          </a:solidFill>
                        </a:rPr>
                        <a:t>56</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2"/>
                    </a:solidFill>
                  </a:tcPr>
                </a:tc>
                <a:tc>
                  <a:txBody>
                    <a:bodyPr/>
                    <a:lstStyle/>
                    <a:p>
                      <a:pPr algn="ctr">
                        <a:lnSpc>
                          <a:spcPts val="1100"/>
                        </a:lnSpc>
                      </a:pPr>
                      <a:r>
                        <a:rPr lang="en-GB" sz="1200" dirty="0" smtClean="0">
                          <a:solidFill>
                            <a:schemeClr val="tx1"/>
                          </a:solidFill>
                        </a:rPr>
                        <a:t>6</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dirty="0" smtClean="0">
                          <a:solidFill>
                            <a:schemeClr val="tx1"/>
                          </a:solidFill>
                        </a:rPr>
                        <a:t>39</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2"/>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dirty="0" smtClean="0">
                          <a:solidFill>
                            <a:schemeClr val="tx1"/>
                          </a:solidFill>
                        </a:rPr>
                        <a:t>3</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solidFill>
                  </a:tcPr>
                </a:tc>
              </a:tr>
              <a:tr h="179551">
                <a:tc rowSpan="2">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en-GB" sz="1200" b="0" dirty="0" smtClean="0">
                          <a:solidFill>
                            <a:schemeClr val="tx1"/>
                          </a:solidFill>
                        </a:rPr>
                        <a:t>Nervous system</a:t>
                      </a:r>
                      <a:endParaRPr lang="en-GB" sz="1200" b="0" dirty="0">
                        <a:solidFill>
                          <a:schemeClr val="tx1"/>
                        </a:solidFill>
                      </a:endParaRPr>
                    </a:p>
                  </a:txBody>
                  <a:tcPr anchor="ctr">
                    <a:lnB w="12700" cap="flat" cmpd="sng" algn="ctr">
                      <a:solidFill>
                        <a:schemeClr val="accent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en-GB" sz="1200" b="0" dirty="0" smtClean="0">
                          <a:solidFill>
                            <a:schemeClr val="tx1"/>
                          </a:solidFill>
                        </a:rPr>
                        <a:t>Peripheral sensory</a:t>
                      </a:r>
                      <a:r>
                        <a:rPr lang="en-GB" sz="1200" b="0" baseline="0" dirty="0" smtClean="0">
                          <a:solidFill>
                            <a:schemeClr val="tx1"/>
                          </a:solidFill>
                        </a:rPr>
                        <a:t> neuropathy</a:t>
                      </a:r>
                      <a:endParaRPr lang="en-GB" sz="1200" b="0" dirty="0">
                        <a:solidFill>
                          <a:schemeClr val="tx1"/>
                        </a:solidFill>
                      </a:endParaRPr>
                    </a:p>
                  </a:txBody>
                  <a:tcPr anchor="ctr">
                    <a:lnB w="12700" cap="flat" cmpd="sng" algn="ctr">
                      <a:noFill/>
                      <a:prstDash val="solid"/>
                      <a:round/>
                      <a:headEnd type="none" w="med" len="med"/>
                      <a:tailEnd type="none" w="med" len="med"/>
                    </a:lnB>
                    <a:solidFill>
                      <a:schemeClr val="tx2"/>
                    </a:solidFill>
                  </a:tcPr>
                </a:tc>
                <a:tc>
                  <a:txBody>
                    <a:bodyPr/>
                    <a:lstStyle/>
                    <a:p>
                      <a:pPr algn="ctr">
                        <a:lnSpc>
                          <a:spcPts val="1100"/>
                        </a:lnSpc>
                      </a:pPr>
                      <a:r>
                        <a:rPr lang="en-GB" sz="1200" dirty="0" smtClean="0">
                          <a:solidFill>
                            <a:schemeClr val="tx1"/>
                          </a:solidFill>
                        </a:rPr>
                        <a:t>54</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2"/>
                    </a:solidFill>
                  </a:tcPr>
                </a:tc>
                <a:tc>
                  <a:txBody>
                    <a:bodyPr/>
                    <a:lstStyle/>
                    <a:p>
                      <a:pPr algn="ctr">
                        <a:lnSpc>
                          <a:spcPts val="1100"/>
                        </a:lnSpc>
                      </a:pPr>
                      <a:r>
                        <a:rPr lang="en-GB" sz="1200" dirty="0" smtClean="0">
                          <a:solidFill>
                            <a:schemeClr val="tx1"/>
                          </a:solidFill>
                        </a:rPr>
                        <a:t>6</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dirty="0" smtClean="0">
                          <a:solidFill>
                            <a:schemeClr val="tx1"/>
                          </a:solidFill>
                        </a:rPr>
                        <a:t>53</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dirty="0" smtClean="0">
                          <a:solidFill>
                            <a:schemeClr val="tx1"/>
                          </a:solidFill>
                        </a:rPr>
                        <a:t>9</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solidFill>
                  </a:tcPr>
                </a:tc>
              </a:tr>
              <a:tr h="179551">
                <a:tc vMerge="1">
                  <a:txBody>
                    <a:bodyPr/>
                    <a:lstStyle/>
                    <a:p>
                      <a:pPr marL="0" marR="0" indent="0" algn="l" defTabSz="914400" rtl="0" eaLnBrk="1" fontAlgn="auto" latinLnBrk="0" hangingPunct="1">
                        <a:lnSpc>
                          <a:spcPts val="1300"/>
                        </a:lnSpc>
                        <a:spcBef>
                          <a:spcPts val="0"/>
                        </a:spcBef>
                        <a:spcAft>
                          <a:spcPts val="0"/>
                        </a:spcAft>
                        <a:buClrTx/>
                        <a:buSzTx/>
                        <a:buFontTx/>
                        <a:buNone/>
                        <a:tabLst/>
                        <a:defRPr/>
                      </a:pPr>
                      <a:endParaRPr lang="en-GB" sz="1200" b="0" dirty="0">
                        <a:solidFill>
                          <a:schemeClr val="tx1"/>
                        </a:solidFill>
                      </a:endParaRPr>
                    </a:p>
                  </a:txBody>
                  <a:tcPr anchor="ctr">
                    <a:lnT w="12700" cap="flat" cmpd="sng" algn="ctr">
                      <a:noFill/>
                      <a:prstDash val="solid"/>
                      <a:round/>
                      <a:headEnd type="none" w="med" len="med"/>
                      <a:tailEnd type="none" w="med" len="med"/>
                    </a:lnT>
                    <a:solidFill>
                      <a:schemeClr val="tx2"/>
                    </a:solidFill>
                  </a:tcP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en-GB" sz="1200" b="0" dirty="0" smtClean="0">
                          <a:solidFill>
                            <a:schemeClr val="tx1"/>
                          </a:solidFill>
                        </a:rPr>
                        <a:t>Headache</a:t>
                      </a:r>
                      <a:endParaRPr lang="en-GB" sz="1200" b="0" dirty="0">
                        <a:solidFill>
                          <a:schemeClr val="tx1"/>
                        </a:solidFill>
                      </a:endParaRPr>
                    </a:p>
                  </a:txBody>
                  <a:tcPr anchor="ctr">
                    <a:lnT w="12700" cap="flat" cmpd="sng" algn="ctr">
                      <a:noFill/>
                      <a:prstDash val="solid"/>
                      <a:round/>
                      <a:headEnd type="none" w="med" len="med"/>
                      <a:tailEnd type="none" w="med" len="med"/>
                    </a:lnT>
                    <a:solidFill>
                      <a:schemeClr val="tx2"/>
                    </a:solidFill>
                  </a:tcPr>
                </a:tc>
                <a:tc>
                  <a:txBody>
                    <a:bodyPr/>
                    <a:lstStyle/>
                    <a:p>
                      <a:pPr algn="ctr">
                        <a:lnSpc>
                          <a:spcPts val="1100"/>
                        </a:lnSpc>
                      </a:pPr>
                      <a:r>
                        <a:rPr lang="en-GB" sz="1200" dirty="0" smtClean="0">
                          <a:solidFill>
                            <a:schemeClr val="tx1"/>
                          </a:solidFill>
                        </a:rPr>
                        <a:t>23</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2"/>
                    </a:solidFill>
                  </a:tcPr>
                </a:tc>
                <a:tc>
                  <a:txBody>
                    <a:bodyPr/>
                    <a:lstStyle/>
                    <a:p>
                      <a:pPr algn="ctr">
                        <a:lnSpc>
                          <a:spcPts val="1100"/>
                        </a:lnSpc>
                      </a:pPr>
                      <a:r>
                        <a:rPr lang="en-GB" sz="1200" dirty="0" smtClean="0">
                          <a:solidFill>
                            <a:schemeClr val="tx1"/>
                          </a:solidFill>
                        </a:rPr>
                        <a:t>2</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dirty="0" smtClean="0">
                          <a:solidFill>
                            <a:schemeClr val="tx1"/>
                          </a:solidFill>
                        </a:rPr>
                        <a:t>15</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2"/>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dirty="0" smtClean="0">
                          <a:solidFill>
                            <a:schemeClr val="tx1"/>
                          </a:solidFill>
                        </a:rPr>
                        <a:t>0</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solidFill>
                  </a:tcPr>
                </a:tc>
              </a:tr>
              <a:tr h="179551">
                <a:tc rowSpan="3">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en-GB" sz="1200" b="0" dirty="0" smtClean="0">
                          <a:solidFill>
                            <a:schemeClr val="tx1"/>
                          </a:solidFill>
                        </a:rPr>
                        <a:t>Metabolism</a:t>
                      </a:r>
                      <a:r>
                        <a:rPr lang="en-GB" sz="1200" b="0" baseline="0" dirty="0" smtClean="0">
                          <a:solidFill>
                            <a:schemeClr val="tx1"/>
                          </a:solidFill>
                        </a:rPr>
                        <a:t> and nutrition</a:t>
                      </a:r>
                      <a:endParaRPr lang="en-GB" sz="1200" b="0" dirty="0">
                        <a:solidFill>
                          <a:schemeClr val="tx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en-GB" sz="1200" b="0" dirty="0" smtClean="0">
                          <a:solidFill>
                            <a:schemeClr val="tx1"/>
                          </a:solidFill>
                        </a:rPr>
                        <a:t>Decreased appetite</a:t>
                      </a:r>
                      <a:endParaRPr lang="en-GB" sz="1200" b="0" dirty="0">
                        <a:solidFill>
                          <a:schemeClr val="tx1"/>
                        </a:solidFill>
                      </a:endParaRPr>
                    </a:p>
                  </a:txBody>
                  <a:tcPr anchor="ctr">
                    <a:lnB w="12700" cap="flat" cmpd="sng" algn="ctr">
                      <a:noFill/>
                      <a:prstDash val="solid"/>
                      <a:round/>
                      <a:headEnd type="none" w="med" len="med"/>
                      <a:tailEnd type="none" w="med" len="med"/>
                    </a:lnB>
                    <a:solidFill>
                      <a:schemeClr val="tx2"/>
                    </a:solidFill>
                  </a:tcPr>
                </a:tc>
                <a:tc>
                  <a:txBody>
                    <a:bodyPr/>
                    <a:lstStyle/>
                    <a:p>
                      <a:pPr algn="ctr">
                        <a:lnSpc>
                          <a:spcPts val="1100"/>
                        </a:lnSpc>
                      </a:pPr>
                      <a:r>
                        <a:rPr lang="en-GB" sz="1200" dirty="0" smtClean="0">
                          <a:solidFill>
                            <a:schemeClr val="tx1"/>
                          </a:solidFill>
                        </a:rPr>
                        <a:t>42</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2"/>
                    </a:solidFill>
                  </a:tcPr>
                </a:tc>
                <a:tc>
                  <a:txBody>
                    <a:bodyPr/>
                    <a:lstStyle/>
                    <a:p>
                      <a:pPr algn="ctr">
                        <a:lnSpc>
                          <a:spcPts val="1100"/>
                        </a:lnSpc>
                      </a:pPr>
                      <a:r>
                        <a:rPr lang="en-GB" sz="1200" dirty="0" smtClean="0">
                          <a:solidFill>
                            <a:schemeClr val="tx1"/>
                          </a:solidFill>
                        </a:rPr>
                        <a:t>6</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dirty="0" smtClean="0">
                          <a:solidFill>
                            <a:schemeClr val="tx1"/>
                          </a:solidFill>
                        </a:rPr>
                        <a:t>28</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dirty="0" smtClean="0">
                          <a:solidFill>
                            <a:schemeClr val="tx1"/>
                          </a:solidFill>
                        </a:rPr>
                        <a:t>0</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solidFill>
                  </a:tcPr>
                </a:tc>
              </a:tr>
              <a:tr h="179551">
                <a:tc vMerge="1">
                  <a:txBody>
                    <a:bodyPr/>
                    <a:lstStyle/>
                    <a:p>
                      <a:pPr marL="0" marR="0" indent="0" algn="l" defTabSz="914400" rtl="0" eaLnBrk="1" fontAlgn="auto" latinLnBrk="0" hangingPunct="1">
                        <a:lnSpc>
                          <a:spcPts val="1300"/>
                        </a:lnSpc>
                        <a:spcBef>
                          <a:spcPts val="0"/>
                        </a:spcBef>
                        <a:spcAft>
                          <a:spcPts val="0"/>
                        </a:spcAft>
                        <a:buClrTx/>
                        <a:buSzTx/>
                        <a:buFontTx/>
                        <a:buNone/>
                        <a:tabLst/>
                        <a:defRPr/>
                      </a:pPr>
                      <a:endParaRPr lang="en-GB" sz="1200" b="0" dirty="0">
                        <a:solidFill>
                          <a:schemeClr val="tx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en-GB" sz="1200" b="0" dirty="0" smtClean="0">
                          <a:solidFill>
                            <a:schemeClr val="tx1"/>
                          </a:solidFill>
                        </a:rPr>
                        <a:t>Dehydration</a:t>
                      </a:r>
                      <a:endParaRPr lang="en-GB" sz="1200" b="0" dirty="0">
                        <a:solidFill>
                          <a:schemeClr val="tx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lnSpc>
                          <a:spcPts val="1100"/>
                        </a:lnSpc>
                      </a:pPr>
                      <a:r>
                        <a:rPr lang="en-GB" sz="1200" dirty="0" smtClean="0">
                          <a:solidFill>
                            <a:schemeClr val="tx1"/>
                          </a:solidFill>
                        </a:rPr>
                        <a:t>28</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lnSpc>
                          <a:spcPts val="1100"/>
                        </a:lnSpc>
                      </a:pPr>
                      <a:r>
                        <a:rPr lang="en-GB" sz="1200" dirty="0" smtClean="0">
                          <a:solidFill>
                            <a:schemeClr val="tx1"/>
                          </a:solidFill>
                        </a:rPr>
                        <a:t>9</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dirty="0" smtClean="0">
                          <a:solidFill>
                            <a:schemeClr val="tx1"/>
                          </a:solidFill>
                        </a:rPr>
                        <a:t>15</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dirty="0" smtClean="0">
                          <a:solidFill>
                            <a:schemeClr val="tx1"/>
                          </a:solidFill>
                        </a:rPr>
                        <a:t>1</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r>
              <a:tr h="179551">
                <a:tc vMerge="1">
                  <a:txBody>
                    <a:bodyPr/>
                    <a:lstStyle/>
                    <a:p>
                      <a:pPr marL="0" marR="0" indent="0" algn="l" defTabSz="914400" rtl="0" eaLnBrk="1" fontAlgn="auto" latinLnBrk="0" hangingPunct="1">
                        <a:lnSpc>
                          <a:spcPts val="1300"/>
                        </a:lnSpc>
                        <a:spcBef>
                          <a:spcPts val="0"/>
                        </a:spcBef>
                        <a:spcAft>
                          <a:spcPts val="0"/>
                        </a:spcAft>
                        <a:buClrTx/>
                        <a:buSzTx/>
                        <a:buFontTx/>
                        <a:buNone/>
                        <a:tabLst/>
                        <a:defRPr/>
                      </a:pPr>
                      <a:endParaRPr lang="en-GB" sz="1200" b="0" dirty="0">
                        <a:solidFill>
                          <a:schemeClr val="tx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en-GB" sz="1200" b="0" dirty="0" smtClean="0">
                          <a:solidFill>
                            <a:schemeClr val="tx1"/>
                          </a:solidFill>
                        </a:rPr>
                        <a:t>Hypokalaemia</a:t>
                      </a:r>
                      <a:endParaRPr lang="en-GB" sz="1200" b="0" dirty="0">
                        <a:solidFill>
                          <a:schemeClr val="tx1"/>
                        </a:solidFill>
                      </a:endParaRPr>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a:txBody>
                    <a:bodyPr/>
                    <a:lstStyle/>
                    <a:p>
                      <a:pPr algn="ctr">
                        <a:lnSpc>
                          <a:spcPts val="1100"/>
                        </a:lnSpc>
                      </a:pPr>
                      <a:r>
                        <a:rPr lang="en-GB" sz="1200" dirty="0" smtClean="0">
                          <a:solidFill>
                            <a:schemeClr val="tx1"/>
                          </a:solidFill>
                        </a:rPr>
                        <a:t>20</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a:txBody>
                    <a:bodyPr/>
                    <a:lstStyle/>
                    <a:p>
                      <a:pPr algn="ctr">
                        <a:lnSpc>
                          <a:spcPts val="1100"/>
                        </a:lnSpc>
                      </a:pPr>
                      <a:r>
                        <a:rPr lang="en-GB" sz="1200" dirty="0" smtClean="0">
                          <a:solidFill>
                            <a:schemeClr val="tx1"/>
                          </a:solidFill>
                        </a:rPr>
                        <a:t>6</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dirty="0" smtClean="0">
                          <a:solidFill>
                            <a:schemeClr val="tx1"/>
                          </a:solidFill>
                        </a:rPr>
                        <a:t>9</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1200" dirty="0" smtClean="0">
                          <a:solidFill>
                            <a:schemeClr val="tx1"/>
                          </a:solidFill>
                        </a:rPr>
                        <a:t>3</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r>
            </a:tbl>
          </a:graphicData>
        </a:graphic>
      </p:graphicFrame>
    </p:spTree>
    <p:extLst>
      <p:ext uri="{BB962C8B-B14F-4D97-AF65-F5344CB8AC3E}">
        <p14:creationId xmlns:p14="http://schemas.microsoft.com/office/powerpoint/2010/main" val="1624160908"/>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ts val="1800"/>
              </a:lnSpc>
            </a:pPr>
            <a:r>
              <a:rPr lang="en-GB" sz="1600" dirty="0" smtClean="0">
                <a:solidFill>
                  <a:srgbClr val="043882"/>
                </a:solidFill>
              </a:rPr>
              <a:t>4005: </a:t>
            </a:r>
            <a:r>
              <a:rPr lang="en-US" sz="1600" dirty="0">
                <a:solidFill>
                  <a:srgbClr val="043882"/>
                </a:solidFill>
              </a:rPr>
              <a:t>RAINBOW: A global, phase III, randomized, double-blind study of </a:t>
            </a:r>
            <a:r>
              <a:rPr lang="en-US" sz="1600" dirty="0" err="1" smtClean="0">
                <a:solidFill>
                  <a:srgbClr val="043882"/>
                </a:solidFill>
              </a:rPr>
              <a:t>ramucirumab</a:t>
            </a:r>
            <a:r>
              <a:rPr lang="en-US" sz="1600" dirty="0">
                <a:solidFill>
                  <a:srgbClr val="043882"/>
                </a:solidFill>
              </a:rPr>
              <a:t> </a:t>
            </a:r>
            <a:r>
              <a:rPr lang="en-US" sz="1600" dirty="0" smtClean="0">
                <a:solidFill>
                  <a:srgbClr val="043882"/>
                </a:solidFill>
              </a:rPr>
              <a:t>(</a:t>
            </a:r>
            <a:r>
              <a:rPr lang="en-US" sz="1600" dirty="0">
                <a:solidFill>
                  <a:srgbClr val="043882"/>
                </a:solidFill>
              </a:rPr>
              <a:t>RAM) plus paclitaxel (PTX) versus placebo (PL) plus PTX in the treatment </a:t>
            </a:r>
            <a:r>
              <a:rPr lang="en-US" sz="1600" dirty="0" smtClean="0">
                <a:solidFill>
                  <a:srgbClr val="043882"/>
                </a:solidFill>
              </a:rPr>
              <a:t>of metastatic </a:t>
            </a:r>
            <a:r>
              <a:rPr lang="en-US" sz="1600" dirty="0" err="1">
                <a:solidFill>
                  <a:srgbClr val="043882"/>
                </a:solidFill>
              </a:rPr>
              <a:t>gastroesophageal</a:t>
            </a:r>
            <a:r>
              <a:rPr lang="en-US" sz="1600" dirty="0">
                <a:solidFill>
                  <a:srgbClr val="043882"/>
                </a:solidFill>
              </a:rPr>
              <a:t> junction and gastric adenocarcinoma (</a:t>
            </a:r>
            <a:r>
              <a:rPr lang="en-US" sz="1600" dirty="0" err="1">
                <a:solidFill>
                  <a:srgbClr val="043882"/>
                </a:solidFill>
              </a:rPr>
              <a:t>mGC</a:t>
            </a:r>
            <a:r>
              <a:rPr lang="en-US" sz="1600" dirty="0">
                <a:solidFill>
                  <a:srgbClr val="043882"/>
                </a:solidFill>
              </a:rPr>
              <a:t>) </a:t>
            </a:r>
            <a:r>
              <a:rPr lang="en-US" sz="1600" dirty="0" smtClean="0">
                <a:solidFill>
                  <a:srgbClr val="043882"/>
                </a:solidFill>
              </a:rPr>
              <a:t>following disease </a:t>
            </a:r>
            <a:r>
              <a:rPr lang="en-US" sz="1600" dirty="0">
                <a:solidFill>
                  <a:srgbClr val="043882"/>
                </a:solidFill>
              </a:rPr>
              <a:t>progression on first-line platinum- </a:t>
            </a:r>
            <a:r>
              <a:rPr lang="en-US" sz="1600" dirty="0" smtClean="0">
                <a:solidFill>
                  <a:srgbClr val="043882"/>
                </a:solidFill>
              </a:rPr>
              <a:t>and </a:t>
            </a:r>
            <a:r>
              <a:rPr lang="en-US" sz="1600" dirty="0" err="1" smtClean="0">
                <a:solidFill>
                  <a:srgbClr val="043882"/>
                </a:solidFill>
              </a:rPr>
              <a:t>fluoropyrimidine</a:t>
            </a:r>
            <a:r>
              <a:rPr lang="en-US" sz="1600" dirty="0">
                <a:solidFill>
                  <a:srgbClr val="043882"/>
                </a:solidFill>
              </a:rPr>
              <a:t>-containing </a:t>
            </a:r>
            <a:r>
              <a:rPr lang="en-US" sz="1600" dirty="0" smtClean="0">
                <a:solidFill>
                  <a:srgbClr val="043882"/>
                </a:solidFill>
              </a:rPr>
              <a:t>combination therapy</a:t>
            </a:r>
            <a:r>
              <a:rPr lang="en-US" sz="1600" dirty="0">
                <a:solidFill>
                  <a:srgbClr val="043882"/>
                </a:solidFill>
              </a:rPr>
              <a:t>—Efficacy analysis in Japanese and Western </a:t>
            </a:r>
            <a:r>
              <a:rPr lang="en-US" sz="1600" dirty="0" smtClean="0">
                <a:solidFill>
                  <a:srgbClr val="043882"/>
                </a:solidFill>
              </a:rPr>
              <a:t>patients</a:t>
            </a:r>
            <a:r>
              <a:rPr lang="en-US" sz="1600" b="0" dirty="0"/>
              <a:t> </a:t>
            </a:r>
            <a:r>
              <a:rPr lang="en-GB" sz="1600" dirty="0" smtClean="0">
                <a:solidFill>
                  <a:srgbClr val="043882"/>
                </a:solidFill>
              </a:rPr>
              <a:t>– </a:t>
            </a:r>
            <a:r>
              <a:rPr lang="en-GB" sz="1600" dirty="0" err="1" smtClean="0">
                <a:solidFill>
                  <a:srgbClr val="043882"/>
                </a:solidFill>
              </a:rPr>
              <a:t>Hironaka</a:t>
            </a:r>
            <a:r>
              <a:rPr lang="en-GB" sz="1600" dirty="0" smtClean="0">
                <a:solidFill>
                  <a:srgbClr val="043882"/>
                </a:solidFill>
              </a:rPr>
              <a:t> S </a:t>
            </a:r>
            <a:r>
              <a:rPr lang="en-GB" sz="1600" dirty="0">
                <a:solidFill>
                  <a:srgbClr val="043882"/>
                </a:solidFill>
              </a:rPr>
              <a:t>et al</a:t>
            </a:r>
            <a:endParaRPr lang="en-GB" altLang="zh-CN" sz="2400" dirty="0" smtClean="0">
              <a:solidFill>
                <a:schemeClr val="accent3"/>
              </a:solidFill>
            </a:endParaRPr>
          </a:p>
        </p:txBody>
      </p:sp>
      <p:sp>
        <p:nvSpPr>
          <p:cNvPr id="23558" name="Oval 14"/>
          <p:cNvSpPr>
            <a:spLocks noChangeArrowheads="1"/>
          </p:cNvSpPr>
          <p:nvPr/>
        </p:nvSpPr>
        <p:spPr bwMode="auto">
          <a:xfrm>
            <a:off x="3488415" y="3796783"/>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23559" name="AutoShape 15"/>
          <p:cNvCxnSpPr>
            <a:cxnSpLocks noChangeShapeType="1"/>
            <a:stCxn id="23558" idx="0"/>
            <a:endCxn id="48" idx="1"/>
          </p:cNvCxnSpPr>
          <p:nvPr/>
        </p:nvCxnSpPr>
        <p:spPr bwMode="auto">
          <a:xfrm rot="5400000" flipH="1" flipV="1">
            <a:off x="3788111" y="3176181"/>
            <a:ext cx="612704" cy="628500"/>
          </a:xfrm>
          <a:prstGeom prst="bentConnector2">
            <a:avLst/>
          </a:prstGeom>
          <a:noFill/>
          <a:ln w="38100">
            <a:solidFill>
              <a:schemeClr val="bg1"/>
            </a:solidFill>
            <a:miter lim="800000"/>
            <a:headEnd/>
            <a:tailEnd type="triangle" w="med" len="med"/>
          </a:ln>
        </p:spPr>
      </p:cxnSp>
      <p:cxnSp>
        <p:nvCxnSpPr>
          <p:cNvPr id="23560" name="AutoShape 16"/>
          <p:cNvCxnSpPr>
            <a:cxnSpLocks noChangeShapeType="1"/>
            <a:stCxn id="23558" idx="4"/>
            <a:endCxn id="47" idx="1"/>
          </p:cNvCxnSpPr>
          <p:nvPr/>
        </p:nvCxnSpPr>
        <p:spPr bwMode="auto">
          <a:xfrm rot="16200000" flipH="1">
            <a:off x="3758651" y="4402544"/>
            <a:ext cx="660738" cy="617615"/>
          </a:xfrm>
          <a:prstGeom prst="bentConnector2">
            <a:avLst/>
          </a:prstGeom>
          <a:noFill/>
          <a:ln w="38100">
            <a:solidFill>
              <a:schemeClr val="bg1"/>
            </a:solidFill>
            <a:miter lim="800000"/>
            <a:headEnd/>
            <a:tailEnd type="triangle" w="med" len="med"/>
          </a:ln>
        </p:spPr>
      </p:cxnSp>
      <p:sp>
        <p:nvSpPr>
          <p:cNvPr id="23562" name="AutoShape 12"/>
          <p:cNvSpPr>
            <a:spLocks noChangeArrowheads="1"/>
          </p:cNvSpPr>
          <p:nvPr/>
        </p:nvSpPr>
        <p:spPr bwMode="auto">
          <a:xfrm>
            <a:off x="8257722" y="4778550"/>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23564" name="AutoShape 12"/>
          <p:cNvSpPr>
            <a:spLocks noChangeArrowheads="1"/>
          </p:cNvSpPr>
          <p:nvPr/>
        </p:nvSpPr>
        <p:spPr bwMode="auto">
          <a:xfrm>
            <a:off x="8257722" y="2919761"/>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23566" name="AutoShape 19"/>
          <p:cNvCxnSpPr>
            <a:cxnSpLocks noChangeShapeType="1"/>
            <a:endCxn id="23558" idx="2"/>
          </p:cNvCxnSpPr>
          <p:nvPr/>
        </p:nvCxnSpPr>
        <p:spPr bwMode="auto">
          <a:xfrm>
            <a:off x="3231692" y="4088883"/>
            <a:ext cx="256723" cy="0"/>
          </a:xfrm>
          <a:prstGeom prst="straightConnector1">
            <a:avLst/>
          </a:prstGeom>
          <a:noFill/>
          <a:ln w="38100">
            <a:solidFill>
              <a:schemeClr val="bg1"/>
            </a:solidFill>
            <a:round/>
            <a:headEnd/>
            <a:tailEnd type="triangle" w="med" len="med"/>
          </a:ln>
        </p:spPr>
      </p:cxnSp>
      <p:cxnSp>
        <p:nvCxnSpPr>
          <p:cNvPr id="23567" name="AutoShape 20"/>
          <p:cNvCxnSpPr>
            <a:cxnSpLocks noChangeShapeType="1"/>
            <a:stCxn id="47" idx="3"/>
            <a:endCxn id="23562" idx="1"/>
          </p:cNvCxnSpPr>
          <p:nvPr/>
        </p:nvCxnSpPr>
        <p:spPr bwMode="auto">
          <a:xfrm>
            <a:off x="7478485" y="5041721"/>
            <a:ext cx="779237" cy="1148"/>
          </a:xfrm>
          <a:prstGeom prst="straightConnector1">
            <a:avLst/>
          </a:prstGeom>
          <a:noFill/>
          <a:ln w="38100">
            <a:solidFill>
              <a:schemeClr val="bg1"/>
            </a:solidFill>
            <a:prstDash val="dash"/>
            <a:round/>
            <a:headEnd/>
            <a:tailEnd type="triangle" w="med" len="med"/>
          </a:ln>
        </p:spPr>
      </p:cxnSp>
      <p:cxnSp>
        <p:nvCxnSpPr>
          <p:cNvPr id="23568" name="AutoShape 21"/>
          <p:cNvCxnSpPr>
            <a:cxnSpLocks noChangeShapeType="1"/>
          </p:cNvCxnSpPr>
          <p:nvPr/>
        </p:nvCxnSpPr>
        <p:spPr bwMode="auto">
          <a:xfrm>
            <a:off x="7119257" y="3184079"/>
            <a:ext cx="1132116" cy="0"/>
          </a:xfrm>
          <a:prstGeom prst="straightConnector1">
            <a:avLst/>
          </a:prstGeom>
          <a:noFill/>
          <a:ln w="38100">
            <a:solidFill>
              <a:schemeClr val="bg1"/>
            </a:solidFill>
            <a:round/>
            <a:headEnd/>
            <a:tailEnd type="triangle" w="med" len="med"/>
          </a:ln>
        </p:spPr>
      </p:cxnSp>
      <p:sp>
        <p:nvSpPr>
          <p:cNvPr id="45" name="AutoShape 9"/>
          <p:cNvSpPr>
            <a:spLocks noChangeArrowheads="1"/>
          </p:cNvSpPr>
          <p:nvPr/>
        </p:nvSpPr>
        <p:spPr bwMode="auto">
          <a:xfrm>
            <a:off x="293917" y="2703539"/>
            <a:ext cx="2939143" cy="2804448"/>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sz="1600" dirty="0" smtClean="0">
                <a:solidFill>
                  <a:srgbClr val="FFFFFF"/>
                </a:solidFill>
              </a:rPr>
              <a:t>Metastatic gastric cancer or GEJ carcinoma</a:t>
            </a:r>
          </a:p>
          <a:p>
            <a:pPr marL="228600" indent="-228600" defTabSz="892175" eaLnBrk="0" hangingPunct="0">
              <a:spcAft>
                <a:spcPct val="30000"/>
              </a:spcAft>
              <a:buFont typeface="Arial" pitchFamily="34" charset="0"/>
              <a:buChar char="•"/>
            </a:pPr>
            <a:r>
              <a:rPr lang="en-US" sz="1600" dirty="0" smtClean="0">
                <a:solidFill>
                  <a:srgbClr val="FFFFFF"/>
                </a:solidFill>
              </a:rPr>
              <a:t>ECOG PS ≤1</a:t>
            </a:r>
            <a:endParaRPr lang="en-US" sz="1600" dirty="0">
              <a:solidFill>
                <a:srgbClr val="FFFFFF"/>
              </a:solidFill>
            </a:endParaRP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Adequate organ function</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Disease progression during or within 4 months of first-line therapy</a:t>
            </a:r>
          </a:p>
          <a:p>
            <a:pPr defTabSz="892175" eaLnBrk="0" hangingPunct="0">
              <a:spcAft>
                <a:spcPct val="30000"/>
              </a:spcAft>
            </a:pPr>
            <a:r>
              <a:rPr lang="en-GB" altLang="zh-CN" sz="1600" dirty="0" smtClean="0">
                <a:solidFill>
                  <a:srgbClr val="FFFFFF"/>
                </a:solidFill>
                <a:ea typeface="SimSun" pitchFamily="2" charset="-122"/>
              </a:rPr>
              <a:t>(n=665)</a:t>
            </a:r>
            <a:endParaRPr lang="en-GB" altLang="zh-CN" sz="1600" dirty="0">
              <a:solidFill>
                <a:srgbClr val="FFFFFF"/>
              </a:solidFill>
              <a:ea typeface="SimSun" pitchFamily="2" charset="-122"/>
            </a:endParaRPr>
          </a:p>
        </p:txBody>
      </p:sp>
      <p:sp>
        <p:nvSpPr>
          <p:cNvPr id="47" name="AutoShape 12"/>
          <p:cNvSpPr>
            <a:spLocks noChangeArrowheads="1"/>
          </p:cNvSpPr>
          <p:nvPr/>
        </p:nvSpPr>
        <p:spPr bwMode="auto">
          <a:xfrm>
            <a:off x="4397828" y="4452257"/>
            <a:ext cx="3080657" cy="117892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363636"/>
                </a:solidFill>
                <a:ea typeface="SimSun" pitchFamily="2" charset="-122"/>
              </a:rPr>
              <a:t>Placebo + </a:t>
            </a:r>
            <a:br>
              <a:rPr lang="en-GB" altLang="zh-CN" sz="1600" dirty="0" smtClean="0">
                <a:solidFill>
                  <a:srgbClr val="363636"/>
                </a:solidFill>
                <a:ea typeface="SimSun" pitchFamily="2" charset="-122"/>
              </a:rPr>
            </a:br>
            <a:r>
              <a:rPr lang="en-GB" altLang="zh-CN" sz="1600" dirty="0" smtClean="0">
                <a:solidFill>
                  <a:srgbClr val="363636"/>
                </a:solidFill>
                <a:ea typeface="SimSun" pitchFamily="2" charset="-122"/>
              </a:rPr>
              <a:t>paclitaxel 80 mg/m</a:t>
            </a:r>
            <a:r>
              <a:rPr lang="en-GB" altLang="zh-CN" sz="1600" baseline="30000" dirty="0" smtClean="0">
                <a:solidFill>
                  <a:srgbClr val="363636"/>
                </a:solidFill>
                <a:ea typeface="SimSun" pitchFamily="2" charset="-122"/>
              </a:rPr>
              <a:t>2</a:t>
            </a:r>
            <a:r>
              <a:rPr lang="en-GB" altLang="zh-CN" sz="1600" dirty="0" smtClean="0">
                <a:solidFill>
                  <a:srgbClr val="363636"/>
                </a:solidFill>
                <a:ea typeface="SimSun" pitchFamily="2" charset="-122"/>
              </a:rPr>
              <a:t> </a:t>
            </a:r>
            <a:br>
              <a:rPr lang="en-GB" altLang="zh-CN" sz="1600" dirty="0" smtClean="0">
                <a:solidFill>
                  <a:srgbClr val="363636"/>
                </a:solidFill>
                <a:ea typeface="SimSun" pitchFamily="2" charset="-122"/>
              </a:rPr>
            </a:br>
            <a:r>
              <a:rPr lang="en-GB" altLang="zh-CN" sz="1600" dirty="0" smtClean="0">
                <a:solidFill>
                  <a:srgbClr val="363636"/>
                </a:solidFill>
                <a:ea typeface="SimSun" pitchFamily="2" charset="-122"/>
              </a:rPr>
              <a:t>days 1, 8 and 15 q4w</a:t>
            </a:r>
            <a:br>
              <a:rPr lang="en-GB" altLang="zh-CN" sz="1600" dirty="0" smtClean="0">
                <a:solidFill>
                  <a:srgbClr val="363636"/>
                </a:solidFill>
                <a:ea typeface="SimSun" pitchFamily="2" charset="-122"/>
              </a:rPr>
            </a:br>
            <a:r>
              <a:rPr lang="en-GB" altLang="zh-CN" sz="1600" dirty="0" smtClean="0">
                <a:solidFill>
                  <a:srgbClr val="363636"/>
                </a:solidFill>
                <a:ea typeface="SimSun" pitchFamily="2" charset="-122"/>
              </a:rPr>
              <a:t>(n=335)</a:t>
            </a:r>
          </a:p>
        </p:txBody>
      </p:sp>
      <p:sp>
        <p:nvSpPr>
          <p:cNvPr id="48" name="AutoShape 8"/>
          <p:cNvSpPr>
            <a:spLocks noChangeArrowheads="1"/>
          </p:cNvSpPr>
          <p:nvPr/>
        </p:nvSpPr>
        <p:spPr bwMode="auto">
          <a:xfrm>
            <a:off x="4408713" y="2547272"/>
            <a:ext cx="3069772" cy="1273614"/>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Ramucirumab 8 kg/mg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days 1 and 15 +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paclitaxel 80 mg/m</a:t>
            </a:r>
            <a:r>
              <a:rPr lang="en-GB" altLang="zh-CN" sz="1600" baseline="30000" dirty="0" smtClean="0">
                <a:solidFill>
                  <a:srgbClr val="FFFFFF"/>
                </a:solidFill>
                <a:ea typeface="SimSun" pitchFamily="2" charset="-122"/>
              </a:rPr>
              <a:t>2</a:t>
            </a:r>
            <a:r>
              <a:rPr lang="en-GB" altLang="zh-CN" sz="1600" dirty="0" smtClean="0">
                <a:solidFill>
                  <a:srgbClr val="FFFFFF"/>
                </a:solidFill>
                <a:ea typeface="SimSun" pitchFamily="2" charset="-122"/>
              </a:rPr>
              <a:t>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days 1, 8 and 15 q4w</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(n=330)</a:t>
            </a:r>
            <a:endParaRPr lang="en-GB" altLang="zh-CN" sz="1600" dirty="0">
              <a:solidFill>
                <a:srgbClr val="FFFFFF"/>
              </a:solidFill>
              <a:ea typeface="SimSun" pitchFamily="2" charset="-122"/>
            </a:endParaRPr>
          </a:p>
        </p:txBody>
      </p:sp>
      <p:sp>
        <p:nvSpPr>
          <p:cNvPr id="20" name="Text Box 8"/>
          <p:cNvSpPr txBox="1">
            <a:spLocks noChangeArrowheads="1"/>
          </p:cNvSpPr>
          <p:nvPr/>
        </p:nvSpPr>
        <p:spPr bwMode="auto">
          <a:xfrm>
            <a:off x="4877233" y="6474897"/>
            <a:ext cx="40461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Hironaka</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4005)</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sz="1600" b="1" dirty="0" smtClean="0">
                <a:solidFill>
                  <a:srgbClr val="363636"/>
                </a:solidFill>
              </a:rPr>
              <a:t>Study objective</a:t>
            </a:r>
          </a:p>
          <a:p>
            <a:pPr lvl="1">
              <a:buClr>
                <a:srgbClr val="043882"/>
              </a:buClr>
            </a:pPr>
            <a:r>
              <a:rPr lang="en-GB" sz="1600" dirty="0" smtClean="0">
                <a:solidFill>
                  <a:srgbClr val="363636"/>
                </a:solidFill>
              </a:rPr>
              <a:t>To analyse survival outcomes in Japanese versus Western patients </a:t>
            </a:r>
            <a:r>
              <a:rPr lang="en-GB" sz="1600" dirty="0">
                <a:solidFill>
                  <a:srgbClr val="363636"/>
                </a:solidFill>
              </a:rPr>
              <a:t>with metastatic gastric cancer or GEJ carcinoma </a:t>
            </a:r>
            <a:r>
              <a:rPr lang="en-GB" sz="1600" dirty="0" smtClean="0">
                <a:solidFill>
                  <a:srgbClr val="363636"/>
                </a:solidFill>
              </a:rPr>
              <a:t>receiving ramucirumab in combination with paclitaxel compared with paclitaxel alone</a:t>
            </a:r>
            <a:endParaRPr lang="en-GB" sz="1600" dirty="0">
              <a:solidFill>
                <a:srgbClr val="363636"/>
              </a:solidFill>
            </a:endParaRPr>
          </a:p>
        </p:txBody>
      </p:sp>
      <p:sp>
        <p:nvSpPr>
          <p:cNvPr id="28" name="Rectangle 27"/>
          <p:cNvSpPr/>
          <p:nvPr/>
        </p:nvSpPr>
        <p:spPr>
          <a:xfrm>
            <a:off x="3735020" y="2749080"/>
            <a:ext cx="694421" cy="307777"/>
          </a:xfrm>
          <a:prstGeom prst="rect">
            <a:avLst/>
          </a:prstGeom>
        </p:spPr>
        <p:txBody>
          <a:bodyPr wrap="none">
            <a:spAutoFit/>
          </a:bodyPr>
          <a:lstStyle/>
          <a:p>
            <a:r>
              <a:rPr lang="en-GB" sz="1400" b="1" dirty="0" smtClean="0">
                <a:solidFill>
                  <a:srgbClr val="363636"/>
                </a:solidFill>
              </a:rPr>
              <a:t>Arm 1</a:t>
            </a:r>
            <a:endParaRPr lang="en-US" sz="1400" b="1" dirty="0">
              <a:solidFill>
                <a:srgbClr val="363636"/>
              </a:solidFill>
            </a:endParaRPr>
          </a:p>
        </p:txBody>
      </p:sp>
      <p:sp>
        <p:nvSpPr>
          <p:cNvPr id="29" name="Rectangle 28"/>
          <p:cNvSpPr/>
          <p:nvPr/>
        </p:nvSpPr>
        <p:spPr>
          <a:xfrm>
            <a:off x="3744713" y="5113162"/>
            <a:ext cx="694421" cy="307777"/>
          </a:xfrm>
          <a:prstGeom prst="rect">
            <a:avLst/>
          </a:prstGeom>
        </p:spPr>
        <p:txBody>
          <a:bodyPr wrap="none">
            <a:spAutoFit/>
          </a:bodyPr>
          <a:lstStyle/>
          <a:p>
            <a:r>
              <a:rPr lang="en-GB" sz="1400" b="1" dirty="0" smtClean="0">
                <a:solidFill>
                  <a:srgbClr val="363636"/>
                </a:solidFill>
              </a:rPr>
              <a:t>Arm 2</a:t>
            </a:r>
            <a:endParaRPr lang="en-US" sz="1400" b="1" dirty="0">
              <a:solidFill>
                <a:srgbClr val="363636"/>
              </a:solidFill>
            </a:endParaRPr>
          </a:p>
        </p:txBody>
      </p:sp>
      <p:sp>
        <p:nvSpPr>
          <p:cNvPr id="40" name="Text Box 9"/>
          <p:cNvSpPr txBox="1">
            <a:spLocks noChangeArrowheads="1"/>
          </p:cNvSpPr>
          <p:nvPr/>
        </p:nvSpPr>
        <p:spPr bwMode="auto">
          <a:xfrm>
            <a:off x="231775" y="6474897"/>
            <a:ext cx="23099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GEJ</a:t>
            </a:r>
            <a:r>
              <a:rPr lang="en-GB" sz="1200" dirty="0">
                <a:solidFill>
                  <a:srgbClr val="363636"/>
                </a:solidFill>
              </a:rPr>
              <a:t>, </a:t>
            </a:r>
            <a:r>
              <a:rPr lang="en-GB" sz="1200" dirty="0" smtClean="0">
                <a:solidFill>
                  <a:srgbClr val="363636"/>
                </a:solidFill>
              </a:rPr>
              <a:t>gastro-oesophageal </a:t>
            </a:r>
            <a:r>
              <a:rPr lang="en-GB" sz="1200" dirty="0">
                <a:solidFill>
                  <a:srgbClr val="363636"/>
                </a:solidFill>
              </a:rPr>
              <a:t>junction</a:t>
            </a:r>
          </a:p>
        </p:txBody>
      </p:sp>
      <p:sp>
        <p:nvSpPr>
          <p:cNvPr id="41" name="Rectangle 9"/>
          <p:cNvSpPr>
            <a:spLocks noGrp="1" noChangeArrowheads="1"/>
          </p:cNvSpPr>
          <p:nvPr>
            <p:ph sz="half" idx="1"/>
          </p:nvPr>
        </p:nvSpPr>
        <p:spPr>
          <a:xfrm>
            <a:off x="228600" y="5694532"/>
            <a:ext cx="4267200" cy="931242"/>
          </a:xfrm>
        </p:spPr>
        <p:txBody>
          <a:bodyPr/>
          <a:lstStyle/>
          <a:p>
            <a:pPr marL="0" indent="0">
              <a:buNone/>
            </a:pPr>
            <a:r>
              <a:rPr lang="en-GB" sz="1600" b="1" dirty="0" smtClean="0"/>
              <a:t>Primary endpoints</a:t>
            </a:r>
          </a:p>
          <a:p>
            <a:r>
              <a:rPr lang="en-GB" sz="1600" dirty="0" smtClean="0"/>
              <a:t>OS and PFS</a:t>
            </a:r>
          </a:p>
          <a:p>
            <a:endParaRPr lang="en-GB" sz="1600" dirty="0" smtClean="0"/>
          </a:p>
        </p:txBody>
      </p:sp>
      <p:sp>
        <p:nvSpPr>
          <p:cNvPr id="42" name="Content Placeholder 26"/>
          <p:cNvSpPr>
            <a:spLocks noGrp="1"/>
          </p:cNvSpPr>
          <p:nvPr>
            <p:ph sz="half" idx="2"/>
          </p:nvPr>
        </p:nvSpPr>
        <p:spPr>
          <a:xfrm>
            <a:off x="3951514" y="5694532"/>
            <a:ext cx="4963886" cy="644592"/>
          </a:xfrm>
        </p:spPr>
        <p:txBody>
          <a:bodyPr/>
          <a:lstStyle/>
          <a:p>
            <a:pPr marL="0" indent="0">
              <a:spcBef>
                <a:spcPts val="0"/>
              </a:spcBef>
              <a:buNone/>
            </a:pPr>
            <a:r>
              <a:rPr lang="en-GB" sz="1600" b="1" dirty="0" smtClean="0"/>
              <a:t>Secondary endpoint</a:t>
            </a:r>
          </a:p>
          <a:p>
            <a:pPr>
              <a:spcBef>
                <a:spcPts val="0"/>
              </a:spcBef>
            </a:pPr>
            <a:r>
              <a:rPr lang="en-GB" sz="1600" dirty="0" smtClean="0">
                <a:solidFill>
                  <a:srgbClr val="363636"/>
                </a:solidFill>
              </a:rPr>
              <a:t>ORR</a:t>
            </a:r>
          </a:p>
        </p:txBody>
      </p:sp>
    </p:spTree>
    <p:extLst>
      <p:ext uri="{BB962C8B-B14F-4D97-AF65-F5344CB8AC3E}">
        <p14:creationId xmlns:p14="http://schemas.microsoft.com/office/powerpoint/2010/main" val="3113650655"/>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278085"/>
            <a:ext cx="8686800" cy="939801"/>
          </a:xfrm>
        </p:spPr>
        <p:txBody>
          <a:bodyPr/>
          <a:lstStyle/>
          <a:p>
            <a:r>
              <a:rPr lang="en-GB" sz="1600" dirty="0" smtClean="0">
                <a:solidFill>
                  <a:srgbClr val="043882"/>
                </a:solidFill>
              </a:rPr>
              <a:t>4005: </a:t>
            </a:r>
            <a:r>
              <a:rPr lang="en-US" sz="1600" dirty="0">
                <a:solidFill>
                  <a:srgbClr val="043882"/>
                </a:solidFill>
              </a:rPr>
              <a:t>RAINBOW: A global, phase III, randomized, double-blind study of </a:t>
            </a:r>
            <a:r>
              <a:rPr lang="en-US" sz="1600" dirty="0" err="1" smtClean="0">
                <a:solidFill>
                  <a:srgbClr val="043882"/>
                </a:solidFill>
              </a:rPr>
              <a:t>ramucirumab</a:t>
            </a:r>
            <a:r>
              <a:rPr lang="en-US" sz="1600" dirty="0">
                <a:solidFill>
                  <a:srgbClr val="043882"/>
                </a:solidFill>
              </a:rPr>
              <a:t> </a:t>
            </a:r>
            <a:r>
              <a:rPr lang="en-US" sz="1600" dirty="0" smtClean="0">
                <a:solidFill>
                  <a:srgbClr val="043882"/>
                </a:solidFill>
              </a:rPr>
              <a:t>(</a:t>
            </a:r>
            <a:r>
              <a:rPr lang="en-US" sz="1600" dirty="0">
                <a:solidFill>
                  <a:srgbClr val="043882"/>
                </a:solidFill>
              </a:rPr>
              <a:t>RAM) plus paclitaxel (PTX) versus placebo (PL) plus PTX in the treatment </a:t>
            </a:r>
            <a:r>
              <a:rPr lang="en-US" sz="1600" dirty="0" smtClean="0">
                <a:solidFill>
                  <a:srgbClr val="043882"/>
                </a:solidFill>
              </a:rPr>
              <a:t>of metastatic </a:t>
            </a:r>
            <a:r>
              <a:rPr lang="en-US" sz="1600" dirty="0" err="1">
                <a:solidFill>
                  <a:srgbClr val="043882"/>
                </a:solidFill>
              </a:rPr>
              <a:t>gastroesophageal</a:t>
            </a:r>
            <a:r>
              <a:rPr lang="en-US" sz="1600" dirty="0">
                <a:solidFill>
                  <a:srgbClr val="043882"/>
                </a:solidFill>
              </a:rPr>
              <a:t> junction and gastric adenocarcinoma (</a:t>
            </a:r>
            <a:r>
              <a:rPr lang="en-US" sz="1600" dirty="0" err="1">
                <a:solidFill>
                  <a:srgbClr val="043882"/>
                </a:solidFill>
              </a:rPr>
              <a:t>mGC</a:t>
            </a:r>
            <a:r>
              <a:rPr lang="en-US" sz="1600" dirty="0">
                <a:solidFill>
                  <a:srgbClr val="043882"/>
                </a:solidFill>
              </a:rPr>
              <a:t>) </a:t>
            </a:r>
            <a:r>
              <a:rPr lang="en-US" sz="1600" dirty="0" smtClean="0">
                <a:solidFill>
                  <a:srgbClr val="043882"/>
                </a:solidFill>
              </a:rPr>
              <a:t>following disease </a:t>
            </a:r>
            <a:r>
              <a:rPr lang="en-US" sz="1600" dirty="0">
                <a:solidFill>
                  <a:srgbClr val="043882"/>
                </a:solidFill>
              </a:rPr>
              <a:t>progression on first-line platinum- </a:t>
            </a:r>
            <a:r>
              <a:rPr lang="en-US" sz="1600" dirty="0" smtClean="0">
                <a:solidFill>
                  <a:srgbClr val="043882"/>
                </a:solidFill>
              </a:rPr>
              <a:t>and </a:t>
            </a:r>
            <a:r>
              <a:rPr lang="en-US" sz="1600" dirty="0" err="1" smtClean="0">
                <a:solidFill>
                  <a:srgbClr val="043882"/>
                </a:solidFill>
              </a:rPr>
              <a:t>fluoropyrimidine</a:t>
            </a:r>
            <a:r>
              <a:rPr lang="en-US" sz="1600" dirty="0">
                <a:solidFill>
                  <a:srgbClr val="043882"/>
                </a:solidFill>
              </a:rPr>
              <a:t>-containing </a:t>
            </a:r>
            <a:r>
              <a:rPr lang="en-US" sz="1600" dirty="0" smtClean="0">
                <a:solidFill>
                  <a:srgbClr val="043882"/>
                </a:solidFill>
              </a:rPr>
              <a:t>combination therapy</a:t>
            </a:r>
            <a:r>
              <a:rPr lang="en-US" sz="1600" dirty="0">
                <a:solidFill>
                  <a:srgbClr val="043882"/>
                </a:solidFill>
              </a:rPr>
              <a:t>—Efficacy analysis in Japanese and Western </a:t>
            </a:r>
            <a:r>
              <a:rPr lang="en-US" sz="1600" dirty="0" smtClean="0">
                <a:solidFill>
                  <a:srgbClr val="043882"/>
                </a:solidFill>
              </a:rPr>
              <a:t>patients</a:t>
            </a:r>
            <a:r>
              <a:rPr lang="en-US" sz="1600" b="0" dirty="0"/>
              <a:t> </a:t>
            </a:r>
            <a:r>
              <a:rPr lang="en-GB" sz="1600" dirty="0" smtClean="0">
                <a:solidFill>
                  <a:srgbClr val="043882"/>
                </a:solidFill>
              </a:rPr>
              <a:t>– </a:t>
            </a:r>
            <a:r>
              <a:rPr lang="en-GB" sz="1600" dirty="0" err="1" smtClean="0">
                <a:solidFill>
                  <a:srgbClr val="043882"/>
                </a:solidFill>
              </a:rPr>
              <a:t>Hironaka</a:t>
            </a:r>
            <a:r>
              <a:rPr lang="en-GB" sz="1600" dirty="0" smtClean="0">
                <a:solidFill>
                  <a:srgbClr val="043882"/>
                </a:solidFill>
              </a:rPr>
              <a:t> S </a:t>
            </a:r>
            <a:r>
              <a:rPr lang="en-GB" sz="1600" dirty="0">
                <a:solidFill>
                  <a:srgbClr val="043882"/>
                </a:solidFill>
              </a:rPr>
              <a:t>et al</a:t>
            </a:r>
            <a:endParaRPr lang="en-GB" altLang="zh-CN" sz="2400" dirty="0" smtClean="0">
              <a:solidFill>
                <a:schemeClr val="accent3"/>
              </a:solidFill>
            </a:endParaRPr>
          </a:p>
        </p:txBody>
      </p:sp>
      <p:sp>
        <p:nvSpPr>
          <p:cNvPr id="20" name="Text Box 8"/>
          <p:cNvSpPr txBox="1">
            <a:spLocks noChangeArrowheads="1"/>
          </p:cNvSpPr>
          <p:nvPr/>
        </p:nvSpPr>
        <p:spPr bwMode="auto">
          <a:xfrm>
            <a:off x="4877233" y="6474897"/>
            <a:ext cx="40461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Hironaka</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4005)</a:t>
            </a:r>
            <a:endParaRPr lang="en-GB" sz="1200" dirty="0">
              <a:solidFill>
                <a:srgbClr val="363636"/>
              </a:solidFill>
            </a:endParaRPr>
          </a:p>
        </p:txBody>
      </p:sp>
      <p:sp>
        <p:nvSpPr>
          <p:cNvPr id="27" name="Rectangle 3"/>
          <p:cNvSpPr txBox="1">
            <a:spLocks noChangeArrowheads="1"/>
          </p:cNvSpPr>
          <p:nvPr/>
        </p:nvSpPr>
        <p:spPr bwMode="auto">
          <a:xfrm>
            <a:off x="228600" y="1320799"/>
            <a:ext cx="8686800" cy="5088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b="1" dirty="0">
                <a:solidFill>
                  <a:srgbClr val="363636"/>
                </a:solidFill>
              </a:rPr>
              <a:t>Key </a:t>
            </a:r>
            <a:r>
              <a:rPr lang="en-GB" b="1" dirty="0" smtClean="0">
                <a:solidFill>
                  <a:srgbClr val="363636"/>
                </a:solidFill>
              </a:rPr>
              <a:t>results</a:t>
            </a:r>
          </a:p>
          <a:p>
            <a:pPr>
              <a:buClr>
                <a:srgbClr val="043882"/>
              </a:buClr>
            </a:pPr>
            <a:endParaRPr lang="en-GB" dirty="0">
              <a:solidFill>
                <a:srgbClr val="363636"/>
              </a:solidFill>
            </a:endParaRPr>
          </a:p>
          <a:p>
            <a:pPr>
              <a:buClr>
                <a:srgbClr val="043882"/>
              </a:buClr>
            </a:pPr>
            <a:endParaRPr lang="en-GB" dirty="0" smtClean="0">
              <a:solidFill>
                <a:srgbClr val="363636"/>
              </a:solidFill>
            </a:endParaRPr>
          </a:p>
          <a:p>
            <a:pPr>
              <a:buClr>
                <a:srgbClr val="043882"/>
              </a:buClr>
            </a:pPr>
            <a:endParaRPr lang="en-GB" dirty="0">
              <a:solidFill>
                <a:srgbClr val="363636"/>
              </a:solidFill>
            </a:endParaRPr>
          </a:p>
          <a:p>
            <a:pPr>
              <a:buClr>
                <a:srgbClr val="043882"/>
              </a:buClr>
            </a:pPr>
            <a:endParaRPr lang="en-GB" dirty="0" smtClean="0">
              <a:solidFill>
                <a:srgbClr val="363636"/>
              </a:solidFill>
            </a:endParaRPr>
          </a:p>
          <a:p>
            <a:pPr>
              <a:buClr>
                <a:srgbClr val="043882"/>
              </a:buClr>
            </a:pPr>
            <a:endParaRPr lang="en-GB" dirty="0">
              <a:solidFill>
                <a:srgbClr val="363636"/>
              </a:solidFill>
            </a:endParaRPr>
          </a:p>
          <a:p>
            <a:pPr>
              <a:buClr>
                <a:srgbClr val="043882"/>
              </a:buClr>
            </a:pPr>
            <a:endParaRPr lang="en-GB" dirty="0" smtClean="0">
              <a:solidFill>
                <a:srgbClr val="363636"/>
              </a:solidFill>
            </a:endParaRPr>
          </a:p>
          <a:p>
            <a:pPr>
              <a:buClr>
                <a:srgbClr val="043882"/>
              </a:buClr>
            </a:pPr>
            <a:endParaRPr lang="en-GB" dirty="0">
              <a:solidFill>
                <a:srgbClr val="363636"/>
              </a:solidFill>
            </a:endParaRPr>
          </a:p>
          <a:p>
            <a:pPr>
              <a:buClr>
                <a:srgbClr val="043882"/>
              </a:buClr>
            </a:pPr>
            <a:endParaRPr lang="en-GB" dirty="0" smtClean="0">
              <a:solidFill>
                <a:srgbClr val="363636"/>
              </a:solidFill>
            </a:endParaRPr>
          </a:p>
          <a:p>
            <a:pPr>
              <a:buClr>
                <a:srgbClr val="043882"/>
              </a:buClr>
            </a:pPr>
            <a:endParaRPr lang="en-GB" dirty="0">
              <a:solidFill>
                <a:srgbClr val="363636"/>
              </a:solidFill>
            </a:endParaRPr>
          </a:p>
          <a:p>
            <a:pPr>
              <a:buClr>
                <a:srgbClr val="043882"/>
              </a:buClr>
            </a:pPr>
            <a:endParaRPr lang="en-GB" dirty="0" smtClean="0">
              <a:solidFill>
                <a:srgbClr val="363636"/>
              </a:solidFill>
            </a:endParaRPr>
          </a:p>
          <a:p>
            <a:pPr>
              <a:buClr>
                <a:srgbClr val="043882"/>
              </a:buClr>
            </a:pPr>
            <a:endParaRPr lang="en-GB" dirty="0">
              <a:solidFill>
                <a:srgbClr val="363636"/>
              </a:solidFill>
            </a:endParaRPr>
          </a:p>
          <a:p>
            <a:pPr>
              <a:buClr>
                <a:srgbClr val="043882"/>
              </a:buClr>
            </a:pPr>
            <a:endParaRPr lang="en-GB" dirty="0" smtClean="0">
              <a:solidFill>
                <a:srgbClr val="363636"/>
              </a:solidFill>
            </a:endParaRPr>
          </a:p>
          <a:p>
            <a:pPr lvl="1">
              <a:buClr>
                <a:srgbClr val="043882"/>
              </a:buClr>
            </a:pPr>
            <a:endParaRPr lang="en-GB" dirty="0" smtClean="0">
              <a:solidFill>
                <a:srgbClr val="363636"/>
              </a:solidFill>
            </a:endParaRPr>
          </a:p>
          <a:p>
            <a:pPr>
              <a:buClr>
                <a:srgbClr val="043882"/>
              </a:buClr>
            </a:pPr>
            <a:endParaRPr lang="en-US" dirty="0" smtClean="0">
              <a:solidFill>
                <a:srgbClr val="363636"/>
              </a:solidFill>
            </a:endParaRPr>
          </a:p>
          <a:p>
            <a:pPr lvl="1">
              <a:buClr>
                <a:srgbClr val="043882"/>
              </a:buClr>
            </a:pPr>
            <a:endParaRPr lang="en-GB" dirty="0">
              <a:solidFill>
                <a:srgbClr val="363636"/>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4201311584"/>
              </p:ext>
            </p:extLst>
          </p:nvPr>
        </p:nvGraphicFramePr>
        <p:xfrm>
          <a:off x="224630" y="4901959"/>
          <a:ext cx="8694741" cy="1356360"/>
        </p:xfrm>
        <a:graphic>
          <a:graphicData uri="http://schemas.openxmlformats.org/drawingml/2006/table">
            <a:tbl>
              <a:tblPr firstRow="1" bandRow="1">
                <a:tableStyleId>{69012ECD-51FC-41F1-AA8D-1B2483CD663E}</a:tableStyleId>
              </a:tblPr>
              <a:tblGrid>
                <a:gridCol w="1571513"/>
                <a:gridCol w="1883228"/>
                <a:gridCol w="1579057"/>
                <a:gridCol w="1991486"/>
                <a:gridCol w="1669457"/>
              </a:tblGrid>
              <a:tr h="218061">
                <a:tc>
                  <a:txBody>
                    <a:bodyPr/>
                    <a:lstStyle/>
                    <a:p>
                      <a:pPr marL="0" marR="0" indent="0" algn="l" defTabSz="914400" rtl="0" eaLnBrk="1" fontAlgn="auto" latinLnBrk="0" hangingPunct="1">
                        <a:lnSpc>
                          <a:spcPts val="1300"/>
                        </a:lnSpc>
                        <a:spcBef>
                          <a:spcPts val="0"/>
                        </a:spcBef>
                        <a:spcAft>
                          <a:spcPts val="0"/>
                        </a:spcAft>
                        <a:buClrTx/>
                        <a:buSzTx/>
                        <a:buFontTx/>
                        <a:buNone/>
                        <a:tabLst/>
                        <a:defRPr/>
                      </a:pPr>
                      <a:endParaRPr lang="en-GB" sz="1200" dirty="0">
                        <a:solidFill>
                          <a:schemeClr val="tx2"/>
                        </a:solidFill>
                      </a:endParaRPr>
                    </a:p>
                  </a:txBody>
                  <a:tcPr anchor="b"/>
                </a:tc>
                <a:tc gridSpan="2">
                  <a:txBody>
                    <a:bodyPr/>
                    <a:lstStyle/>
                    <a:p>
                      <a:pPr algn="ctr">
                        <a:lnSpc>
                          <a:spcPts val="1300"/>
                        </a:lnSpc>
                      </a:pPr>
                      <a:r>
                        <a:rPr lang="en-GB" sz="1200" dirty="0" smtClean="0">
                          <a:solidFill>
                            <a:schemeClr val="tx2"/>
                          </a:solidFill>
                        </a:rPr>
                        <a:t>Japanese</a:t>
                      </a:r>
                    </a:p>
                  </a:txBody>
                  <a:tcPr anchor="b"/>
                </a:tc>
                <a:tc hMerge="1">
                  <a:txBody>
                    <a:bodyPr/>
                    <a:lstStyle/>
                    <a:p>
                      <a:pPr algn="ctr"/>
                      <a:endParaRPr lang="en-GB" sz="1400" dirty="0" smtClean="0">
                        <a:solidFill>
                          <a:schemeClr val="tx2"/>
                        </a:solidFill>
                      </a:endParaRPr>
                    </a:p>
                  </a:txBody>
                  <a:tcPr anchor="b"/>
                </a:tc>
                <a:tc gridSpan="2">
                  <a:txBody>
                    <a:bodyPr/>
                    <a:lstStyle/>
                    <a:p>
                      <a:pPr algn="ctr">
                        <a:lnSpc>
                          <a:spcPts val="1300"/>
                        </a:lnSpc>
                      </a:pPr>
                      <a:r>
                        <a:rPr lang="en-GB" sz="1200" dirty="0" smtClean="0">
                          <a:solidFill>
                            <a:schemeClr val="tx2"/>
                          </a:solidFill>
                        </a:rPr>
                        <a:t>Western</a:t>
                      </a:r>
                      <a:endParaRPr lang="en-GB" sz="1200" dirty="0">
                        <a:solidFill>
                          <a:schemeClr val="tx2"/>
                        </a:solidFill>
                      </a:endParaRPr>
                    </a:p>
                  </a:txBody>
                  <a:tcPr anchor="b"/>
                </a:tc>
                <a:tc hMerge="1">
                  <a:txBody>
                    <a:bodyPr/>
                    <a:lstStyle/>
                    <a:p>
                      <a:pPr algn="ctr"/>
                      <a:endParaRPr lang="en-GB" sz="1400" dirty="0">
                        <a:solidFill>
                          <a:schemeClr val="tx2"/>
                        </a:solidFill>
                      </a:endParaRPr>
                    </a:p>
                  </a:txBody>
                  <a:tcPr anchor="b"/>
                </a:tc>
              </a:tr>
              <a:tr h="358397">
                <a:tc>
                  <a:txBody>
                    <a:bodyPr/>
                    <a:lstStyle/>
                    <a:p>
                      <a:pPr>
                        <a:lnSpc>
                          <a:spcPts val="1300"/>
                        </a:lnSpc>
                      </a:pPr>
                      <a:endParaRPr lang="en-GB" sz="1200" baseline="0" dirty="0" smtClean="0"/>
                    </a:p>
                  </a:txBody>
                  <a:tcPr/>
                </a:tc>
                <a:tc>
                  <a:txBody>
                    <a:bodyPr/>
                    <a:lstStyle/>
                    <a:p>
                      <a:pPr algn="ctr">
                        <a:lnSpc>
                          <a:spcPts val="1300"/>
                        </a:lnSpc>
                      </a:pPr>
                      <a:r>
                        <a:rPr lang="en-US" sz="1200" dirty="0" err="1" smtClean="0"/>
                        <a:t>Ramucirumab+paclitaxel</a:t>
                      </a:r>
                      <a:r>
                        <a:rPr lang="en-US" sz="1200" dirty="0" smtClean="0"/>
                        <a:t> (n=68)</a:t>
                      </a:r>
                      <a:endParaRPr lang="en-US" sz="1200" dirty="0"/>
                    </a:p>
                  </a:txBody>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err="1" smtClean="0"/>
                        <a:t>Placebo+paclitaxel</a:t>
                      </a:r>
                      <a:r>
                        <a:rPr lang="en-US" sz="1200" dirty="0" smtClean="0"/>
                        <a:t> (n=72)</a:t>
                      </a:r>
                    </a:p>
                  </a:txBody>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err="1" smtClean="0"/>
                        <a:t>Ramucirumab+paclitaxel</a:t>
                      </a:r>
                      <a:r>
                        <a:rPr lang="en-US" sz="1200" dirty="0" smtClean="0"/>
                        <a:t> (n=198)</a:t>
                      </a:r>
                    </a:p>
                  </a:txBody>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err="1" smtClean="0"/>
                        <a:t>Placebo+paclitaxel</a:t>
                      </a:r>
                      <a:r>
                        <a:rPr lang="en-US" sz="1200" dirty="0" smtClean="0"/>
                        <a:t> (n=200)</a:t>
                      </a:r>
                    </a:p>
                  </a:txBody>
                  <a:tcPr/>
                </a:tc>
              </a:tr>
              <a:tr h="218061">
                <a:tc>
                  <a:txBody>
                    <a:bodyPr/>
                    <a:lstStyle/>
                    <a:p>
                      <a:pPr>
                        <a:lnSpc>
                          <a:spcPts val="1300"/>
                        </a:lnSpc>
                      </a:pPr>
                      <a:r>
                        <a:rPr lang="en-GB" sz="1200" baseline="0" dirty="0" smtClean="0"/>
                        <a:t>Median OS, months</a:t>
                      </a:r>
                    </a:p>
                  </a:txBody>
                  <a:tcPr>
                    <a:lnB w="12700" cap="flat" cmpd="sng" algn="ctr">
                      <a:noFill/>
                      <a:prstDash val="solid"/>
                      <a:round/>
                      <a:headEnd type="none" w="med" len="med"/>
                      <a:tailEnd type="none" w="med" len="med"/>
                    </a:lnB>
                  </a:tcPr>
                </a:tc>
                <a:tc>
                  <a:txBody>
                    <a:bodyPr/>
                    <a:lstStyle/>
                    <a:p>
                      <a:pPr algn="ctr">
                        <a:lnSpc>
                          <a:spcPts val="1300"/>
                        </a:lnSpc>
                      </a:pPr>
                      <a:r>
                        <a:rPr lang="en-GB" sz="1200" dirty="0" smtClean="0"/>
                        <a:t>11.4</a:t>
                      </a:r>
                      <a:endParaRPr lang="en-GB" sz="1200" dirty="0"/>
                    </a:p>
                  </a:txBody>
                  <a:tcPr>
                    <a:lnB w="12700" cap="flat" cmpd="sng" algn="ctr">
                      <a:noFill/>
                      <a:prstDash val="solid"/>
                      <a:round/>
                      <a:headEnd type="none" w="med" len="med"/>
                      <a:tailEnd type="none" w="med" len="med"/>
                    </a:lnB>
                  </a:tcPr>
                </a:tc>
                <a:tc>
                  <a:txBody>
                    <a:bodyPr/>
                    <a:lstStyle/>
                    <a:p>
                      <a:pPr algn="ctr">
                        <a:lnSpc>
                          <a:spcPts val="1300"/>
                        </a:lnSpc>
                      </a:pPr>
                      <a:r>
                        <a:rPr lang="en-GB" sz="1200" dirty="0" smtClean="0"/>
                        <a:t>11.5</a:t>
                      </a:r>
                      <a:endParaRPr lang="en-GB" sz="1200" dirty="0"/>
                    </a:p>
                  </a:txBody>
                  <a:tcPr>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t>8.6</a:t>
                      </a:r>
                    </a:p>
                  </a:txBody>
                  <a:tcPr>
                    <a:lnB w="12700" cap="flat" cmpd="sng" algn="ctr">
                      <a:noFill/>
                      <a:prstDash val="solid"/>
                      <a:round/>
                      <a:headEnd type="none" w="med" len="med"/>
                      <a:tailEnd type="none" w="med" len="med"/>
                    </a:lnB>
                  </a:tcPr>
                </a:tc>
                <a:tc>
                  <a:txBody>
                    <a:bodyPr/>
                    <a:lstStyle/>
                    <a:p>
                      <a:pPr algn="ctr">
                        <a:lnSpc>
                          <a:spcPts val="1300"/>
                        </a:lnSpc>
                      </a:pPr>
                      <a:r>
                        <a:rPr lang="en-GB" sz="1200" dirty="0" smtClean="0"/>
                        <a:t>5.9</a:t>
                      </a:r>
                      <a:endParaRPr lang="en-GB" sz="1200" dirty="0"/>
                    </a:p>
                  </a:txBody>
                  <a:tcPr>
                    <a:lnB w="12700" cap="flat" cmpd="sng" algn="ctr">
                      <a:noFill/>
                      <a:prstDash val="solid"/>
                      <a:round/>
                      <a:headEnd type="none" w="med" len="med"/>
                      <a:tailEnd type="none" w="med" len="med"/>
                    </a:lnB>
                  </a:tcPr>
                </a:tc>
              </a:tr>
              <a:tr h="358397">
                <a:tc>
                  <a:txBody>
                    <a:bodyPr/>
                    <a:lstStyle/>
                    <a:p>
                      <a:pPr marL="180000">
                        <a:lnSpc>
                          <a:spcPts val="1300"/>
                        </a:lnSpc>
                      </a:pPr>
                      <a:r>
                        <a:rPr lang="en-GB" sz="1200" baseline="0" dirty="0" smtClean="0"/>
                        <a:t>HR (95% CI)</a:t>
                      </a:r>
                    </a:p>
                    <a:p>
                      <a:pPr marL="180000">
                        <a:lnSpc>
                          <a:spcPts val="1300"/>
                        </a:lnSpc>
                      </a:pPr>
                      <a:r>
                        <a:rPr lang="en-GB" sz="1200" baseline="0" dirty="0" smtClean="0"/>
                        <a:t>p-value</a:t>
                      </a:r>
                    </a:p>
                  </a:txBody>
                  <a:tcPr>
                    <a:lnT w="12700" cap="flat" cmpd="sng" algn="ctr">
                      <a:noFill/>
                      <a:prstDash val="solid"/>
                      <a:round/>
                      <a:headEnd type="none" w="med" len="med"/>
                      <a:tailEnd type="none" w="med" len="med"/>
                    </a:lnT>
                  </a:tcPr>
                </a:tc>
                <a:tc gridSpan="2">
                  <a:txBody>
                    <a:bodyPr/>
                    <a:lstStyle/>
                    <a:p>
                      <a:pPr algn="ctr">
                        <a:lnSpc>
                          <a:spcPts val="1300"/>
                        </a:lnSpc>
                      </a:pPr>
                      <a:r>
                        <a:rPr lang="en-GB" sz="1200" dirty="0" smtClean="0"/>
                        <a:t>0.88o (0.603, 1.284)</a:t>
                      </a:r>
                    </a:p>
                    <a:p>
                      <a:pPr algn="ctr">
                        <a:lnSpc>
                          <a:spcPts val="1300"/>
                        </a:lnSpc>
                      </a:pPr>
                      <a:r>
                        <a:rPr lang="en-GB" sz="1200" dirty="0" smtClean="0"/>
                        <a:t>0.5113</a:t>
                      </a:r>
                      <a:endParaRPr lang="en-GB" sz="1200" dirty="0"/>
                    </a:p>
                  </a:txBody>
                  <a:tcPr>
                    <a:lnT w="12700" cap="flat" cmpd="sng" algn="ctr">
                      <a:noFill/>
                      <a:prstDash val="solid"/>
                      <a:round/>
                      <a:headEnd type="none" w="med" len="med"/>
                      <a:tailEnd type="none" w="med" len="med"/>
                    </a:lnT>
                  </a:tcPr>
                </a:tc>
                <a:tc hMerge="1">
                  <a:txBody>
                    <a:bodyPr/>
                    <a:lstStyle/>
                    <a:p>
                      <a:pPr algn="ctr"/>
                      <a:endParaRPr lang="en-GB" sz="1400" dirty="0"/>
                    </a:p>
                  </a:txBody>
                  <a:tcPr/>
                </a:tc>
                <a:tc gridSpan="2">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t>0.726</a:t>
                      </a:r>
                      <a:r>
                        <a:rPr lang="en-GB" sz="1200" baseline="0" dirty="0" smtClean="0"/>
                        <a:t> (0.580, 0.909)</a:t>
                      </a:r>
                    </a:p>
                    <a:p>
                      <a:pPr marL="0" marR="0" indent="0" algn="ctr" defTabSz="914400" rtl="0" eaLnBrk="1" fontAlgn="auto" latinLnBrk="0" hangingPunct="1">
                        <a:lnSpc>
                          <a:spcPts val="1300"/>
                        </a:lnSpc>
                        <a:spcBef>
                          <a:spcPts val="0"/>
                        </a:spcBef>
                        <a:spcAft>
                          <a:spcPts val="0"/>
                        </a:spcAft>
                        <a:buClrTx/>
                        <a:buSzTx/>
                        <a:buFontTx/>
                        <a:buNone/>
                        <a:tabLst/>
                        <a:defRPr/>
                      </a:pPr>
                      <a:r>
                        <a:rPr lang="en-GB" sz="1200" baseline="0" dirty="0" smtClean="0"/>
                        <a:t>0.0050</a:t>
                      </a:r>
                      <a:endParaRPr lang="en-GB" sz="1200" dirty="0" smtClean="0"/>
                    </a:p>
                  </a:txBody>
                  <a:tcPr>
                    <a:lnT w="12700" cap="flat" cmpd="sng" algn="ctr">
                      <a:noFill/>
                      <a:prstDash val="solid"/>
                      <a:round/>
                      <a:headEnd type="none" w="med" len="med"/>
                      <a:tailEnd type="none" w="med" len="med"/>
                    </a:lnT>
                  </a:tcPr>
                </a:tc>
                <a:tc hMerge="1">
                  <a:txBody>
                    <a:bodyPr/>
                    <a:lstStyle/>
                    <a:p>
                      <a:pPr algn="ctr"/>
                      <a:endParaRPr lang="en-GB" sz="1400" dirty="0"/>
                    </a:p>
                  </a:txBody>
                  <a:tcPr/>
                </a:tc>
              </a:tr>
            </a:tbl>
          </a:graphicData>
        </a:graphic>
      </p:graphicFrame>
      <p:sp>
        <p:nvSpPr>
          <p:cNvPr id="13" name="TextBox 12"/>
          <p:cNvSpPr txBox="1"/>
          <p:nvPr/>
        </p:nvSpPr>
        <p:spPr>
          <a:xfrm>
            <a:off x="4167862" y="1392952"/>
            <a:ext cx="633507" cy="369332"/>
          </a:xfrm>
          <a:prstGeom prst="rect">
            <a:avLst/>
          </a:prstGeom>
          <a:noFill/>
        </p:spPr>
        <p:txBody>
          <a:bodyPr wrap="none" rtlCol="0">
            <a:spAutoFit/>
          </a:bodyPr>
          <a:lstStyle/>
          <a:p>
            <a:r>
              <a:rPr lang="en-GB" b="1" dirty="0">
                <a:solidFill>
                  <a:srgbClr val="363636"/>
                </a:solidFill>
              </a:rPr>
              <a:t>PFS</a:t>
            </a:r>
          </a:p>
        </p:txBody>
      </p:sp>
      <p:grpSp>
        <p:nvGrpSpPr>
          <p:cNvPr id="5" name="Group 4"/>
          <p:cNvGrpSpPr>
            <a:grpSpLocks noChangeAspect="1"/>
          </p:cNvGrpSpPr>
          <p:nvPr/>
        </p:nvGrpSpPr>
        <p:grpSpPr>
          <a:xfrm>
            <a:off x="425905" y="1880268"/>
            <a:ext cx="8194216" cy="2803063"/>
            <a:chOff x="30197" y="1750739"/>
            <a:chExt cx="9018404" cy="3084999"/>
          </a:xfrm>
        </p:grpSpPr>
        <p:sp>
          <p:nvSpPr>
            <p:cNvPr id="14" name="TextBox 13"/>
            <p:cNvSpPr txBox="1"/>
            <p:nvPr/>
          </p:nvSpPr>
          <p:spPr>
            <a:xfrm>
              <a:off x="315896" y="1750739"/>
              <a:ext cx="1870443" cy="338734"/>
            </a:xfrm>
            <a:prstGeom prst="rect">
              <a:avLst/>
            </a:prstGeom>
            <a:noFill/>
          </p:spPr>
          <p:txBody>
            <a:bodyPr wrap="none" rtlCol="0">
              <a:spAutoFit/>
            </a:bodyPr>
            <a:lstStyle/>
            <a:p>
              <a:r>
                <a:rPr lang="en-GB" sz="1400" b="1" dirty="0" smtClean="0">
                  <a:solidFill>
                    <a:srgbClr val="363636"/>
                  </a:solidFill>
                </a:rPr>
                <a:t>Japanese </a:t>
              </a:r>
              <a:r>
                <a:rPr lang="en-GB" sz="1400" b="1" dirty="0">
                  <a:solidFill>
                    <a:srgbClr val="363636"/>
                  </a:solidFill>
                </a:rPr>
                <a:t>(N=140)</a:t>
              </a:r>
            </a:p>
          </p:txBody>
        </p:sp>
        <p:sp>
          <p:nvSpPr>
            <p:cNvPr id="15" name="TextBox 14"/>
            <p:cNvSpPr txBox="1"/>
            <p:nvPr/>
          </p:nvSpPr>
          <p:spPr>
            <a:xfrm>
              <a:off x="4732608" y="1750739"/>
              <a:ext cx="1748640" cy="338734"/>
            </a:xfrm>
            <a:prstGeom prst="rect">
              <a:avLst/>
            </a:prstGeom>
            <a:noFill/>
          </p:spPr>
          <p:txBody>
            <a:bodyPr wrap="none" rtlCol="0">
              <a:spAutoFit/>
            </a:bodyPr>
            <a:lstStyle/>
            <a:p>
              <a:r>
                <a:rPr lang="en-GB" sz="1400" b="1" dirty="0" smtClean="0">
                  <a:solidFill>
                    <a:srgbClr val="363636"/>
                  </a:solidFill>
                </a:rPr>
                <a:t>Western </a:t>
              </a:r>
              <a:r>
                <a:rPr lang="en-GB" sz="1400" b="1" dirty="0">
                  <a:solidFill>
                    <a:srgbClr val="363636"/>
                  </a:solidFill>
                </a:rPr>
                <a:t>(N=398)</a:t>
              </a:r>
            </a:p>
          </p:txBody>
        </p:sp>
        <p:sp>
          <p:nvSpPr>
            <p:cNvPr id="107" name="TextBox 106"/>
            <p:cNvSpPr txBox="1"/>
            <p:nvPr/>
          </p:nvSpPr>
          <p:spPr>
            <a:xfrm>
              <a:off x="1341299" y="4558739"/>
              <a:ext cx="2525755" cy="276999"/>
            </a:xfrm>
            <a:prstGeom prst="rect">
              <a:avLst/>
            </a:prstGeom>
            <a:noFill/>
          </p:spPr>
          <p:txBody>
            <a:bodyPr wrap="none" rtlCol="0">
              <a:spAutoFit/>
            </a:bodyPr>
            <a:lstStyle/>
            <a:p>
              <a:pPr algn="ctr"/>
              <a:r>
                <a:rPr lang="en-GB" sz="1200" dirty="0">
                  <a:solidFill>
                    <a:srgbClr val="363636"/>
                  </a:solidFill>
                </a:rPr>
                <a:t>Time from randomisation (months)</a:t>
              </a:r>
            </a:p>
          </p:txBody>
        </p:sp>
        <p:sp>
          <p:nvSpPr>
            <p:cNvPr id="108" name="Line 2"/>
            <p:cNvSpPr>
              <a:spLocks noChangeShapeType="1"/>
            </p:cNvSpPr>
            <p:nvPr/>
          </p:nvSpPr>
          <p:spPr bwMode="auto">
            <a:xfrm>
              <a:off x="669477" y="2243727"/>
              <a:ext cx="6238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3"/>
            <p:cNvSpPr>
              <a:spLocks noChangeShapeType="1"/>
            </p:cNvSpPr>
            <p:nvPr/>
          </p:nvSpPr>
          <p:spPr bwMode="auto">
            <a:xfrm>
              <a:off x="669477" y="2618631"/>
              <a:ext cx="6238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Line 4"/>
            <p:cNvSpPr>
              <a:spLocks noChangeShapeType="1"/>
            </p:cNvSpPr>
            <p:nvPr/>
          </p:nvSpPr>
          <p:spPr bwMode="auto">
            <a:xfrm>
              <a:off x="669477" y="3029736"/>
              <a:ext cx="6238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1" name="Line 5"/>
            <p:cNvSpPr>
              <a:spLocks noChangeShapeType="1"/>
            </p:cNvSpPr>
            <p:nvPr/>
          </p:nvSpPr>
          <p:spPr bwMode="auto">
            <a:xfrm>
              <a:off x="669477" y="3420370"/>
              <a:ext cx="6238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2" name="Line 6"/>
            <p:cNvSpPr>
              <a:spLocks noChangeShapeType="1"/>
            </p:cNvSpPr>
            <p:nvPr/>
          </p:nvSpPr>
          <p:spPr bwMode="auto">
            <a:xfrm>
              <a:off x="669477" y="3816588"/>
              <a:ext cx="6238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Line 7"/>
            <p:cNvSpPr>
              <a:spLocks noChangeShapeType="1"/>
            </p:cNvSpPr>
            <p:nvPr/>
          </p:nvSpPr>
          <p:spPr bwMode="auto">
            <a:xfrm>
              <a:off x="806344"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4" name="Line 8"/>
            <p:cNvSpPr>
              <a:spLocks noChangeShapeType="1"/>
            </p:cNvSpPr>
            <p:nvPr/>
          </p:nvSpPr>
          <p:spPr bwMode="auto">
            <a:xfrm>
              <a:off x="1114431"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Line 9"/>
            <p:cNvSpPr>
              <a:spLocks noChangeShapeType="1"/>
            </p:cNvSpPr>
            <p:nvPr/>
          </p:nvSpPr>
          <p:spPr bwMode="auto">
            <a:xfrm>
              <a:off x="1410105" y="4310201"/>
              <a:ext cx="0" cy="8929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6" name="Line 10"/>
            <p:cNvSpPr>
              <a:spLocks noChangeShapeType="1"/>
            </p:cNvSpPr>
            <p:nvPr/>
          </p:nvSpPr>
          <p:spPr bwMode="auto">
            <a:xfrm>
              <a:off x="1713992"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7" name="Line 11"/>
            <p:cNvSpPr>
              <a:spLocks noChangeShapeType="1"/>
            </p:cNvSpPr>
            <p:nvPr/>
          </p:nvSpPr>
          <p:spPr bwMode="auto">
            <a:xfrm>
              <a:off x="2022142"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8" name="Line 12"/>
            <p:cNvSpPr>
              <a:spLocks noChangeShapeType="1"/>
            </p:cNvSpPr>
            <p:nvPr/>
          </p:nvSpPr>
          <p:spPr bwMode="auto">
            <a:xfrm>
              <a:off x="2321891"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9" name="Line 13"/>
            <p:cNvSpPr>
              <a:spLocks noChangeShapeType="1"/>
            </p:cNvSpPr>
            <p:nvPr/>
          </p:nvSpPr>
          <p:spPr bwMode="auto">
            <a:xfrm>
              <a:off x="2929727"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0" name="Line 14"/>
            <p:cNvSpPr>
              <a:spLocks noChangeShapeType="1"/>
            </p:cNvSpPr>
            <p:nvPr/>
          </p:nvSpPr>
          <p:spPr bwMode="auto">
            <a:xfrm>
              <a:off x="2625840"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1" name="Line 15"/>
            <p:cNvSpPr>
              <a:spLocks noChangeShapeType="1"/>
            </p:cNvSpPr>
            <p:nvPr/>
          </p:nvSpPr>
          <p:spPr bwMode="auto">
            <a:xfrm>
              <a:off x="3229539"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2" name="Line 16"/>
            <p:cNvSpPr>
              <a:spLocks noChangeShapeType="1"/>
            </p:cNvSpPr>
            <p:nvPr/>
          </p:nvSpPr>
          <p:spPr bwMode="auto">
            <a:xfrm>
              <a:off x="3533488"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3" name="Line 17"/>
            <p:cNvSpPr>
              <a:spLocks noChangeShapeType="1"/>
            </p:cNvSpPr>
            <p:nvPr/>
          </p:nvSpPr>
          <p:spPr bwMode="auto">
            <a:xfrm>
              <a:off x="3837396"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4" name="Line 18"/>
            <p:cNvSpPr>
              <a:spLocks noChangeShapeType="1"/>
            </p:cNvSpPr>
            <p:nvPr/>
          </p:nvSpPr>
          <p:spPr bwMode="auto">
            <a:xfrm>
              <a:off x="669477" y="4201524"/>
              <a:ext cx="6238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5" name="Freeform 19"/>
            <p:cNvSpPr>
              <a:spLocks/>
            </p:cNvSpPr>
            <p:nvPr/>
          </p:nvSpPr>
          <p:spPr bwMode="auto">
            <a:xfrm>
              <a:off x="731860" y="2231703"/>
              <a:ext cx="3705526" cy="2083458"/>
            </a:xfrm>
            <a:custGeom>
              <a:avLst/>
              <a:gdLst>
                <a:gd name="T0" fmla="*/ 0 w 297"/>
                <a:gd name="T1" fmla="*/ 0 h 140"/>
                <a:gd name="T2" fmla="*/ 0 w 297"/>
                <a:gd name="T3" fmla="*/ 140 h 140"/>
                <a:gd name="T4" fmla="*/ 297 w 297"/>
                <a:gd name="T5" fmla="*/ 140 h 140"/>
              </a:gdLst>
              <a:ahLst/>
              <a:cxnLst>
                <a:cxn ang="0">
                  <a:pos x="T0" y="T1"/>
                </a:cxn>
                <a:cxn ang="0">
                  <a:pos x="T2" y="T3"/>
                </a:cxn>
                <a:cxn ang="0">
                  <a:pos x="T4" y="T5"/>
                </a:cxn>
              </a:cxnLst>
              <a:rect l="0" t="0" r="r" b="b"/>
              <a:pathLst>
                <a:path w="297" h="140">
                  <a:moveTo>
                    <a:pt x="0" y="0"/>
                  </a:moveTo>
                  <a:lnTo>
                    <a:pt x="0" y="140"/>
                  </a:lnTo>
                  <a:lnTo>
                    <a:pt x="297" y="14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6" name="TextBox 125"/>
            <p:cNvSpPr txBox="1"/>
            <p:nvPr/>
          </p:nvSpPr>
          <p:spPr>
            <a:xfrm rot="16200000">
              <a:off x="-793265" y="3098990"/>
              <a:ext cx="1923924" cy="276999"/>
            </a:xfrm>
            <a:prstGeom prst="rect">
              <a:avLst/>
            </a:prstGeom>
            <a:noFill/>
          </p:spPr>
          <p:txBody>
            <a:bodyPr wrap="none" rtlCol="0">
              <a:spAutoFit/>
            </a:bodyPr>
            <a:lstStyle/>
            <a:p>
              <a:pPr algn="ctr"/>
              <a:r>
                <a:rPr lang="en-GB" sz="1200" dirty="0" smtClean="0">
                  <a:solidFill>
                    <a:srgbClr val="363636"/>
                  </a:solidFill>
                </a:rPr>
                <a:t>Progression-free </a:t>
              </a:r>
              <a:r>
                <a:rPr lang="en-GB" sz="1200" dirty="0">
                  <a:solidFill>
                    <a:srgbClr val="363636"/>
                  </a:solidFill>
                </a:rPr>
                <a:t>survival </a:t>
              </a:r>
            </a:p>
          </p:txBody>
        </p:sp>
        <p:sp>
          <p:nvSpPr>
            <p:cNvPr id="127" name="TextBox 126"/>
            <p:cNvSpPr txBox="1"/>
            <p:nvPr/>
          </p:nvSpPr>
          <p:spPr>
            <a:xfrm>
              <a:off x="326883" y="2107238"/>
              <a:ext cx="397865" cy="276999"/>
            </a:xfrm>
            <a:prstGeom prst="rect">
              <a:avLst/>
            </a:prstGeom>
            <a:noFill/>
          </p:spPr>
          <p:txBody>
            <a:bodyPr wrap="none" rtlCol="0">
              <a:spAutoFit/>
            </a:bodyPr>
            <a:lstStyle/>
            <a:p>
              <a:pPr algn="r"/>
              <a:r>
                <a:rPr lang="en-GB" sz="1200" dirty="0">
                  <a:solidFill>
                    <a:srgbClr val="363636"/>
                  </a:solidFill>
                </a:rPr>
                <a:t>1.0</a:t>
              </a:r>
            </a:p>
          </p:txBody>
        </p:sp>
        <p:sp>
          <p:nvSpPr>
            <p:cNvPr id="128" name="TextBox 127"/>
            <p:cNvSpPr txBox="1"/>
            <p:nvPr/>
          </p:nvSpPr>
          <p:spPr>
            <a:xfrm>
              <a:off x="326883" y="2468218"/>
              <a:ext cx="397865" cy="276999"/>
            </a:xfrm>
            <a:prstGeom prst="rect">
              <a:avLst/>
            </a:prstGeom>
            <a:noFill/>
          </p:spPr>
          <p:txBody>
            <a:bodyPr wrap="none" rtlCol="0">
              <a:spAutoFit/>
            </a:bodyPr>
            <a:lstStyle/>
            <a:p>
              <a:pPr algn="r"/>
              <a:r>
                <a:rPr lang="en-GB" sz="1200" dirty="0">
                  <a:solidFill>
                    <a:srgbClr val="363636"/>
                  </a:solidFill>
                </a:rPr>
                <a:t>0.8</a:t>
              </a:r>
            </a:p>
          </p:txBody>
        </p:sp>
        <p:sp>
          <p:nvSpPr>
            <p:cNvPr id="129" name="TextBox 128"/>
            <p:cNvSpPr txBox="1"/>
            <p:nvPr/>
          </p:nvSpPr>
          <p:spPr>
            <a:xfrm>
              <a:off x="326883" y="2890888"/>
              <a:ext cx="397865" cy="276999"/>
            </a:xfrm>
            <a:prstGeom prst="rect">
              <a:avLst/>
            </a:prstGeom>
            <a:noFill/>
          </p:spPr>
          <p:txBody>
            <a:bodyPr wrap="none" rtlCol="0">
              <a:spAutoFit/>
            </a:bodyPr>
            <a:lstStyle/>
            <a:p>
              <a:pPr algn="r"/>
              <a:r>
                <a:rPr lang="en-GB" sz="1200" dirty="0">
                  <a:solidFill>
                    <a:srgbClr val="363636"/>
                  </a:solidFill>
                </a:rPr>
                <a:t>0.6</a:t>
              </a:r>
            </a:p>
          </p:txBody>
        </p:sp>
        <p:sp>
          <p:nvSpPr>
            <p:cNvPr id="130" name="TextBox 129"/>
            <p:cNvSpPr txBox="1"/>
            <p:nvPr/>
          </p:nvSpPr>
          <p:spPr>
            <a:xfrm>
              <a:off x="326883" y="3274868"/>
              <a:ext cx="397865" cy="276999"/>
            </a:xfrm>
            <a:prstGeom prst="rect">
              <a:avLst/>
            </a:prstGeom>
            <a:noFill/>
          </p:spPr>
          <p:txBody>
            <a:bodyPr wrap="none" rtlCol="0">
              <a:spAutoFit/>
            </a:bodyPr>
            <a:lstStyle/>
            <a:p>
              <a:pPr algn="r"/>
              <a:r>
                <a:rPr lang="en-GB" sz="1200" dirty="0">
                  <a:solidFill>
                    <a:srgbClr val="363636"/>
                  </a:solidFill>
                </a:rPr>
                <a:t>0.4</a:t>
              </a:r>
            </a:p>
          </p:txBody>
        </p:sp>
        <p:sp>
          <p:nvSpPr>
            <p:cNvPr id="131" name="TextBox 130"/>
            <p:cNvSpPr txBox="1"/>
            <p:nvPr/>
          </p:nvSpPr>
          <p:spPr>
            <a:xfrm>
              <a:off x="326883" y="3670243"/>
              <a:ext cx="397865" cy="276999"/>
            </a:xfrm>
            <a:prstGeom prst="rect">
              <a:avLst/>
            </a:prstGeom>
            <a:noFill/>
          </p:spPr>
          <p:txBody>
            <a:bodyPr wrap="none" rtlCol="0">
              <a:spAutoFit/>
            </a:bodyPr>
            <a:lstStyle/>
            <a:p>
              <a:pPr algn="r"/>
              <a:r>
                <a:rPr lang="en-GB" sz="1200" dirty="0">
                  <a:solidFill>
                    <a:srgbClr val="363636"/>
                  </a:solidFill>
                </a:rPr>
                <a:t>0.2</a:t>
              </a:r>
            </a:p>
          </p:txBody>
        </p:sp>
        <p:sp>
          <p:nvSpPr>
            <p:cNvPr id="132" name="TextBox 131"/>
            <p:cNvSpPr txBox="1"/>
            <p:nvPr/>
          </p:nvSpPr>
          <p:spPr>
            <a:xfrm>
              <a:off x="439744" y="4065670"/>
              <a:ext cx="269625" cy="276999"/>
            </a:xfrm>
            <a:prstGeom prst="rect">
              <a:avLst/>
            </a:prstGeom>
            <a:noFill/>
          </p:spPr>
          <p:txBody>
            <a:bodyPr wrap="none" rtlCol="0">
              <a:spAutoFit/>
            </a:bodyPr>
            <a:lstStyle/>
            <a:p>
              <a:pPr algn="r"/>
              <a:r>
                <a:rPr lang="en-GB" sz="1200" dirty="0">
                  <a:solidFill>
                    <a:srgbClr val="363636"/>
                  </a:solidFill>
                </a:rPr>
                <a:t>0</a:t>
              </a:r>
            </a:p>
          </p:txBody>
        </p:sp>
        <p:sp>
          <p:nvSpPr>
            <p:cNvPr id="133" name="TextBox 132"/>
            <p:cNvSpPr txBox="1"/>
            <p:nvPr/>
          </p:nvSpPr>
          <p:spPr>
            <a:xfrm>
              <a:off x="671862" y="4356776"/>
              <a:ext cx="269625" cy="276999"/>
            </a:xfrm>
            <a:prstGeom prst="rect">
              <a:avLst/>
            </a:prstGeom>
            <a:noFill/>
          </p:spPr>
          <p:txBody>
            <a:bodyPr wrap="none" rtlCol="0">
              <a:spAutoFit/>
            </a:bodyPr>
            <a:lstStyle/>
            <a:p>
              <a:pPr algn="ctr"/>
              <a:r>
                <a:rPr lang="en-GB" sz="1200" dirty="0">
                  <a:solidFill>
                    <a:srgbClr val="363636"/>
                  </a:solidFill>
                </a:rPr>
                <a:t>0</a:t>
              </a:r>
            </a:p>
          </p:txBody>
        </p:sp>
        <p:sp>
          <p:nvSpPr>
            <p:cNvPr id="135" name="TextBox 134"/>
            <p:cNvSpPr txBox="1"/>
            <p:nvPr/>
          </p:nvSpPr>
          <p:spPr>
            <a:xfrm>
              <a:off x="1277677" y="4356776"/>
              <a:ext cx="269625" cy="276999"/>
            </a:xfrm>
            <a:prstGeom prst="rect">
              <a:avLst/>
            </a:prstGeom>
            <a:noFill/>
          </p:spPr>
          <p:txBody>
            <a:bodyPr wrap="none" rtlCol="0">
              <a:spAutoFit/>
            </a:bodyPr>
            <a:lstStyle/>
            <a:p>
              <a:pPr algn="ctr"/>
              <a:r>
                <a:rPr lang="en-GB" sz="1200" dirty="0" smtClean="0">
                  <a:solidFill>
                    <a:srgbClr val="363636"/>
                  </a:solidFill>
                </a:rPr>
                <a:t>4</a:t>
              </a:r>
              <a:endParaRPr lang="en-GB" sz="1200" dirty="0">
                <a:solidFill>
                  <a:srgbClr val="363636"/>
                </a:solidFill>
              </a:endParaRPr>
            </a:p>
          </p:txBody>
        </p:sp>
        <p:sp>
          <p:nvSpPr>
            <p:cNvPr id="137" name="TextBox 136"/>
            <p:cNvSpPr txBox="1"/>
            <p:nvPr/>
          </p:nvSpPr>
          <p:spPr>
            <a:xfrm>
              <a:off x="1882198" y="4356776"/>
              <a:ext cx="269625" cy="276999"/>
            </a:xfrm>
            <a:prstGeom prst="rect">
              <a:avLst/>
            </a:prstGeom>
            <a:noFill/>
          </p:spPr>
          <p:txBody>
            <a:bodyPr wrap="none" rtlCol="0">
              <a:spAutoFit/>
            </a:bodyPr>
            <a:lstStyle/>
            <a:p>
              <a:pPr algn="ctr"/>
              <a:r>
                <a:rPr lang="en-GB" sz="1200" dirty="0" smtClean="0">
                  <a:solidFill>
                    <a:srgbClr val="363636"/>
                  </a:solidFill>
                </a:rPr>
                <a:t>8</a:t>
              </a:r>
              <a:endParaRPr lang="en-GB" sz="1200" dirty="0">
                <a:solidFill>
                  <a:srgbClr val="363636"/>
                </a:solidFill>
              </a:endParaRPr>
            </a:p>
          </p:txBody>
        </p:sp>
        <p:sp>
          <p:nvSpPr>
            <p:cNvPr id="139" name="TextBox 138"/>
            <p:cNvSpPr txBox="1"/>
            <p:nvPr/>
          </p:nvSpPr>
          <p:spPr>
            <a:xfrm>
              <a:off x="2448379" y="4356776"/>
              <a:ext cx="354584" cy="276999"/>
            </a:xfrm>
            <a:prstGeom prst="rect">
              <a:avLst/>
            </a:prstGeom>
            <a:noFill/>
          </p:spPr>
          <p:txBody>
            <a:bodyPr wrap="none" rtlCol="0">
              <a:spAutoFit/>
            </a:bodyPr>
            <a:lstStyle/>
            <a:p>
              <a:pPr algn="ctr"/>
              <a:r>
                <a:rPr lang="en-GB" sz="1200" dirty="0" smtClean="0">
                  <a:solidFill>
                    <a:srgbClr val="363636"/>
                  </a:solidFill>
                </a:rPr>
                <a:t>12</a:t>
              </a:r>
              <a:endParaRPr lang="en-GB" sz="1200" dirty="0">
                <a:solidFill>
                  <a:srgbClr val="363636"/>
                </a:solidFill>
              </a:endParaRPr>
            </a:p>
          </p:txBody>
        </p:sp>
        <p:sp>
          <p:nvSpPr>
            <p:cNvPr id="141" name="TextBox 140"/>
            <p:cNvSpPr txBox="1"/>
            <p:nvPr/>
          </p:nvSpPr>
          <p:spPr>
            <a:xfrm>
              <a:off x="3057041" y="4356776"/>
              <a:ext cx="354584" cy="276999"/>
            </a:xfrm>
            <a:prstGeom prst="rect">
              <a:avLst/>
            </a:prstGeom>
            <a:noFill/>
          </p:spPr>
          <p:txBody>
            <a:bodyPr wrap="none" rtlCol="0">
              <a:spAutoFit/>
            </a:bodyPr>
            <a:lstStyle/>
            <a:p>
              <a:pPr algn="ctr"/>
              <a:r>
                <a:rPr lang="en-GB" sz="1200" dirty="0" smtClean="0">
                  <a:solidFill>
                    <a:srgbClr val="363636"/>
                  </a:solidFill>
                </a:rPr>
                <a:t>16</a:t>
              </a:r>
              <a:endParaRPr lang="en-GB" sz="1200" dirty="0">
                <a:solidFill>
                  <a:srgbClr val="363636"/>
                </a:solidFill>
              </a:endParaRPr>
            </a:p>
          </p:txBody>
        </p:sp>
        <p:sp>
          <p:nvSpPr>
            <p:cNvPr id="143" name="TextBox 142"/>
            <p:cNvSpPr txBox="1"/>
            <p:nvPr/>
          </p:nvSpPr>
          <p:spPr>
            <a:xfrm>
              <a:off x="4269467" y="4356776"/>
              <a:ext cx="354584" cy="276999"/>
            </a:xfrm>
            <a:prstGeom prst="rect">
              <a:avLst/>
            </a:prstGeom>
            <a:noFill/>
          </p:spPr>
          <p:txBody>
            <a:bodyPr wrap="none" rtlCol="0">
              <a:spAutoFit/>
            </a:bodyPr>
            <a:lstStyle/>
            <a:p>
              <a:pPr algn="ctr"/>
              <a:r>
                <a:rPr lang="en-GB" sz="1200" dirty="0" smtClean="0">
                  <a:solidFill>
                    <a:srgbClr val="363636"/>
                  </a:solidFill>
                </a:rPr>
                <a:t>24</a:t>
              </a:r>
              <a:endParaRPr lang="en-GB" sz="1200" dirty="0">
                <a:solidFill>
                  <a:srgbClr val="363636"/>
                </a:solidFill>
              </a:endParaRPr>
            </a:p>
          </p:txBody>
        </p:sp>
        <p:sp>
          <p:nvSpPr>
            <p:cNvPr id="144" name="TextBox 143"/>
            <p:cNvSpPr txBox="1"/>
            <p:nvPr/>
          </p:nvSpPr>
          <p:spPr>
            <a:xfrm>
              <a:off x="981914" y="3696281"/>
              <a:ext cx="739568" cy="643592"/>
            </a:xfrm>
            <a:prstGeom prst="rect">
              <a:avLst/>
            </a:prstGeom>
            <a:noFill/>
          </p:spPr>
          <p:txBody>
            <a:bodyPr wrap="none" rtlCol="0">
              <a:spAutoFit/>
            </a:bodyPr>
            <a:lstStyle/>
            <a:p>
              <a:r>
                <a:rPr lang="en-GB" sz="800" dirty="0" smtClean="0">
                  <a:solidFill>
                    <a:srgbClr val="363636"/>
                  </a:solidFill>
                </a:rPr>
                <a:t>RAM+PTX</a:t>
              </a:r>
            </a:p>
            <a:p>
              <a:r>
                <a:rPr lang="en-GB" sz="800" dirty="0" smtClean="0">
                  <a:solidFill>
                    <a:srgbClr val="363636"/>
                  </a:solidFill>
                </a:rPr>
                <a:t>Censored</a:t>
              </a:r>
            </a:p>
            <a:p>
              <a:r>
                <a:rPr lang="en-GB" sz="800" dirty="0" smtClean="0">
                  <a:solidFill>
                    <a:srgbClr val="363636"/>
                  </a:solidFill>
                </a:rPr>
                <a:t>PBO+PTX</a:t>
              </a:r>
            </a:p>
            <a:p>
              <a:r>
                <a:rPr lang="en-GB" sz="800" dirty="0" smtClean="0">
                  <a:solidFill>
                    <a:srgbClr val="363636"/>
                  </a:solidFill>
                </a:rPr>
                <a:t>Censored</a:t>
              </a:r>
              <a:endParaRPr lang="en-GB" sz="800" dirty="0">
                <a:solidFill>
                  <a:srgbClr val="363636"/>
                </a:solidFill>
              </a:endParaRPr>
            </a:p>
          </p:txBody>
        </p:sp>
        <p:cxnSp>
          <p:nvCxnSpPr>
            <p:cNvPr id="145" name="Straight Connector 144"/>
            <p:cNvCxnSpPr/>
            <p:nvPr/>
          </p:nvCxnSpPr>
          <p:spPr>
            <a:xfrm>
              <a:off x="800137" y="3816928"/>
              <a:ext cx="223418"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6" name="Straight Connector 145"/>
            <p:cNvCxnSpPr/>
            <p:nvPr/>
          </p:nvCxnSpPr>
          <p:spPr>
            <a:xfrm>
              <a:off x="800137" y="4052420"/>
              <a:ext cx="223418"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47" name="TextBox 146"/>
            <p:cNvSpPr txBox="1"/>
            <p:nvPr/>
          </p:nvSpPr>
          <p:spPr>
            <a:xfrm>
              <a:off x="3660103" y="4356776"/>
              <a:ext cx="354584" cy="276999"/>
            </a:xfrm>
            <a:prstGeom prst="rect">
              <a:avLst/>
            </a:prstGeom>
            <a:noFill/>
          </p:spPr>
          <p:txBody>
            <a:bodyPr wrap="none" rtlCol="0">
              <a:spAutoFit/>
            </a:bodyPr>
            <a:lstStyle/>
            <a:p>
              <a:pPr algn="ctr"/>
              <a:r>
                <a:rPr lang="en-GB" sz="1200" dirty="0" smtClean="0">
                  <a:solidFill>
                    <a:srgbClr val="363636"/>
                  </a:solidFill>
                </a:rPr>
                <a:t>20</a:t>
              </a:r>
              <a:endParaRPr lang="en-GB" sz="1200" dirty="0">
                <a:solidFill>
                  <a:srgbClr val="363636"/>
                </a:solidFill>
              </a:endParaRPr>
            </a:p>
          </p:txBody>
        </p:sp>
        <p:sp>
          <p:nvSpPr>
            <p:cNvPr id="149" name="Line 17"/>
            <p:cNvSpPr>
              <a:spLocks noChangeShapeType="1"/>
            </p:cNvSpPr>
            <p:nvPr/>
          </p:nvSpPr>
          <p:spPr bwMode="auto">
            <a:xfrm>
              <a:off x="4145249" y="4315433"/>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0" name="Line 17"/>
            <p:cNvSpPr>
              <a:spLocks noChangeShapeType="1"/>
            </p:cNvSpPr>
            <p:nvPr/>
          </p:nvSpPr>
          <p:spPr bwMode="auto">
            <a:xfrm>
              <a:off x="4444826" y="4320665"/>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151" name="Group 150"/>
            <p:cNvGrpSpPr/>
            <p:nvPr/>
          </p:nvGrpSpPr>
          <p:grpSpPr>
            <a:xfrm>
              <a:off x="1449888" y="1838551"/>
              <a:ext cx="2993525" cy="1111193"/>
              <a:chOff x="-2952419" y="1409607"/>
              <a:chExt cx="2993525" cy="1111193"/>
            </a:xfrm>
          </p:grpSpPr>
          <p:sp>
            <p:nvSpPr>
              <p:cNvPr id="152" name="TextBox 151"/>
              <p:cNvSpPr txBox="1"/>
              <p:nvPr/>
            </p:nvSpPr>
            <p:spPr>
              <a:xfrm>
                <a:off x="-2952419" y="1673968"/>
                <a:ext cx="1418798" cy="846832"/>
              </a:xfrm>
              <a:prstGeom prst="rect">
                <a:avLst/>
              </a:prstGeom>
              <a:noFill/>
            </p:spPr>
            <p:txBody>
              <a:bodyPr wrap="none" rtlCol="0">
                <a:spAutoFit/>
              </a:bodyPr>
              <a:lstStyle/>
              <a:p>
                <a:r>
                  <a:rPr lang="en-GB" sz="1100" dirty="0" smtClean="0">
                    <a:solidFill>
                      <a:srgbClr val="363636"/>
                    </a:solidFill>
                  </a:rPr>
                  <a:t>Patients/events</a:t>
                </a:r>
              </a:p>
              <a:p>
                <a:r>
                  <a:rPr lang="en-GB" sz="1100" dirty="0" smtClean="0">
                    <a:solidFill>
                      <a:srgbClr val="363636"/>
                    </a:solidFill>
                  </a:rPr>
                  <a:t>Median (m)</a:t>
                </a:r>
              </a:p>
              <a:p>
                <a:r>
                  <a:rPr lang="en-GB" sz="1100" dirty="0" smtClean="0">
                    <a:solidFill>
                      <a:srgbClr val="363636"/>
                    </a:solidFill>
                  </a:rPr>
                  <a:t>HR (95% CI)</a:t>
                </a:r>
              </a:p>
              <a:p>
                <a:r>
                  <a:rPr lang="en-GB" sz="1100" dirty="0">
                    <a:solidFill>
                      <a:srgbClr val="363636"/>
                    </a:solidFill>
                  </a:rPr>
                  <a:t>p</a:t>
                </a:r>
                <a:r>
                  <a:rPr lang="en-GB" sz="1100" dirty="0" smtClean="0">
                    <a:solidFill>
                      <a:srgbClr val="363636"/>
                    </a:solidFill>
                  </a:rPr>
                  <a:t>-value (log-rank)</a:t>
                </a:r>
                <a:endParaRPr lang="en-GB" sz="1100" dirty="0">
                  <a:solidFill>
                    <a:srgbClr val="363636"/>
                  </a:solidFill>
                </a:endParaRPr>
              </a:p>
            </p:txBody>
          </p:sp>
          <p:sp>
            <p:nvSpPr>
              <p:cNvPr id="153" name="TextBox 152"/>
              <p:cNvSpPr txBox="1"/>
              <p:nvPr/>
            </p:nvSpPr>
            <p:spPr>
              <a:xfrm>
                <a:off x="-1587716" y="1673968"/>
                <a:ext cx="537327" cy="430887"/>
              </a:xfrm>
              <a:prstGeom prst="rect">
                <a:avLst/>
              </a:prstGeom>
              <a:noFill/>
            </p:spPr>
            <p:txBody>
              <a:bodyPr wrap="none" rtlCol="0">
                <a:spAutoFit/>
              </a:bodyPr>
              <a:lstStyle/>
              <a:p>
                <a:pPr algn="ctr"/>
                <a:r>
                  <a:rPr lang="en-GB" sz="1100" dirty="0" smtClean="0">
                    <a:solidFill>
                      <a:srgbClr val="363636"/>
                    </a:solidFill>
                  </a:rPr>
                  <a:t>68/59</a:t>
                </a:r>
              </a:p>
              <a:p>
                <a:pPr algn="ctr"/>
                <a:r>
                  <a:rPr lang="en-GB" sz="1100" dirty="0" smtClean="0">
                    <a:solidFill>
                      <a:srgbClr val="363636"/>
                    </a:solidFill>
                  </a:rPr>
                  <a:t>5.6</a:t>
                </a:r>
                <a:endParaRPr lang="en-GB" sz="1100" dirty="0">
                  <a:solidFill>
                    <a:srgbClr val="363636"/>
                  </a:solidFill>
                </a:endParaRPr>
              </a:p>
            </p:txBody>
          </p:sp>
          <p:sp>
            <p:nvSpPr>
              <p:cNvPr id="154" name="TextBox 153"/>
              <p:cNvSpPr txBox="1"/>
              <p:nvPr/>
            </p:nvSpPr>
            <p:spPr>
              <a:xfrm>
                <a:off x="-689966" y="1673968"/>
                <a:ext cx="537327" cy="430887"/>
              </a:xfrm>
              <a:prstGeom prst="rect">
                <a:avLst/>
              </a:prstGeom>
              <a:noFill/>
            </p:spPr>
            <p:txBody>
              <a:bodyPr wrap="none" rtlCol="0">
                <a:spAutoFit/>
              </a:bodyPr>
              <a:lstStyle/>
              <a:p>
                <a:pPr algn="ctr"/>
                <a:r>
                  <a:rPr lang="en-GB" sz="1100" dirty="0" smtClean="0">
                    <a:solidFill>
                      <a:srgbClr val="363636"/>
                    </a:solidFill>
                  </a:rPr>
                  <a:t>72/66</a:t>
                </a:r>
              </a:p>
              <a:p>
                <a:pPr algn="ctr"/>
                <a:r>
                  <a:rPr lang="en-GB" sz="1100" dirty="0" smtClean="0">
                    <a:solidFill>
                      <a:srgbClr val="363636"/>
                    </a:solidFill>
                  </a:rPr>
                  <a:t>2.8</a:t>
                </a:r>
                <a:endParaRPr lang="en-GB" sz="1100" dirty="0">
                  <a:solidFill>
                    <a:srgbClr val="363636"/>
                  </a:solidFill>
                </a:endParaRPr>
              </a:p>
            </p:txBody>
          </p:sp>
          <p:sp>
            <p:nvSpPr>
              <p:cNvPr id="155" name="TextBox 154"/>
              <p:cNvSpPr txBox="1"/>
              <p:nvPr/>
            </p:nvSpPr>
            <p:spPr>
              <a:xfrm>
                <a:off x="-1606303" y="2023920"/>
                <a:ext cx="1596986" cy="474226"/>
              </a:xfrm>
              <a:prstGeom prst="rect">
                <a:avLst/>
              </a:prstGeom>
              <a:noFill/>
            </p:spPr>
            <p:txBody>
              <a:bodyPr wrap="none" rtlCol="0">
                <a:spAutoFit/>
              </a:bodyPr>
              <a:lstStyle/>
              <a:p>
                <a:pPr algn="ctr"/>
                <a:r>
                  <a:rPr lang="en-GB" sz="1100" dirty="0" smtClean="0">
                    <a:solidFill>
                      <a:srgbClr val="363636"/>
                    </a:solidFill>
                  </a:rPr>
                  <a:t>0.503 (0.348</a:t>
                </a:r>
                <a:r>
                  <a:rPr lang="en-GB" sz="1100" dirty="0" smtClean="0">
                    <a:solidFill>
                      <a:srgbClr val="363636"/>
                    </a:solidFill>
                    <a:latin typeface="Arial"/>
                  </a:rPr>
                  <a:t>, 0.728)</a:t>
                </a:r>
              </a:p>
              <a:p>
                <a:pPr algn="ctr"/>
                <a:r>
                  <a:rPr lang="en-GB" sz="1100" dirty="0" smtClean="0">
                    <a:solidFill>
                      <a:srgbClr val="363636"/>
                    </a:solidFill>
                    <a:latin typeface="Arial"/>
                  </a:rPr>
                  <a:t>0.0002 (stratified)</a:t>
                </a:r>
                <a:endParaRPr lang="en-GB" sz="1100" dirty="0">
                  <a:solidFill>
                    <a:srgbClr val="363636"/>
                  </a:solidFill>
                  <a:latin typeface="Arial"/>
                </a:endParaRPr>
              </a:p>
            </p:txBody>
          </p:sp>
          <p:sp>
            <p:nvSpPr>
              <p:cNvPr id="156" name="TextBox 155"/>
              <p:cNvSpPr txBox="1"/>
              <p:nvPr/>
            </p:nvSpPr>
            <p:spPr>
              <a:xfrm>
                <a:off x="-1790281" y="1409607"/>
                <a:ext cx="942456" cy="287923"/>
              </a:xfrm>
              <a:prstGeom prst="rect">
                <a:avLst/>
              </a:prstGeom>
              <a:noFill/>
            </p:spPr>
            <p:txBody>
              <a:bodyPr wrap="none" rtlCol="0">
                <a:spAutoFit/>
              </a:bodyPr>
              <a:lstStyle/>
              <a:p>
                <a:pPr algn="ctr"/>
                <a:r>
                  <a:rPr lang="en-GB" sz="1100" dirty="0" smtClean="0">
                    <a:solidFill>
                      <a:srgbClr val="363636"/>
                    </a:solidFill>
                  </a:rPr>
                  <a:t>RAM+PTX</a:t>
                </a:r>
                <a:endParaRPr lang="en-GB" sz="1100" dirty="0">
                  <a:solidFill>
                    <a:srgbClr val="363636"/>
                  </a:solidFill>
                </a:endParaRPr>
              </a:p>
            </p:txBody>
          </p:sp>
          <p:sp>
            <p:nvSpPr>
              <p:cNvPr id="157" name="TextBox 156"/>
              <p:cNvSpPr txBox="1"/>
              <p:nvPr/>
            </p:nvSpPr>
            <p:spPr>
              <a:xfrm>
                <a:off x="-883707" y="1409607"/>
                <a:ext cx="924813" cy="287923"/>
              </a:xfrm>
              <a:prstGeom prst="rect">
                <a:avLst/>
              </a:prstGeom>
              <a:noFill/>
            </p:spPr>
            <p:txBody>
              <a:bodyPr wrap="none" rtlCol="0">
                <a:spAutoFit/>
              </a:bodyPr>
              <a:lstStyle/>
              <a:p>
                <a:pPr algn="ctr"/>
                <a:r>
                  <a:rPr lang="en-GB" sz="1100" dirty="0" smtClean="0">
                    <a:solidFill>
                      <a:srgbClr val="363636"/>
                    </a:solidFill>
                  </a:rPr>
                  <a:t>PBO+PTX</a:t>
                </a:r>
                <a:endParaRPr lang="en-GB" sz="1100" dirty="0">
                  <a:solidFill>
                    <a:srgbClr val="363636"/>
                  </a:solidFill>
                </a:endParaRPr>
              </a:p>
            </p:txBody>
          </p:sp>
          <p:cxnSp>
            <p:nvCxnSpPr>
              <p:cNvPr id="158" name="Straight Connector 157"/>
              <p:cNvCxnSpPr/>
              <p:nvPr/>
            </p:nvCxnSpPr>
            <p:spPr>
              <a:xfrm>
                <a:off x="-2863121" y="1673968"/>
                <a:ext cx="280316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863121" y="2477776"/>
                <a:ext cx="280316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5765849" y="4558739"/>
              <a:ext cx="2525755" cy="276999"/>
            </a:xfrm>
            <a:prstGeom prst="rect">
              <a:avLst/>
            </a:prstGeom>
            <a:noFill/>
          </p:spPr>
          <p:txBody>
            <a:bodyPr wrap="none" rtlCol="0">
              <a:spAutoFit/>
            </a:bodyPr>
            <a:lstStyle/>
            <a:p>
              <a:pPr algn="ctr"/>
              <a:r>
                <a:rPr lang="en-GB" sz="1200" dirty="0">
                  <a:solidFill>
                    <a:srgbClr val="363636"/>
                  </a:solidFill>
                </a:rPr>
                <a:t>Time from randomisation (months)</a:t>
              </a:r>
            </a:p>
          </p:txBody>
        </p:sp>
        <p:sp>
          <p:nvSpPr>
            <p:cNvPr id="55" name="Line 2"/>
            <p:cNvSpPr>
              <a:spLocks noChangeShapeType="1"/>
            </p:cNvSpPr>
            <p:nvPr/>
          </p:nvSpPr>
          <p:spPr bwMode="auto">
            <a:xfrm>
              <a:off x="5094027" y="2236412"/>
              <a:ext cx="6238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Line 3"/>
            <p:cNvSpPr>
              <a:spLocks noChangeShapeType="1"/>
            </p:cNvSpPr>
            <p:nvPr/>
          </p:nvSpPr>
          <p:spPr bwMode="auto">
            <a:xfrm>
              <a:off x="5094027" y="2618631"/>
              <a:ext cx="6238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Line 4"/>
            <p:cNvSpPr>
              <a:spLocks noChangeShapeType="1"/>
            </p:cNvSpPr>
            <p:nvPr/>
          </p:nvSpPr>
          <p:spPr bwMode="auto">
            <a:xfrm>
              <a:off x="5094027" y="3029736"/>
              <a:ext cx="6238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Line 5"/>
            <p:cNvSpPr>
              <a:spLocks noChangeShapeType="1"/>
            </p:cNvSpPr>
            <p:nvPr/>
          </p:nvSpPr>
          <p:spPr bwMode="auto">
            <a:xfrm>
              <a:off x="5094027" y="3420370"/>
              <a:ext cx="6238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Line 6"/>
            <p:cNvSpPr>
              <a:spLocks noChangeShapeType="1"/>
            </p:cNvSpPr>
            <p:nvPr/>
          </p:nvSpPr>
          <p:spPr bwMode="auto">
            <a:xfrm>
              <a:off x="5094027" y="3816588"/>
              <a:ext cx="6238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Line 7"/>
            <p:cNvSpPr>
              <a:spLocks noChangeShapeType="1"/>
            </p:cNvSpPr>
            <p:nvPr/>
          </p:nvSpPr>
          <p:spPr bwMode="auto">
            <a:xfrm>
              <a:off x="5230894"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8"/>
            <p:cNvSpPr>
              <a:spLocks noChangeShapeType="1"/>
            </p:cNvSpPr>
            <p:nvPr/>
          </p:nvSpPr>
          <p:spPr bwMode="auto">
            <a:xfrm>
              <a:off x="5538981"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9"/>
            <p:cNvSpPr>
              <a:spLocks noChangeShapeType="1"/>
            </p:cNvSpPr>
            <p:nvPr/>
          </p:nvSpPr>
          <p:spPr bwMode="auto">
            <a:xfrm>
              <a:off x="5834655" y="4310201"/>
              <a:ext cx="0" cy="8929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10"/>
            <p:cNvSpPr>
              <a:spLocks noChangeShapeType="1"/>
            </p:cNvSpPr>
            <p:nvPr/>
          </p:nvSpPr>
          <p:spPr bwMode="auto">
            <a:xfrm>
              <a:off x="6138542"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11"/>
            <p:cNvSpPr>
              <a:spLocks noChangeShapeType="1"/>
            </p:cNvSpPr>
            <p:nvPr/>
          </p:nvSpPr>
          <p:spPr bwMode="auto">
            <a:xfrm>
              <a:off x="6446692"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12"/>
            <p:cNvSpPr>
              <a:spLocks noChangeShapeType="1"/>
            </p:cNvSpPr>
            <p:nvPr/>
          </p:nvSpPr>
          <p:spPr bwMode="auto">
            <a:xfrm>
              <a:off x="6746441"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13"/>
            <p:cNvSpPr>
              <a:spLocks noChangeShapeType="1"/>
            </p:cNvSpPr>
            <p:nvPr/>
          </p:nvSpPr>
          <p:spPr bwMode="auto">
            <a:xfrm>
              <a:off x="7354277"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14"/>
            <p:cNvSpPr>
              <a:spLocks noChangeShapeType="1"/>
            </p:cNvSpPr>
            <p:nvPr/>
          </p:nvSpPr>
          <p:spPr bwMode="auto">
            <a:xfrm>
              <a:off x="7050390"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15"/>
            <p:cNvSpPr>
              <a:spLocks noChangeShapeType="1"/>
            </p:cNvSpPr>
            <p:nvPr/>
          </p:nvSpPr>
          <p:spPr bwMode="auto">
            <a:xfrm>
              <a:off x="7654089"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16"/>
            <p:cNvSpPr>
              <a:spLocks noChangeShapeType="1"/>
            </p:cNvSpPr>
            <p:nvPr/>
          </p:nvSpPr>
          <p:spPr bwMode="auto">
            <a:xfrm>
              <a:off x="7958038"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17"/>
            <p:cNvSpPr>
              <a:spLocks noChangeShapeType="1"/>
            </p:cNvSpPr>
            <p:nvPr/>
          </p:nvSpPr>
          <p:spPr bwMode="auto">
            <a:xfrm>
              <a:off x="8261946" y="4310201"/>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18"/>
            <p:cNvSpPr>
              <a:spLocks noChangeShapeType="1"/>
            </p:cNvSpPr>
            <p:nvPr/>
          </p:nvSpPr>
          <p:spPr bwMode="auto">
            <a:xfrm>
              <a:off x="5094027" y="4201524"/>
              <a:ext cx="6238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Freeform 19"/>
            <p:cNvSpPr>
              <a:spLocks/>
            </p:cNvSpPr>
            <p:nvPr/>
          </p:nvSpPr>
          <p:spPr bwMode="auto">
            <a:xfrm>
              <a:off x="5156410" y="2231703"/>
              <a:ext cx="3705526" cy="2083458"/>
            </a:xfrm>
            <a:custGeom>
              <a:avLst/>
              <a:gdLst>
                <a:gd name="T0" fmla="*/ 0 w 297"/>
                <a:gd name="T1" fmla="*/ 0 h 140"/>
                <a:gd name="T2" fmla="*/ 0 w 297"/>
                <a:gd name="T3" fmla="*/ 140 h 140"/>
                <a:gd name="T4" fmla="*/ 297 w 297"/>
                <a:gd name="T5" fmla="*/ 140 h 140"/>
              </a:gdLst>
              <a:ahLst/>
              <a:cxnLst>
                <a:cxn ang="0">
                  <a:pos x="T0" y="T1"/>
                </a:cxn>
                <a:cxn ang="0">
                  <a:pos x="T2" y="T3"/>
                </a:cxn>
                <a:cxn ang="0">
                  <a:pos x="T4" y="T5"/>
                </a:cxn>
              </a:cxnLst>
              <a:rect l="0" t="0" r="r" b="b"/>
              <a:pathLst>
                <a:path w="297" h="140">
                  <a:moveTo>
                    <a:pt x="0" y="0"/>
                  </a:moveTo>
                  <a:lnTo>
                    <a:pt x="0" y="140"/>
                  </a:lnTo>
                  <a:lnTo>
                    <a:pt x="297" y="14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TextBox 72"/>
            <p:cNvSpPr txBox="1"/>
            <p:nvPr/>
          </p:nvSpPr>
          <p:spPr>
            <a:xfrm rot="16200000">
              <a:off x="3655247" y="3098990"/>
              <a:ext cx="1923924" cy="276999"/>
            </a:xfrm>
            <a:prstGeom prst="rect">
              <a:avLst/>
            </a:prstGeom>
            <a:noFill/>
          </p:spPr>
          <p:txBody>
            <a:bodyPr wrap="none" rtlCol="0">
              <a:spAutoFit/>
            </a:bodyPr>
            <a:lstStyle/>
            <a:p>
              <a:pPr algn="ctr"/>
              <a:r>
                <a:rPr lang="en-GB" sz="1200" dirty="0" smtClean="0">
                  <a:solidFill>
                    <a:srgbClr val="363636"/>
                  </a:solidFill>
                </a:rPr>
                <a:t>Progression-free </a:t>
              </a:r>
              <a:r>
                <a:rPr lang="en-GB" sz="1200" dirty="0">
                  <a:solidFill>
                    <a:srgbClr val="363636"/>
                  </a:solidFill>
                </a:rPr>
                <a:t>survival </a:t>
              </a:r>
            </a:p>
          </p:txBody>
        </p:sp>
        <p:sp>
          <p:nvSpPr>
            <p:cNvPr id="74" name="TextBox 73"/>
            <p:cNvSpPr txBox="1"/>
            <p:nvPr/>
          </p:nvSpPr>
          <p:spPr>
            <a:xfrm>
              <a:off x="4751433" y="2099923"/>
              <a:ext cx="397865" cy="276999"/>
            </a:xfrm>
            <a:prstGeom prst="rect">
              <a:avLst/>
            </a:prstGeom>
            <a:noFill/>
          </p:spPr>
          <p:txBody>
            <a:bodyPr wrap="none" rtlCol="0">
              <a:spAutoFit/>
            </a:bodyPr>
            <a:lstStyle/>
            <a:p>
              <a:pPr algn="r"/>
              <a:r>
                <a:rPr lang="en-GB" sz="1200" dirty="0">
                  <a:solidFill>
                    <a:srgbClr val="363636"/>
                  </a:solidFill>
                </a:rPr>
                <a:t>1.0</a:t>
              </a:r>
            </a:p>
          </p:txBody>
        </p:sp>
        <p:sp>
          <p:nvSpPr>
            <p:cNvPr id="75" name="TextBox 74"/>
            <p:cNvSpPr txBox="1"/>
            <p:nvPr/>
          </p:nvSpPr>
          <p:spPr>
            <a:xfrm>
              <a:off x="4751433" y="2468218"/>
              <a:ext cx="397865" cy="276999"/>
            </a:xfrm>
            <a:prstGeom prst="rect">
              <a:avLst/>
            </a:prstGeom>
            <a:noFill/>
          </p:spPr>
          <p:txBody>
            <a:bodyPr wrap="none" rtlCol="0">
              <a:spAutoFit/>
            </a:bodyPr>
            <a:lstStyle/>
            <a:p>
              <a:pPr algn="r"/>
              <a:r>
                <a:rPr lang="en-GB" sz="1200" dirty="0">
                  <a:solidFill>
                    <a:srgbClr val="363636"/>
                  </a:solidFill>
                </a:rPr>
                <a:t>0.8</a:t>
              </a:r>
            </a:p>
          </p:txBody>
        </p:sp>
        <p:sp>
          <p:nvSpPr>
            <p:cNvPr id="76" name="TextBox 75"/>
            <p:cNvSpPr txBox="1"/>
            <p:nvPr/>
          </p:nvSpPr>
          <p:spPr>
            <a:xfrm>
              <a:off x="4751433" y="2890888"/>
              <a:ext cx="397865" cy="276999"/>
            </a:xfrm>
            <a:prstGeom prst="rect">
              <a:avLst/>
            </a:prstGeom>
            <a:noFill/>
          </p:spPr>
          <p:txBody>
            <a:bodyPr wrap="none" rtlCol="0">
              <a:spAutoFit/>
            </a:bodyPr>
            <a:lstStyle/>
            <a:p>
              <a:pPr algn="r"/>
              <a:r>
                <a:rPr lang="en-GB" sz="1200" dirty="0">
                  <a:solidFill>
                    <a:srgbClr val="363636"/>
                  </a:solidFill>
                </a:rPr>
                <a:t>0.6</a:t>
              </a:r>
            </a:p>
          </p:txBody>
        </p:sp>
        <p:sp>
          <p:nvSpPr>
            <p:cNvPr id="77" name="TextBox 76"/>
            <p:cNvSpPr txBox="1"/>
            <p:nvPr/>
          </p:nvSpPr>
          <p:spPr>
            <a:xfrm>
              <a:off x="4751433" y="3274868"/>
              <a:ext cx="397865" cy="276999"/>
            </a:xfrm>
            <a:prstGeom prst="rect">
              <a:avLst/>
            </a:prstGeom>
            <a:noFill/>
          </p:spPr>
          <p:txBody>
            <a:bodyPr wrap="none" rtlCol="0">
              <a:spAutoFit/>
            </a:bodyPr>
            <a:lstStyle/>
            <a:p>
              <a:pPr algn="r"/>
              <a:r>
                <a:rPr lang="en-GB" sz="1200" dirty="0">
                  <a:solidFill>
                    <a:srgbClr val="363636"/>
                  </a:solidFill>
                </a:rPr>
                <a:t>0.4</a:t>
              </a:r>
            </a:p>
          </p:txBody>
        </p:sp>
        <p:sp>
          <p:nvSpPr>
            <p:cNvPr id="78" name="TextBox 77"/>
            <p:cNvSpPr txBox="1"/>
            <p:nvPr/>
          </p:nvSpPr>
          <p:spPr>
            <a:xfrm>
              <a:off x="4751433" y="3670243"/>
              <a:ext cx="397865" cy="276999"/>
            </a:xfrm>
            <a:prstGeom prst="rect">
              <a:avLst/>
            </a:prstGeom>
            <a:noFill/>
          </p:spPr>
          <p:txBody>
            <a:bodyPr wrap="none" rtlCol="0">
              <a:spAutoFit/>
            </a:bodyPr>
            <a:lstStyle/>
            <a:p>
              <a:pPr algn="r"/>
              <a:r>
                <a:rPr lang="en-GB" sz="1200" dirty="0">
                  <a:solidFill>
                    <a:srgbClr val="363636"/>
                  </a:solidFill>
                </a:rPr>
                <a:t>0.2</a:t>
              </a:r>
            </a:p>
          </p:txBody>
        </p:sp>
        <p:sp>
          <p:nvSpPr>
            <p:cNvPr id="79" name="TextBox 78"/>
            <p:cNvSpPr txBox="1"/>
            <p:nvPr/>
          </p:nvSpPr>
          <p:spPr>
            <a:xfrm>
              <a:off x="4864294" y="4065670"/>
              <a:ext cx="269625" cy="276999"/>
            </a:xfrm>
            <a:prstGeom prst="rect">
              <a:avLst/>
            </a:prstGeom>
            <a:noFill/>
          </p:spPr>
          <p:txBody>
            <a:bodyPr wrap="none" rtlCol="0">
              <a:spAutoFit/>
            </a:bodyPr>
            <a:lstStyle/>
            <a:p>
              <a:pPr algn="r"/>
              <a:r>
                <a:rPr lang="en-GB" sz="1200" dirty="0">
                  <a:solidFill>
                    <a:srgbClr val="363636"/>
                  </a:solidFill>
                </a:rPr>
                <a:t>0</a:t>
              </a:r>
            </a:p>
          </p:txBody>
        </p:sp>
        <p:sp>
          <p:nvSpPr>
            <p:cNvPr id="80" name="TextBox 79"/>
            <p:cNvSpPr txBox="1"/>
            <p:nvPr/>
          </p:nvSpPr>
          <p:spPr>
            <a:xfrm>
              <a:off x="5096412" y="4356776"/>
              <a:ext cx="269625" cy="276999"/>
            </a:xfrm>
            <a:prstGeom prst="rect">
              <a:avLst/>
            </a:prstGeom>
            <a:noFill/>
          </p:spPr>
          <p:txBody>
            <a:bodyPr wrap="none" rtlCol="0">
              <a:spAutoFit/>
            </a:bodyPr>
            <a:lstStyle/>
            <a:p>
              <a:pPr algn="ctr"/>
              <a:r>
                <a:rPr lang="en-GB" sz="1200" dirty="0">
                  <a:solidFill>
                    <a:srgbClr val="363636"/>
                  </a:solidFill>
                </a:rPr>
                <a:t>0</a:t>
              </a:r>
            </a:p>
          </p:txBody>
        </p:sp>
        <p:sp>
          <p:nvSpPr>
            <p:cNvPr id="82" name="TextBox 81"/>
            <p:cNvSpPr txBox="1"/>
            <p:nvPr/>
          </p:nvSpPr>
          <p:spPr>
            <a:xfrm>
              <a:off x="5702227" y="4356776"/>
              <a:ext cx="269625" cy="276999"/>
            </a:xfrm>
            <a:prstGeom prst="rect">
              <a:avLst/>
            </a:prstGeom>
            <a:noFill/>
          </p:spPr>
          <p:txBody>
            <a:bodyPr wrap="none" rtlCol="0">
              <a:spAutoFit/>
            </a:bodyPr>
            <a:lstStyle/>
            <a:p>
              <a:pPr algn="ctr"/>
              <a:r>
                <a:rPr lang="en-GB" sz="1200" dirty="0" smtClean="0">
                  <a:solidFill>
                    <a:srgbClr val="363636"/>
                  </a:solidFill>
                </a:rPr>
                <a:t>4</a:t>
              </a:r>
              <a:endParaRPr lang="en-GB" sz="1200" dirty="0">
                <a:solidFill>
                  <a:srgbClr val="363636"/>
                </a:solidFill>
              </a:endParaRPr>
            </a:p>
          </p:txBody>
        </p:sp>
        <p:sp>
          <p:nvSpPr>
            <p:cNvPr id="84" name="TextBox 83"/>
            <p:cNvSpPr txBox="1"/>
            <p:nvPr/>
          </p:nvSpPr>
          <p:spPr>
            <a:xfrm>
              <a:off x="6306748" y="4356776"/>
              <a:ext cx="269625" cy="276999"/>
            </a:xfrm>
            <a:prstGeom prst="rect">
              <a:avLst/>
            </a:prstGeom>
            <a:noFill/>
          </p:spPr>
          <p:txBody>
            <a:bodyPr wrap="none" rtlCol="0">
              <a:spAutoFit/>
            </a:bodyPr>
            <a:lstStyle/>
            <a:p>
              <a:pPr algn="ctr"/>
              <a:r>
                <a:rPr lang="en-GB" sz="1200" dirty="0" smtClean="0">
                  <a:solidFill>
                    <a:srgbClr val="363636"/>
                  </a:solidFill>
                </a:rPr>
                <a:t>8</a:t>
              </a:r>
              <a:endParaRPr lang="en-GB" sz="1200" dirty="0">
                <a:solidFill>
                  <a:srgbClr val="363636"/>
                </a:solidFill>
              </a:endParaRPr>
            </a:p>
          </p:txBody>
        </p:sp>
        <p:sp>
          <p:nvSpPr>
            <p:cNvPr id="86" name="TextBox 85"/>
            <p:cNvSpPr txBox="1"/>
            <p:nvPr/>
          </p:nvSpPr>
          <p:spPr>
            <a:xfrm>
              <a:off x="6872929" y="4356776"/>
              <a:ext cx="354584" cy="276999"/>
            </a:xfrm>
            <a:prstGeom prst="rect">
              <a:avLst/>
            </a:prstGeom>
            <a:noFill/>
          </p:spPr>
          <p:txBody>
            <a:bodyPr wrap="none" rtlCol="0">
              <a:spAutoFit/>
            </a:bodyPr>
            <a:lstStyle/>
            <a:p>
              <a:pPr algn="ctr"/>
              <a:r>
                <a:rPr lang="en-GB" sz="1200" dirty="0" smtClean="0">
                  <a:solidFill>
                    <a:srgbClr val="363636"/>
                  </a:solidFill>
                </a:rPr>
                <a:t>12</a:t>
              </a:r>
              <a:endParaRPr lang="en-GB" sz="1200" dirty="0">
                <a:solidFill>
                  <a:srgbClr val="363636"/>
                </a:solidFill>
              </a:endParaRPr>
            </a:p>
          </p:txBody>
        </p:sp>
        <p:sp>
          <p:nvSpPr>
            <p:cNvPr id="88" name="TextBox 87"/>
            <p:cNvSpPr txBox="1"/>
            <p:nvPr/>
          </p:nvSpPr>
          <p:spPr>
            <a:xfrm>
              <a:off x="7481591" y="4356776"/>
              <a:ext cx="354584" cy="276999"/>
            </a:xfrm>
            <a:prstGeom prst="rect">
              <a:avLst/>
            </a:prstGeom>
            <a:noFill/>
          </p:spPr>
          <p:txBody>
            <a:bodyPr wrap="none" rtlCol="0">
              <a:spAutoFit/>
            </a:bodyPr>
            <a:lstStyle/>
            <a:p>
              <a:pPr algn="ctr"/>
              <a:r>
                <a:rPr lang="en-GB" sz="1200" dirty="0" smtClean="0">
                  <a:solidFill>
                    <a:srgbClr val="363636"/>
                  </a:solidFill>
                </a:rPr>
                <a:t>16</a:t>
              </a:r>
              <a:endParaRPr lang="en-GB" sz="1200" dirty="0">
                <a:solidFill>
                  <a:srgbClr val="363636"/>
                </a:solidFill>
              </a:endParaRPr>
            </a:p>
          </p:txBody>
        </p:sp>
        <p:sp>
          <p:nvSpPr>
            <p:cNvPr id="90" name="TextBox 89"/>
            <p:cNvSpPr txBox="1"/>
            <p:nvPr/>
          </p:nvSpPr>
          <p:spPr>
            <a:xfrm>
              <a:off x="8694017" y="4356776"/>
              <a:ext cx="354584" cy="276999"/>
            </a:xfrm>
            <a:prstGeom prst="rect">
              <a:avLst/>
            </a:prstGeom>
            <a:noFill/>
          </p:spPr>
          <p:txBody>
            <a:bodyPr wrap="none" rtlCol="0">
              <a:spAutoFit/>
            </a:bodyPr>
            <a:lstStyle/>
            <a:p>
              <a:pPr algn="ctr"/>
              <a:r>
                <a:rPr lang="en-GB" sz="1200" dirty="0" smtClean="0">
                  <a:solidFill>
                    <a:srgbClr val="363636"/>
                  </a:solidFill>
                </a:rPr>
                <a:t>24</a:t>
              </a:r>
              <a:endParaRPr lang="en-GB" sz="1200" dirty="0">
                <a:solidFill>
                  <a:srgbClr val="363636"/>
                </a:solidFill>
              </a:endParaRPr>
            </a:p>
          </p:txBody>
        </p:sp>
        <p:sp>
          <p:nvSpPr>
            <p:cNvPr id="91" name="TextBox 90"/>
            <p:cNvSpPr txBox="1"/>
            <p:nvPr/>
          </p:nvSpPr>
          <p:spPr>
            <a:xfrm>
              <a:off x="5406464" y="3696281"/>
              <a:ext cx="739568" cy="643592"/>
            </a:xfrm>
            <a:prstGeom prst="rect">
              <a:avLst/>
            </a:prstGeom>
            <a:noFill/>
          </p:spPr>
          <p:txBody>
            <a:bodyPr wrap="none" rtlCol="0">
              <a:spAutoFit/>
            </a:bodyPr>
            <a:lstStyle/>
            <a:p>
              <a:r>
                <a:rPr lang="en-GB" sz="800" dirty="0" smtClean="0">
                  <a:solidFill>
                    <a:srgbClr val="363636"/>
                  </a:solidFill>
                </a:rPr>
                <a:t>RAM+PTX</a:t>
              </a:r>
            </a:p>
            <a:p>
              <a:r>
                <a:rPr lang="en-GB" sz="800" dirty="0" smtClean="0">
                  <a:solidFill>
                    <a:srgbClr val="363636"/>
                  </a:solidFill>
                </a:rPr>
                <a:t>Censored</a:t>
              </a:r>
            </a:p>
            <a:p>
              <a:r>
                <a:rPr lang="en-GB" sz="800" dirty="0" smtClean="0">
                  <a:solidFill>
                    <a:srgbClr val="363636"/>
                  </a:solidFill>
                </a:rPr>
                <a:t>PBO+PTX</a:t>
              </a:r>
            </a:p>
            <a:p>
              <a:r>
                <a:rPr lang="en-GB" sz="800" dirty="0" smtClean="0">
                  <a:solidFill>
                    <a:srgbClr val="363636"/>
                  </a:solidFill>
                </a:rPr>
                <a:t>Censored</a:t>
              </a:r>
              <a:endParaRPr lang="en-GB" sz="800" dirty="0">
                <a:solidFill>
                  <a:srgbClr val="363636"/>
                </a:solidFill>
              </a:endParaRPr>
            </a:p>
          </p:txBody>
        </p:sp>
        <p:cxnSp>
          <p:nvCxnSpPr>
            <p:cNvPr id="92" name="Straight Connector 91"/>
            <p:cNvCxnSpPr/>
            <p:nvPr/>
          </p:nvCxnSpPr>
          <p:spPr>
            <a:xfrm>
              <a:off x="5224687" y="3816928"/>
              <a:ext cx="223418"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93" name="Straight Connector 92"/>
            <p:cNvCxnSpPr/>
            <p:nvPr/>
          </p:nvCxnSpPr>
          <p:spPr>
            <a:xfrm>
              <a:off x="5224687" y="4052420"/>
              <a:ext cx="223418"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94" name="TextBox 93"/>
            <p:cNvSpPr txBox="1"/>
            <p:nvPr/>
          </p:nvSpPr>
          <p:spPr>
            <a:xfrm>
              <a:off x="8084653" y="4356776"/>
              <a:ext cx="354584" cy="276999"/>
            </a:xfrm>
            <a:prstGeom prst="rect">
              <a:avLst/>
            </a:prstGeom>
            <a:noFill/>
          </p:spPr>
          <p:txBody>
            <a:bodyPr wrap="none" rtlCol="0">
              <a:spAutoFit/>
            </a:bodyPr>
            <a:lstStyle/>
            <a:p>
              <a:pPr algn="ctr"/>
              <a:r>
                <a:rPr lang="en-GB" sz="1200" dirty="0" smtClean="0">
                  <a:solidFill>
                    <a:srgbClr val="363636"/>
                  </a:solidFill>
                </a:rPr>
                <a:t>20</a:t>
              </a:r>
              <a:endParaRPr lang="en-GB" sz="1200" dirty="0">
                <a:solidFill>
                  <a:srgbClr val="363636"/>
                </a:solidFill>
              </a:endParaRPr>
            </a:p>
          </p:txBody>
        </p:sp>
        <p:sp>
          <p:nvSpPr>
            <p:cNvPr id="96" name="Line 17"/>
            <p:cNvSpPr>
              <a:spLocks noChangeShapeType="1"/>
            </p:cNvSpPr>
            <p:nvPr/>
          </p:nvSpPr>
          <p:spPr bwMode="auto">
            <a:xfrm>
              <a:off x="8569799" y="4315433"/>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7" name="Line 17"/>
            <p:cNvSpPr>
              <a:spLocks noChangeShapeType="1"/>
            </p:cNvSpPr>
            <p:nvPr/>
          </p:nvSpPr>
          <p:spPr bwMode="auto">
            <a:xfrm>
              <a:off x="8869376" y="4320665"/>
              <a:ext cx="0" cy="74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98" name="Group 97"/>
            <p:cNvGrpSpPr/>
            <p:nvPr/>
          </p:nvGrpSpPr>
          <p:grpSpPr>
            <a:xfrm>
              <a:off x="5874438" y="1838551"/>
              <a:ext cx="2993526" cy="1111193"/>
              <a:chOff x="-2952419" y="1409607"/>
              <a:chExt cx="2993526" cy="1111193"/>
            </a:xfrm>
          </p:grpSpPr>
          <p:sp>
            <p:nvSpPr>
              <p:cNvPr id="99" name="TextBox 98"/>
              <p:cNvSpPr txBox="1"/>
              <p:nvPr/>
            </p:nvSpPr>
            <p:spPr>
              <a:xfrm>
                <a:off x="-2952419" y="1673968"/>
                <a:ext cx="1418798" cy="846832"/>
              </a:xfrm>
              <a:prstGeom prst="rect">
                <a:avLst/>
              </a:prstGeom>
              <a:noFill/>
            </p:spPr>
            <p:txBody>
              <a:bodyPr wrap="none" rtlCol="0">
                <a:spAutoFit/>
              </a:bodyPr>
              <a:lstStyle/>
              <a:p>
                <a:r>
                  <a:rPr lang="en-GB" sz="1100" dirty="0" smtClean="0">
                    <a:solidFill>
                      <a:srgbClr val="363636"/>
                    </a:solidFill>
                  </a:rPr>
                  <a:t>Patients/events</a:t>
                </a:r>
              </a:p>
              <a:p>
                <a:r>
                  <a:rPr lang="en-GB" sz="1100" dirty="0" smtClean="0">
                    <a:solidFill>
                      <a:srgbClr val="363636"/>
                    </a:solidFill>
                  </a:rPr>
                  <a:t>Median (m)</a:t>
                </a:r>
              </a:p>
              <a:p>
                <a:r>
                  <a:rPr lang="en-GB" sz="1100" dirty="0" smtClean="0">
                    <a:solidFill>
                      <a:srgbClr val="363636"/>
                    </a:solidFill>
                  </a:rPr>
                  <a:t>HR (95% CI)</a:t>
                </a:r>
              </a:p>
              <a:p>
                <a:r>
                  <a:rPr lang="en-GB" sz="1100" dirty="0">
                    <a:solidFill>
                      <a:srgbClr val="363636"/>
                    </a:solidFill>
                  </a:rPr>
                  <a:t>p</a:t>
                </a:r>
                <a:r>
                  <a:rPr lang="en-GB" sz="1100" dirty="0" smtClean="0">
                    <a:solidFill>
                      <a:srgbClr val="363636"/>
                    </a:solidFill>
                  </a:rPr>
                  <a:t>-value (log-rank)</a:t>
                </a:r>
                <a:endParaRPr lang="en-GB" sz="1100" dirty="0">
                  <a:solidFill>
                    <a:srgbClr val="363636"/>
                  </a:solidFill>
                </a:endParaRPr>
              </a:p>
            </p:txBody>
          </p:sp>
          <p:sp>
            <p:nvSpPr>
              <p:cNvPr id="100" name="TextBox 99"/>
              <p:cNvSpPr txBox="1"/>
              <p:nvPr/>
            </p:nvSpPr>
            <p:spPr>
              <a:xfrm>
                <a:off x="-1666264" y="1673968"/>
                <a:ext cx="694422" cy="430887"/>
              </a:xfrm>
              <a:prstGeom prst="rect">
                <a:avLst/>
              </a:prstGeom>
              <a:noFill/>
            </p:spPr>
            <p:txBody>
              <a:bodyPr wrap="none" rtlCol="0">
                <a:spAutoFit/>
              </a:bodyPr>
              <a:lstStyle/>
              <a:p>
                <a:pPr algn="ctr"/>
                <a:r>
                  <a:rPr lang="en-GB" sz="1100" dirty="0" smtClean="0">
                    <a:solidFill>
                      <a:srgbClr val="363636"/>
                    </a:solidFill>
                  </a:rPr>
                  <a:t>198/167</a:t>
                </a:r>
              </a:p>
              <a:p>
                <a:pPr algn="ctr"/>
                <a:r>
                  <a:rPr lang="en-GB" sz="1100" dirty="0" smtClean="0">
                    <a:solidFill>
                      <a:srgbClr val="363636"/>
                    </a:solidFill>
                  </a:rPr>
                  <a:t>4.2</a:t>
                </a:r>
                <a:endParaRPr lang="en-GB" sz="1100" dirty="0">
                  <a:solidFill>
                    <a:srgbClr val="363636"/>
                  </a:solidFill>
                </a:endParaRPr>
              </a:p>
            </p:txBody>
          </p:sp>
          <p:sp>
            <p:nvSpPr>
              <p:cNvPr id="101" name="TextBox 100"/>
              <p:cNvSpPr txBox="1"/>
              <p:nvPr/>
            </p:nvSpPr>
            <p:spPr>
              <a:xfrm>
                <a:off x="-768514" y="1673968"/>
                <a:ext cx="694422" cy="430887"/>
              </a:xfrm>
              <a:prstGeom prst="rect">
                <a:avLst/>
              </a:prstGeom>
              <a:noFill/>
            </p:spPr>
            <p:txBody>
              <a:bodyPr wrap="none" rtlCol="0">
                <a:spAutoFit/>
              </a:bodyPr>
              <a:lstStyle/>
              <a:p>
                <a:pPr algn="ctr"/>
                <a:r>
                  <a:rPr lang="en-GB" sz="1100" dirty="0" smtClean="0">
                    <a:solidFill>
                      <a:srgbClr val="363636"/>
                    </a:solidFill>
                  </a:rPr>
                  <a:t>200/173</a:t>
                </a:r>
              </a:p>
              <a:p>
                <a:pPr algn="ctr"/>
                <a:r>
                  <a:rPr lang="en-GB" sz="1100" dirty="0" smtClean="0">
                    <a:solidFill>
                      <a:srgbClr val="363636"/>
                    </a:solidFill>
                  </a:rPr>
                  <a:t>2.8</a:t>
                </a:r>
                <a:endParaRPr lang="en-GB" sz="1100" dirty="0">
                  <a:solidFill>
                    <a:srgbClr val="363636"/>
                  </a:solidFill>
                </a:endParaRPr>
              </a:p>
            </p:txBody>
          </p:sp>
          <p:sp>
            <p:nvSpPr>
              <p:cNvPr id="102" name="TextBox 101"/>
              <p:cNvSpPr txBox="1"/>
              <p:nvPr/>
            </p:nvSpPr>
            <p:spPr>
              <a:xfrm>
                <a:off x="-1606304" y="2023920"/>
                <a:ext cx="1596987" cy="474226"/>
              </a:xfrm>
              <a:prstGeom prst="rect">
                <a:avLst/>
              </a:prstGeom>
              <a:noFill/>
            </p:spPr>
            <p:txBody>
              <a:bodyPr wrap="none" rtlCol="0">
                <a:spAutoFit/>
              </a:bodyPr>
              <a:lstStyle/>
              <a:p>
                <a:pPr algn="ctr"/>
                <a:r>
                  <a:rPr lang="en-GB" sz="1100" dirty="0" smtClean="0">
                    <a:solidFill>
                      <a:srgbClr val="363636"/>
                    </a:solidFill>
                  </a:rPr>
                  <a:t>0.631 (0.506, 0.786)</a:t>
                </a:r>
              </a:p>
              <a:p>
                <a:pPr algn="ctr"/>
                <a:r>
                  <a:rPr lang="en-GB" sz="1100" dirty="0" smtClean="0">
                    <a:solidFill>
                      <a:srgbClr val="363636"/>
                    </a:solidFill>
                  </a:rPr>
                  <a:t>&lt;0.0001 (stratified)</a:t>
                </a:r>
                <a:endParaRPr lang="en-GB" sz="1100" dirty="0">
                  <a:solidFill>
                    <a:srgbClr val="363636"/>
                  </a:solidFill>
                </a:endParaRPr>
              </a:p>
            </p:txBody>
          </p:sp>
          <p:sp>
            <p:nvSpPr>
              <p:cNvPr id="103" name="TextBox 102"/>
              <p:cNvSpPr txBox="1"/>
              <p:nvPr/>
            </p:nvSpPr>
            <p:spPr>
              <a:xfrm>
                <a:off x="-1790281" y="1409607"/>
                <a:ext cx="942456" cy="287923"/>
              </a:xfrm>
              <a:prstGeom prst="rect">
                <a:avLst/>
              </a:prstGeom>
              <a:noFill/>
            </p:spPr>
            <p:txBody>
              <a:bodyPr wrap="none" rtlCol="0">
                <a:spAutoFit/>
              </a:bodyPr>
              <a:lstStyle/>
              <a:p>
                <a:pPr algn="ctr"/>
                <a:r>
                  <a:rPr lang="en-GB" sz="1100" dirty="0" smtClean="0">
                    <a:solidFill>
                      <a:srgbClr val="363636"/>
                    </a:solidFill>
                  </a:rPr>
                  <a:t>RAM+PTX</a:t>
                </a:r>
                <a:endParaRPr lang="en-GB" sz="1100" dirty="0">
                  <a:solidFill>
                    <a:srgbClr val="363636"/>
                  </a:solidFill>
                </a:endParaRPr>
              </a:p>
            </p:txBody>
          </p:sp>
          <p:sp>
            <p:nvSpPr>
              <p:cNvPr id="104" name="TextBox 103"/>
              <p:cNvSpPr txBox="1"/>
              <p:nvPr/>
            </p:nvSpPr>
            <p:spPr>
              <a:xfrm>
                <a:off x="-883706" y="1409607"/>
                <a:ext cx="924813" cy="287923"/>
              </a:xfrm>
              <a:prstGeom prst="rect">
                <a:avLst/>
              </a:prstGeom>
              <a:noFill/>
            </p:spPr>
            <p:txBody>
              <a:bodyPr wrap="none" rtlCol="0">
                <a:spAutoFit/>
              </a:bodyPr>
              <a:lstStyle/>
              <a:p>
                <a:pPr algn="ctr"/>
                <a:r>
                  <a:rPr lang="en-GB" sz="1100" dirty="0" smtClean="0">
                    <a:solidFill>
                      <a:srgbClr val="363636"/>
                    </a:solidFill>
                  </a:rPr>
                  <a:t>PBO+PTX</a:t>
                </a:r>
                <a:endParaRPr lang="en-GB" sz="1100" dirty="0">
                  <a:solidFill>
                    <a:srgbClr val="363636"/>
                  </a:solidFill>
                </a:endParaRPr>
              </a:p>
            </p:txBody>
          </p:sp>
          <p:cxnSp>
            <p:nvCxnSpPr>
              <p:cNvPr id="105" name="Straight Connector 104"/>
              <p:cNvCxnSpPr/>
              <p:nvPr/>
            </p:nvCxnSpPr>
            <p:spPr>
              <a:xfrm>
                <a:off x="-2863121" y="1673968"/>
                <a:ext cx="280316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863121" y="2477776"/>
                <a:ext cx="280316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8" name="Freeform 2"/>
            <p:cNvSpPr>
              <a:spLocks/>
            </p:cNvSpPr>
            <p:nvPr/>
          </p:nvSpPr>
          <p:spPr bwMode="auto">
            <a:xfrm>
              <a:off x="815109" y="2221765"/>
              <a:ext cx="3381860" cy="1903095"/>
            </a:xfrm>
            <a:custGeom>
              <a:avLst/>
              <a:gdLst>
                <a:gd name="T0" fmla="*/ 263 w 263"/>
                <a:gd name="T1" fmla="*/ 148 h 148"/>
                <a:gd name="T2" fmla="*/ 142 w 263"/>
                <a:gd name="T3" fmla="*/ 148 h 148"/>
                <a:gd name="T4" fmla="*/ 142 w 263"/>
                <a:gd name="T5" fmla="*/ 146 h 148"/>
                <a:gd name="T6" fmla="*/ 140 w 263"/>
                <a:gd name="T7" fmla="*/ 146 h 148"/>
                <a:gd name="T8" fmla="*/ 140 w 263"/>
                <a:gd name="T9" fmla="*/ 144 h 148"/>
                <a:gd name="T10" fmla="*/ 116 w 263"/>
                <a:gd name="T11" fmla="*/ 144 h 148"/>
                <a:gd name="T12" fmla="*/ 116 w 263"/>
                <a:gd name="T13" fmla="*/ 141 h 148"/>
                <a:gd name="T14" fmla="*/ 93 w 263"/>
                <a:gd name="T15" fmla="*/ 141 h 148"/>
                <a:gd name="T16" fmla="*/ 93 w 263"/>
                <a:gd name="T17" fmla="*/ 136 h 148"/>
                <a:gd name="T18" fmla="*/ 91 w 263"/>
                <a:gd name="T19" fmla="*/ 136 h 148"/>
                <a:gd name="T20" fmla="*/ 91 w 263"/>
                <a:gd name="T21" fmla="*/ 128 h 148"/>
                <a:gd name="T22" fmla="*/ 83 w 263"/>
                <a:gd name="T23" fmla="*/ 128 h 148"/>
                <a:gd name="T24" fmla="*/ 83 w 263"/>
                <a:gd name="T25" fmla="*/ 125 h 148"/>
                <a:gd name="T26" fmla="*/ 69 w 263"/>
                <a:gd name="T27" fmla="*/ 125 h 148"/>
                <a:gd name="T28" fmla="*/ 69 w 263"/>
                <a:gd name="T29" fmla="*/ 123 h 148"/>
                <a:gd name="T30" fmla="*/ 66 w 263"/>
                <a:gd name="T31" fmla="*/ 123 h 148"/>
                <a:gd name="T32" fmla="*/ 66 w 263"/>
                <a:gd name="T33" fmla="*/ 114 h 148"/>
                <a:gd name="T34" fmla="*/ 51 w 263"/>
                <a:gd name="T35" fmla="*/ 114 h 148"/>
                <a:gd name="T36" fmla="*/ 51 w 263"/>
                <a:gd name="T37" fmla="*/ 98 h 148"/>
                <a:gd name="T38" fmla="*/ 37 w 263"/>
                <a:gd name="T39" fmla="*/ 98 h 148"/>
                <a:gd name="T40" fmla="*/ 37 w 263"/>
                <a:gd name="T41" fmla="*/ 94 h 148"/>
                <a:gd name="T42" fmla="*/ 34 w 263"/>
                <a:gd name="T43" fmla="*/ 94 h 148"/>
                <a:gd name="T44" fmla="*/ 34 w 263"/>
                <a:gd name="T45" fmla="*/ 48 h 148"/>
                <a:gd name="T46" fmla="*/ 30 w 263"/>
                <a:gd name="T47" fmla="*/ 48 h 148"/>
                <a:gd name="T48" fmla="*/ 30 w 263"/>
                <a:gd name="T49" fmla="*/ 41 h 148"/>
                <a:gd name="T50" fmla="*/ 27 w 263"/>
                <a:gd name="T51" fmla="*/ 41 h 148"/>
                <a:gd name="T52" fmla="*/ 27 w 263"/>
                <a:gd name="T53" fmla="*/ 37 h 148"/>
                <a:gd name="T54" fmla="*/ 18 w 263"/>
                <a:gd name="T55" fmla="*/ 37 h 148"/>
                <a:gd name="T56" fmla="*/ 18 w 263"/>
                <a:gd name="T57" fmla="*/ 10 h 148"/>
                <a:gd name="T58" fmla="*/ 15 w 263"/>
                <a:gd name="T59" fmla="*/ 10 h 148"/>
                <a:gd name="T60" fmla="*/ 15 w 263"/>
                <a:gd name="T61" fmla="*/ 8 h 148"/>
                <a:gd name="T62" fmla="*/ 12 w 263"/>
                <a:gd name="T63" fmla="*/ 8 h 148"/>
                <a:gd name="T64" fmla="*/ 12 w 263"/>
                <a:gd name="T65" fmla="*/ 5 h 148"/>
                <a:gd name="T66" fmla="*/ 9 w 263"/>
                <a:gd name="T67" fmla="*/ 5 h 148"/>
                <a:gd name="T68" fmla="*/ 9 w 263"/>
                <a:gd name="T69" fmla="*/ 2 h 148"/>
                <a:gd name="T70" fmla="*/ 7 w 263"/>
                <a:gd name="T71" fmla="*/ 2 h 148"/>
                <a:gd name="T72" fmla="*/ 7 w 263"/>
                <a:gd name="T73" fmla="*/ 0 h 148"/>
                <a:gd name="T74" fmla="*/ 0 w 263"/>
                <a:gd name="T7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148">
                  <a:moveTo>
                    <a:pt x="263" y="148"/>
                  </a:moveTo>
                  <a:lnTo>
                    <a:pt x="142" y="148"/>
                  </a:lnTo>
                  <a:lnTo>
                    <a:pt x="142" y="146"/>
                  </a:lnTo>
                  <a:lnTo>
                    <a:pt x="140" y="146"/>
                  </a:lnTo>
                  <a:lnTo>
                    <a:pt x="140" y="144"/>
                  </a:lnTo>
                  <a:lnTo>
                    <a:pt x="116" y="144"/>
                  </a:lnTo>
                  <a:lnTo>
                    <a:pt x="116" y="141"/>
                  </a:lnTo>
                  <a:lnTo>
                    <a:pt x="93" y="141"/>
                  </a:lnTo>
                  <a:lnTo>
                    <a:pt x="93" y="136"/>
                  </a:lnTo>
                  <a:lnTo>
                    <a:pt x="91" y="136"/>
                  </a:lnTo>
                  <a:lnTo>
                    <a:pt x="91" y="128"/>
                  </a:lnTo>
                  <a:lnTo>
                    <a:pt x="83" y="128"/>
                  </a:lnTo>
                  <a:lnTo>
                    <a:pt x="83" y="125"/>
                  </a:lnTo>
                  <a:lnTo>
                    <a:pt x="69" y="125"/>
                  </a:lnTo>
                  <a:lnTo>
                    <a:pt x="69" y="123"/>
                  </a:lnTo>
                  <a:lnTo>
                    <a:pt x="66" y="123"/>
                  </a:lnTo>
                  <a:lnTo>
                    <a:pt x="66" y="114"/>
                  </a:lnTo>
                  <a:lnTo>
                    <a:pt x="51" y="114"/>
                  </a:lnTo>
                  <a:lnTo>
                    <a:pt x="51" y="98"/>
                  </a:lnTo>
                  <a:lnTo>
                    <a:pt x="37" y="98"/>
                  </a:lnTo>
                  <a:lnTo>
                    <a:pt x="37" y="94"/>
                  </a:lnTo>
                  <a:lnTo>
                    <a:pt x="34" y="94"/>
                  </a:lnTo>
                  <a:lnTo>
                    <a:pt x="34" y="48"/>
                  </a:lnTo>
                  <a:lnTo>
                    <a:pt x="30" y="48"/>
                  </a:lnTo>
                  <a:lnTo>
                    <a:pt x="30" y="41"/>
                  </a:lnTo>
                  <a:lnTo>
                    <a:pt x="27" y="41"/>
                  </a:lnTo>
                  <a:lnTo>
                    <a:pt x="27" y="37"/>
                  </a:lnTo>
                  <a:lnTo>
                    <a:pt x="18" y="37"/>
                  </a:lnTo>
                  <a:lnTo>
                    <a:pt x="18" y="10"/>
                  </a:lnTo>
                  <a:lnTo>
                    <a:pt x="15" y="10"/>
                  </a:lnTo>
                  <a:lnTo>
                    <a:pt x="15" y="8"/>
                  </a:lnTo>
                  <a:lnTo>
                    <a:pt x="12" y="8"/>
                  </a:lnTo>
                  <a:lnTo>
                    <a:pt x="12" y="5"/>
                  </a:lnTo>
                  <a:lnTo>
                    <a:pt x="9" y="5"/>
                  </a:lnTo>
                  <a:lnTo>
                    <a:pt x="9" y="2"/>
                  </a:lnTo>
                  <a:lnTo>
                    <a:pt x="7" y="2"/>
                  </a:lnTo>
                  <a:lnTo>
                    <a:pt x="7"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3"/>
            <p:cNvSpPr>
              <a:spLocks noChangeShapeType="1"/>
            </p:cNvSpPr>
            <p:nvPr/>
          </p:nvSpPr>
          <p:spPr bwMode="auto">
            <a:xfrm>
              <a:off x="4196969" y="4075080"/>
              <a:ext cx="0" cy="5143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8"/>
            <p:cNvSpPr>
              <a:spLocks noChangeShapeType="1"/>
            </p:cNvSpPr>
            <p:nvPr/>
          </p:nvSpPr>
          <p:spPr bwMode="auto">
            <a:xfrm>
              <a:off x="1149437" y="2658963"/>
              <a:ext cx="0" cy="5143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22" name="Group 21"/>
            <p:cNvGrpSpPr/>
            <p:nvPr/>
          </p:nvGrpSpPr>
          <p:grpSpPr>
            <a:xfrm>
              <a:off x="815109" y="2221765"/>
              <a:ext cx="3086108" cy="1890237"/>
              <a:chOff x="815109" y="2120161"/>
              <a:chExt cx="3086108" cy="1890237"/>
            </a:xfrm>
          </p:grpSpPr>
          <p:sp>
            <p:nvSpPr>
              <p:cNvPr id="50" name="Line 4"/>
              <p:cNvSpPr>
                <a:spLocks noChangeShapeType="1"/>
              </p:cNvSpPr>
              <p:nvPr/>
            </p:nvSpPr>
            <p:spPr bwMode="auto">
              <a:xfrm>
                <a:off x="3888358" y="3946104"/>
                <a:ext cx="0" cy="6429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Line 5"/>
              <p:cNvSpPr>
                <a:spLocks noChangeShapeType="1"/>
              </p:cNvSpPr>
              <p:nvPr/>
            </p:nvSpPr>
            <p:spPr bwMode="auto">
              <a:xfrm>
                <a:off x="3245419" y="3817516"/>
                <a:ext cx="0" cy="6429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Line 6"/>
              <p:cNvSpPr>
                <a:spLocks noChangeShapeType="1"/>
              </p:cNvSpPr>
              <p:nvPr/>
            </p:nvSpPr>
            <p:spPr bwMode="auto">
              <a:xfrm>
                <a:off x="2795362" y="3778940"/>
                <a:ext cx="0" cy="6429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Freeform 9"/>
              <p:cNvSpPr>
                <a:spLocks/>
              </p:cNvSpPr>
              <p:nvPr/>
            </p:nvSpPr>
            <p:spPr bwMode="auto">
              <a:xfrm>
                <a:off x="815109" y="2120161"/>
                <a:ext cx="3086108" cy="1890236"/>
              </a:xfrm>
              <a:custGeom>
                <a:avLst/>
                <a:gdLst>
                  <a:gd name="T0" fmla="*/ 240 w 240"/>
                  <a:gd name="T1" fmla="*/ 147 h 147"/>
                  <a:gd name="T2" fmla="*/ 214 w 240"/>
                  <a:gd name="T3" fmla="*/ 147 h 147"/>
                  <a:gd name="T4" fmla="*/ 214 w 240"/>
                  <a:gd name="T5" fmla="*/ 144 h 147"/>
                  <a:gd name="T6" fmla="*/ 192 w 240"/>
                  <a:gd name="T7" fmla="*/ 144 h 147"/>
                  <a:gd name="T8" fmla="*/ 192 w 240"/>
                  <a:gd name="T9" fmla="*/ 141 h 147"/>
                  <a:gd name="T10" fmla="*/ 192 w 240"/>
                  <a:gd name="T11" fmla="*/ 137 h 147"/>
                  <a:gd name="T12" fmla="*/ 164 w 240"/>
                  <a:gd name="T13" fmla="*/ 137 h 147"/>
                  <a:gd name="T14" fmla="*/ 164 w 240"/>
                  <a:gd name="T15" fmla="*/ 134 h 147"/>
                  <a:gd name="T16" fmla="*/ 141 w 240"/>
                  <a:gd name="T17" fmla="*/ 134 h 147"/>
                  <a:gd name="T18" fmla="*/ 141 w 240"/>
                  <a:gd name="T19" fmla="*/ 129 h 147"/>
                  <a:gd name="T20" fmla="*/ 139 w 240"/>
                  <a:gd name="T21" fmla="*/ 129 h 147"/>
                  <a:gd name="T22" fmla="*/ 139 w 240"/>
                  <a:gd name="T23" fmla="*/ 126 h 147"/>
                  <a:gd name="T24" fmla="*/ 136 w 240"/>
                  <a:gd name="T25" fmla="*/ 126 h 147"/>
                  <a:gd name="T26" fmla="*/ 136 w 240"/>
                  <a:gd name="T27" fmla="*/ 123 h 147"/>
                  <a:gd name="T28" fmla="*/ 127 w 240"/>
                  <a:gd name="T29" fmla="*/ 123 h 147"/>
                  <a:gd name="T30" fmla="*/ 127 w 240"/>
                  <a:gd name="T31" fmla="*/ 121 h 147"/>
                  <a:gd name="T32" fmla="*/ 116 w 240"/>
                  <a:gd name="T33" fmla="*/ 121 h 147"/>
                  <a:gd name="T34" fmla="*/ 116 w 240"/>
                  <a:gd name="T35" fmla="*/ 115 h 147"/>
                  <a:gd name="T36" fmla="*/ 91 w 240"/>
                  <a:gd name="T37" fmla="*/ 115 h 147"/>
                  <a:gd name="T38" fmla="*/ 91 w 240"/>
                  <a:gd name="T39" fmla="*/ 107 h 147"/>
                  <a:gd name="T40" fmla="*/ 90 w 240"/>
                  <a:gd name="T41" fmla="*/ 107 h 147"/>
                  <a:gd name="T42" fmla="*/ 90 w 240"/>
                  <a:gd name="T43" fmla="*/ 99 h 147"/>
                  <a:gd name="T44" fmla="*/ 86 w 240"/>
                  <a:gd name="T45" fmla="*/ 99 h 147"/>
                  <a:gd name="T46" fmla="*/ 86 w 240"/>
                  <a:gd name="T47" fmla="*/ 97 h 147"/>
                  <a:gd name="T48" fmla="*/ 83 w 240"/>
                  <a:gd name="T49" fmla="*/ 97 h 147"/>
                  <a:gd name="T50" fmla="*/ 83 w 240"/>
                  <a:gd name="T51" fmla="*/ 94 h 147"/>
                  <a:gd name="T52" fmla="*/ 80 w 240"/>
                  <a:gd name="T53" fmla="*/ 94 h 147"/>
                  <a:gd name="T54" fmla="*/ 80 w 240"/>
                  <a:gd name="T55" fmla="*/ 92 h 147"/>
                  <a:gd name="T56" fmla="*/ 69 w 240"/>
                  <a:gd name="T57" fmla="*/ 92 h 147"/>
                  <a:gd name="T58" fmla="*/ 69 w 240"/>
                  <a:gd name="T59" fmla="*/ 86 h 147"/>
                  <a:gd name="T60" fmla="*/ 67 w 240"/>
                  <a:gd name="T61" fmla="*/ 86 h 147"/>
                  <a:gd name="T62" fmla="*/ 67 w 240"/>
                  <a:gd name="T63" fmla="*/ 79 h 147"/>
                  <a:gd name="T64" fmla="*/ 65 w 240"/>
                  <a:gd name="T65" fmla="*/ 79 h 147"/>
                  <a:gd name="T66" fmla="*/ 65 w 240"/>
                  <a:gd name="T67" fmla="*/ 70 h 147"/>
                  <a:gd name="T68" fmla="*/ 60 w 240"/>
                  <a:gd name="T69" fmla="*/ 70 h 147"/>
                  <a:gd name="T70" fmla="*/ 60 w 240"/>
                  <a:gd name="T71" fmla="*/ 66 h 147"/>
                  <a:gd name="T72" fmla="*/ 55 w 240"/>
                  <a:gd name="T73" fmla="*/ 66 h 147"/>
                  <a:gd name="T74" fmla="*/ 55 w 240"/>
                  <a:gd name="T75" fmla="*/ 63 h 147"/>
                  <a:gd name="T76" fmla="*/ 53 w 240"/>
                  <a:gd name="T77" fmla="*/ 63 h 147"/>
                  <a:gd name="T78" fmla="*/ 53 w 240"/>
                  <a:gd name="T79" fmla="*/ 58 h 147"/>
                  <a:gd name="T80" fmla="*/ 51 w 240"/>
                  <a:gd name="T81" fmla="*/ 58 h 147"/>
                  <a:gd name="T82" fmla="*/ 51 w 240"/>
                  <a:gd name="T83" fmla="*/ 39 h 147"/>
                  <a:gd name="T84" fmla="*/ 49 w 240"/>
                  <a:gd name="T85" fmla="*/ 39 h 147"/>
                  <a:gd name="T86" fmla="*/ 49 w 240"/>
                  <a:gd name="T87" fmla="*/ 28 h 147"/>
                  <a:gd name="T88" fmla="*/ 35 w 240"/>
                  <a:gd name="T89" fmla="*/ 28 h 147"/>
                  <a:gd name="T90" fmla="*/ 35 w 240"/>
                  <a:gd name="T91" fmla="*/ 23 h 147"/>
                  <a:gd name="T92" fmla="*/ 34 w 240"/>
                  <a:gd name="T93" fmla="*/ 23 h 147"/>
                  <a:gd name="T94" fmla="*/ 34 w 240"/>
                  <a:gd name="T95" fmla="*/ 18 h 147"/>
                  <a:gd name="T96" fmla="*/ 32 w 240"/>
                  <a:gd name="T97" fmla="*/ 18 h 147"/>
                  <a:gd name="T98" fmla="*/ 32 w 240"/>
                  <a:gd name="T99" fmla="*/ 14 h 147"/>
                  <a:gd name="T100" fmla="*/ 29 w 240"/>
                  <a:gd name="T101" fmla="*/ 14 h 147"/>
                  <a:gd name="T102" fmla="*/ 29 w 240"/>
                  <a:gd name="T103" fmla="*/ 11 h 147"/>
                  <a:gd name="T104" fmla="*/ 26 w 240"/>
                  <a:gd name="T105" fmla="*/ 11 h 147"/>
                  <a:gd name="T106" fmla="*/ 26 w 240"/>
                  <a:gd name="T107" fmla="*/ 9 h 147"/>
                  <a:gd name="T108" fmla="*/ 18 w 240"/>
                  <a:gd name="T109" fmla="*/ 9 h 147"/>
                  <a:gd name="T110" fmla="*/ 18 w 240"/>
                  <a:gd name="T111" fmla="*/ 7 h 147"/>
                  <a:gd name="T112" fmla="*/ 17 w 240"/>
                  <a:gd name="T113" fmla="*/ 7 h 147"/>
                  <a:gd name="T114" fmla="*/ 17 w 240"/>
                  <a:gd name="T115" fmla="*/ 5 h 147"/>
                  <a:gd name="T116" fmla="*/ 16 w 240"/>
                  <a:gd name="T117" fmla="*/ 5 h 147"/>
                  <a:gd name="T118" fmla="*/ 16 w 240"/>
                  <a:gd name="T119" fmla="*/ 2 h 147"/>
                  <a:gd name="T120" fmla="*/ 16 w 240"/>
                  <a:gd name="T121" fmla="*/ 0 h 147"/>
                  <a:gd name="T122" fmla="*/ 0 w 240"/>
                  <a:gd name="T12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147">
                    <a:moveTo>
                      <a:pt x="240" y="147"/>
                    </a:moveTo>
                    <a:lnTo>
                      <a:pt x="214" y="147"/>
                    </a:lnTo>
                    <a:lnTo>
                      <a:pt x="214" y="144"/>
                    </a:lnTo>
                    <a:lnTo>
                      <a:pt x="192" y="144"/>
                    </a:lnTo>
                    <a:lnTo>
                      <a:pt x="192" y="141"/>
                    </a:lnTo>
                    <a:lnTo>
                      <a:pt x="192" y="137"/>
                    </a:lnTo>
                    <a:lnTo>
                      <a:pt x="164" y="137"/>
                    </a:lnTo>
                    <a:lnTo>
                      <a:pt x="164" y="134"/>
                    </a:lnTo>
                    <a:lnTo>
                      <a:pt x="141" y="134"/>
                    </a:lnTo>
                    <a:lnTo>
                      <a:pt x="141" y="129"/>
                    </a:lnTo>
                    <a:lnTo>
                      <a:pt x="139" y="129"/>
                    </a:lnTo>
                    <a:lnTo>
                      <a:pt x="139" y="126"/>
                    </a:lnTo>
                    <a:lnTo>
                      <a:pt x="136" y="126"/>
                    </a:lnTo>
                    <a:lnTo>
                      <a:pt x="136" y="123"/>
                    </a:lnTo>
                    <a:lnTo>
                      <a:pt x="127" y="123"/>
                    </a:lnTo>
                    <a:lnTo>
                      <a:pt x="127" y="121"/>
                    </a:lnTo>
                    <a:lnTo>
                      <a:pt x="116" y="121"/>
                    </a:lnTo>
                    <a:lnTo>
                      <a:pt x="116" y="115"/>
                    </a:lnTo>
                    <a:lnTo>
                      <a:pt x="91" y="115"/>
                    </a:lnTo>
                    <a:lnTo>
                      <a:pt x="91" y="107"/>
                    </a:lnTo>
                    <a:lnTo>
                      <a:pt x="90" y="107"/>
                    </a:lnTo>
                    <a:lnTo>
                      <a:pt x="90" y="99"/>
                    </a:lnTo>
                    <a:lnTo>
                      <a:pt x="86" y="99"/>
                    </a:lnTo>
                    <a:lnTo>
                      <a:pt x="86" y="97"/>
                    </a:lnTo>
                    <a:lnTo>
                      <a:pt x="83" y="97"/>
                    </a:lnTo>
                    <a:lnTo>
                      <a:pt x="83" y="94"/>
                    </a:lnTo>
                    <a:lnTo>
                      <a:pt x="80" y="94"/>
                    </a:lnTo>
                    <a:lnTo>
                      <a:pt x="80" y="92"/>
                    </a:lnTo>
                    <a:lnTo>
                      <a:pt x="69" y="92"/>
                    </a:lnTo>
                    <a:lnTo>
                      <a:pt x="69" y="86"/>
                    </a:lnTo>
                    <a:lnTo>
                      <a:pt x="67" y="86"/>
                    </a:lnTo>
                    <a:lnTo>
                      <a:pt x="67" y="79"/>
                    </a:lnTo>
                    <a:lnTo>
                      <a:pt x="65" y="79"/>
                    </a:lnTo>
                    <a:lnTo>
                      <a:pt x="65" y="70"/>
                    </a:lnTo>
                    <a:lnTo>
                      <a:pt x="60" y="70"/>
                    </a:lnTo>
                    <a:lnTo>
                      <a:pt x="60" y="66"/>
                    </a:lnTo>
                    <a:lnTo>
                      <a:pt x="55" y="66"/>
                    </a:lnTo>
                    <a:lnTo>
                      <a:pt x="55" y="63"/>
                    </a:lnTo>
                    <a:lnTo>
                      <a:pt x="53" y="63"/>
                    </a:lnTo>
                    <a:lnTo>
                      <a:pt x="53" y="58"/>
                    </a:lnTo>
                    <a:lnTo>
                      <a:pt x="51" y="58"/>
                    </a:lnTo>
                    <a:lnTo>
                      <a:pt x="51" y="39"/>
                    </a:lnTo>
                    <a:lnTo>
                      <a:pt x="49" y="39"/>
                    </a:lnTo>
                    <a:lnTo>
                      <a:pt x="49" y="28"/>
                    </a:lnTo>
                    <a:lnTo>
                      <a:pt x="35" y="28"/>
                    </a:lnTo>
                    <a:lnTo>
                      <a:pt x="35" y="23"/>
                    </a:lnTo>
                    <a:lnTo>
                      <a:pt x="34" y="23"/>
                    </a:lnTo>
                    <a:lnTo>
                      <a:pt x="34" y="18"/>
                    </a:lnTo>
                    <a:lnTo>
                      <a:pt x="32" y="18"/>
                    </a:lnTo>
                    <a:lnTo>
                      <a:pt x="32" y="14"/>
                    </a:lnTo>
                    <a:lnTo>
                      <a:pt x="29" y="14"/>
                    </a:lnTo>
                    <a:lnTo>
                      <a:pt x="29" y="11"/>
                    </a:lnTo>
                    <a:lnTo>
                      <a:pt x="26" y="11"/>
                    </a:lnTo>
                    <a:lnTo>
                      <a:pt x="26" y="9"/>
                    </a:lnTo>
                    <a:lnTo>
                      <a:pt x="18" y="9"/>
                    </a:lnTo>
                    <a:lnTo>
                      <a:pt x="18" y="7"/>
                    </a:lnTo>
                    <a:lnTo>
                      <a:pt x="17" y="7"/>
                    </a:lnTo>
                    <a:lnTo>
                      <a:pt x="17" y="5"/>
                    </a:lnTo>
                    <a:lnTo>
                      <a:pt x="16" y="5"/>
                    </a:lnTo>
                    <a:lnTo>
                      <a:pt x="16" y="2"/>
                    </a:lnTo>
                    <a:lnTo>
                      <a:pt x="16"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23" name="Line 22"/>
            <p:cNvSpPr>
              <a:spLocks noChangeShapeType="1"/>
            </p:cNvSpPr>
            <p:nvPr/>
          </p:nvSpPr>
          <p:spPr bwMode="auto">
            <a:xfrm>
              <a:off x="5819540" y="3016924"/>
              <a:ext cx="0" cy="51054"/>
            </a:xfrm>
            <a:prstGeom prst="line">
              <a:avLst/>
            </a:prstGeom>
            <a:noFill/>
            <a:ln w="19050">
              <a:solidFill>
                <a:srgbClr val="FDFA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23"/>
            <p:cNvSpPr>
              <a:spLocks noChangeShapeType="1"/>
            </p:cNvSpPr>
            <p:nvPr/>
          </p:nvSpPr>
          <p:spPr bwMode="auto">
            <a:xfrm>
              <a:off x="5845067" y="3016924"/>
              <a:ext cx="0" cy="63818"/>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25"/>
            <p:cNvSpPr>
              <a:spLocks noChangeShapeType="1"/>
            </p:cNvSpPr>
            <p:nvPr/>
          </p:nvSpPr>
          <p:spPr bwMode="auto">
            <a:xfrm>
              <a:off x="5640852" y="2634019"/>
              <a:ext cx="0" cy="51054"/>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26"/>
            <p:cNvSpPr>
              <a:spLocks noChangeShapeType="1"/>
            </p:cNvSpPr>
            <p:nvPr/>
          </p:nvSpPr>
          <p:spPr bwMode="auto">
            <a:xfrm>
              <a:off x="7478791" y="4089058"/>
              <a:ext cx="0" cy="5105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27"/>
            <p:cNvSpPr>
              <a:spLocks noChangeShapeType="1"/>
            </p:cNvSpPr>
            <p:nvPr/>
          </p:nvSpPr>
          <p:spPr bwMode="auto">
            <a:xfrm>
              <a:off x="7095887" y="4089058"/>
              <a:ext cx="0" cy="5105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28"/>
            <p:cNvSpPr>
              <a:spLocks noChangeShapeType="1"/>
            </p:cNvSpPr>
            <p:nvPr/>
          </p:nvSpPr>
          <p:spPr bwMode="auto">
            <a:xfrm>
              <a:off x="6534295" y="3958802"/>
              <a:ext cx="0" cy="5105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29"/>
            <p:cNvSpPr>
              <a:spLocks noChangeShapeType="1"/>
            </p:cNvSpPr>
            <p:nvPr/>
          </p:nvSpPr>
          <p:spPr bwMode="auto">
            <a:xfrm>
              <a:off x="5819540" y="3399829"/>
              <a:ext cx="0" cy="5105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Freeform 30"/>
            <p:cNvSpPr>
              <a:spLocks/>
            </p:cNvSpPr>
            <p:nvPr/>
          </p:nvSpPr>
          <p:spPr bwMode="auto">
            <a:xfrm>
              <a:off x="5206894" y="2225587"/>
              <a:ext cx="3331265" cy="1914525"/>
            </a:xfrm>
            <a:custGeom>
              <a:avLst/>
              <a:gdLst>
                <a:gd name="T0" fmla="*/ 145 w 261"/>
                <a:gd name="T1" fmla="*/ 150 h 150"/>
                <a:gd name="T2" fmla="*/ 140 w 261"/>
                <a:gd name="T3" fmla="*/ 149 h 150"/>
                <a:gd name="T4" fmla="*/ 128 w 261"/>
                <a:gd name="T5" fmla="*/ 146 h 150"/>
                <a:gd name="T6" fmla="*/ 123 w 261"/>
                <a:gd name="T7" fmla="*/ 145 h 150"/>
                <a:gd name="T8" fmla="*/ 115 w 261"/>
                <a:gd name="T9" fmla="*/ 144 h 150"/>
                <a:gd name="T10" fmla="*/ 105 w 261"/>
                <a:gd name="T11" fmla="*/ 142 h 150"/>
                <a:gd name="T12" fmla="*/ 100 w 261"/>
                <a:gd name="T13" fmla="*/ 139 h 150"/>
                <a:gd name="T14" fmla="*/ 93 w 261"/>
                <a:gd name="T15" fmla="*/ 138 h 150"/>
                <a:gd name="T16" fmla="*/ 83 w 261"/>
                <a:gd name="T17" fmla="*/ 137 h 150"/>
                <a:gd name="T18" fmla="*/ 82 w 261"/>
                <a:gd name="T19" fmla="*/ 135 h 150"/>
                <a:gd name="T20" fmla="*/ 76 w 261"/>
                <a:gd name="T21" fmla="*/ 133 h 150"/>
                <a:gd name="T22" fmla="*/ 72 w 261"/>
                <a:gd name="T23" fmla="*/ 131 h 150"/>
                <a:gd name="T24" fmla="*/ 68 w 261"/>
                <a:gd name="T25" fmla="*/ 127 h 150"/>
                <a:gd name="T26" fmla="*/ 66 w 261"/>
                <a:gd name="T27" fmla="*/ 123 h 150"/>
                <a:gd name="T28" fmla="*/ 59 w 261"/>
                <a:gd name="T29" fmla="*/ 116 h 150"/>
                <a:gd name="T30" fmla="*/ 57 w 261"/>
                <a:gd name="T31" fmla="*/ 114 h 150"/>
                <a:gd name="T32" fmla="*/ 53 w 261"/>
                <a:gd name="T33" fmla="*/ 111 h 150"/>
                <a:gd name="T34" fmla="*/ 50 w 261"/>
                <a:gd name="T35" fmla="*/ 107 h 150"/>
                <a:gd name="T36" fmla="*/ 46 w 261"/>
                <a:gd name="T37" fmla="*/ 96 h 150"/>
                <a:gd name="T38" fmla="*/ 44 w 261"/>
                <a:gd name="T39" fmla="*/ 94 h 150"/>
                <a:gd name="T40" fmla="*/ 38 w 261"/>
                <a:gd name="T41" fmla="*/ 91 h 150"/>
                <a:gd name="T42" fmla="*/ 35 w 261"/>
                <a:gd name="T43" fmla="*/ 81 h 150"/>
                <a:gd name="T44" fmla="*/ 32 w 261"/>
                <a:gd name="T45" fmla="*/ 72 h 150"/>
                <a:gd name="T46" fmla="*/ 28 w 261"/>
                <a:gd name="T47" fmla="*/ 65 h 150"/>
                <a:gd name="T48" fmla="*/ 25 w 261"/>
                <a:gd name="T49" fmla="*/ 61 h 150"/>
                <a:gd name="T50" fmla="*/ 22 w 261"/>
                <a:gd name="T51" fmla="*/ 57 h 150"/>
                <a:gd name="T52" fmla="*/ 20 w 261"/>
                <a:gd name="T53" fmla="*/ 51 h 150"/>
                <a:gd name="T54" fmla="*/ 17 w 261"/>
                <a:gd name="T55" fmla="*/ 24 h 150"/>
                <a:gd name="T56" fmla="*/ 14 w 261"/>
                <a:gd name="T57" fmla="*/ 10 h 150"/>
                <a:gd name="T58" fmla="*/ 11 w 261"/>
                <a:gd name="T59" fmla="*/ 6 h 150"/>
                <a:gd name="T60" fmla="*/ 6 w 261"/>
                <a:gd name="T61" fmla="*/ 3 h 150"/>
                <a:gd name="T62" fmla="*/ 2 w 261"/>
                <a:gd name="T63" fmla="*/ 1 h 150"/>
                <a:gd name="T64" fmla="*/ 0 w 261"/>
                <a:gd name="T6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1" h="150">
                  <a:moveTo>
                    <a:pt x="261" y="150"/>
                  </a:moveTo>
                  <a:lnTo>
                    <a:pt x="145" y="150"/>
                  </a:lnTo>
                  <a:lnTo>
                    <a:pt x="145" y="149"/>
                  </a:lnTo>
                  <a:lnTo>
                    <a:pt x="140" y="149"/>
                  </a:lnTo>
                  <a:lnTo>
                    <a:pt x="140" y="146"/>
                  </a:lnTo>
                  <a:lnTo>
                    <a:pt x="128" y="146"/>
                  </a:lnTo>
                  <a:lnTo>
                    <a:pt x="128" y="145"/>
                  </a:lnTo>
                  <a:lnTo>
                    <a:pt x="123" y="145"/>
                  </a:lnTo>
                  <a:lnTo>
                    <a:pt x="123" y="144"/>
                  </a:lnTo>
                  <a:lnTo>
                    <a:pt x="115" y="144"/>
                  </a:lnTo>
                  <a:lnTo>
                    <a:pt x="115" y="142"/>
                  </a:lnTo>
                  <a:lnTo>
                    <a:pt x="105" y="142"/>
                  </a:lnTo>
                  <a:lnTo>
                    <a:pt x="105" y="139"/>
                  </a:lnTo>
                  <a:lnTo>
                    <a:pt x="100" y="139"/>
                  </a:lnTo>
                  <a:lnTo>
                    <a:pt x="100" y="138"/>
                  </a:lnTo>
                  <a:lnTo>
                    <a:pt x="93" y="138"/>
                  </a:lnTo>
                  <a:lnTo>
                    <a:pt x="93" y="137"/>
                  </a:lnTo>
                  <a:lnTo>
                    <a:pt x="83" y="137"/>
                  </a:lnTo>
                  <a:lnTo>
                    <a:pt x="83" y="135"/>
                  </a:lnTo>
                  <a:lnTo>
                    <a:pt x="82" y="135"/>
                  </a:lnTo>
                  <a:lnTo>
                    <a:pt x="82" y="133"/>
                  </a:lnTo>
                  <a:lnTo>
                    <a:pt x="76" y="133"/>
                  </a:lnTo>
                  <a:lnTo>
                    <a:pt x="76" y="131"/>
                  </a:lnTo>
                  <a:lnTo>
                    <a:pt x="72" y="131"/>
                  </a:lnTo>
                  <a:lnTo>
                    <a:pt x="72" y="127"/>
                  </a:lnTo>
                  <a:lnTo>
                    <a:pt x="68" y="127"/>
                  </a:lnTo>
                  <a:lnTo>
                    <a:pt x="68" y="123"/>
                  </a:lnTo>
                  <a:lnTo>
                    <a:pt x="66" y="123"/>
                  </a:lnTo>
                  <a:lnTo>
                    <a:pt x="66" y="116"/>
                  </a:lnTo>
                  <a:lnTo>
                    <a:pt x="59" y="116"/>
                  </a:lnTo>
                  <a:lnTo>
                    <a:pt x="59" y="114"/>
                  </a:lnTo>
                  <a:lnTo>
                    <a:pt x="57" y="114"/>
                  </a:lnTo>
                  <a:lnTo>
                    <a:pt x="57" y="111"/>
                  </a:lnTo>
                  <a:lnTo>
                    <a:pt x="53" y="111"/>
                  </a:lnTo>
                  <a:lnTo>
                    <a:pt x="53" y="107"/>
                  </a:lnTo>
                  <a:lnTo>
                    <a:pt x="50" y="107"/>
                  </a:lnTo>
                  <a:lnTo>
                    <a:pt x="50" y="96"/>
                  </a:lnTo>
                  <a:lnTo>
                    <a:pt x="46" y="96"/>
                  </a:lnTo>
                  <a:lnTo>
                    <a:pt x="46" y="94"/>
                  </a:lnTo>
                  <a:lnTo>
                    <a:pt x="44" y="94"/>
                  </a:lnTo>
                  <a:lnTo>
                    <a:pt x="44" y="91"/>
                  </a:lnTo>
                  <a:lnTo>
                    <a:pt x="38" y="91"/>
                  </a:lnTo>
                  <a:lnTo>
                    <a:pt x="38" y="81"/>
                  </a:lnTo>
                  <a:lnTo>
                    <a:pt x="35" y="81"/>
                  </a:lnTo>
                  <a:lnTo>
                    <a:pt x="35" y="72"/>
                  </a:lnTo>
                  <a:lnTo>
                    <a:pt x="32" y="72"/>
                  </a:lnTo>
                  <a:lnTo>
                    <a:pt x="32" y="65"/>
                  </a:lnTo>
                  <a:lnTo>
                    <a:pt x="28" y="65"/>
                  </a:lnTo>
                  <a:lnTo>
                    <a:pt x="28" y="61"/>
                  </a:lnTo>
                  <a:lnTo>
                    <a:pt x="25" y="61"/>
                  </a:lnTo>
                  <a:lnTo>
                    <a:pt x="25" y="57"/>
                  </a:lnTo>
                  <a:lnTo>
                    <a:pt x="22" y="57"/>
                  </a:lnTo>
                  <a:lnTo>
                    <a:pt x="22" y="51"/>
                  </a:lnTo>
                  <a:lnTo>
                    <a:pt x="20" y="51"/>
                  </a:lnTo>
                  <a:lnTo>
                    <a:pt x="20" y="24"/>
                  </a:lnTo>
                  <a:lnTo>
                    <a:pt x="17" y="24"/>
                  </a:lnTo>
                  <a:lnTo>
                    <a:pt x="17" y="10"/>
                  </a:lnTo>
                  <a:lnTo>
                    <a:pt x="14" y="10"/>
                  </a:lnTo>
                  <a:lnTo>
                    <a:pt x="14" y="6"/>
                  </a:lnTo>
                  <a:lnTo>
                    <a:pt x="11" y="6"/>
                  </a:lnTo>
                  <a:lnTo>
                    <a:pt x="11" y="3"/>
                  </a:lnTo>
                  <a:lnTo>
                    <a:pt x="6" y="3"/>
                  </a:lnTo>
                  <a:lnTo>
                    <a:pt x="6" y="1"/>
                  </a:lnTo>
                  <a:lnTo>
                    <a:pt x="2" y="1"/>
                  </a:lnTo>
                  <a:lnTo>
                    <a:pt x="2"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10"/>
            <p:cNvSpPr>
              <a:spLocks noChangeShapeType="1"/>
            </p:cNvSpPr>
            <p:nvPr/>
          </p:nvSpPr>
          <p:spPr bwMode="auto">
            <a:xfrm>
              <a:off x="8512632" y="4089058"/>
              <a:ext cx="0" cy="51054"/>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11"/>
            <p:cNvSpPr>
              <a:spLocks noChangeShapeType="1"/>
            </p:cNvSpPr>
            <p:nvPr/>
          </p:nvSpPr>
          <p:spPr bwMode="auto">
            <a:xfrm>
              <a:off x="7964620" y="4116220"/>
              <a:ext cx="0" cy="5105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12"/>
            <p:cNvSpPr>
              <a:spLocks noChangeShapeType="1"/>
            </p:cNvSpPr>
            <p:nvPr/>
          </p:nvSpPr>
          <p:spPr bwMode="auto">
            <a:xfrm>
              <a:off x="8219072" y="4089058"/>
              <a:ext cx="0" cy="51054"/>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13"/>
            <p:cNvSpPr>
              <a:spLocks noChangeShapeType="1"/>
            </p:cNvSpPr>
            <p:nvPr/>
          </p:nvSpPr>
          <p:spPr bwMode="auto">
            <a:xfrm>
              <a:off x="7951039" y="4114585"/>
              <a:ext cx="0" cy="51054"/>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14"/>
            <p:cNvSpPr>
              <a:spLocks noChangeShapeType="1"/>
            </p:cNvSpPr>
            <p:nvPr/>
          </p:nvSpPr>
          <p:spPr bwMode="auto">
            <a:xfrm>
              <a:off x="7695770" y="4050768"/>
              <a:ext cx="0" cy="5105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15"/>
            <p:cNvSpPr>
              <a:spLocks noChangeShapeType="1"/>
            </p:cNvSpPr>
            <p:nvPr/>
          </p:nvSpPr>
          <p:spPr bwMode="auto">
            <a:xfrm>
              <a:off x="7568135" y="4050768"/>
              <a:ext cx="0" cy="5105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16"/>
            <p:cNvSpPr>
              <a:spLocks noChangeShapeType="1"/>
            </p:cNvSpPr>
            <p:nvPr/>
          </p:nvSpPr>
          <p:spPr bwMode="auto">
            <a:xfrm>
              <a:off x="7223522" y="3961423"/>
              <a:ext cx="0" cy="5105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17"/>
            <p:cNvSpPr>
              <a:spLocks noChangeShapeType="1"/>
            </p:cNvSpPr>
            <p:nvPr/>
          </p:nvSpPr>
          <p:spPr bwMode="auto">
            <a:xfrm>
              <a:off x="7134178" y="3935896"/>
              <a:ext cx="0" cy="5105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Line 18"/>
            <p:cNvSpPr>
              <a:spLocks noChangeShapeType="1"/>
            </p:cNvSpPr>
            <p:nvPr/>
          </p:nvSpPr>
          <p:spPr bwMode="auto">
            <a:xfrm>
              <a:off x="6955488" y="3890083"/>
              <a:ext cx="0" cy="5105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Line 19"/>
            <p:cNvSpPr>
              <a:spLocks noChangeShapeType="1"/>
            </p:cNvSpPr>
            <p:nvPr/>
          </p:nvSpPr>
          <p:spPr bwMode="auto">
            <a:xfrm>
              <a:off x="6738510" y="3846552"/>
              <a:ext cx="0" cy="5105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Line 20"/>
            <p:cNvSpPr>
              <a:spLocks noChangeShapeType="1"/>
            </p:cNvSpPr>
            <p:nvPr/>
          </p:nvSpPr>
          <p:spPr bwMode="auto">
            <a:xfrm>
              <a:off x="6700220" y="3846552"/>
              <a:ext cx="0" cy="5105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 name="Line 21"/>
            <p:cNvSpPr>
              <a:spLocks noChangeShapeType="1"/>
            </p:cNvSpPr>
            <p:nvPr/>
          </p:nvSpPr>
          <p:spPr bwMode="auto">
            <a:xfrm>
              <a:off x="6534295" y="3718917"/>
              <a:ext cx="0" cy="63818"/>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 name="Line 24"/>
            <p:cNvSpPr>
              <a:spLocks noChangeShapeType="1"/>
            </p:cNvSpPr>
            <p:nvPr/>
          </p:nvSpPr>
          <p:spPr bwMode="auto">
            <a:xfrm>
              <a:off x="5824885" y="3016924"/>
              <a:ext cx="0" cy="5105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 name="Freeform 31"/>
            <p:cNvSpPr>
              <a:spLocks/>
            </p:cNvSpPr>
            <p:nvPr/>
          </p:nvSpPr>
          <p:spPr bwMode="auto">
            <a:xfrm>
              <a:off x="5219657" y="2225587"/>
              <a:ext cx="2999415" cy="1940052"/>
            </a:xfrm>
            <a:custGeom>
              <a:avLst/>
              <a:gdLst>
                <a:gd name="T0" fmla="*/ 213 w 235"/>
                <a:gd name="T1" fmla="*/ 152 h 152"/>
                <a:gd name="T2" fmla="*/ 203 w 235"/>
                <a:gd name="T3" fmla="*/ 150 h 152"/>
                <a:gd name="T4" fmla="*/ 174 w 235"/>
                <a:gd name="T5" fmla="*/ 147 h 152"/>
                <a:gd name="T6" fmla="*/ 163 w 235"/>
                <a:gd name="T7" fmla="*/ 146 h 152"/>
                <a:gd name="T8" fmla="*/ 156 w 235"/>
                <a:gd name="T9" fmla="*/ 140 h 152"/>
                <a:gd name="T10" fmla="*/ 144 w 235"/>
                <a:gd name="T11" fmla="*/ 139 h 152"/>
                <a:gd name="T12" fmla="*/ 136 w 235"/>
                <a:gd name="T13" fmla="*/ 137 h 152"/>
                <a:gd name="T14" fmla="*/ 127 w 235"/>
                <a:gd name="T15" fmla="*/ 135 h 152"/>
                <a:gd name="T16" fmla="*/ 120 w 235"/>
                <a:gd name="T17" fmla="*/ 133 h 152"/>
                <a:gd name="T18" fmla="*/ 115 w 235"/>
                <a:gd name="T19" fmla="*/ 131 h 152"/>
                <a:gd name="T20" fmla="*/ 113 w 235"/>
                <a:gd name="T21" fmla="*/ 129 h 152"/>
                <a:gd name="T22" fmla="*/ 110 w 235"/>
                <a:gd name="T23" fmla="*/ 125 h 152"/>
                <a:gd name="T24" fmla="*/ 103 w 235"/>
                <a:gd name="T25" fmla="*/ 124 h 152"/>
                <a:gd name="T26" fmla="*/ 100 w 235"/>
                <a:gd name="T27" fmla="*/ 122 h 152"/>
                <a:gd name="T28" fmla="*/ 97 w 235"/>
                <a:gd name="T29" fmla="*/ 120 h 152"/>
                <a:gd name="T30" fmla="*/ 91 w 235"/>
                <a:gd name="T31" fmla="*/ 118 h 152"/>
                <a:gd name="T32" fmla="*/ 87 w 235"/>
                <a:gd name="T33" fmla="*/ 114 h 152"/>
                <a:gd name="T34" fmla="*/ 85 w 235"/>
                <a:gd name="T35" fmla="*/ 110 h 152"/>
                <a:gd name="T36" fmla="*/ 81 w 235"/>
                <a:gd name="T37" fmla="*/ 109 h 152"/>
                <a:gd name="T38" fmla="*/ 75 w 235"/>
                <a:gd name="T39" fmla="*/ 106 h 152"/>
                <a:gd name="T40" fmla="*/ 71 w 235"/>
                <a:gd name="T41" fmla="*/ 104 h 152"/>
                <a:gd name="T42" fmla="*/ 67 w 235"/>
                <a:gd name="T43" fmla="*/ 102 h 152"/>
                <a:gd name="T44" fmla="*/ 65 w 235"/>
                <a:gd name="T45" fmla="*/ 97 h 152"/>
                <a:gd name="T46" fmla="*/ 63 w 235"/>
                <a:gd name="T47" fmla="*/ 93 h 152"/>
                <a:gd name="T48" fmla="*/ 61 w 235"/>
                <a:gd name="T49" fmla="*/ 89 h 152"/>
                <a:gd name="T50" fmla="*/ 56 w 235"/>
                <a:gd name="T51" fmla="*/ 87 h 152"/>
                <a:gd name="T52" fmla="*/ 55 w 235"/>
                <a:gd name="T53" fmla="*/ 84 h 152"/>
                <a:gd name="T54" fmla="*/ 50 w 235"/>
                <a:gd name="T55" fmla="*/ 79 h 152"/>
                <a:gd name="T56" fmla="*/ 46 w 235"/>
                <a:gd name="T57" fmla="*/ 66 h 152"/>
                <a:gd name="T58" fmla="*/ 41 w 235"/>
                <a:gd name="T59" fmla="*/ 64 h 152"/>
                <a:gd name="T60" fmla="*/ 38 w 235"/>
                <a:gd name="T61" fmla="*/ 60 h 152"/>
                <a:gd name="T62" fmla="*/ 35 w 235"/>
                <a:gd name="T63" fmla="*/ 57 h 152"/>
                <a:gd name="T64" fmla="*/ 33 w 235"/>
                <a:gd name="T65" fmla="*/ 49 h 152"/>
                <a:gd name="T66" fmla="*/ 32 w 235"/>
                <a:gd name="T67" fmla="*/ 36 h 152"/>
                <a:gd name="T68" fmla="*/ 25 w 235"/>
                <a:gd name="T69" fmla="*/ 33 h 152"/>
                <a:gd name="T70" fmla="*/ 22 w 235"/>
                <a:gd name="T71" fmla="*/ 32 h 152"/>
                <a:gd name="T72" fmla="*/ 20 w 235"/>
                <a:gd name="T73" fmla="*/ 29 h 152"/>
                <a:gd name="T74" fmla="*/ 17 w 235"/>
                <a:gd name="T75" fmla="*/ 23 h 152"/>
                <a:gd name="T76" fmla="*/ 15 w 235"/>
                <a:gd name="T77" fmla="*/ 12 h 152"/>
                <a:gd name="T78" fmla="*/ 13 w 235"/>
                <a:gd name="T79" fmla="*/ 7 h 152"/>
                <a:gd name="T80" fmla="*/ 10 w 235"/>
                <a:gd name="T81" fmla="*/ 4 h 152"/>
                <a:gd name="T82" fmla="*/ 2 w 235"/>
                <a:gd name="T83" fmla="*/ 2 h 152"/>
                <a:gd name="T84" fmla="*/ 0 w 235"/>
                <a:gd name="T8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152">
                  <a:moveTo>
                    <a:pt x="235" y="152"/>
                  </a:moveTo>
                  <a:lnTo>
                    <a:pt x="213" y="152"/>
                  </a:lnTo>
                  <a:lnTo>
                    <a:pt x="213" y="150"/>
                  </a:lnTo>
                  <a:lnTo>
                    <a:pt x="203" y="150"/>
                  </a:lnTo>
                  <a:lnTo>
                    <a:pt x="203" y="147"/>
                  </a:lnTo>
                  <a:lnTo>
                    <a:pt x="174" y="147"/>
                  </a:lnTo>
                  <a:lnTo>
                    <a:pt x="174" y="146"/>
                  </a:lnTo>
                  <a:lnTo>
                    <a:pt x="163" y="146"/>
                  </a:lnTo>
                  <a:lnTo>
                    <a:pt x="163" y="140"/>
                  </a:lnTo>
                  <a:lnTo>
                    <a:pt x="156" y="140"/>
                  </a:lnTo>
                  <a:lnTo>
                    <a:pt x="156" y="139"/>
                  </a:lnTo>
                  <a:lnTo>
                    <a:pt x="144" y="139"/>
                  </a:lnTo>
                  <a:lnTo>
                    <a:pt x="144" y="137"/>
                  </a:lnTo>
                  <a:lnTo>
                    <a:pt x="136" y="137"/>
                  </a:lnTo>
                  <a:lnTo>
                    <a:pt x="136" y="135"/>
                  </a:lnTo>
                  <a:lnTo>
                    <a:pt x="127" y="135"/>
                  </a:lnTo>
                  <a:lnTo>
                    <a:pt x="127" y="133"/>
                  </a:lnTo>
                  <a:lnTo>
                    <a:pt x="120" y="133"/>
                  </a:lnTo>
                  <a:lnTo>
                    <a:pt x="120" y="131"/>
                  </a:lnTo>
                  <a:lnTo>
                    <a:pt x="115" y="131"/>
                  </a:lnTo>
                  <a:lnTo>
                    <a:pt x="115" y="129"/>
                  </a:lnTo>
                  <a:lnTo>
                    <a:pt x="113" y="129"/>
                  </a:lnTo>
                  <a:lnTo>
                    <a:pt x="113" y="125"/>
                  </a:lnTo>
                  <a:lnTo>
                    <a:pt x="110" y="125"/>
                  </a:lnTo>
                  <a:lnTo>
                    <a:pt x="110" y="124"/>
                  </a:lnTo>
                  <a:lnTo>
                    <a:pt x="103" y="124"/>
                  </a:lnTo>
                  <a:lnTo>
                    <a:pt x="103" y="122"/>
                  </a:lnTo>
                  <a:lnTo>
                    <a:pt x="100" y="122"/>
                  </a:lnTo>
                  <a:lnTo>
                    <a:pt x="100" y="120"/>
                  </a:lnTo>
                  <a:lnTo>
                    <a:pt x="97" y="120"/>
                  </a:lnTo>
                  <a:lnTo>
                    <a:pt x="97" y="118"/>
                  </a:lnTo>
                  <a:lnTo>
                    <a:pt x="91" y="118"/>
                  </a:lnTo>
                  <a:lnTo>
                    <a:pt x="91" y="114"/>
                  </a:lnTo>
                  <a:lnTo>
                    <a:pt x="87" y="114"/>
                  </a:lnTo>
                  <a:lnTo>
                    <a:pt x="87" y="110"/>
                  </a:lnTo>
                  <a:lnTo>
                    <a:pt x="85" y="110"/>
                  </a:lnTo>
                  <a:lnTo>
                    <a:pt x="85" y="109"/>
                  </a:lnTo>
                  <a:lnTo>
                    <a:pt x="81" y="109"/>
                  </a:lnTo>
                  <a:lnTo>
                    <a:pt x="81" y="106"/>
                  </a:lnTo>
                  <a:lnTo>
                    <a:pt x="75" y="106"/>
                  </a:lnTo>
                  <a:lnTo>
                    <a:pt x="75" y="104"/>
                  </a:lnTo>
                  <a:lnTo>
                    <a:pt x="71" y="104"/>
                  </a:lnTo>
                  <a:lnTo>
                    <a:pt x="71" y="102"/>
                  </a:lnTo>
                  <a:lnTo>
                    <a:pt x="67" y="102"/>
                  </a:lnTo>
                  <a:lnTo>
                    <a:pt x="67" y="97"/>
                  </a:lnTo>
                  <a:lnTo>
                    <a:pt x="65" y="97"/>
                  </a:lnTo>
                  <a:lnTo>
                    <a:pt x="65" y="93"/>
                  </a:lnTo>
                  <a:lnTo>
                    <a:pt x="63" y="93"/>
                  </a:lnTo>
                  <a:lnTo>
                    <a:pt x="63" y="89"/>
                  </a:lnTo>
                  <a:lnTo>
                    <a:pt x="61" y="89"/>
                  </a:lnTo>
                  <a:lnTo>
                    <a:pt x="61" y="87"/>
                  </a:lnTo>
                  <a:lnTo>
                    <a:pt x="56" y="87"/>
                  </a:lnTo>
                  <a:lnTo>
                    <a:pt x="56" y="84"/>
                  </a:lnTo>
                  <a:lnTo>
                    <a:pt x="55" y="84"/>
                  </a:lnTo>
                  <a:lnTo>
                    <a:pt x="55" y="79"/>
                  </a:lnTo>
                  <a:lnTo>
                    <a:pt x="50" y="79"/>
                  </a:lnTo>
                  <a:lnTo>
                    <a:pt x="50" y="66"/>
                  </a:lnTo>
                  <a:lnTo>
                    <a:pt x="46" y="66"/>
                  </a:lnTo>
                  <a:lnTo>
                    <a:pt x="46" y="64"/>
                  </a:lnTo>
                  <a:lnTo>
                    <a:pt x="41" y="64"/>
                  </a:lnTo>
                  <a:lnTo>
                    <a:pt x="41" y="60"/>
                  </a:lnTo>
                  <a:lnTo>
                    <a:pt x="38" y="60"/>
                  </a:lnTo>
                  <a:lnTo>
                    <a:pt x="38" y="57"/>
                  </a:lnTo>
                  <a:lnTo>
                    <a:pt x="35" y="57"/>
                  </a:lnTo>
                  <a:lnTo>
                    <a:pt x="35" y="49"/>
                  </a:lnTo>
                  <a:lnTo>
                    <a:pt x="33" y="49"/>
                  </a:lnTo>
                  <a:lnTo>
                    <a:pt x="33" y="36"/>
                  </a:lnTo>
                  <a:lnTo>
                    <a:pt x="32" y="36"/>
                  </a:lnTo>
                  <a:lnTo>
                    <a:pt x="32" y="33"/>
                  </a:lnTo>
                  <a:lnTo>
                    <a:pt x="25" y="33"/>
                  </a:lnTo>
                  <a:lnTo>
                    <a:pt x="25" y="32"/>
                  </a:lnTo>
                  <a:lnTo>
                    <a:pt x="22" y="32"/>
                  </a:lnTo>
                  <a:lnTo>
                    <a:pt x="22" y="29"/>
                  </a:lnTo>
                  <a:lnTo>
                    <a:pt x="20" y="29"/>
                  </a:lnTo>
                  <a:lnTo>
                    <a:pt x="20" y="23"/>
                  </a:lnTo>
                  <a:lnTo>
                    <a:pt x="17" y="23"/>
                  </a:lnTo>
                  <a:lnTo>
                    <a:pt x="17" y="12"/>
                  </a:lnTo>
                  <a:lnTo>
                    <a:pt x="15" y="12"/>
                  </a:lnTo>
                  <a:lnTo>
                    <a:pt x="15" y="7"/>
                  </a:lnTo>
                  <a:lnTo>
                    <a:pt x="13" y="7"/>
                  </a:lnTo>
                  <a:lnTo>
                    <a:pt x="13" y="4"/>
                  </a:lnTo>
                  <a:lnTo>
                    <a:pt x="10" y="4"/>
                  </a:lnTo>
                  <a:lnTo>
                    <a:pt x="10" y="2"/>
                  </a:lnTo>
                  <a:lnTo>
                    <a:pt x="2" y="2"/>
                  </a:lnTo>
                  <a:lnTo>
                    <a:pt x="2"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6" name="Line 6"/>
            <p:cNvSpPr>
              <a:spLocks noChangeShapeType="1"/>
            </p:cNvSpPr>
            <p:nvPr/>
          </p:nvSpPr>
          <p:spPr bwMode="auto">
            <a:xfrm>
              <a:off x="919817" y="3895180"/>
              <a:ext cx="0" cy="6429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7" name="Line 6"/>
            <p:cNvSpPr>
              <a:spLocks noChangeShapeType="1"/>
            </p:cNvSpPr>
            <p:nvPr/>
          </p:nvSpPr>
          <p:spPr bwMode="auto">
            <a:xfrm>
              <a:off x="5331786" y="3895180"/>
              <a:ext cx="0" cy="64294"/>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 name="Line 3"/>
            <p:cNvSpPr>
              <a:spLocks noChangeShapeType="1"/>
            </p:cNvSpPr>
            <p:nvPr/>
          </p:nvSpPr>
          <p:spPr bwMode="auto">
            <a:xfrm>
              <a:off x="919817" y="4147772"/>
              <a:ext cx="0" cy="5143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 name="Line 3"/>
            <p:cNvSpPr>
              <a:spLocks noChangeShapeType="1"/>
            </p:cNvSpPr>
            <p:nvPr/>
          </p:nvSpPr>
          <p:spPr bwMode="auto">
            <a:xfrm>
              <a:off x="5331786" y="4147772"/>
              <a:ext cx="0" cy="5143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Tree>
    <p:extLst>
      <p:ext uri="{BB962C8B-B14F-4D97-AF65-F5344CB8AC3E}">
        <p14:creationId xmlns:p14="http://schemas.microsoft.com/office/powerpoint/2010/main" val="2528224595"/>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278085"/>
            <a:ext cx="8686800" cy="939801"/>
          </a:xfrm>
        </p:spPr>
        <p:txBody>
          <a:bodyPr/>
          <a:lstStyle/>
          <a:p>
            <a:r>
              <a:rPr lang="en-GB" sz="1600" dirty="0" smtClean="0">
                <a:solidFill>
                  <a:srgbClr val="043882"/>
                </a:solidFill>
              </a:rPr>
              <a:t>4005: </a:t>
            </a:r>
            <a:r>
              <a:rPr lang="en-US" sz="1600" dirty="0">
                <a:solidFill>
                  <a:srgbClr val="043882"/>
                </a:solidFill>
              </a:rPr>
              <a:t>RAINBOW: A global, phase III, randomized, double-blind study of </a:t>
            </a:r>
            <a:r>
              <a:rPr lang="en-US" sz="1600" dirty="0" err="1" smtClean="0">
                <a:solidFill>
                  <a:srgbClr val="043882"/>
                </a:solidFill>
              </a:rPr>
              <a:t>ramucirumab</a:t>
            </a:r>
            <a:r>
              <a:rPr lang="en-US" sz="1600" dirty="0">
                <a:solidFill>
                  <a:srgbClr val="043882"/>
                </a:solidFill>
              </a:rPr>
              <a:t> </a:t>
            </a:r>
            <a:r>
              <a:rPr lang="en-US" sz="1600" dirty="0" smtClean="0">
                <a:solidFill>
                  <a:srgbClr val="043882"/>
                </a:solidFill>
              </a:rPr>
              <a:t>(</a:t>
            </a:r>
            <a:r>
              <a:rPr lang="en-US" sz="1600" dirty="0">
                <a:solidFill>
                  <a:srgbClr val="043882"/>
                </a:solidFill>
              </a:rPr>
              <a:t>RAM) plus paclitaxel (PTX) versus placebo (PL) plus PTX in the treatment </a:t>
            </a:r>
            <a:r>
              <a:rPr lang="en-US" sz="1600" dirty="0" smtClean="0">
                <a:solidFill>
                  <a:srgbClr val="043882"/>
                </a:solidFill>
              </a:rPr>
              <a:t>of metastatic </a:t>
            </a:r>
            <a:r>
              <a:rPr lang="en-US" sz="1600" dirty="0" err="1">
                <a:solidFill>
                  <a:srgbClr val="043882"/>
                </a:solidFill>
              </a:rPr>
              <a:t>gastroesophageal</a:t>
            </a:r>
            <a:r>
              <a:rPr lang="en-US" sz="1600" dirty="0">
                <a:solidFill>
                  <a:srgbClr val="043882"/>
                </a:solidFill>
              </a:rPr>
              <a:t> junction and gastric adenocarcinoma (</a:t>
            </a:r>
            <a:r>
              <a:rPr lang="en-US" sz="1600" dirty="0" err="1">
                <a:solidFill>
                  <a:srgbClr val="043882"/>
                </a:solidFill>
              </a:rPr>
              <a:t>mGC</a:t>
            </a:r>
            <a:r>
              <a:rPr lang="en-US" sz="1600" dirty="0">
                <a:solidFill>
                  <a:srgbClr val="043882"/>
                </a:solidFill>
              </a:rPr>
              <a:t>) </a:t>
            </a:r>
            <a:r>
              <a:rPr lang="en-US" sz="1600" dirty="0" smtClean="0">
                <a:solidFill>
                  <a:srgbClr val="043882"/>
                </a:solidFill>
              </a:rPr>
              <a:t>following disease </a:t>
            </a:r>
            <a:r>
              <a:rPr lang="en-US" sz="1600" dirty="0">
                <a:solidFill>
                  <a:srgbClr val="043882"/>
                </a:solidFill>
              </a:rPr>
              <a:t>progression on first-line platinum- </a:t>
            </a:r>
            <a:r>
              <a:rPr lang="en-US" sz="1600" dirty="0" smtClean="0">
                <a:solidFill>
                  <a:srgbClr val="043882"/>
                </a:solidFill>
              </a:rPr>
              <a:t>and </a:t>
            </a:r>
            <a:r>
              <a:rPr lang="en-US" sz="1600" dirty="0" err="1" smtClean="0">
                <a:solidFill>
                  <a:srgbClr val="043882"/>
                </a:solidFill>
              </a:rPr>
              <a:t>fluoropyrimidine</a:t>
            </a:r>
            <a:r>
              <a:rPr lang="en-US" sz="1600" dirty="0">
                <a:solidFill>
                  <a:srgbClr val="043882"/>
                </a:solidFill>
              </a:rPr>
              <a:t>-containing </a:t>
            </a:r>
            <a:r>
              <a:rPr lang="en-US" sz="1600" dirty="0" smtClean="0">
                <a:solidFill>
                  <a:srgbClr val="043882"/>
                </a:solidFill>
              </a:rPr>
              <a:t>combination therapy</a:t>
            </a:r>
            <a:r>
              <a:rPr lang="en-US" sz="1600" dirty="0">
                <a:solidFill>
                  <a:srgbClr val="043882"/>
                </a:solidFill>
              </a:rPr>
              <a:t>—Efficacy analysis in Japanese and Western </a:t>
            </a:r>
            <a:r>
              <a:rPr lang="en-US" sz="1600" dirty="0" smtClean="0">
                <a:solidFill>
                  <a:srgbClr val="043882"/>
                </a:solidFill>
              </a:rPr>
              <a:t>patients</a:t>
            </a:r>
            <a:r>
              <a:rPr lang="en-US" sz="1600" b="0" dirty="0"/>
              <a:t> </a:t>
            </a:r>
            <a:r>
              <a:rPr lang="en-GB" sz="1600" dirty="0" smtClean="0">
                <a:solidFill>
                  <a:srgbClr val="043882"/>
                </a:solidFill>
              </a:rPr>
              <a:t>– </a:t>
            </a:r>
            <a:r>
              <a:rPr lang="en-GB" sz="1600" dirty="0" err="1" smtClean="0">
                <a:solidFill>
                  <a:srgbClr val="043882"/>
                </a:solidFill>
              </a:rPr>
              <a:t>Hironaka</a:t>
            </a:r>
            <a:r>
              <a:rPr lang="en-GB" sz="1600" dirty="0" smtClean="0">
                <a:solidFill>
                  <a:srgbClr val="043882"/>
                </a:solidFill>
              </a:rPr>
              <a:t> S </a:t>
            </a:r>
            <a:r>
              <a:rPr lang="en-GB" sz="1600" dirty="0">
                <a:solidFill>
                  <a:srgbClr val="043882"/>
                </a:solidFill>
              </a:rPr>
              <a:t>et al</a:t>
            </a:r>
            <a:endParaRPr lang="en-GB" altLang="zh-CN" sz="2400" dirty="0" smtClean="0">
              <a:solidFill>
                <a:schemeClr val="accent3"/>
              </a:solidFill>
            </a:endParaRPr>
          </a:p>
        </p:txBody>
      </p:sp>
      <p:sp>
        <p:nvSpPr>
          <p:cNvPr id="20" name="Text Box 8"/>
          <p:cNvSpPr txBox="1">
            <a:spLocks noChangeArrowheads="1"/>
          </p:cNvSpPr>
          <p:nvPr/>
        </p:nvSpPr>
        <p:spPr bwMode="auto">
          <a:xfrm>
            <a:off x="4877233" y="6474897"/>
            <a:ext cx="40461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Hironaka</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4005)</a:t>
            </a:r>
            <a:endParaRPr lang="en-GB" sz="1200" dirty="0">
              <a:solidFill>
                <a:srgbClr val="363636"/>
              </a:solidFill>
            </a:endParaRPr>
          </a:p>
        </p:txBody>
      </p:sp>
      <p:sp>
        <p:nvSpPr>
          <p:cNvPr id="27" name="Rectangle 3"/>
          <p:cNvSpPr txBox="1">
            <a:spLocks noChangeArrowheads="1"/>
          </p:cNvSpPr>
          <p:nvPr/>
        </p:nvSpPr>
        <p:spPr bwMode="auto">
          <a:xfrm>
            <a:off x="174170" y="1320799"/>
            <a:ext cx="8915400" cy="156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spcBef>
                <a:spcPts val="0"/>
              </a:spcBef>
              <a:spcAft>
                <a:spcPts val="0"/>
              </a:spcAft>
              <a:buClr>
                <a:srgbClr val="043882"/>
              </a:buClr>
            </a:pPr>
            <a:r>
              <a:rPr lang="en-GB" sz="1600" b="1" dirty="0" smtClean="0">
                <a:solidFill>
                  <a:srgbClr val="363636"/>
                </a:solidFill>
              </a:rPr>
              <a:t>Key results</a:t>
            </a:r>
          </a:p>
          <a:p>
            <a:pPr lvl="1">
              <a:spcBef>
                <a:spcPts val="0"/>
              </a:spcBef>
              <a:spcAft>
                <a:spcPts val="5400"/>
              </a:spcAft>
              <a:buClr>
                <a:srgbClr val="043882"/>
              </a:buClr>
            </a:pPr>
            <a:r>
              <a:rPr lang="en-GB" sz="1600" dirty="0" smtClean="0">
                <a:solidFill>
                  <a:srgbClr val="363636"/>
                </a:solidFill>
              </a:rPr>
              <a:t>PDT: Japan 75.0 vs 75.0%; West 38.4 vs 36.0% with ramucirumab vs placebo, respectively</a:t>
            </a:r>
            <a:endParaRPr lang="en-GB" sz="1600" dirty="0">
              <a:solidFill>
                <a:srgbClr val="363636"/>
              </a:solidFill>
            </a:endParaRPr>
          </a:p>
          <a:p>
            <a:pPr marL="0" indent="0">
              <a:spcBef>
                <a:spcPts val="0"/>
              </a:spcBef>
              <a:spcAft>
                <a:spcPts val="0"/>
              </a:spcAft>
              <a:buClr>
                <a:srgbClr val="043882"/>
              </a:buClr>
              <a:buFontTx/>
              <a:buNone/>
            </a:pPr>
            <a:endParaRPr lang="en-US" sz="1600" dirty="0" smtClean="0">
              <a:solidFill>
                <a:srgbClr val="363636"/>
              </a:solidFill>
            </a:endParaRPr>
          </a:p>
          <a:p>
            <a:pPr lvl="1">
              <a:spcBef>
                <a:spcPts val="0"/>
              </a:spcBef>
              <a:spcAft>
                <a:spcPts val="0"/>
              </a:spcAft>
              <a:buClr>
                <a:srgbClr val="043882"/>
              </a:buClr>
            </a:pPr>
            <a:endParaRPr lang="en-US" sz="1600" dirty="0">
              <a:solidFill>
                <a:srgbClr val="363636"/>
              </a:solidFill>
            </a:endParaRPr>
          </a:p>
          <a:p>
            <a:pPr lvl="1">
              <a:spcBef>
                <a:spcPts val="0"/>
              </a:spcBef>
              <a:spcAft>
                <a:spcPts val="0"/>
              </a:spcAft>
              <a:buClr>
                <a:srgbClr val="043882"/>
              </a:buClr>
            </a:pPr>
            <a:endParaRPr lang="en-US" sz="1600" dirty="0" smtClean="0">
              <a:solidFill>
                <a:srgbClr val="363636"/>
              </a:solidFill>
            </a:endParaRPr>
          </a:p>
          <a:p>
            <a:pPr lvl="1">
              <a:spcBef>
                <a:spcPts val="0"/>
              </a:spcBef>
              <a:spcAft>
                <a:spcPts val="0"/>
              </a:spcAft>
              <a:buClr>
                <a:srgbClr val="043882"/>
              </a:buClr>
            </a:pPr>
            <a:endParaRPr lang="en-US" sz="1600" dirty="0">
              <a:solidFill>
                <a:srgbClr val="363636"/>
              </a:solidFill>
            </a:endParaRPr>
          </a:p>
          <a:p>
            <a:pPr lvl="1">
              <a:spcBef>
                <a:spcPts val="0"/>
              </a:spcBef>
              <a:spcAft>
                <a:spcPts val="0"/>
              </a:spcAft>
              <a:buClr>
                <a:srgbClr val="043882"/>
              </a:buClr>
            </a:pPr>
            <a:endParaRPr lang="en-US" sz="1600" dirty="0" smtClean="0">
              <a:solidFill>
                <a:srgbClr val="363636"/>
              </a:solidFill>
            </a:endParaRPr>
          </a:p>
          <a:p>
            <a:pPr lvl="1">
              <a:spcBef>
                <a:spcPts val="0"/>
              </a:spcBef>
              <a:spcAft>
                <a:spcPts val="0"/>
              </a:spcAft>
              <a:buClr>
                <a:srgbClr val="043882"/>
              </a:buClr>
            </a:pPr>
            <a:endParaRPr lang="en-US" sz="1600" dirty="0">
              <a:solidFill>
                <a:srgbClr val="363636"/>
              </a:solidFill>
            </a:endParaRPr>
          </a:p>
          <a:p>
            <a:pPr lvl="1">
              <a:spcBef>
                <a:spcPts val="0"/>
              </a:spcBef>
              <a:spcAft>
                <a:spcPts val="0"/>
              </a:spcAft>
              <a:buClr>
                <a:srgbClr val="043882"/>
              </a:buClr>
            </a:pPr>
            <a:endParaRPr lang="en-US" sz="1600" dirty="0" smtClean="0">
              <a:solidFill>
                <a:srgbClr val="363636"/>
              </a:solidFill>
            </a:endParaRPr>
          </a:p>
          <a:p>
            <a:pPr lvl="1">
              <a:spcBef>
                <a:spcPts val="0"/>
              </a:spcBef>
              <a:spcAft>
                <a:spcPts val="0"/>
              </a:spcAft>
              <a:buClr>
                <a:srgbClr val="043882"/>
              </a:buClr>
            </a:pPr>
            <a:endParaRPr lang="en-US" sz="1600" dirty="0" smtClean="0">
              <a:solidFill>
                <a:srgbClr val="363636"/>
              </a:solidFill>
            </a:endParaRPr>
          </a:p>
          <a:p>
            <a:pPr>
              <a:spcBef>
                <a:spcPts val="0"/>
              </a:spcBef>
              <a:spcAft>
                <a:spcPts val="0"/>
              </a:spcAft>
              <a:buClr>
                <a:srgbClr val="043882"/>
              </a:buClr>
            </a:pPr>
            <a:r>
              <a:rPr lang="en-US" b="1" dirty="0" smtClean="0">
                <a:solidFill>
                  <a:srgbClr val="363636"/>
                </a:solidFill>
              </a:rPr>
              <a:t>Conclusions</a:t>
            </a:r>
          </a:p>
          <a:p>
            <a:pPr lvl="1">
              <a:spcBef>
                <a:spcPts val="0"/>
              </a:spcBef>
              <a:spcAft>
                <a:spcPts val="0"/>
              </a:spcAft>
              <a:buClr>
                <a:srgbClr val="043882"/>
              </a:buClr>
            </a:pPr>
            <a:r>
              <a:rPr lang="en-GB" b="1" dirty="0" smtClean="0">
                <a:solidFill>
                  <a:srgbClr val="363636"/>
                </a:solidFill>
              </a:rPr>
              <a:t>There were improvements in PFS and ORR in the Japanese population, which was consistent with the Western population</a:t>
            </a:r>
          </a:p>
          <a:p>
            <a:pPr lvl="1">
              <a:spcBef>
                <a:spcPts val="0"/>
              </a:spcBef>
              <a:spcAft>
                <a:spcPts val="0"/>
              </a:spcAft>
              <a:buClr>
                <a:srgbClr val="043882"/>
              </a:buClr>
            </a:pPr>
            <a:r>
              <a:rPr lang="en-GB" b="1" dirty="0" smtClean="0">
                <a:solidFill>
                  <a:srgbClr val="363636"/>
                </a:solidFill>
              </a:rPr>
              <a:t>Prolonged </a:t>
            </a:r>
            <a:r>
              <a:rPr lang="en-GB" b="1" dirty="0">
                <a:solidFill>
                  <a:srgbClr val="363636"/>
                </a:solidFill>
              </a:rPr>
              <a:t>post-progression survival</a:t>
            </a:r>
            <a:r>
              <a:rPr lang="en-US" b="1" dirty="0">
                <a:solidFill>
                  <a:srgbClr val="363636"/>
                </a:solidFill>
              </a:rPr>
              <a:t> in Japanese patients may be due to higher use of </a:t>
            </a:r>
            <a:r>
              <a:rPr lang="en-US" b="1" dirty="0" smtClean="0">
                <a:solidFill>
                  <a:srgbClr val="363636"/>
                </a:solidFill>
              </a:rPr>
              <a:t>PDT </a:t>
            </a:r>
            <a:r>
              <a:rPr lang="en-US" b="1" dirty="0">
                <a:solidFill>
                  <a:srgbClr val="363636"/>
                </a:solidFill>
              </a:rPr>
              <a:t>and may have masked the potential OS </a:t>
            </a:r>
            <a:r>
              <a:rPr lang="en-US" b="1" dirty="0" smtClean="0">
                <a:solidFill>
                  <a:srgbClr val="363636"/>
                </a:solidFill>
              </a:rPr>
              <a:t>benefit</a:t>
            </a:r>
          </a:p>
          <a:p>
            <a:pPr lvl="1">
              <a:spcBef>
                <a:spcPts val="0"/>
              </a:spcBef>
              <a:spcAft>
                <a:spcPts val="0"/>
              </a:spcAft>
              <a:buClr>
                <a:srgbClr val="043882"/>
              </a:buClr>
            </a:pPr>
            <a:r>
              <a:rPr lang="en-US" b="1" dirty="0" smtClean="0">
                <a:solidFill>
                  <a:srgbClr val="363636"/>
                </a:solidFill>
              </a:rPr>
              <a:t>The safety profile was generally comparable between Japanese and Western patients, although some AEs were more frequent in Japanese patients</a:t>
            </a:r>
            <a:endParaRPr lang="en-GB" sz="1600"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30530816"/>
              </p:ext>
            </p:extLst>
          </p:nvPr>
        </p:nvGraphicFramePr>
        <p:xfrm>
          <a:off x="231775" y="1971766"/>
          <a:ext cx="8776759" cy="2382520"/>
        </p:xfrm>
        <a:graphic>
          <a:graphicData uri="http://schemas.openxmlformats.org/drawingml/2006/table">
            <a:tbl>
              <a:tblPr firstRow="1" bandRow="1">
                <a:tableStyleId>{69012ECD-51FC-41F1-AA8D-1B2483CD663E}</a:tableStyleId>
              </a:tblPr>
              <a:tblGrid>
                <a:gridCol w="1553482"/>
                <a:gridCol w="2046514"/>
                <a:gridCol w="1578429"/>
                <a:gridCol w="1948543"/>
                <a:gridCol w="1649791"/>
              </a:tblGrid>
              <a:tr h="203076">
                <a:tc rowSpan="2">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en-GB" sz="1200" dirty="0" smtClean="0">
                          <a:solidFill>
                            <a:schemeClr val="tx2"/>
                          </a:solidFill>
                        </a:rPr>
                        <a:t>Grade 3 AEs occurring in &gt;5% in</a:t>
                      </a:r>
                      <a:r>
                        <a:rPr lang="en-GB" sz="1200" baseline="0" dirty="0" smtClean="0">
                          <a:solidFill>
                            <a:schemeClr val="tx2"/>
                          </a:solidFill>
                        </a:rPr>
                        <a:t> any group</a:t>
                      </a:r>
                      <a:r>
                        <a:rPr lang="en-GB" sz="1200" dirty="0" smtClean="0">
                          <a:solidFill>
                            <a:schemeClr val="tx2"/>
                          </a:solidFill>
                        </a:rPr>
                        <a:t>, %</a:t>
                      </a:r>
                      <a:endParaRPr lang="en-GB" sz="1200" dirty="0">
                        <a:solidFill>
                          <a:schemeClr val="tx2"/>
                        </a:solidFill>
                      </a:endParaRPr>
                    </a:p>
                  </a:txBody>
                  <a:tcPr anchor="b">
                    <a:lnB w="12700" cap="flat" cmpd="sng" algn="ctr">
                      <a:solidFill>
                        <a:schemeClr val="accent1"/>
                      </a:solidFill>
                      <a:prstDash val="solid"/>
                      <a:round/>
                      <a:headEnd type="none" w="med" len="med"/>
                      <a:tailEnd type="none" w="med" len="med"/>
                    </a:lnB>
                  </a:tcPr>
                </a:tc>
                <a:tc gridSpan="2">
                  <a:txBody>
                    <a:bodyPr/>
                    <a:lstStyle/>
                    <a:p>
                      <a:pPr algn="ctr">
                        <a:lnSpc>
                          <a:spcPts val="1300"/>
                        </a:lnSpc>
                      </a:pPr>
                      <a:r>
                        <a:rPr lang="en-GB" sz="1200" dirty="0" smtClean="0">
                          <a:solidFill>
                            <a:schemeClr val="tx2"/>
                          </a:solidFill>
                        </a:rPr>
                        <a:t>Japanese</a:t>
                      </a:r>
                    </a:p>
                  </a:txBody>
                  <a:tcPr anchor="b"/>
                </a:tc>
                <a:tc hMerge="1">
                  <a:txBody>
                    <a:bodyPr/>
                    <a:lstStyle/>
                    <a:p>
                      <a:pPr algn="ctr"/>
                      <a:endParaRPr lang="en-GB" sz="1400" dirty="0" smtClean="0">
                        <a:solidFill>
                          <a:schemeClr val="tx2"/>
                        </a:solidFill>
                      </a:endParaRPr>
                    </a:p>
                  </a:txBody>
                  <a:tcPr anchor="b"/>
                </a:tc>
                <a:tc gridSpan="2">
                  <a:txBody>
                    <a:bodyPr/>
                    <a:lstStyle/>
                    <a:p>
                      <a:pPr algn="ctr">
                        <a:lnSpc>
                          <a:spcPts val="1300"/>
                        </a:lnSpc>
                      </a:pPr>
                      <a:r>
                        <a:rPr lang="en-GB" sz="1200" dirty="0" smtClean="0">
                          <a:solidFill>
                            <a:schemeClr val="tx2"/>
                          </a:solidFill>
                        </a:rPr>
                        <a:t>Western</a:t>
                      </a:r>
                      <a:endParaRPr lang="en-GB" sz="1200" dirty="0">
                        <a:solidFill>
                          <a:schemeClr val="tx2"/>
                        </a:solidFill>
                      </a:endParaRPr>
                    </a:p>
                  </a:txBody>
                  <a:tcPr anchor="b"/>
                </a:tc>
                <a:tc hMerge="1">
                  <a:txBody>
                    <a:bodyPr/>
                    <a:lstStyle/>
                    <a:p>
                      <a:pPr algn="ctr"/>
                      <a:endParaRPr lang="en-GB" sz="1400" dirty="0">
                        <a:solidFill>
                          <a:schemeClr val="tx2"/>
                        </a:solidFill>
                      </a:endParaRPr>
                    </a:p>
                  </a:txBody>
                  <a:tcPr anchor="b"/>
                </a:tc>
              </a:tr>
              <a:tr h="0">
                <a:tc vMerge="1">
                  <a:txBody>
                    <a:bodyPr/>
                    <a:lstStyle/>
                    <a:p>
                      <a:pPr>
                        <a:lnSpc>
                          <a:spcPts val="1300"/>
                        </a:lnSpc>
                      </a:pPr>
                      <a:endParaRPr lang="en-GB" sz="1200" b="1" baseline="0" dirty="0" smtClean="0">
                        <a:solidFill>
                          <a:schemeClr val="tx2"/>
                        </a:solidFill>
                      </a:endParaRPr>
                    </a:p>
                  </a:txBody>
                  <a:tcPr>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ts val="1300"/>
                        </a:lnSpc>
                      </a:pPr>
                      <a:r>
                        <a:rPr lang="en-US" sz="1200" b="1" dirty="0" smtClean="0">
                          <a:solidFill>
                            <a:schemeClr val="tx2"/>
                          </a:solidFill>
                        </a:rPr>
                        <a:t>RAM+PTX (n=68)</a:t>
                      </a:r>
                      <a:endParaRPr lang="en-US" sz="1200" b="1" dirty="0">
                        <a:solidFill>
                          <a:schemeClr val="tx2"/>
                        </a:solidFill>
                      </a:endParaRPr>
                    </a:p>
                  </a:txBody>
                  <a:tcPr>
                    <a:lnB w="12700" cap="flat" cmpd="sng" algn="ctr">
                      <a:solidFill>
                        <a:schemeClr val="accent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b="1" dirty="0" smtClean="0">
                          <a:solidFill>
                            <a:schemeClr val="tx2"/>
                          </a:solidFill>
                        </a:rPr>
                        <a:t>PBO+PTX (n=71)</a:t>
                      </a:r>
                    </a:p>
                  </a:txBody>
                  <a:tcPr>
                    <a:lnB w="12700" cap="flat" cmpd="sng" algn="ctr">
                      <a:solidFill>
                        <a:schemeClr val="accent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b="1" dirty="0" smtClean="0">
                          <a:solidFill>
                            <a:schemeClr val="tx2"/>
                          </a:solidFill>
                        </a:rPr>
                        <a:t>RAM+PTX (n=196)</a:t>
                      </a:r>
                    </a:p>
                  </a:txBody>
                  <a:tcPr>
                    <a:lnB w="12700" cap="flat" cmpd="sng" algn="ctr">
                      <a:solidFill>
                        <a:schemeClr val="accent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b="1" dirty="0" smtClean="0">
                          <a:solidFill>
                            <a:schemeClr val="tx2"/>
                          </a:solidFill>
                        </a:rPr>
                        <a:t>PBO+PTX (n=197)</a:t>
                      </a:r>
                    </a:p>
                  </a:txBody>
                  <a:tcPr>
                    <a:lnB w="12700" cap="flat" cmpd="sng" algn="ctr">
                      <a:solidFill>
                        <a:schemeClr val="accent1"/>
                      </a:solidFill>
                      <a:prstDash val="solid"/>
                      <a:round/>
                      <a:headEnd type="none" w="med" len="med"/>
                      <a:tailEnd type="none" w="med" len="med"/>
                    </a:lnB>
                    <a:solidFill>
                      <a:schemeClr val="accent1"/>
                    </a:solidFill>
                  </a:tcPr>
                </a:tc>
              </a:tr>
              <a:tr h="215051">
                <a:tc>
                  <a:txBody>
                    <a:bodyPr/>
                    <a:lstStyle/>
                    <a:p>
                      <a:pPr>
                        <a:lnSpc>
                          <a:spcPts val="1300"/>
                        </a:lnSpc>
                      </a:pPr>
                      <a:r>
                        <a:rPr lang="en-GB" sz="1200" baseline="0" dirty="0" smtClean="0"/>
                        <a:t>Neutropenia</a:t>
                      </a:r>
                    </a:p>
                  </a:txBody>
                  <a:tcP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US" sz="1200" b="0" dirty="0" smtClean="0">
                          <a:solidFill>
                            <a:schemeClr val="tx1"/>
                          </a:solidFill>
                        </a:rPr>
                        <a:t>66.2</a:t>
                      </a:r>
                      <a:endParaRPr lang="en-US" sz="1200" b="0" dirty="0">
                        <a:solidFill>
                          <a:schemeClr val="tx1"/>
                        </a:solidFill>
                      </a:endParaRPr>
                    </a:p>
                  </a:txBody>
                  <a:tcP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b="0" dirty="0" smtClean="0">
                          <a:solidFill>
                            <a:schemeClr val="tx1"/>
                          </a:solidFill>
                        </a:rPr>
                        <a:t>25.4</a:t>
                      </a:r>
                    </a:p>
                  </a:txBody>
                  <a:tcP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b="0" dirty="0" smtClean="0">
                          <a:solidFill>
                            <a:schemeClr val="tx1"/>
                          </a:solidFill>
                        </a:rPr>
                        <a:t>32.1</a:t>
                      </a:r>
                    </a:p>
                  </a:txBody>
                  <a:tcP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14.7</a:t>
                      </a:r>
                    </a:p>
                  </a:txBody>
                  <a:tcP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r>
              <a:tr h="189411">
                <a:tc>
                  <a:txBody>
                    <a:bodyPr/>
                    <a:lstStyle/>
                    <a:p>
                      <a:pPr>
                        <a:lnSpc>
                          <a:spcPts val="1300"/>
                        </a:lnSpc>
                      </a:pPr>
                      <a:r>
                        <a:rPr lang="en-GB" sz="1200" baseline="0" dirty="0" smtClean="0"/>
                        <a:t>Leukopenia</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US" sz="1200" b="0" dirty="0" smtClean="0">
                          <a:solidFill>
                            <a:schemeClr val="tx1"/>
                          </a:solidFill>
                        </a:rPr>
                        <a:t>45.6</a:t>
                      </a:r>
                      <a:endParaRPr lang="en-US" sz="1200" b="0" dirty="0">
                        <a:solidFill>
                          <a:schemeClr val="tx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b="0" dirty="0" smtClean="0">
                          <a:solidFill>
                            <a:schemeClr val="tx1"/>
                          </a:solidFill>
                        </a:rPr>
                        <a:t>14.1</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b="0" dirty="0" smtClean="0">
                          <a:solidFill>
                            <a:schemeClr val="tx1"/>
                          </a:solidFill>
                        </a:rPr>
                        <a:t>9.7</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200" dirty="0" smtClean="0"/>
                        <a:t>4.1</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31231">
                <a:tc>
                  <a:txBody>
                    <a:bodyPr/>
                    <a:lstStyle/>
                    <a:p>
                      <a:pPr>
                        <a:lnSpc>
                          <a:spcPts val="1300"/>
                        </a:lnSpc>
                      </a:pPr>
                      <a:r>
                        <a:rPr lang="en-GB" sz="1200" baseline="0" dirty="0" smtClean="0"/>
                        <a:t>Neuropathy</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4.4</a:t>
                      </a:r>
                      <a:endParaRPr lang="en-GB"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5.6</a:t>
                      </a:r>
                      <a:endParaRPr lang="en-GB"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t>11.2</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5.6</a:t>
                      </a:r>
                      <a:endParaRPr lang="en-GB"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50973">
                <a:tc>
                  <a:txBody>
                    <a:bodyPr/>
                    <a:lstStyle/>
                    <a:p>
                      <a:pPr>
                        <a:lnSpc>
                          <a:spcPts val="1300"/>
                        </a:lnSpc>
                      </a:pPr>
                      <a:r>
                        <a:rPr lang="en-GB" sz="1200" baseline="0" dirty="0" smtClean="0"/>
                        <a:t>Decreased appetite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2.9</a:t>
                      </a:r>
                      <a:endParaRPr lang="en-GB"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5.6</a:t>
                      </a:r>
                      <a:endParaRPr lang="en-GB"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t>2.6</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2.5</a:t>
                      </a:r>
                      <a:endParaRPr lang="en-GB"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90376">
                <a:tc>
                  <a:txBody>
                    <a:bodyPr/>
                    <a:lstStyle/>
                    <a:p>
                      <a:pPr>
                        <a:lnSpc>
                          <a:spcPts val="1300"/>
                        </a:lnSpc>
                      </a:pPr>
                      <a:r>
                        <a:rPr lang="en-GB" sz="1200" baseline="0" dirty="0" smtClean="0"/>
                        <a:t>Fatigue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1.5</a:t>
                      </a:r>
                      <a:endParaRPr lang="en-GB"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2.8</a:t>
                      </a:r>
                      <a:endParaRPr lang="en-GB"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t>16.8</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6.6</a:t>
                      </a:r>
                      <a:endParaRPr lang="en-GB"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62436">
                <a:tc>
                  <a:txBody>
                    <a:bodyPr/>
                    <a:lstStyle/>
                    <a:p>
                      <a:pPr>
                        <a:lnSpc>
                          <a:spcPts val="1300"/>
                        </a:lnSpc>
                      </a:pPr>
                      <a:r>
                        <a:rPr lang="en-GB" sz="1200" baseline="0" dirty="0" smtClean="0"/>
                        <a:t>Hypertension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4.4</a:t>
                      </a:r>
                      <a:endParaRPr lang="en-GB"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0</a:t>
                      </a:r>
                      <a:endParaRPr lang="en-GB"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t>18.9</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300"/>
                        </a:lnSpc>
                      </a:pPr>
                      <a:r>
                        <a:rPr lang="en-GB" sz="1200" dirty="0" smtClean="0"/>
                        <a:t>2.5</a:t>
                      </a:r>
                      <a:endParaRPr lang="en-GB"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32468">
                <a:tc>
                  <a:txBody>
                    <a:bodyPr/>
                    <a:lstStyle/>
                    <a:p>
                      <a:pPr>
                        <a:lnSpc>
                          <a:spcPts val="1300"/>
                        </a:lnSpc>
                      </a:pPr>
                      <a:r>
                        <a:rPr lang="en-GB" sz="1200" baseline="0" dirty="0" smtClean="0"/>
                        <a:t>Abdominal pain</a:t>
                      </a:r>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300"/>
                        </a:lnSpc>
                      </a:pPr>
                      <a:r>
                        <a:rPr lang="en-GB" sz="1200" dirty="0" smtClean="0"/>
                        <a:t>0</a:t>
                      </a:r>
                      <a:endParaRPr lang="en-GB" sz="1200" dirty="0"/>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300"/>
                        </a:lnSpc>
                      </a:pPr>
                      <a:r>
                        <a:rPr lang="en-GB" sz="1200" dirty="0" smtClean="0"/>
                        <a:t>0</a:t>
                      </a:r>
                      <a:endParaRPr lang="en-GB" sz="1200" dirty="0"/>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200" dirty="0" smtClean="0"/>
                        <a:t>7.1</a:t>
                      </a:r>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300"/>
                        </a:lnSpc>
                      </a:pPr>
                      <a:r>
                        <a:rPr lang="en-GB" sz="1200" dirty="0" smtClean="0"/>
                        <a:t>4.6</a:t>
                      </a:r>
                      <a:endParaRPr lang="en-GB" sz="1200" dirty="0"/>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7" name="Text Box 9"/>
          <p:cNvSpPr txBox="1">
            <a:spLocks noChangeArrowheads="1"/>
          </p:cNvSpPr>
          <p:nvPr/>
        </p:nvSpPr>
        <p:spPr bwMode="auto">
          <a:xfrm>
            <a:off x="231775" y="6474897"/>
            <a:ext cx="24756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US" sz="1200" dirty="0" smtClean="0">
                <a:solidFill>
                  <a:srgbClr val="363636"/>
                </a:solidFill>
              </a:rPr>
              <a:t>PDT, post-discontinuation </a:t>
            </a:r>
            <a:r>
              <a:rPr lang="en-US" sz="1200" dirty="0">
                <a:solidFill>
                  <a:srgbClr val="363636"/>
                </a:solidFill>
              </a:rPr>
              <a:t>treatment </a:t>
            </a:r>
            <a:endParaRPr lang="en-GB" sz="1200" dirty="0">
              <a:solidFill>
                <a:srgbClr val="363636"/>
              </a:solidFill>
            </a:endParaRPr>
          </a:p>
        </p:txBody>
      </p:sp>
    </p:spTree>
    <p:extLst>
      <p:ext uri="{BB962C8B-B14F-4D97-AF65-F5344CB8AC3E}">
        <p14:creationId xmlns:p14="http://schemas.microsoft.com/office/powerpoint/2010/main" val="3341100053"/>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Arrow Connector 62"/>
          <p:cNvCxnSpPr/>
          <p:nvPr/>
        </p:nvCxnSpPr>
        <p:spPr>
          <a:xfrm>
            <a:off x="5494311" y="5245467"/>
            <a:ext cx="356259" cy="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494311" y="2731340"/>
            <a:ext cx="356259" cy="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sz="1500" dirty="0" smtClean="0"/>
              <a:t>LBA7: RAINBOW: A global, phase III, randomized, double-blind study of ramucirumab plus paclitaxel versus placebo plus paclitaxel in the treatment of metastatic </a:t>
            </a:r>
            <a:r>
              <a:rPr lang="en-GB" sz="1500" dirty="0" err="1" smtClean="0"/>
              <a:t>gastroesophageal</a:t>
            </a:r>
            <a:r>
              <a:rPr lang="en-GB" sz="1500" dirty="0" smtClean="0"/>
              <a:t> junction (GEJ) and gastric adenocarcinoma following disease progression on first-line platinum- and fluoropyrimidine-containing combination therapy RAINBOW IMCL CP12-0922 (I4T-IE-JVBE) – </a:t>
            </a:r>
            <a:r>
              <a:rPr lang="en-GB" sz="1500" dirty="0" err="1" smtClean="0"/>
              <a:t>Wilke</a:t>
            </a:r>
            <a:r>
              <a:rPr lang="en-GB" sz="1500" dirty="0" smtClean="0"/>
              <a:t> H et al</a:t>
            </a:r>
            <a:endParaRPr lang="en-GB" sz="1500" dirty="0"/>
          </a:p>
        </p:txBody>
      </p:sp>
      <p:sp>
        <p:nvSpPr>
          <p:cNvPr id="3" name="Content Placeholder 2"/>
          <p:cNvSpPr>
            <a:spLocks noGrp="1"/>
          </p:cNvSpPr>
          <p:nvPr>
            <p:ph idx="1"/>
          </p:nvPr>
        </p:nvSpPr>
        <p:spPr>
          <a:xfrm>
            <a:off x="228599" y="1320800"/>
            <a:ext cx="8772525" cy="5308600"/>
          </a:xfrm>
        </p:spPr>
        <p:txBody>
          <a:bodyPr/>
          <a:lstStyle/>
          <a:p>
            <a:r>
              <a:rPr lang="en-GB" sz="1800" b="1" dirty="0" smtClean="0"/>
              <a:t>Study objective</a:t>
            </a:r>
          </a:p>
          <a:p>
            <a:pPr lvl="1"/>
            <a:r>
              <a:rPr lang="en-GB" sz="1800" dirty="0" smtClean="0"/>
              <a:t>To assess the efficacy of second-line treatment with ramucirumab in combination with paclitaxel compared with paclitaxel alone in patients with gastric cancer</a:t>
            </a:r>
            <a:endParaRPr lang="en-GB" sz="1800" dirty="0"/>
          </a:p>
        </p:txBody>
      </p:sp>
      <p:cxnSp>
        <p:nvCxnSpPr>
          <p:cNvPr id="6" name="Straight Arrow Connector 5"/>
          <p:cNvCxnSpPr/>
          <p:nvPr/>
        </p:nvCxnSpPr>
        <p:spPr>
          <a:xfrm>
            <a:off x="5842658" y="3996057"/>
            <a:ext cx="271179" cy="0"/>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53842" y="3996057"/>
            <a:ext cx="356259" cy="0"/>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Oval 14"/>
          <p:cNvSpPr>
            <a:spLocks noChangeArrowheads="1"/>
          </p:cNvSpPr>
          <p:nvPr/>
        </p:nvSpPr>
        <p:spPr bwMode="auto">
          <a:xfrm>
            <a:off x="2665108" y="3688790"/>
            <a:ext cx="583595" cy="584200"/>
          </a:xfrm>
          <a:prstGeom prst="ellipse">
            <a:avLst/>
          </a:prstGeom>
          <a:noFill/>
          <a:ln w="28575">
            <a:solidFill>
              <a:schemeClr val="bg1"/>
            </a:solidFill>
            <a:round/>
            <a:headEnd/>
            <a:tailEnd/>
          </a:ln>
        </p:spPr>
        <p:txBody>
          <a:bodyPr wrap="none" anchor="ctr"/>
          <a:lstStyle/>
          <a:p>
            <a:pPr algn="ctr"/>
            <a:r>
              <a:rPr lang="en-GB" altLang="zh-CN" sz="2000" b="1" dirty="0" smtClean="0">
                <a:solidFill>
                  <a:srgbClr val="043882"/>
                </a:solidFill>
                <a:ea typeface="SimSun" pitchFamily="2" charset="-122"/>
              </a:rPr>
              <a:t>R</a:t>
            </a:r>
            <a:endParaRPr lang="en-GB" altLang="zh-CN" sz="2000" b="1" dirty="0">
              <a:solidFill>
                <a:srgbClr val="043882"/>
              </a:solidFill>
              <a:ea typeface="SimSun" pitchFamily="2" charset="-122"/>
            </a:endParaRPr>
          </a:p>
        </p:txBody>
      </p:sp>
      <p:cxnSp>
        <p:nvCxnSpPr>
          <p:cNvPr id="10" name="AutoShape 15"/>
          <p:cNvCxnSpPr>
            <a:cxnSpLocks noChangeShapeType="1"/>
            <a:stCxn id="9" idx="0"/>
            <a:endCxn id="14" idx="1"/>
          </p:cNvCxnSpPr>
          <p:nvPr/>
        </p:nvCxnSpPr>
        <p:spPr bwMode="auto">
          <a:xfrm rot="5400000" flipH="1" flipV="1">
            <a:off x="2696757" y="2991491"/>
            <a:ext cx="957449" cy="437151"/>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endCxn id="20" idx="1"/>
          </p:cNvCxnSpPr>
          <p:nvPr/>
        </p:nvCxnSpPr>
        <p:spPr bwMode="auto">
          <a:xfrm rot="16200000" flipH="1">
            <a:off x="2689242" y="4540653"/>
            <a:ext cx="972478" cy="437152"/>
          </a:xfrm>
          <a:prstGeom prst="bentConnector2">
            <a:avLst/>
          </a:prstGeom>
          <a:noFill/>
          <a:ln w="38100">
            <a:solidFill>
              <a:schemeClr val="bg1"/>
            </a:solidFill>
            <a:miter lim="800000"/>
            <a:headEnd/>
            <a:tailEnd type="triangle" w="med" len="med"/>
          </a:ln>
        </p:spPr>
      </p:cxnSp>
      <p:cxnSp>
        <p:nvCxnSpPr>
          <p:cNvPr id="12" name="AutoShape 19"/>
          <p:cNvCxnSpPr>
            <a:cxnSpLocks noChangeShapeType="1"/>
            <a:endCxn id="9" idx="2"/>
          </p:cNvCxnSpPr>
          <p:nvPr/>
        </p:nvCxnSpPr>
        <p:spPr bwMode="auto">
          <a:xfrm>
            <a:off x="1633534" y="3978053"/>
            <a:ext cx="1031574" cy="2837"/>
          </a:xfrm>
          <a:prstGeom prst="straightConnector1">
            <a:avLst/>
          </a:prstGeom>
          <a:noFill/>
          <a:ln w="38100">
            <a:solidFill>
              <a:schemeClr val="bg1"/>
            </a:solidFill>
            <a:round/>
            <a:headEnd/>
            <a:tailEnd type="triangle" w="med" len="med"/>
          </a:ln>
        </p:spPr>
      </p:cxnSp>
      <p:sp>
        <p:nvSpPr>
          <p:cNvPr id="13" name="AutoShape 9"/>
          <p:cNvSpPr>
            <a:spLocks noChangeArrowheads="1"/>
          </p:cNvSpPr>
          <p:nvPr/>
        </p:nvSpPr>
        <p:spPr bwMode="auto">
          <a:xfrm>
            <a:off x="163040" y="2518753"/>
            <a:ext cx="2318902" cy="2941615"/>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Patients </a:t>
            </a:r>
            <a:r>
              <a:rPr lang="en-GB" altLang="zh-CN" dirty="0">
                <a:solidFill>
                  <a:srgbClr val="FFFFFF"/>
                </a:solidFill>
                <a:ea typeface="SimSun" pitchFamily="2" charset="-122"/>
              </a:rPr>
              <a:t>with </a:t>
            </a:r>
            <a:endParaRPr lang="en-GB" altLang="zh-CN" dirty="0" smtClean="0">
              <a:solidFill>
                <a:srgbClr val="FFFFFF"/>
              </a:solidFill>
              <a:ea typeface="SimSun" pitchFamily="2" charset="-122"/>
            </a:endParaRP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Metastatic or locally advanced </a:t>
            </a:r>
            <a:r>
              <a:rPr lang="en-GB" altLang="zh-CN" dirty="0" err="1" smtClean="0">
                <a:solidFill>
                  <a:srgbClr val="FFFFFF"/>
                </a:solidFill>
                <a:ea typeface="SimSun" pitchFamily="2" charset="-122"/>
              </a:rPr>
              <a:t>unresectable</a:t>
            </a:r>
            <a:r>
              <a:rPr lang="en-GB" altLang="zh-CN" dirty="0" smtClean="0">
                <a:solidFill>
                  <a:srgbClr val="FFFFFF"/>
                </a:solidFill>
                <a:ea typeface="SimSun" pitchFamily="2" charset="-122"/>
              </a:rPr>
              <a:t> gastric or GEJ adenocarcinoma</a:t>
            </a: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Progression after 1</a:t>
            </a:r>
            <a:r>
              <a:rPr lang="en-GB" altLang="zh-CN" baseline="30000" dirty="0" smtClean="0">
                <a:solidFill>
                  <a:srgbClr val="FFFFFF"/>
                </a:solidFill>
                <a:ea typeface="SimSun" pitchFamily="2" charset="-122"/>
              </a:rPr>
              <a:t>st</a:t>
            </a:r>
            <a:r>
              <a:rPr lang="en-GB" altLang="zh-CN" dirty="0" smtClean="0">
                <a:solidFill>
                  <a:srgbClr val="FFFFFF"/>
                </a:solidFill>
                <a:ea typeface="SimSun" pitchFamily="2" charset="-122"/>
              </a:rPr>
              <a:t>-line therapy</a:t>
            </a: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0–1 </a:t>
            </a:r>
            <a:endParaRPr lang="en-GB" altLang="zh-CN" dirty="0">
              <a:solidFill>
                <a:srgbClr val="FFFFFF"/>
              </a:solidFill>
              <a:ea typeface="SimSun" pitchFamily="2" charset="-122"/>
            </a:endParaRPr>
          </a:p>
        </p:txBody>
      </p:sp>
      <p:sp>
        <p:nvSpPr>
          <p:cNvPr id="14" name="AutoShape 8"/>
          <p:cNvSpPr>
            <a:spLocks noChangeArrowheads="1"/>
          </p:cNvSpPr>
          <p:nvPr/>
        </p:nvSpPr>
        <p:spPr bwMode="auto">
          <a:xfrm>
            <a:off x="3394057" y="2327578"/>
            <a:ext cx="2258596" cy="807525"/>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Ramucirumab+</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paclitaxel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(n=330)</a:t>
            </a:r>
            <a:endParaRPr lang="en-GB" altLang="zh-CN" dirty="0">
              <a:solidFill>
                <a:srgbClr val="FFFFFF"/>
              </a:solidFill>
              <a:ea typeface="SimSun" pitchFamily="2" charset="-122"/>
            </a:endParaRPr>
          </a:p>
        </p:txBody>
      </p:sp>
      <p:sp>
        <p:nvSpPr>
          <p:cNvPr id="15" name="Content Placeholder 26"/>
          <p:cNvSpPr txBox="1">
            <a:spLocks/>
          </p:cNvSpPr>
          <p:nvPr/>
        </p:nvSpPr>
        <p:spPr bwMode="auto">
          <a:xfrm>
            <a:off x="3375036" y="3109535"/>
            <a:ext cx="2253894"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Geographic region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Measurable vs. non-measurable disease</a:t>
            </a:r>
            <a:endParaRPr lang="en-GB" sz="1400" dirty="0">
              <a:solidFill>
                <a:srgbClr val="363636"/>
              </a:solidFill>
              <a:latin typeface="Arial"/>
            </a:endParaRPr>
          </a:p>
          <a:p>
            <a:pPr marL="203200" indent="-203200">
              <a:spcBef>
                <a:spcPts val="0"/>
              </a:spcBef>
              <a:spcAft>
                <a:spcPts val="400"/>
              </a:spcAft>
              <a:buFont typeface="Arial" pitchFamily="34" charset="0"/>
              <a:buChar char="•"/>
              <a:defRPr/>
            </a:pPr>
            <a:r>
              <a:rPr lang="en-GB" sz="1400" dirty="0" smtClean="0">
                <a:solidFill>
                  <a:srgbClr val="363636"/>
                </a:solidFill>
                <a:latin typeface="Arial"/>
              </a:rPr>
              <a:t>Time of progression on 1</a:t>
            </a:r>
            <a:r>
              <a:rPr lang="en-GB" sz="1400" baseline="30000" dirty="0" smtClean="0">
                <a:solidFill>
                  <a:srgbClr val="363636"/>
                </a:solidFill>
                <a:latin typeface="Arial"/>
              </a:rPr>
              <a:t>st</a:t>
            </a:r>
            <a:r>
              <a:rPr lang="en-GB" sz="1400" dirty="0" smtClean="0">
                <a:solidFill>
                  <a:srgbClr val="363636"/>
                </a:solidFill>
                <a:latin typeface="Arial"/>
              </a:rPr>
              <a:t>-line therapy (&lt;6 vs. ≥6 months)</a:t>
            </a:r>
            <a:endParaRPr lang="en-GB" sz="1400" dirty="0">
              <a:solidFill>
                <a:srgbClr val="363636"/>
              </a:solidFill>
              <a:latin typeface="Arial"/>
            </a:endParaRPr>
          </a:p>
        </p:txBody>
      </p:sp>
      <p:sp>
        <p:nvSpPr>
          <p:cNvPr id="19" name="AutoShape 8"/>
          <p:cNvSpPr>
            <a:spLocks noChangeArrowheads="1"/>
          </p:cNvSpPr>
          <p:nvPr/>
        </p:nvSpPr>
        <p:spPr bwMode="auto">
          <a:xfrm>
            <a:off x="7600205" y="3521748"/>
            <a:ext cx="1436920" cy="948618"/>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Survival &amp; safety follow-up</a:t>
            </a:r>
            <a:endParaRPr lang="en-GB" altLang="zh-CN" dirty="0">
              <a:solidFill>
                <a:srgbClr val="363636"/>
              </a:solidFill>
              <a:ea typeface="SimSun" pitchFamily="2" charset="-122"/>
            </a:endParaRPr>
          </a:p>
        </p:txBody>
      </p:sp>
      <p:sp>
        <p:nvSpPr>
          <p:cNvPr id="20" name="AutoShape 12"/>
          <p:cNvSpPr>
            <a:spLocks noChangeArrowheads="1"/>
          </p:cNvSpPr>
          <p:nvPr/>
        </p:nvSpPr>
        <p:spPr bwMode="auto">
          <a:xfrm>
            <a:off x="3394057" y="4850138"/>
            <a:ext cx="2234846" cy="79065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Placebo+</a:t>
            </a:r>
            <a:br>
              <a:rPr lang="en-GB" altLang="zh-CN" dirty="0" smtClean="0">
                <a:solidFill>
                  <a:srgbClr val="363636"/>
                </a:solidFill>
                <a:ea typeface="SimSun" pitchFamily="2" charset="-122"/>
              </a:rPr>
            </a:br>
            <a:r>
              <a:rPr lang="en-GB" altLang="zh-CN" dirty="0" smtClean="0">
                <a:solidFill>
                  <a:srgbClr val="363636"/>
                </a:solidFill>
                <a:ea typeface="SimSun" pitchFamily="2" charset="-122"/>
              </a:rPr>
              <a:t>Paclitaxel </a:t>
            </a:r>
            <a:br>
              <a:rPr lang="en-GB" altLang="zh-CN" dirty="0" smtClean="0">
                <a:solidFill>
                  <a:srgbClr val="363636"/>
                </a:solidFill>
                <a:ea typeface="SimSun" pitchFamily="2" charset="-122"/>
              </a:rPr>
            </a:br>
            <a:r>
              <a:rPr lang="en-GB" altLang="zh-CN" dirty="0" smtClean="0">
                <a:solidFill>
                  <a:srgbClr val="363636"/>
                </a:solidFill>
                <a:ea typeface="SimSun" pitchFamily="2" charset="-122"/>
              </a:rPr>
              <a:t>(n=335)</a:t>
            </a:r>
            <a:endParaRPr lang="en-GB" altLang="zh-CN" dirty="0">
              <a:solidFill>
                <a:srgbClr val="363636"/>
              </a:solidFill>
              <a:ea typeface="SimSun" pitchFamily="2" charset="-122"/>
            </a:endParaRPr>
          </a:p>
        </p:txBody>
      </p:sp>
      <p:sp>
        <p:nvSpPr>
          <p:cNvPr id="21" name="AutoShape 8"/>
          <p:cNvSpPr>
            <a:spLocks noChangeArrowheads="1"/>
          </p:cNvSpPr>
          <p:nvPr/>
        </p:nvSpPr>
        <p:spPr bwMode="auto">
          <a:xfrm rot="16200000">
            <a:off x="6008187" y="3365946"/>
            <a:ext cx="1425041" cy="1260223"/>
          </a:xfrm>
          <a:prstGeom prst="roundRect">
            <a:avLst>
              <a:gd name="adj" fmla="val 16667"/>
            </a:avLst>
          </a:prstGeom>
          <a:solidFill>
            <a:schemeClr val="bg2">
              <a:lumMod val="75000"/>
            </a:schemeClr>
          </a:solidFill>
          <a:ln w="9525" algn="ctr">
            <a:noFill/>
            <a:round/>
            <a:headEnd/>
            <a:tailEnd/>
          </a:ln>
        </p:spPr>
        <p:txBody>
          <a:bodyPr vert="vert" lIns="90488" tIns="0" rIns="90488" bIns="0" anchor="ctr"/>
          <a:lstStyle/>
          <a:p>
            <a:pPr algn="ctr" defTabSz="892175" eaLnBrk="0" hangingPunct="0"/>
            <a:r>
              <a:rPr lang="en-GB" altLang="zh-CN" dirty="0" smtClean="0">
                <a:solidFill>
                  <a:srgbClr val="FFFFFF"/>
                </a:solidFill>
                <a:ea typeface="SimSun" pitchFamily="2" charset="-122"/>
              </a:rPr>
              <a:t>PD or intolerable toxicity</a:t>
            </a:r>
            <a:endParaRPr lang="en-GB" altLang="zh-CN" dirty="0">
              <a:solidFill>
                <a:srgbClr val="FFFFFF"/>
              </a:solidFill>
              <a:ea typeface="SimSun" pitchFamily="2" charset="-122"/>
            </a:endParaRPr>
          </a:p>
        </p:txBody>
      </p:sp>
      <p:cxnSp>
        <p:nvCxnSpPr>
          <p:cNvPr id="54" name="Straight Connector 53"/>
          <p:cNvCxnSpPr/>
          <p:nvPr/>
        </p:nvCxnSpPr>
        <p:spPr>
          <a:xfrm flipH="1">
            <a:off x="5842658" y="2731344"/>
            <a:ext cx="1" cy="25294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Box 9"/>
          <p:cNvSpPr txBox="1">
            <a:spLocks noChangeArrowheads="1"/>
          </p:cNvSpPr>
          <p:nvPr/>
        </p:nvSpPr>
        <p:spPr bwMode="auto">
          <a:xfrm>
            <a:off x="231774" y="6284502"/>
            <a:ext cx="4785499" cy="41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b">
            <a:spAutoFit/>
          </a:bodyPr>
          <a:lstStyle/>
          <a:p>
            <a:r>
              <a:rPr lang="en-GB" sz="1100" dirty="0" smtClean="0">
                <a:solidFill>
                  <a:srgbClr val="363636"/>
                </a:solidFill>
              </a:rPr>
              <a:t>Ramucirumab 8 mg/kg days 1 &amp; 15;</a:t>
            </a:r>
          </a:p>
          <a:p>
            <a:r>
              <a:rPr lang="en-GB" sz="1100" dirty="0" smtClean="0">
                <a:solidFill>
                  <a:srgbClr val="363636"/>
                </a:solidFill>
              </a:rPr>
              <a:t>Paclitaxel 80 mg/m</a:t>
            </a:r>
            <a:r>
              <a:rPr lang="en-GB" sz="1100" baseline="30000" dirty="0" smtClean="0">
                <a:solidFill>
                  <a:srgbClr val="363636"/>
                </a:solidFill>
              </a:rPr>
              <a:t>2</a:t>
            </a:r>
            <a:r>
              <a:rPr lang="en-GB" sz="1100" dirty="0" smtClean="0">
                <a:solidFill>
                  <a:srgbClr val="363636"/>
                </a:solidFill>
              </a:rPr>
              <a:t> days 1, 8 &amp; 15 of 28-day cycle</a:t>
            </a:r>
            <a:endParaRPr lang="en-GB" sz="1100" dirty="0">
              <a:solidFill>
                <a:srgbClr val="363636"/>
              </a:solidFill>
            </a:endParaRPr>
          </a:p>
        </p:txBody>
      </p:sp>
      <p:sp>
        <p:nvSpPr>
          <p:cNvPr id="70" name="Rectangle 9"/>
          <p:cNvSpPr txBox="1">
            <a:spLocks noChangeArrowheads="1"/>
          </p:cNvSpPr>
          <p:nvPr/>
        </p:nvSpPr>
        <p:spPr bwMode="auto">
          <a:xfrm>
            <a:off x="371225" y="5644120"/>
            <a:ext cx="323887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OS</a:t>
            </a:r>
          </a:p>
        </p:txBody>
      </p:sp>
      <p:sp>
        <p:nvSpPr>
          <p:cNvPr id="72" name="Rectangle 9"/>
          <p:cNvSpPr txBox="1">
            <a:spLocks noChangeArrowheads="1"/>
          </p:cNvSpPr>
          <p:nvPr/>
        </p:nvSpPr>
        <p:spPr bwMode="auto">
          <a:xfrm>
            <a:off x="4929373" y="5644120"/>
            <a:ext cx="421462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PFS, TTP, ORR, safety, </a:t>
            </a:r>
            <a:r>
              <a:rPr lang="en-GB" sz="1600" kern="0" dirty="0" err="1" smtClean="0">
                <a:solidFill>
                  <a:srgbClr val="363636"/>
                </a:solidFill>
              </a:rPr>
              <a:t>QoL</a:t>
            </a:r>
            <a:r>
              <a:rPr lang="en-GB" sz="1600" kern="0" dirty="0" smtClean="0">
                <a:solidFill>
                  <a:srgbClr val="363636"/>
                </a:solidFill>
              </a:rPr>
              <a:t>, PK, PD</a:t>
            </a:r>
          </a:p>
        </p:txBody>
      </p:sp>
      <p:sp>
        <p:nvSpPr>
          <p:cNvPr id="24"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Wilke</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LBA7)</a:t>
            </a:r>
            <a:endParaRPr lang="en-GB" sz="1100" dirty="0">
              <a:solidFill>
                <a:srgbClr val="363636"/>
              </a:solidFill>
            </a:endParaRPr>
          </a:p>
        </p:txBody>
      </p:sp>
    </p:spTree>
    <p:extLst>
      <p:ext uri="{BB962C8B-B14F-4D97-AF65-F5344CB8AC3E}">
        <p14:creationId xmlns:p14="http://schemas.microsoft.com/office/powerpoint/2010/main" val="106661936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500" dirty="0" smtClean="0"/>
              <a:t>LBA7: RAINBOW: A global, phase III, randomized, double-blind study of ramucirumab plus paclitaxel versus placebo plus paclitaxel in the treatment of metastatic </a:t>
            </a:r>
            <a:r>
              <a:rPr lang="en-GB" sz="1500" dirty="0" err="1" smtClean="0"/>
              <a:t>gastroesophageal</a:t>
            </a:r>
            <a:r>
              <a:rPr lang="en-GB" sz="1500" dirty="0" smtClean="0"/>
              <a:t> junction (GEJ) and gastric adenocarcinoma following disease progression on first-line platinum- and fluoropyrimidine-containing combination therapy RAINBOW IMCL CP12-0922 (I4T-IE-JVBE) – </a:t>
            </a:r>
            <a:r>
              <a:rPr lang="en-GB" sz="1500" dirty="0" err="1" smtClean="0"/>
              <a:t>Wilke</a:t>
            </a:r>
            <a:r>
              <a:rPr lang="en-GB" sz="1500" dirty="0" smtClean="0"/>
              <a:t> H et al</a:t>
            </a:r>
            <a:endParaRPr lang="en-GB" sz="1500" dirty="0"/>
          </a:p>
        </p:txBody>
      </p:sp>
      <p:sp>
        <p:nvSpPr>
          <p:cNvPr id="3" name="Content Placeholder 2"/>
          <p:cNvSpPr>
            <a:spLocks noGrp="1"/>
          </p:cNvSpPr>
          <p:nvPr>
            <p:ph idx="1"/>
          </p:nvPr>
        </p:nvSpPr>
        <p:spPr/>
        <p:txBody>
          <a:bodyPr/>
          <a:lstStyle/>
          <a:p>
            <a:r>
              <a:rPr lang="en-GB" sz="1800" b="1" dirty="0" smtClean="0"/>
              <a:t>Key results</a:t>
            </a:r>
          </a:p>
        </p:txBody>
      </p:sp>
      <p:sp>
        <p:nvSpPr>
          <p:cNvPr id="8"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Wilke</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LBA7)</a:t>
            </a:r>
            <a:endParaRPr lang="en-GB" sz="1100" dirty="0">
              <a:solidFill>
                <a:srgbClr val="363636"/>
              </a:solidFill>
            </a:endParaRPr>
          </a:p>
        </p:txBody>
      </p:sp>
      <p:sp>
        <p:nvSpPr>
          <p:cNvPr id="10" name="Rectangle 6"/>
          <p:cNvSpPr>
            <a:spLocks noChangeArrowheads="1"/>
          </p:cNvSpPr>
          <p:nvPr/>
        </p:nvSpPr>
        <p:spPr bwMode="auto">
          <a:xfrm>
            <a:off x="4507978" y="5609384"/>
            <a:ext cx="6732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600" dirty="0" smtClean="0">
                <a:solidFill>
                  <a:srgbClr val="363636"/>
                </a:solidFill>
              </a:rPr>
              <a:t>Months</a:t>
            </a:r>
            <a:endParaRPr lang="en-GB" sz="1600" dirty="0">
              <a:solidFill>
                <a:srgbClr val="363636"/>
              </a:solidFill>
            </a:endParaRPr>
          </a:p>
        </p:txBody>
      </p:sp>
      <p:sp>
        <p:nvSpPr>
          <p:cNvPr id="11" name="Rectangle 5"/>
          <p:cNvSpPr>
            <a:spLocks noChangeArrowheads="1"/>
          </p:cNvSpPr>
          <p:nvPr/>
        </p:nvSpPr>
        <p:spPr bwMode="auto">
          <a:xfrm>
            <a:off x="788867" y="5330501"/>
            <a:ext cx="81265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77913">
              <a:tabLst>
                <a:tab pos="476250" algn="ctr"/>
                <a:tab pos="987425" algn="ctr"/>
                <a:tab pos="1500188" algn="ctr"/>
                <a:tab pos="2011363" algn="ctr"/>
                <a:tab pos="2524125" algn="ctr"/>
                <a:tab pos="3035300" algn="ctr"/>
                <a:tab pos="3548063" algn="ctr"/>
                <a:tab pos="4059238" algn="ctr"/>
                <a:tab pos="4572000" algn="ctr"/>
                <a:tab pos="5084763" algn="ctr"/>
                <a:tab pos="5595938" algn="ctr"/>
                <a:tab pos="6108700" algn="ctr"/>
                <a:tab pos="6619875" algn="ctr"/>
                <a:tab pos="7132638" algn="ctr"/>
                <a:tab pos="7643813" algn="ctr"/>
              </a:tabLst>
            </a:pPr>
            <a:r>
              <a:rPr lang="en-GB" sz="1600" dirty="0">
                <a:solidFill>
                  <a:srgbClr val="363636"/>
                </a:solidFill>
              </a:rPr>
              <a:t>	</a:t>
            </a:r>
            <a:r>
              <a:rPr lang="en-GB" sz="1600" dirty="0" smtClean="0">
                <a:solidFill>
                  <a:srgbClr val="363636"/>
                </a:solidFill>
              </a:rPr>
              <a:t>0	2	4	6	8	10	12	14	16	18	20	22	24	26	28</a:t>
            </a:r>
            <a:endParaRPr lang="en-GB" sz="1600" dirty="0">
              <a:solidFill>
                <a:srgbClr val="363636"/>
              </a:solidFill>
            </a:endParaRPr>
          </a:p>
        </p:txBody>
      </p:sp>
      <p:sp>
        <p:nvSpPr>
          <p:cNvPr id="12" name="Rectangle 5"/>
          <p:cNvSpPr>
            <a:spLocks noChangeArrowheads="1"/>
          </p:cNvSpPr>
          <p:nvPr/>
        </p:nvSpPr>
        <p:spPr bwMode="auto">
          <a:xfrm>
            <a:off x="788867" y="5926643"/>
            <a:ext cx="81265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77913">
              <a:tabLst>
                <a:tab pos="476250" algn="ctr"/>
                <a:tab pos="987425" algn="ctr"/>
                <a:tab pos="1500188" algn="ctr"/>
                <a:tab pos="2011363" algn="ctr"/>
                <a:tab pos="2524125" algn="ctr"/>
                <a:tab pos="3035300" algn="ctr"/>
                <a:tab pos="3548063" algn="ctr"/>
                <a:tab pos="4059238" algn="ctr"/>
                <a:tab pos="4572000" algn="ctr"/>
                <a:tab pos="5084763" algn="ctr"/>
                <a:tab pos="5595938" algn="ctr"/>
                <a:tab pos="6108700" algn="ctr"/>
                <a:tab pos="6619875" algn="ctr"/>
                <a:tab pos="7132638" algn="ctr"/>
                <a:tab pos="7643813" algn="ctr"/>
              </a:tabLst>
            </a:pPr>
            <a:r>
              <a:rPr lang="en-GB" sz="1200" dirty="0">
                <a:solidFill>
                  <a:srgbClr val="363636"/>
                </a:solidFill>
              </a:rPr>
              <a:t>	</a:t>
            </a:r>
            <a:r>
              <a:rPr lang="en-GB" sz="1200" dirty="0" smtClean="0">
                <a:solidFill>
                  <a:srgbClr val="363636"/>
                </a:solidFill>
              </a:rPr>
              <a:t>330	308	267	228	185	148	116	78	60	41	24	13	6	1	0</a:t>
            </a:r>
          </a:p>
          <a:p>
            <a:pPr defTabSz="1077913">
              <a:tabLst>
                <a:tab pos="476250" algn="ctr"/>
                <a:tab pos="987425" algn="ctr"/>
                <a:tab pos="1500188" algn="ctr"/>
                <a:tab pos="2011363" algn="ctr"/>
                <a:tab pos="2524125" algn="ctr"/>
                <a:tab pos="3035300" algn="ctr"/>
                <a:tab pos="3548063" algn="ctr"/>
                <a:tab pos="4059238" algn="ctr"/>
                <a:tab pos="4572000" algn="ctr"/>
                <a:tab pos="5084763" algn="ctr"/>
                <a:tab pos="5595938" algn="ctr"/>
                <a:tab pos="6108700" algn="ctr"/>
                <a:tab pos="6619875" algn="ctr"/>
                <a:tab pos="7132638" algn="ctr"/>
                <a:tab pos="7643813" algn="ctr"/>
              </a:tabLst>
            </a:pPr>
            <a:r>
              <a:rPr lang="en-GB" sz="1200" dirty="0">
                <a:solidFill>
                  <a:srgbClr val="363636"/>
                </a:solidFill>
              </a:rPr>
              <a:t>	</a:t>
            </a:r>
            <a:r>
              <a:rPr lang="en-GB" sz="1200" dirty="0" smtClean="0">
                <a:solidFill>
                  <a:srgbClr val="363636"/>
                </a:solidFill>
              </a:rPr>
              <a:t>335	294	241	180	143	109	81	64	47	30	22	13	5	2	0	</a:t>
            </a:r>
            <a:endParaRPr lang="en-GB" sz="1200" dirty="0">
              <a:solidFill>
                <a:srgbClr val="363636"/>
              </a:solidFill>
            </a:endParaRPr>
          </a:p>
        </p:txBody>
      </p:sp>
      <p:sp>
        <p:nvSpPr>
          <p:cNvPr id="13" name="Rectangle 5"/>
          <p:cNvSpPr>
            <a:spLocks noChangeArrowheads="1"/>
          </p:cNvSpPr>
          <p:nvPr/>
        </p:nvSpPr>
        <p:spPr bwMode="auto">
          <a:xfrm>
            <a:off x="217308" y="5926643"/>
            <a:ext cx="10040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77913">
              <a:tabLst>
                <a:tab pos="484188" algn="ctr"/>
                <a:tab pos="958850" algn="ctr"/>
                <a:tab pos="1435100" algn="ctr"/>
                <a:tab pos="1909763" algn="ctr"/>
                <a:tab pos="2401888" algn="ctr"/>
                <a:tab pos="2868613" algn="ctr"/>
                <a:tab pos="3352800" algn="ctr"/>
                <a:tab pos="3827463" algn="ctr"/>
                <a:tab pos="4321175" algn="ctr"/>
                <a:tab pos="4805363" algn="ctr"/>
                <a:tab pos="5270500" algn="ctr"/>
                <a:tab pos="5764213" algn="ctr"/>
                <a:tab pos="6230938" algn="ctr"/>
                <a:tab pos="6723063" algn="ctr"/>
                <a:tab pos="7216775" algn="ctr"/>
                <a:tab pos="7646988" algn="ctr"/>
              </a:tabLst>
            </a:pPr>
            <a:r>
              <a:rPr lang="en-GB" sz="1200" dirty="0" smtClean="0">
                <a:solidFill>
                  <a:srgbClr val="363636"/>
                </a:solidFill>
              </a:rPr>
              <a:t>RAM+PTX</a:t>
            </a:r>
          </a:p>
          <a:p>
            <a:pPr defTabSz="1077913">
              <a:tabLst>
                <a:tab pos="484188" algn="ctr"/>
                <a:tab pos="958850" algn="ctr"/>
                <a:tab pos="1435100" algn="ctr"/>
                <a:tab pos="1909763" algn="ctr"/>
                <a:tab pos="2401888" algn="ctr"/>
                <a:tab pos="2868613" algn="ctr"/>
                <a:tab pos="3352800" algn="ctr"/>
                <a:tab pos="3827463" algn="ctr"/>
                <a:tab pos="4321175" algn="ctr"/>
                <a:tab pos="4805363" algn="ctr"/>
                <a:tab pos="5270500" algn="ctr"/>
                <a:tab pos="5764213" algn="ctr"/>
                <a:tab pos="6230938" algn="ctr"/>
                <a:tab pos="6723063" algn="ctr"/>
                <a:tab pos="7216775" algn="ctr"/>
                <a:tab pos="7646988" algn="ctr"/>
              </a:tabLst>
            </a:pPr>
            <a:r>
              <a:rPr lang="en-GB" sz="1200" dirty="0" smtClean="0">
                <a:solidFill>
                  <a:srgbClr val="363636"/>
                </a:solidFill>
              </a:rPr>
              <a:t>PBO+PTX	</a:t>
            </a:r>
            <a:endParaRPr lang="en-GB" sz="1200" dirty="0">
              <a:solidFill>
                <a:srgbClr val="363636"/>
              </a:solidFill>
            </a:endParaRPr>
          </a:p>
        </p:txBody>
      </p:sp>
      <p:sp>
        <p:nvSpPr>
          <p:cNvPr id="14" name="Rectangle 5"/>
          <p:cNvSpPr>
            <a:spLocks noChangeArrowheads="1"/>
          </p:cNvSpPr>
          <p:nvPr/>
        </p:nvSpPr>
        <p:spPr bwMode="auto">
          <a:xfrm>
            <a:off x="217308" y="5728256"/>
            <a:ext cx="10040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77913">
              <a:tabLst>
                <a:tab pos="484188" algn="ctr"/>
                <a:tab pos="958850" algn="ctr"/>
                <a:tab pos="1435100" algn="ctr"/>
                <a:tab pos="1909763" algn="ctr"/>
                <a:tab pos="2401888" algn="ctr"/>
                <a:tab pos="2868613" algn="ctr"/>
                <a:tab pos="3352800" algn="ctr"/>
                <a:tab pos="3827463" algn="ctr"/>
                <a:tab pos="4321175" algn="ctr"/>
                <a:tab pos="4805363" algn="ctr"/>
                <a:tab pos="5270500" algn="ctr"/>
                <a:tab pos="5764213" algn="ctr"/>
                <a:tab pos="6230938" algn="ctr"/>
                <a:tab pos="6723063" algn="ctr"/>
                <a:tab pos="7216775" algn="ctr"/>
                <a:tab pos="7646988" algn="ctr"/>
              </a:tabLst>
            </a:pPr>
            <a:r>
              <a:rPr lang="en-GB" sz="1200" dirty="0" smtClean="0">
                <a:solidFill>
                  <a:srgbClr val="363636"/>
                </a:solidFill>
              </a:rPr>
              <a:t>No. at risk	</a:t>
            </a:r>
            <a:endParaRPr lang="en-GB" sz="1200" dirty="0">
              <a:solidFill>
                <a:srgbClr val="363636"/>
              </a:solidFill>
            </a:endParaRPr>
          </a:p>
        </p:txBody>
      </p:sp>
      <p:sp>
        <p:nvSpPr>
          <p:cNvPr id="15" name="Rectangle 5"/>
          <p:cNvSpPr>
            <a:spLocks noChangeArrowheads="1"/>
          </p:cNvSpPr>
          <p:nvPr/>
        </p:nvSpPr>
        <p:spPr bwMode="auto">
          <a:xfrm>
            <a:off x="1773749" y="4338998"/>
            <a:ext cx="100407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77913">
              <a:spcAft>
                <a:spcPts val="600"/>
              </a:spcAft>
              <a:tabLst>
                <a:tab pos="484188" algn="ctr"/>
                <a:tab pos="958850" algn="ctr"/>
                <a:tab pos="1435100" algn="ctr"/>
                <a:tab pos="1909763" algn="ctr"/>
                <a:tab pos="2401888" algn="ctr"/>
                <a:tab pos="2868613" algn="ctr"/>
                <a:tab pos="3352800" algn="ctr"/>
                <a:tab pos="3827463" algn="ctr"/>
                <a:tab pos="4321175" algn="ctr"/>
                <a:tab pos="4805363" algn="ctr"/>
                <a:tab pos="5270500" algn="ctr"/>
                <a:tab pos="5764213" algn="ctr"/>
                <a:tab pos="6230938" algn="ctr"/>
                <a:tab pos="6723063" algn="ctr"/>
                <a:tab pos="7216775" algn="ctr"/>
                <a:tab pos="7646988" algn="ctr"/>
              </a:tabLst>
            </a:pPr>
            <a:r>
              <a:rPr lang="en-GB" sz="1400" dirty="0" smtClean="0">
                <a:solidFill>
                  <a:srgbClr val="363636"/>
                </a:solidFill>
              </a:rPr>
              <a:t>RAM+PTX</a:t>
            </a:r>
          </a:p>
          <a:p>
            <a:pPr defTabSz="1077913">
              <a:spcAft>
                <a:spcPts val="600"/>
              </a:spcAft>
              <a:tabLst>
                <a:tab pos="484188" algn="ctr"/>
                <a:tab pos="958850" algn="ctr"/>
                <a:tab pos="1435100" algn="ctr"/>
                <a:tab pos="1909763" algn="ctr"/>
                <a:tab pos="2401888" algn="ctr"/>
                <a:tab pos="2868613" algn="ctr"/>
                <a:tab pos="3352800" algn="ctr"/>
                <a:tab pos="3827463" algn="ctr"/>
                <a:tab pos="4321175" algn="ctr"/>
                <a:tab pos="4805363" algn="ctr"/>
                <a:tab pos="5270500" algn="ctr"/>
                <a:tab pos="5764213" algn="ctr"/>
                <a:tab pos="6230938" algn="ctr"/>
                <a:tab pos="6723063" algn="ctr"/>
                <a:tab pos="7216775" algn="ctr"/>
                <a:tab pos="7646988" algn="ctr"/>
              </a:tabLst>
            </a:pPr>
            <a:r>
              <a:rPr lang="en-GB" sz="1400" dirty="0" smtClean="0">
                <a:solidFill>
                  <a:srgbClr val="363636"/>
                </a:solidFill>
              </a:rPr>
              <a:t>PBO+PTX</a:t>
            </a:r>
          </a:p>
          <a:p>
            <a:pPr defTabSz="1077913">
              <a:spcAft>
                <a:spcPts val="600"/>
              </a:spcAft>
              <a:tabLst>
                <a:tab pos="484188" algn="ctr"/>
                <a:tab pos="958850" algn="ctr"/>
                <a:tab pos="1435100" algn="ctr"/>
                <a:tab pos="1909763" algn="ctr"/>
                <a:tab pos="2401888" algn="ctr"/>
                <a:tab pos="2868613" algn="ctr"/>
                <a:tab pos="3352800" algn="ctr"/>
                <a:tab pos="3827463" algn="ctr"/>
                <a:tab pos="4321175" algn="ctr"/>
                <a:tab pos="4805363" algn="ctr"/>
                <a:tab pos="5270500" algn="ctr"/>
                <a:tab pos="5764213" algn="ctr"/>
                <a:tab pos="6230938" algn="ctr"/>
                <a:tab pos="6723063" algn="ctr"/>
                <a:tab pos="7216775" algn="ctr"/>
                <a:tab pos="7646988" algn="ctr"/>
              </a:tabLst>
            </a:pPr>
            <a:r>
              <a:rPr lang="en-GB" sz="1400" dirty="0" smtClean="0">
                <a:solidFill>
                  <a:srgbClr val="363636"/>
                </a:solidFill>
              </a:rPr>
              <a:t>Censored 	</a:t>
            </a:r>
            <a:endParaRPr lang="en-GB" sz="1400" dirty="0">
              <a:solidFill>
                <a:srgbClr val="363636"/>
              </a:solidFill>
            </a:endParaRPr>
          </a:p>
        </p:txBody>
      </p:sp>
      <p:sp>
        <p:nvSpPr>
          <p:cNvPr id="16" name="Rectangle 7"/>
          <p:cNvSpPr>
            <a:spLocks noChangeArrowheads="1"/>
          </p:cNvSpPr>
          <p:nvPr/>
        </p:nvSpPr>
        <p:spPr bwMode="auto">
          <a:xfrm rot="16200000">
            <a:off x="-97658" y="3507832"/>
            <a:ext cx="13096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600" dirty="0" smtClean="0">
                <a:solidFill>
                  <a:srgbClr val="363636"/>
                </a:solidFill>
              </a:rPr>
              <a:t>OS probability</a:t>
            </a:r>
            <a:endParaRPr lang="en-GB" sz="1600" dirty="0">
              <a:solidFill>
                <a:srgbClr val="363636"/>
              </a:solidFill>
            </a:endParaRPr>
          </a:p>
        </p:txBody>
      </p:sp>
      <p:sp>
        <p:nvSpPr>
          <p:cNvPr id="17" name="Rectangle 4"/>
          <p:cNvSpPr>
            <a:spLocks noChangeArrowheads="1"/>
          </p:cNvSpPr>
          <p:nvPr/>
        </p:nvSpPr>
        <p:spPr bwMode="auto">
          <a:xfrm>
            <a:off x="850488" y="1923972"/>
            <a:ext cx="285335" cy="360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Aft>
                <a:spcPts val="600"/>
              </a:spcAft>
            </a:pPr>
            <a:r>
              <a:rPr lang="en-GB" sz="1600" dirty="0" smtClean="0">
                <a:solidFill>
                  <a:srgbClr val="363636"/>
                </a:solidFill>
              </a:rPr>
              <a:t>1.0</a:t>
            </a:r>
          </a:p>
          <a:p>
            <a:pPr algn="r">
              <a:spcAft>
                <a:spcPts val="600"/>
              </a:spcAft>
            </a:pPr>
            <a:r>
              <a:rPr lang="en-US" sz="1600" dirty="0" smtClean="0">
                <a:solidFill>
                  <a:srgbClr val="363636"/>
                </a:solidFill>
              </a:rPr>
              <a:t>0.9</a:t>
            </a:r>
          </a:p>
          <a:p>
            <a:pPr algn="r">
              <a:spcAft>
                <a:spcPts val="600"/>
              </a:spcAft>
            </a:pPr>
            <a:r>
              <a:rPr lang="en-US" sz="1600" dirty="0" smtClean="0">
                <a:solidFill>
                  <a:srgbClr val="363636"/>
                </a:solidFill>
              </a:rPr>
              <a:t>0.8</a:t>
            </a:r>
          </a:p>
          <a:p>
            <a:pPr algn="r">
              <a:spcAft>
                <a:spcPts val="600"/>
              </a:spcAft>
            </a:pPr>
            <a:r>
              <a:rPr lang="en-US" sz="1600" dirty="0" smtClean="0">
                <a:solidFill>
                  <a:srgbClr val="363636"/>
                </a:solidFill>
              </a:rPr>
              <a:t>0.7</a:t>
            </a:r>
          </a:p>
          <a:p>
            <a:pPr algn="r">
              <a:spcAft>
                <a:spcPts val="600"/>
              </a:spcAft>
            </a:pPr>
            <a:r>
              <a:rPr lang="en-US" sz="1600" dirty="0" smtClean="0">
                <a:solidFill>
                  <a:srgbClr val="363636"/>
                </a:solidFill>
              </a:rPr>
              <a:t>0.6</a:t>
            </a:r>
          </a:p>
          <a:p>
            <a:pPr algn="r">
              <a:spcAft>
                <a:spcPts val="600"/>
              </a:spcAft>
            </a:pPr>
            <a:r>
              <a:rPr lang="en-US" sz="1600" dirty="0" smtClean="0">
                <a:solidFill>
                  <a:srgbClr val="363636"/>
                </a:solidFill>
              </a:rPr>
              <a:t>0.5</a:t>
            </a:r>
          </a:p>
          <a:p>
            <a:pPr algn="r">
              <a:spcAft>
                <a:spcPts val="600"/>
              </a:spcAft>
            </a:pPr>
            <a:r>
              <a:rPr lang="en-US" sz="1600" dirty="0" smtClean="0">
                <a:solidFill>
                  <a:srgbClr val="363636"/>
                </a:solidFill>
              </a:rPr>
              <a:t>0.4</a:t>
            </a:r>
          </a:p>
          <a:p>
            <a:pPr algn="r">
              <a:spcAft>
                <a:spcPts val="600"/>
              </a:spcAft>
            </a:pPr>
            <a:r>
              <a:rPr lang="en-US" sz="1600" dirty="0" smtClean="0">
                <a:solidFill>
                  <a:srgbClr val="363636"/>
                </a:solidFill>
              </a:rPr>
              <a:t>0.3</a:t>
            </a:r>
          </a:p>
          <a:p>
            <a:pPr algn="r">
              <a:spcAft>
                <a:spcPts val="600"/>
              </a:spcAft>
            </a:pPr>
            <a:r>
              <a:rPr lang="en-US" sz="1600" dirty="0" smtClean="0">
                <a:solidFill>
                  <a:srgbClr val="363636"/>
                </a:solidFill>
              </a:rPr>
              <a:t>0.2</a:t>
            </a:r>
          </a:p>
          <a:p>
            <a:pPr algn="r">
              <a:spcAft>
                <a:spcPts val="600"/>
              </a:spcAft>
            </a:pPr>
            <a:r>
              <a:rPr lang="en-US" sz="1600" dirty="0" smtClean="0">
                <a:solidFill>
                  <a:srgbClr val="363636"/>
                </a:solidFill>
              </a:rPr>
              <a:t>0.1</a:t>
            </a:r>
          </a:p>
          <a:p>
            <a:pPr algn="r">
              <a:spcAft>
                <a:spcPts val="600"/>
              </a:spcAft>
            </a:pPr>
            <a:r>
              <a:rPr lang="en-US" sz="1600" dirty="0" smtClean="0">
                <a:solidFill>
                  <a:srgbClr val="363636"/>
                </a:solidFill>
              </a:rPr>
              <a:t>0.0</a:t>
            </a:r>
            <a:endParaRPr lang="en-GB" sz="1600" dirty="0">
              <a:solidFill>
                <a:srgbClr val="363636"/>
              </a:solidFill>
            </a:endParaRPr>
          </a:p>
        </p:txBody>
      </p:sp>
      <p:sp>
        <p:nvSpPr>
          <p:cNvPr id="18" name="Rectangle 5"/>
          <p:cNvSpPr>
            <a:spLocks noChangeArrowheads="1"/>
          </p:cNvSpPr>
          <p:nvPr/>
        </p:nvSpPr>
        <p:spPr bwMode="auto">
          <a:xfrm>
            <a:off x="5771444" y="3850565"/>
            <a:ext cx="1789202" cy="215444"/>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defTabSz="1077913">
              <a:tabLst>
                <a:tab pos="484188" algn="ctr"/>
                <a:tab pos="958850" algn="ctr"/>
                <a:tab pos="1435100" algn="ctr"/>
                <a:tab pos="1909763" algn="ctr"/>
                <a:tab pos="2401888" algn="ctr"/>
                <a:tab pos="2868613" algn="ctr"/>
                <a:tab pos="3352800" algn="ctr"/>
                <a:tab pos="3827463" algn="ctr"/>
                <a:tab pos="4321175" algn="ctr"/>
                <a:tab pos="4805363" algn="ctr"/>
                <a:tab pos="5270500" algn="ctr"/>
                <a:tab pos="5764213" algn="ctr"/>
                <a:tab pos="6230938" algn="ctr"/>
                <a:tab pos="6723063" algn="ctr"/>
                <a:tab pos="7216775" algn="ctr"/>
                <a:tab pos="7646988" algn="ctr"/>
              </a:tabLst>
            </a:pPr>
            <a:r>
              <a:rPr lang="el-GR" sz="1400" dirty="0" smtClean="0">
                <a:solidFill>
                  <a:srgbClr val="363636"/>
                </a:solidFill>
              </a:rPr>
              <a:t>Δ</a:t>
            </a:r>
            <a:r>
              <a:rPr lang="en-US" sz="1400" dirty="0" smtClean="0">
                <a:solidFill>
                  <a:srgbClr val="363636"/>
                </a:solidFill>
              </a:rPr>
              <a:t> </a:t>
            </a:r>
            <a:r>
              <a:rPr lang="en-GB" sz="1400" dirty="0" err="1" smtClean="0">
                <a:solidFill>
                  <a:srgbClr val="363636"/>
                </a:solidFill>
              </a:rPr>
              <a:t>mOS</a:t>
            </a:r>
            <a:r>
              <a:rPr lang="en-GB" sz="1400" dirty="0" smtClean="0">
                <a:solidFill>
                  <a:srgbClr val="363636"/>
                </a:solidFill>
              </a:rPr>
              <a:t>: 2.3 months	</a:t>
            </a:r>
            <a:endParaRPr lang="en-GB" sz="1400" dirty="0">
              <a:solidFill>
                <a:srgbClr val="363636"/>
              </a:solidFill>
            </a:endParaRPr>
          </a:p>
        </p:txBody>
      </p:sp>
      <p:graphicFrame>
        <p:nvGraphicFramePr>
          <p:cNvPr id="19" name="Content Placeholder 3"/>
          <p:cNvGraphicFramePr>
            <a:graphicFrameLocks/>
          </p:cNvGraphicFramePr>
          <p:nvPr>
            <p:extLst>
              <p:ext uri="{D42A27DB-BD31-4B8C-83A1-F6EECF244321}">
                <p14:modId xmlns:p14="http://schemas.microsoft.com/office/powerpoint/2010/main" val="3413069344"/>
              </p:ext>
            </p:extLst>
          </p:nvPr>
        </p:nvGraphicFramePr>
        <p:xfrm>
          <a:off x="3823846" y="2060777"/>
          <a:ext cx="4867836" cy="1463040"/>
        </p:xfrm>
        <a:graphic>
          <a:graphicData uri="http://schemas.openxmlformats.org/drawingml/2006/table">
            <a:tbl>
              <a:tblPr firstRow="1" bandRow="1">
                <a:tableStyleId>{69012ECD-51FC-41F1-AA8D-1B2483CD663E}</a:tableStyleId>
              </a:tblPr>
              <a:tblGrid>
                <a:gridCol w="1622612"/>
                <a:gridCol w="1621537"/>
                <a:gridCol w="1623687"/>
              </a:tblGrid>
              <a:tr h="331803">
                <a:tc rowSpan="2">
                  <a:txBody>
                    <a:bodyPr/>
                    <a:lstStyle/>
                    <a:p>
                      <a:endParaRPr lang="en-US" sz="1400" b="0" dirty="0" smtClean="0">
                        <a:ln>
                          <a:noFill/>
                        </a:ln>
                        <a:solidFill>
                          <a:srgbClr val="363636"/>
                        </a:solidFill>
                        <a:effectLst/>
                      </a:endParaRPr>
                    </a:p>
                    <a:p>
                      <a:r>
                        <a:rPr lang="en-US" sz="1400" b="0" dirty="0" smtClean="0">
                          <a:ln>
                            <a:noFill/>
                          </a:ln>
                          <a:solidFill>
                            <a:srgbClr val="363636"/>
                          </a:solidFill>
                          <a:effectLst/>
                        </a:rPr>
                        <a:t>Patients/events</a:t>
                      </a:r>
                      <a:br>
                        <a:rPr lang="en-US" sz="1400" b="0" dirty="0" smtClean="0">
                          <a:ln>
                            <a:noFill/>
                          </a:ln>
                          <a:solidFill>
                            <a:srgbClr val="363636"/>
                          </a:solidFill>
                          <a:effectLst/>
                        </a:rPr>
                      </a:br>
                      <a:r>
                        <a:rPr lang="en-US" sz="1400" b="0" dirty="0" smtClean="0">
                          <a:ln>
                            <a:noFill/>
                          </a:ln>
                          <a:solidFill>
                            <a:srgbClr val="363636"/>
                          </a:solidFill>
                          <a:effectLst/>
                        </a:rPr>
                        <a:t>Median OS </a:t>
                      </a:r>
                      <a:br>
                        <a:rPr lang="en-US" sz="1400" b="0" dirty="0" smtClean="0">
                          <a:ln>
                            <a:noFill/>
                          </a:ln>
                          <a:solidFill>
                            <a:srgbClr val="363636"/>
                          </a:solidFill>
                          <a:effectLst/>
                        </a:rPr>
                      </a:br>
                      <a:r>
                        <a:rPr lang="en-US" sz="1400" b="0" dirty="0" smtClean="0">
                          <a:ln>
                            <a:noFill/>
                          </a:ln>
                          <a:solidFill>
                            <a:srgbClr val="363636"/>
                          </a:solidFill>
                          <a:effectLst/>
                        </a:rPr>
                        <a:t>(95% CI), </a:t>
                      </a:r>
                      <a:r>
                        <a:rPr lang="en-US" sz="1400" b="0" dirty="0" err="1" smtClean="0">
                          <a:ln>
                            <a:noFill/>
                          </a:ln>
                          <a:solidFill>
                            <a:srgbClr val="363636"/>
                          </a:solidFill>
                          <a:effectLst/>
                        </a:rPr>
                        <a:t>mo</a:t>
                      </a:r>
                      <a:endParaRPr lang="en-GB" sz="1400" b="0" dirty="0">
                        <a:ln>
                          <a:noFill/>
                        </a:ln>
                        <a:solidFill>
                          <a:srgbClr val="363636"/>
                        </a:solidFill>
                        <a:effectLst/>
                      </a:endParaRPr>
                    </a:p>
                  </a:txBody>
                  <a:tcPr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ln>
                            <a:noFill/>
                          </a:ln>
                          <a:solidFill>
                            <a:srgbClr val="363636"/>
                          </a:solidFill>
                          <a:effectLst/>
                        </a:rPr>
                        <a:t>RAM+PTX</a:t>
                      </a:r>
                      <a:endParaRPr lang="en-GB" sz="1400" b="0" dirty="0">
                        <a:ln>
                          <a:noFill/>
                        </a:ln>
                        <a:solidFill>
                          <a:srgbClr val="363636"/>
                        </a:solidFill>
                        <a:effectLst/>
                      </a:endParaRPr>
                    </a:p>
                  </a:txBody>
                  <a:tcPr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n>
                            <a:noFill/>
                          </a:ln>
                          <a:solidFill>
                            <a:srgbClr val="363636"/>
                          </a:solidFill>
                          <a:effectLst/>
                        </a:rPr>
                        <a:t>PBO+PTX</a:t>
                      </a:r>
                      <a:endParaRPr lang="en-GB" sz="1400" b="0" dirty="0" smtClean="0">
                        <a:ln>
                          <a:noFill/>
                        </a:ln>
                        <a:solidFill>
                          <a:srgbClr val="363636"/>
                        </a:solidFill>
                        <a:effectLst/>
                      </a:endParaRPr>
                    </a:p>
                  </a:txBody>
                  <a:tcPr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lnTlToBr w="12700" cmpd="sng">
                      <a:noFill/>
                      <a:prstDash val="solid"/>
                    </a:lnTlToBr>
                    <a:lnBlToTr w="12700" cmpd="sng">
                      <a:noFill/>
                      <a:prstDash val="solid"/>
                    </a:lnBlToTr>
                    <a:noFill/>
                  </a:tcPr>
                </a:tc>
              </a:tr>
              <a:tr h="477456">
                <a:tc vMerge="1">
                  <a:txBody>
                    <a:bodyPr/>
                    <a:lstStyle/>
                    <a:p>
                      <a:endParaRPr lang="en-GB" dirty="0"/>
                    </a:p>
                  </a:txBody>
                  <a:tcPr/>
                </a:tc>
                <a:tc>
                  <a:txBody>
                    <a:bodyPr/>
                    <a:lstStyle/>
                    <a:p>
                      <a:pPr algn="ctr"/>
                      <a:r>
                        <a:rPr lang="en-US" sz="1400" b="0" dirty="0" smtClean="0">
                          <a:ln>
                            <a:noFill/>
                          </a:ln>
                          <a:solidFill>
                            <a:srgbClr val="363636"/>
                          </a:solidFill>
                          <a:effectLst/>
                        </a:rPr>
                        <a:t>330/256</a:t>
                      </a:r>
                    </a:p>
                    <a:p>
                      <a:pPr algn="ctr"/>
                      <a:r>
                        <a:rPr lang="en-US" sz="1400" b="0" dirty="0" smtClean="0">
                          <a:ln>
                            <a:noFill/>
                          </a:ln>
                          <a:solidFill>
                            <a:srgbClr val="363636"/>
                          </a:solidFill>
                          <a:effectLst/>
                        </a:rPr>
                        <a:t>9.63 (8.48, 10.81)</a:t>
                      </a:r>
                      <a:endParaRPr lang="en-GB" sz="1400" b="0" dirty="0">
                        <a:ln>
                          <a:noFill/>
                        </a:ln>
                        <a:solidFill>
                          <a:srgbClr val="363636"/>
                        </a:solidFill>
                        <a:effectLst/>
                      </a:endParaRPr>
                    </a:p>
                  </a:txBody>
                  <a:tcPr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ln>
                            <a:noFill/>
                          </a:ln>
                          <a:solidFill>
                            <a:srgbClr val="363636"/>
                          </a:solidFill>
                          <a:effectLst/>
                        </a:rPr>
                        <a:t>335/260</a:t>
                      </a:r>
                    </a:p>
                    <a:p>
                      <a:pPr algn="ctr"/>
                      <a:r>
                        <a:rPr lang="en-US" sz="1400" b="0" dirty="0" smtClean="0">
                          <a:ln>
                            <a:noFill/>
                          </a:ln>
                          <a:solidFill>
                            <a:srgbClr val="363636"/>
                          </a:solidFill>
                          <a:effectLst/>
                        </a:rPr>
                        <a:t>7.36 (6.31, 8.38)</a:t>
                      </a:r>
                      <a:endParaRPr lang="en-GB" sz="1400" b="0" dirty="0" smtClean="0">
                        <a:ln>
                          <a:noFill/>
                        </a:ln>
                        <a:solidFill>
                          <a:srgbClr val="363636"/>
                        </a:solidFill>
                        <a:effectLst/>
                      </a:endParaRPr>
                    </a:p>
                  </a:txBody>
                  <a:tcPr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lnTlToBr w="12700" cmpd="sng">
                      <a:noFill/>
                      <a:prstDash val="solid"/>
                    </a:lnTlToBr>
                    <a:lnBlToTr w="12700" cmpd="sng">
                      <a:noFill/>
                      <a:prstDash val="solid"/>
                    </a:lnBlToTr>
                  </a:tcPr>
                </a:tc>
              </a:tr>
              <a:tr h="443787">
                <a:tc>
                  <a:txBody>
                    <a:bodyPr/>
                    <a:lstStyle/>
                    <a:p>
                      <a:r>
                        <a:rPr lang="en-US" sz="1400" b="0" dirty="0" smtClean="0">
                          <a:ln>
                            <a:noFill/>
                          </a:ln>
                          <a:solidFill>
                            <a:srgbClr val="363636"/>
                          </a:solidFill>
                          <a:effectLst/>
                        </a:rPr>
                        <a:t>6-month OS</a:t>
                      </a:r>
                    </a:p>
                    <a:p>
                      <a:r>
                        <a:rPr lang="en-US" sz="1400" b="0" dirty="0" smtClean="0">
                          <a:ln>
                            <a:noFill/>
                          </a:ln>
                          <a:solidFill>
                            <a:srgbClr val="363636"/>
                          </a:solidFill>
                          <a:effectLst/>
                        </a:rPr>
                        <a:t>12-month OS</a:t>
                      </a:r>
                      <a:endParaRPr lang="en-GB" sz="1400" b="0" dirty="0">
                        <a:ln>
                          <a:noFill/>
                        </a:ln>
                        <a:solidFill>
                          <a:srgbClr val="363636"/>
                        </a:solidFill>
                        <a:effectLst/>
                      </a:endParaRPr>
                    </a:p>
                  </a:txBody>
                  <a:tcPr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ln>
                            <a:noFill/>
                          </a:ln>
                          <a:solidFill>
                            <a:srgbClr val="363636"/>
                          </a:solidFill>
                          <a:effectLst/>
                        </a:rPr>
                        <a:t>72%</a:t>
                      </a:r>
                    </a:p>
                    <a:p>
                      <a:pPr algn="ctr"/>
                      <a:r>
                        <a:rPr lang="en-US" sz="1400" b="0" dirty="0" smtClean="0">
                          <a:ln>
                            <a:noFill/>
                          </a:ln>
                          <a:solidFill>
                            <a:srgbClr val="363636"/>
                          </a:solidFill>
                          <a:effectLst/>
                        </a:rPr>
                        <a:t>40%</a:t>
                      </a:r>
                      <a:endParaRPr lang="en-GB" sz="1400" b="0" dirty="0">
                        <a:ln>
                          <a:noFill/>
                        </a:ln>
                        <a:solidFill>
                          <a:srgbClr val="363636"/>
                        </a:solidFill>
                        <a:effectLst/>
                      </a:endParaRPr>
                    </a:p>
                  </a:txBody>
                  <a:tcPr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smtClean="0">
                          <a:ln>
                            <a:noFill/>
                          </a:ln>
                          <a:solidFill>
                            <a:srgbClr val="363636"/>
                          </a:solidFill>
                          <a:effectLst/>
                        </a:rPr>
                        <a:t>57%</a:t>
                      </a:r>
                    </a:p>
                    <a:p>
                      <a:pPr algn="ctr"/>
                      <a:r>
                        <a:rPr lang="en-US" sz="1400" b="0" dirty="0" smtClean="0">
                          <a:ln>
                            <a:noFill/>
                          </a:ln>
                          <a:solidFill>
                            <a:srgbClr val="363636"/>
                          </a:solidFill>
                          <a:effectLst/>
                        </a:rPr>
                        <a:t>30%</a:t>
                      </a:r>
                      <a:endParaRPr lang="en-GB" sz="1400" b="0" dirty="0" smtClean="0">
                        <a:ln>
                          <a:noFill/>
                        </a:ln>
                        <a:solidFill>
                          <a:srgbClr val="363636"/>
                        </a:solidFill>
                        <a:effectLst/>
                      </a:endParaRPr>
                    </a:p>
                  </a:txBody>
                  <a:tcPr anchor="ctr">
                    <a:lnL w="12700" cap="flat" cmpd="sng" algn="ctr">
                      <a:solidFill>
                        <a:srgbClr val="363636"/>
                      </a:solidFill>
                      <a:prstDash val="solid"/>
                      <a:round/>
                      <a:headEnd type="none" w="med" len="med"/>
                      <a:tailEnd type="none" w="med" len="med"/>
                    </a:lnL>
                    <a:lnR w="12700" cap="flat" cmpd="sng" algn="ctr">
                      <a:solidFill>
                        <a:srgbClr val="363636"/>
                      </a:solidFill>
                      <a:prstDash val="solid"/>
                      <a:round/>
                      <a:headEnd type="none" w="med" len="med"/>
                      <a:tailEnd type="none" w="med" len="med"/>
                    </a:lnR>
                    <a:lnT w="12700" cap="flat" cmpd="sng" algn="ctr">
                      <a:solidFill>
                        <a:srgbClr val="363636"/>
                      </a:solidFill>
                      <a:prstDash val="solid"/>
                      <a:round/>
                      <a:headEnd type="none" w="med" len="med"/>
                      <a:tailEnd type="none" w="med" len="med"/>
                    </a:lnT>
                    <a:lnB w="12700" cap="flat" cmpd="sng" algn="ctr">
                      <a:solidFill>
                        <a:srgbClr val="363636"/>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Rectangle 5"/>
          <p:cNvSpPr>
            <a:spLocks noChangeArrowheads="1"/>
          </p:cNvSpPr>
          <p:nvPr/>
        </p:nvSpPr>
        <p:spPr bwMode="auto">
          <a:xfrm>
            <a:off x="3823846" y="1568008"/>
            <a:ext cx="48629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077913">
              <a:tabLst>
                <a:tab pos="484188" algn="ctr"/>
                <a:tab pos="958850" algn="ctr"/>
                <a:tab pos="1435100" algn="ctr"/>
                <a:tab pos="1909763" algn="ctr"/>
                <a:tab pos="2401888" algn="ctr"/>
                <a:tab pos="2868613" algn="ctr"/>
                <a:tab pos="3352800" algn="ctr"/>
                <a:tab pos="3827463" algn="ctr"/>
                <a:tab pos="4321175" algn="ctr"/>
                <a:tab pos="4805363" algn="ctr"/>
                <a:tab pos="5270500" algn="ctr"/>
                <a:tab pos="5764213" algn="ctr"/>
                <a:tab pos="6230938" algn="ctr"/>
                <a:tab pos="6723063" algn="ctr"/>
                <a:tab pos="7216775" algn="ctr"/>
                <a:tab pos="7646988" algn="ctr"/>
              </a:tabLst>
            </a:pPr>
            <a:r>
              <a:rPr lang="en-US" sz="1400" dirty="0" smtClean="0"/>
              <a:t>HR 0.807 </a:t>
            </a:r>
            <a:r>
              <a:rPr lang="en-US" sz="1400" dirty="0"/>
              <a:t>(95% </a:t>
            </a:r>
            <a:r>
              <a:rPr lang="en-US" sz="1400" dirty="0" smtClean="0"/>
              <a:t>CI</a:t>
            </a:r>
            <a:r>
              <a:rPr lang="en-US" sz="1400" dirty="0" smtClean="0">
                <a:solidFill>
                  <a:srgbClr val="363636"/>
                </a:solidFill>
              </a:rPr>
              <a:t> </a:t>
            </a:r>
            <a:r>
              <a:rPr lang="en-US" sz="1400" dirty="0">
                <a:solidFill>
                  <a:srgbClr val="363636"/>
                </a:solidFill>
              </a:rPr>
              <a:t>0.678</a:t>
            </a:r>
            <a:r>
              <a:rPr lang="en-US" sz="1400" dirty="0" smtClean="0">
                <a:solidFill>
                  <a:srgbClr val="363636"/>
                </a:solidFill>
              </a:rPr>
              <a:t>, 0.962)</a:t>
            </a:r>
          </a:p>
          <a:p>
            <a:pPr algn="ctr" defTabSz="1077913">
              <a:tabLst>
                <a:tab pos="484188" algn="ctr"/>
                <a:tab pos="958850" algn="ctr"/>
                <a:tab pos="1435100" algn="ctr"/>
                <a:tab pos="1909763" algn="ctr"/>
                <a:tab pos="2401888" algn="ctr"/>
                <a:tab pos="2868613" algn="ctr"/>
                <a:tab pos="3352800" algn="ctr"/>
                <a:tab pos="3827463" algn="ctr"/>
                <a:tab pos="4321175" algn="ctr"/>
                <a:tab pos="4805363" algn="ctr"/>
                <a:tab pos="5270500" algn="ctr"/>
                <a:tab pos="5764213" algn="ctr"/>
                <a:tab pos="6230938" algn="ctr"/>
                <a:tab pos="6723063" algn="ctr"/>
                <a:tab pos="7216775" algn="ctr"/>
                <a:tab pos="7646988" algn="ctr"/>
              </a:tabLst>
            </a:pPr>
            <a:r>
              <a:rPr lang="en-US" sz="1400" dirty="0" smtClean="0">
                <a:solidFill>
                  <a:srgbClr val="363636"/>
                </a:solidFill>
              </a:rPr>
              <a:t>Stratified log-rank p-value=0.0169</a:t>
            </a:r>
            <a:r>
              <a:rPr lang="en-GB" sz="1400" dirty="0" smtClean="0">
                <a:solidFill>
                  <a:srgbClr val="363636"/>
                </a:solidFill>
              </a:rPr>
              <a:t>	</a:t>
            </a:r>
            <a:endParaRPr lang="en-GB" sz="1400" dirty="0">
              <a:solidFill>
                <a:srgbClr val="363636"/>
              </a:solidFill>
            </a:endParaRPr>
          </a:p>
        </p:txBody>
      </p:sp>
      <p:grpSp>
        <p:nvGrpSpPr>
          <p:cNvPr id="21" name="Group 20"/>
          <p:cNvGrpSpPr/>
          <p:nvPr/>
        </p:nvGrpSpPr>
        <p:grpSpPr>
          <a:xfrm>
            <a:off x="1175896" y="1956129"/>
            <a:ext cx="7270750" cy="3371850"/>
            <a:chOff x="1175896" y="1974059"/>
            <a:chExt cx="7270750" cy="3371850"/>
          </a:xfrm>
        </p:grpSpPr>
        <p:sp>
          <p:nvSpPr>
            <p:cNvPr id="22" name="Freeform 5"/>
            <p:cNvSpPr>
              <a:spLocks/>
            </p:cNvSpPr>
            <p:nvPr/>
          </p:nvSpPr>
          <p:spPr bwMode="auto">
            <a:xfrm>
              <a:off x="1261621" y="2034384"/>
              <a:ext cx="7185025" cy="3213100"/>
            </a:xfrm>
            <a:custGeom>
              <a:avLst/>
              <a:gdLst>
                <a:gd name="T0" fmla="*/ 0 w 4526"/>
                <a:gd name="T1" fmla="*/ 0 h 2024"/>
                <a:gd name="T2" fmla="*/ 0 w 4526"/>
                <a:gd name="T3" fmla="*/ 2024 h 2024"/>
                <a:gd name="T4" fmla="*/ 4526 w 4526"/>
                <a:gd name="T5" fmla="*/ 2024 h 2024"/>
              </a:gdLst>
              <a:ahLst/>
              <a:cxnLst>
                <a:cxn ang="0">
                  <a:pos x="T0" y="T1"/>
                </a:cxn>
                <a:cxn ang="0">
                  <a:pos x="T2" y="T3"/>
                </a:cxn>
                <a:cxn ang="0">
                  <a:pos x="T4" y="T5"/>
                </a:cxn>
              </a:cxnLst>
              <a:rect l="0" t="0" r="r" b="b"/>
              <a:pathLst>
                <a:path w="4526" h="2024">
                  <a:moveTo>
                    <a:pt x="0" y="0"/>
                  </a:moveTo>
                  <a:lnTo>
                    <a:pt x="0" y="2024"/>
                  </a:lnTo>
                  <a:lnTo>
                    <a:pt x="4526" y="2024"/>
                  </a:lnTo>
                </a:path>
              </a:pathLst>
            </a:custGeom>
            <a:noFill/>
            <a:ln w="25400"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3" name="Group 22"/>
            <p:cNvGrpSpPr/>
            <p:nvPr/>
          </p:nvGrpSpPr>
          <p:grpSpPr>
            <a:xfrm>
              <a:off x="1175896" y="1974059"/>
              <a:ext cx="7256463" cy="3371850"/>
              <a:chOff x="938213" y="1741488"/>
              <a:chExt cx="7256463" cy="3371850"/>
            </a:xfrm>
          </p:grpSpPr>
          <p:sp>
            <p:nvSpPr>
              <p:cNvPr id="24" name="Line 6"/>
              <p:cNvSpPr>
                <a:spLocks noChangeShapeType="1"/>
              </p:cNvSpPr>
              <p:nvPr/>
            </p:nvSpPr>
            <p:spPr bwMode="auto">
              <a:xfrm>
                <a:off x="1023938"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7"/>
              <p:cNvSpPr>
                <a:spLocks noChangeShapeType="1"/>
              </p:cNvSpPr>
              <p:nvPr/>
            </p:nvSpPr>
            <p:spPr bwMode="auto">
              <a:xfrm>
                <a:off x="1535113"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8"/>
              <p:cNvSpPr>
                <a:spLocks noChangeShapeType="1"/>
              </p:cNvSpPr>
              <p:nvPr/>
            </p:nvSpPr>
            <p:spPr bwMode="auto">
              <a:xfrm>
                <a:off x="2046288"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9"/>
              <p:cNvSpPr>
                <a:spLocks noChangeShapeType="1"/>
              </p:cNvSpPr>
              <p:nvPr/>
            </p:nvSpPr>
            <p:spPr bwMode="auto">
              <a:xfrm>
                <a:off x="2560638"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0"/>
              <p:cNvSpPr>
                <a:spLocks noChangeShapeType="1"/>
              </p:cNvSpPr>
              <p:nvPr/>
            </p:nvSpPr>
            <p:spPr bwMode="auto">
              <a:xfrm>
                <a:off x="3071813"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1"/>
              <p:cNvSpPr>
                <a:spLocks noChangeShapeType="1"/>
              </p:cNvSpPr>
              <p:nvPr/>
            </p:nvSpPr>
            <p:spPr bwMode="auto">
              <a:xfrm>
                <a:off x="3586163"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2"/>
              <p:cNvSpPr>
                <a:spLocks noChangeShapeType="1"/>
              </p:cNvSpPr>
              <p:nvPr/>
            </p:nvSpPr>
            <p:spPr bwMode="auto">
              <a:xfrm>
                <a:off x="4097338"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3"/>
              <p:cNvSpPr>
                <a:spLocks noChangeShapeType="1"/>
              </p:cNvSpPr>
              <p:nvPr/>
            </p:nvSpPr>
            <p:spPr bwMode="auto">
              <a:xfrm>
                <a:off x="5122863"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4"/>
              <p:cNvSpPr>
                <a:spLocks noChangeShapeType="1"/>
              </p:cNvSpPr>
              <p:nvPr/>
            </p:nvSpPr>
            <p:spPr bwMode="auto">
              <a:xfrm>
                <a:off x="5632451"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5"/>
              <p:cNvSpPr>
                <a:spLocks noChangeShapeType="1"/>
              </p:cNvSpPr>
              <p:nvPr/>
            </p:nvSpPr>
            <p:spPr bwMode="auto">
              <a:xfrm>
                <a:off x="4606926"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6"/>
              <p:cNvSpPr>
                <a:spLocks noChangeShapeType="1"/>
              </p:cNvSpPr>
              <p:nvPr/>
            </p:nvSpPr>
            <p:spPr bwMode="auto">
              <a:xfrm>
                <a:off x="6143626"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7"/>
              <p:cNvSpPr>
                <a:spLocks noChangeShapeType="1"/>
              </p:cNvSpPr>
              <p:nvPr/>
            </p:nvSpPr>
            <p:spPr bwMode="auto">
              <a:xfrm>
                <a:off x="6657976"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8"/>
              <p:cNvSpPr>
                <a:spLocks noChangeShapeType="1"/>
              </p:cNvSpPr>
              <p:nvPr/>
            </p:nvSpPr>
            <p:spPr bwMode="auto">
              <a:xfrm>
                <a:off x="7169151"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9"/>
              <p:cNvSpPr>
                <a:spLocks noChangeShapeType="1"/>
              </p:cNvSpPr>
              <p:nvPr/>
            </p:nvSpPr>
            <p:spPr bwMode="auto">
              <a:xfrm>
                <a:off x="7683501"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20"/>
              <p:cNvSpPr>
                <a:spLocks noChangeShapeType="1"/>
              </p:cNvSpPr>
              <p:nvPr/>
            </p:nvSpPr>
            <p:spPr bwMode="auto">
              <a:xfrm>
                <a:off x="8194676" y="5018088"/>
                <a:ext cx="0" cy="9525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21"/>
              <p:cNvSpPr>
                <a:spLocks noChangeShapeType="1"/>
              </p:cNvSpPr>
              <p:nvPr/>
            </p:nvSpPr>
            <p:spPr bwMode="auto">
              <a:xfrm>
                <a:off x="938213" y="4694238"/>
                <a:ext cx="96838"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22"/>
              <p:cNvSpPr>
                <a:spLocks noChangeShapeType="1"/>
              </p:cNvSpPr>
              <p:nvPr/>
            </p:nvSpPr>
            <p:spPr bwMode="auto">
              <a:xfrm>
                <a:off x="938213" y="4375151"/>
                <a:ext cx="96838"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23"/>
              <p:cNvSpPr>
                <a:spLocks noChangeShapeType="1"/>
              </p:cNvSpPr>
              <p:nvPr/>
            </p:nvSpPr>
            <p:spPr bwMode="auto">
              <a:xfrm>
                <a:off x="938213" y="4056063"/>
                <a:ext cx="96838"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24"/>
              <p:cNvSpPr>
                <a:spLocks noChangeShapeType="1"/>
              </p:cNvSpPr>
              <p:nvPr/>
            </p:nvSpPr>
            <p:spPr bwMode="auto">
              <a:xfrm>
                <a:off x="938213" y="3735388"/>
                <a:ext cx="96838"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25"/>
              <p:cNvSpPr>
                <a:spLocks noChangeShapeType="1"/>
              </p:cNvSpPr>
              <p:nvPr/>
            </p:nvSpPr>
            <p:spPr bwMode="auto">
              <a:xfrm>
                <a:off x="938213" y="3095626"/>
                <a:ext cx="96838"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6"/>
              <p:cNvSpPr>
                <a:spLocks noChangeShapeType="1"/>
              </p:cNvSpPr>
              <p:nvPr/>
            </p:nvSpPr>
            <p:spPr bwMode="auto">
              <a:xfrm>
                <a:off x="938213" y="2776538"/>
                <a:ext cx="96838"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27"/>
              <p:cNvSpPr>
                <a:spLocks noChangeShapeType="1"/>
              </p:cNvSpPr>
              <p:nvPr/>
            </p:nvSpPr>
            <p:spPr bwMode="auto">
              <a:xfrm>
                <a:off x="938213" y="2136776"/>
                <a:ext cx="96838"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28"/>
              <p:cNvSpPr>
                <a:spLocks noChangeShapeType="1"/>
              </p:cNvSpPr>
              <p:nvPr/>
            </p:nvSpPr>
            <p:spPr bwMode="auto">
              <a:xfrm>
                <a:off x="938213" y="5014913"/>
                <a:ext cx="96838"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9"/>
              <p:cNvSpPr>
                <a:spLocks noChangeShapeType="1"/>
              </p:cNvSpPr>
              <p:nvPr/>
            </p:nvSpPr>
            <p:spPr bwMode="auto">
              <a:xfrm>
                <a:off x="938213" y="3416301"/>
                <a:ext cx="96838"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30"/>
              <p:cNvSpPr>
                <a:spLocks noChangeShapeType="1"/>
              </p:cNvSpPr>
              <p:nvPr/>
            </p:nvSpPr>
            <p:spPr bwMode="auto">
              <a:xfrm>
                <a:off x="938213" y="2455863"/>
                <a:ext cx="96838"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31"/>
              <p:cNvSpPr>
                <a:spLocks noChangeShapeType="1"/>
              </p:cNvSpPr>
              <p:nvPr/>
            </p:nvSpPr>
            <p:spPr bwMode="auto">
              <a:xfrm>
                <a:off x="938213" y="1816101"/>
                <a:ext cx="96838"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Freeform 32"/>
              <p:cNvSpPr>
                <a:spLocks/>
              </p:cNvSpPr>
              <p:nvPr/>
            </p:nvSpPr>
            <p:spPr bwMode="auto">
              <a:xfrm>
                <a:off x="1031876" y="1812926"/>
                <a:ext cx="6832600" cy="2863850"/>
              </a:xfrm>
              <a:custGeom>
                <a:avLst/>
                <a:gdLst>
                  <a:gd name="T0" fmla="*/ 71 w 4304"/>
                  <a:gd name="T1" fmla="*/ 26 h 1804"/>
                  <a:gd name="T2" fmla="*/ 144 w 4304"/>
                  <a:gd name="T3" fmla="*/ 43 h 1804"/>
                  <a:gd name="T4" fmla="*/ 189 w 4304"/>
                  <a:gd name="T5" fmla="*/ 90 h 1804"/>
                  <a:gd name="T6" fmla="*/ 220 w 4304"/>
                  <a:gd name="T7" fmla="*/ 107 h 1804"/>
                  <a:gd name="T8" fmla="*/ 239 w 4304"/>
                  <a:gd name="T9" fmla="*/ 171 h 1804"/>
                  <a:gd name="T10" fmla="*/ 301 w 4304"/>
                  <a:gd name="T11" fmla="*/ 194 h 1804"/>
                  <a:gd name="T12" fmla="*/ 317 w 4304"/>
                  <a:gd name="T13" fmla="*/ 230 h 1804"/>
                  <a:gd name="T14" fmla="*/ 369 w 4304"/>
                  <a:gd name="T15" fmla="*/ 256 h 1804"/>
                  <a:gd name="T16" fmla="*/ 386 w 4304"/>
                  <a:gd name="T17" fmla="*/ 303 h 1804"/>
                  <a:gd name="T18" fmla="*/ 424 w 4304"/>
                  <a:gd name="T19" fmla="*/ 325 h 1804"/>
                  <a:gd name="T20" fmla="*/ 447 w 4304"/>
                  <a:gd name="T21" fmla="*/ 348 h 1804"/>
                  <a:gd name="T22" fmla="*/ 492 w 4304"/>
                  <a:gd name="T23" fmla="*/ 367 h 1804"/>
                  <a:gd name="T24" fmla="*/ 506 w 4304"/>
                  <a:gd name="T25" fmla="*/ 401 h 1804"/>
                  <a:gd name="T26" fmla="*/ 542 w 4304"/>
                  <a:gd name="T27" fmla="*/ 427 h 1804"/>
                  <a:gd name="T28" fmla="*/ 565 w 4304"/>
                  <a:gd name="T29" fmla="*/ 455 h 1804"/>
                  <a:gd name="T30" fmla="*/ 601 w 4304"/>
                  <a:gd name="T31" fmla="*/ 474 h 1804"/>
                  <a:gd name="T32" fmla="*/ 622 w 4304"/>
                  <a:gd name="T33" fmla="*/ 510 h 1804"/>
                  <a:gd name="T34" fmla="*/ 648 w 4304"/>
                  <a:gd name="T35" fmla="*/ 545 h 1804"/>
                  <a:gd name="T36" fmla="*/ 672 w 4304"/>
                  <a:gd name="T37" fmla="*/ 592 h 1804"/>
                  <a:gd name="T38" fmla="*/ 707 w 4304"/>
                  <a:gd name="T39" fmla="*/ 614 h 1804"/>
                  <a:gd name="T40" fmla="*/ 731 w 4304"/>
                  <a:gd name="T41" fmla="*/ 656 h 1804"/>
                  <a:gd name="T42" fmla="*/ 767 w 4304"/>
                  <a:gd name="T43" fmla="*/ 709 h 1804"/>
                  <a:gd name="T44" fmla="*/ 797 w 4304"/>
                  <a:gd name="T45" fmla="*/ 737 h 1804"/>
                  <a:gd name="T46" fmla="*/ 828 w 4304"/>
                  <a:gd name="T47" fmla="*/ 770 h 1804"/>
                  <a:gd name="T48" fmla="*/ 847 w 4304"/>
                  <a:gd name="T49" fmla="*/ 813 h 1804"/>
                  <a:gd name="T50" fmla="*/ 918 w 4304"/>
                  <a:gd name="T51" fmla="*/ 851 h 1804"/>
                  <a:gd name="T52" fmla="*/ 961 w 4304"/>
                  <a:gd name="T53" fmla="*/ 879 h 1804"/>
                  <a:gd name="T54" fmla="*/ 1013 w 4304"/>
                  <a:gd name="T55" fmla="*/ 903 h 1804"/>
                  <a:gd name="T56" fmla="*/ 1062 w 4304"/>
                  <a:gd name="T57" fmla="*/ 936 h 1804"/>
                  <a:gd name="T58" fmla="*/ 1112 w 4304"/>
                  <a:gd name="T59" fmla="*/ 962 h 1804"/>
                  <a:gd name="T60" fmla="*/ 1143 w 4304"/>
                  <a:gd name="T61" fmla="*/ 993 h 1804"/>
                  <a:gd name="T62" fmla="*/ 1169 w 4304"/>
                  <a:gd name="T63" fmla="*/ 1007 h 1804"/>
                  <a:gd name="T64" fmla="*/ 1190 w 4304"/>
                  <a:gd name="T65" fmla="*/ 1036 h 1804"/>
                  <a:gd name="T66" fmla="*/ 1221 w 4304"/>
                  <a:gd name="T67" fmla="*/ 1055 h 1804"/>
                  <a:gd name="T68" fmla="*/ 1254 w 4304"/>
                  <a:gd name="T69" fmla="*/ 1090 h 1804"/>
                  <a:gd name="T70" fmla="*/ 1315 w 4304"/>
                  <a:gd name="T71" fmla="*/ 1112 h 1804"/>
                  <a:gd name="T72" fmla="*/ 1346 w 4304"/>
                  <a:gd name="T73" fmla="*/ 1135 h 1804"/>
                  <a:gd name="T74" fmla="*/ 1384 w 4304"/>
                  <a:gd name="T75" fmla="*/ 1152 h 1804"/>
                  <a:gd name="T76" fmla="*/ 1405 w 4304"/>
                  <a:gd name="T77" fmla="*/ 1185 h 1804"/>
                  <a:gd name="T78" fmla="*/ 1474 w 4304"/>
                  <a:gd name="T79" fmla="*/ 1213 h 1804"/>
                  <a:gd name="T80" fmla="*/ 1519 w 4304"/>
                  <a:gd name="T81" fmla="*/ 1240 h 1804"/>
                  <a:gd name="T82" fmla="*/ 1554 w 4304"/>
                  <a:gd name="T83" fmla="*/ 1256 h 1804"/>
                  <a:gd name="T84" fmla="*/ 1580 w 4304"/>
                  <a:gd name="T85" fmla="*/ 1289 h 1804"/>
                  <a:gd name="T86" fmla="*/ 1685 w 4304"/>
                  <a:gd name="T87" fmla="*/ 1304 h 1804"/>
                  <a:gd name="T88" fmla="*/ 1708 w 4304"/>
                  <a:gd name="T89" fmla="*/ 1332 h 1804"/>
                  <a:gd name="T90" fmla="*/ 1746 w 4304"/>
                  <a:gd name="T91" fmla="*/ 1349 h 1804"/>
                  <a:gd name="T92" fmla="*/ 1843 w 4304"/>
                  <a:gd name="T93" fmla="*/ 1384 h 1804"/>
                  <a:gd name="T94" fmla="*/ 1931 w 4304"/>
                  <a:gd name="T95" fmla="*/ 1405 h 1804"/>
                  <a:gd name="T96" fmla="*/ 2129 w 4304"/>
                  <a:gd name="T97" fmla="*/ 1429 h 1804"/>
                  <a:gd name="T98" fmla="*/ 2200 w 4304"/>
                  <a:gd name="T99" fmla="*/ 1455 h 1804"/>
                  <a:gd name="T100" fmla="*/ 2252 w 4304"/>
                  <a:gd name="T101" fmla="*/ 1493 h 1804"/>
                  <a:gd name="T102" fmla="*/ 2283 w 4304"/>
                  <a:gd name="T103" fmla="*/ 1512 h 1804"/>
                  <a:gd name="T104" fmla="*/ 2335 w 4304"/>
                  <a:gd name="T105" fmla="*/ 1533 h 1804"/>
                  <a:gd name="T106" fmla="*/ 2442 w 4304"/>
                  <a:gd name="T107" fmla="*/ 1552 h 1804"/>
                  <a:gd name="T108" fmla="*/ 2550 w 4304"/>
                  <a:gd name="T109" fmla="*/ 1581 h 1804"/>
                  <a:gd name="T110" fmla="*/ 2598 w 4304"/>
                  <a:gd name="T111" fmla="*/ 1607 h 1804"/>
                  <a:gd name="T112" fmla="*/ 2619 w 4304"/>
                  <a:gd name="T113" fmla="*/ 1631 h 1804"/>
                  <a:gd name="T114" fmla="*/ 3007 w 4304"/>
                  <a:gd name="T115" fmla="*/ 1661 h 1804"/>
                  <a:gd name="T116" fmla="*/ 3066 w 4304"/>
                  <a:gd name="T117" fmla="*/ 1699 h 1804"/>
                  <a:gd name="T118" fmla="*/ 3263 w 4304"/>
                  <a:gd name="T119" fmla="*/ 1742 h 1804"/>
                  <a:gd name="T120" fmla="*/ 3459 w 4304"/>
                  <a:gd name="T121" fmla="*/ 1787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04" h="1804">
                    <a:moveTo>
                      <a:pt x="0" y="0"/>
                    </a:moveTo>
                    <a:lnTo>
                      <a:pt x="40" y="0"/>
                    </a:lnTo>
                    <a:lnTo>
                      <a:pt x="40" y="12"/>
                    </a:lnTo>
                    <a:lnTo>
                      <a:pt x="71" y="12"/>
                    </a:lnTo>
                    <a:lnTo>
                      <a:pt x="71" y="26"/>
                    </a:lnTo>
                    <a:lnTo>
                      <a:pt x="118" y="26"/>
                    </a:lnTo>
                    <a:lnTo>
                      <a:pt x="118" y="33"/>
                    </a:lnTo>
                    <a:lnTo>
                      <a:pt x="130" y="33"/>
                    </a:lnTo>
                    <a:lnTo>
                      <a:pt x="130" y="43"/>
                    </a:lnTo>
                    <a:lnTo>
                      <a:pt x="144" y="43"/>
                    </a:lnTo>
                    <a:lnTo>
                      <a:pt x="144" y="52"/>
                    </a:lnTo>
                    <a:lnTo>
                      <a:pt x="166" y="52"/>
                    </a:lnTo>
                    <a:lnTo>
                      <a:pt x="166" y="59"/>
                    </a:lnTo>
                    <a:lnTo>
                      <a:pt x="189" y="59"/>
                    </a:lnTo>
                    <a:lnTo>
                      <a:pt x="189" y="90"/>
                    </a:lnTo>
                    <a:lnTo>
                      <a:pt x="203" y="90"/>
                    </a:lnTo>
                    <a:lnTo>
                      <a:pt x="203" y="97"/>
                    </a:lnTo>
                    <a:lnTo>
                      <a:pt x="213" y="97"/>
                    </a:lnTo>
                    <a:lnTo>
                      <a:pt x="213" y="107"/>
                    </a:lnTo>
                    <a:lnTo>
                      <a:pt x="220" y="107"/>
                    </a:lnTo>
                    <a:lnTo>
                      <a:pt x="220" y="123"/>
                    </a:lnTo>
                    <a:lnTo>
                      <a:pt x="230" y="123"/>
                    </a:lnTo>
                    <a:lnTo>
                      <a:pt x="230" y="145"/>
                    </a:lnTo>
                    <a:lnTo>
                      <a:pt x="239" y="145"/>
                    </a:lnTo>
                    <a:lnTo>
                      <a:pt x="239" y="171"/>
                    </a:lnTo>
                    <a:lnTo>
                      <a:pt x="279" y="171"/>
                    </a:lnTo>
                    <a:lnTo>
                      <a:pt x="279" y="182"/>
                    </a:lnTo>
                    <a:lnTo>
                      <a:pt x="289" y="182"/>
                    </a:lnTo>
                    <a:lnTo>
                      <a:pt x="289" y="194"/>
                    </a:lnTo>
                    <a:lnTo>
                      <a:pt x="301" y="194"/>
                    </a:lnTo>
                    <a:lnTo>
                      <a:pt x="301" y="218"/>
                    </a:lnTo>
                    <a:lnTo>
                      <a:pt x="308" y="218"/>
                    </a:lnTo>
                    <a:lnTo>
                      <a:pt x="308" y="225"/>
                    </a:lnTo>
                    <a:lnTo>
                      <a:pt x="317" y="225"/>
                    </a:lnTo>
                    <a:lnTo>
                      <a:pt x="317" y="230"/>
                    </a:lnTo>
                    <a:lnTo>
                      <a:pt x="348" y="230"/>
                    </a:lnTo>
                    <a:lnTo>
                      <a:pt x="348" y="246"/>
                    </a:lnTo>
                    <a:lnTo>
                      <a:pt x="357" y="246"/>
                    </a:lnTo>
                    <a:lnTo>
                      <a:pt x="357" y="256"/>
                    </a:lnTo>
                    <a:lnTo>
                      <a:pt x="369" y="256"/>
                    </a:lnTo>
                    <a:lnTo>
                      <a:pt x="369" y="273"/>
                    </a:lnTo>
                    <a:lnTo>
                      <a:pt x="379" y="273"/>
                    </a:lnTo>
                    <a:lnTo>
                      <a:pt x="379" y="294"/>
                    </a:lnTo>
                    <a:lnTo>
                      <a:pt x="386" y="294"/>
                    </a:lnTo>
                    <a:lnTo>
                      <a:pt x="386" y="303"/>
                    </a:lnTo>
                    <a:lnTo>
                      <a:pt x="395" y="303"/>
                    </a:lnTo>
                    <a:lnTo>
                      <a:pt x="395" y="313"/>
                    </a:lnTo>
                    <a:lnTo>
                      <a:pt x="407" y="313"/>
                    </a:lnTo>
                    <a:lnTo>
                      <a:pt x="407" y="325"/>
                    </a:lnTo>
                    <a:lnTo>
                      <a:pt x="424" y="325"/>
                    </a:lnTo>
                    <a:lnTo>
                      <a:pt x="424" y="334"/>
                    </a:lnTo>
                    <a:lnTo>
                      <a:pt x="435" y="334"/>
                    </a:lnTo>
                    <a:lnTo>
                      <a:pt x="435" y="341"/>
                    </a:lnTo>
                    <a:lnTo>
                      <a:pt x="447" y="341"/>
                    </a:lnTo>
                    <a:lnTo>
                      <a:pt x="447" y="348"/>
                    </a:lnTo>
                    <a:lnTo>
                      <a:pt x="466" y="348"/>
                    </a:lnTo>
                    <a:lnTo>
                      <a:pt x="466" y="353"/>
                    </a:lnTo>
                    <a:lnTo>
                      <a:pt x="480" y="353"/>
                    </a:lnTo>
                    <a:lnTo>
                      <a:pt x="480" y="367"/>
                    </a:lnTo>
                    <a:lnTo>
                      <a:pt x="492" y="367"/>
                    </a:lnTo>
                    <a:lnTo>
                      <a:pt x="492" y="377"/>
                    </a:lnTo>
                    <a:lnTo>
                      <a:pt x="497" y="377"/>
                    </a:lnTo>
                    <a:lnTo>
                      <a:pt x="497" y="389"/>
                    </a:lnTo>
                    <a:lnTo>
                      <a:pt x="506" y="389"/>
                    </a:lnTo>
                    <a:lnTo>
                      <a:pt x="506" y="401"/>
                    </a:lnTo>
                    <a:lnTo>
                      <a:pt x="518" y="401"/>
                    </a:lnTo>
                    <a:lnTo>
                      <a:pt x="518" y="412"/>
                    </a:lnTo>
                    <a:lnTo>
                      <a:pt x="525" y="412"/>
                    </a:lnTo>
                    <a:lnTo>
                      <a:pt x="525" y="427"/>
                    </a:lnTo>
                    <a:lnTo>
                      <a:pt x="542" y="427"/>
                    </a:lnTo>
                    <a:lnTo>
                      <a:pt x="542" y="434"/>
                    </a:lnTo>
                    <a:lnTo>
                      <a:pt x="554" y="434"/>
                    </a:lnTo>
                    <a:lnTo>
                      <a:pt x="554" y="448"/>
                    </a:lnTo>
                    <a:lnTo>
                      <a:pt x="565" y="448"/>
                    </a:lnTo>
                    <a:lnTo>
                      <a:pt x="565" y="455"/>
                    </a:lnTo>
                    <a:lnTo>
                      <a:pt x="575" y="455"/>
                    </a:lnTo>
                    <a:lnTo>
                      <a:pt x="575" y="462"/>
                    </a:lnTo>
                    <a:lnTo>
                      <a:pt x="592" y="462"/>
                    </a:lnTo>
                    <a:lnTo>
                      <a:pt x="592" y="474"/>
                    </a:lnTo>
                    <a:lnTo>
                      <a:pt x="601" y="474"/>
                    </a:lnTo>
                    <a:lnTo>
                      <a:pt x="601" y="483"/>
                    </a:lnTo>
                    <a:lnTo>
                      <a:pt x="615" y="483"/>
                    </a:lnTo>
                    <a:lnTo>
                      <a:pt x="615" y="493"/>
                    </a:lnTo>
                    <a:lnTo>
                      <a:pt x="622" y="493"/>
                    </a:lnTo>
                    <a:lnTo>
                      <a:pt x="622" y="510"/>
                    </a:lnTo>
                    <a:lnTo>
                      <a:pt x="634" y="510"/>
                    </a:lnTo>
                    <a:lnTo>
                      <a:pt x="634" y="524"/>
                    </a:lnTo>
                    <a:lnTo>
                      <a:pt x="641" y="524"/>
                    </a:lnTo>
                    <a:lnTo>
                      <a:pt x="641" y="545"/>
                    </a:lnTo>
                    <a:lnTo>
                      <a:pt x="648" y="545"/>
                    </a:lnTo>
                    <a:lnTo>
                      <a:pt x="648" y="557"/>
                    </a:lnTo>
                    <a:lnTo>
                      <a:pt x="660" y="557"/>
                    </a:lnTo>
                    <a:lnTo>
                      <a:pt x="660" y="576"/>
                    </a:lnTo>
                    <a:lnTo>
                      <a:pt x="672" y="576"/>
                    </a:lnTo>
                    <a:lnTo>
                      <a:pt x="672" y="592"/>
                    </a:lnTo>
                    <a:lnTo>
                      <a:pt x="681" y="592"/>
                    </a:lnTo>
                    <a:lnTo>
                      <a:pt x="681" y="604"/>
                    </a:lnTo>
                    <a:lnTo>
                      <a:pt x="698" y="604"/>
                    </a:lnTo>
                    <a:lnTo>
                      <a:pt x="698" y="614"/>
                    </a:lnTo>
                    <a:lnTo>
                      <a:pt x="707" y="614"/>
                    </a:lnTo>
                    <a:lnTo>
                      <a:pt x="707" y="635"/>
                    </a:lnTo>
                    <a:lnTo>
                      <a:pt x="719" y="635"/>
                    </a:lnTo>
                    <a:lnTo>
                      <a:pt x="719" y="649"/>
                    </a:lnTo>
                    <a:lnTo>
                      <a:pt x="731" y="649"/>
                    </a:lnTo>
                    <a:lnTo>
                      <a:pt x="731" y="656"/>
                    </a:lnTo>
                    <a:lnTo>
                      <a:pt x="738" y="656"/>
                    </a:lnTo>
                    <a:lnTo>
                      <a:pt x="738" y="678"/>
                    </a:lnTo>
                    <a:lnTo>
                      <a:pt x="752" y="678"/>
                    </a:lnTo>
                    <a:lnTo>
                      <a:pt x="752" y="709"/>
                    </a:lnTo>
                    <a:lnTo>
                      <a:pt x="767" y="709"/>
                    </a:lnTo>
                    <a:lnTo>
                      <a:pt x="767" y="720"/>
                    </a:lnTo>
                    <a:lnTo>
                      <a:pt x="781" y="720"/>
                    </a:lnTo>
                    <a:lnTo>
                      <a:pt x="781" y="730"/>
                    </a:lnTo>
                    <a:lnTo>
                      <a:pt x="797" y="730"/>
                    </a:lnTo>
                    <a:lnTo>
                      <a:pt x="797" y="737"/>
                    </a:lnTo>
                    <a:lnTo>
                      <a:pt x="809" y="737"/>
                    </a:lnTo>
                    <a:lnTo>
                      <a:pt x="809" y="751"/>
                    </a:lnTo>
                    <a:lnTo>
                      <a:pt x="816" y="751"/>
                    </a:lnTo>
                    <a:lnTo>
                      <a:pt x="816" y="770"/>
                    </a:lnTo>
                    <a:lnTo>
                      <a:pt x="828" y="770"/>
                    </a:lnTo>
                    <a:lnTo>
                      <a:pt x="828" y="794"/>
                    </a:lnTo>
                    <a:lnTo>
                      <a:pt x="840" y="794"/>
                    </a:lnTo>
                    <a:lnTo>
                      <a:pt x="840" y="806"/>
                    </a:lnTo>
                    <a:lnTo>
                      <a:pt x="847" y="806"/>
                    </a:lnTo>
                    <a:lnTo>
                      <a:pt x="847" y="813"/>
                    </a:lnTo>
                    <a:lnTo>
                      <a:pt x="878" y="813"/>
                    </a:lnTo>
                    <a:lnTo>
                      <a:pt x="878" y="841"/>
                    </a:lnTo>
                    <a:lnTo>
                      <a:pt x="899" y="841"/>
                    </a:lnTo>
                    <a:lnTo>
                      <a:pt x="899" y="851"/>
                    </a:lnTo>
                    <a:lnTo>
                      <a:pt x="918" y="851"/>
                    </a:lnTo>
                    <a:lnTo>
                      <a:pt x="918" y="858"/>
                    </a:lnTo>
                    <a:lnTo>
                      <a:pt x="939" y="858"/>
                    </a:lnTo>
                    <a:lnTo>
                      <a:pt x="939" y="870"/>
                    </a:lnTo>
                    <a:lnTo>
                      <a:pt x="961" y="870"/>
                    </a:lnTo>
                    <a:lnTo>
                      <a:pt x="961" y="879"/>
                    </a:lnTo>
                    <a:lnTo>
                      <a:pt x="982" y="879"/>
                    </a:lnTo>
                    <a:lnTo>
                      <a:pt x="982" y="893"/>
                    </a:lnTo>
                    <a:lnTo>
                      <a:pt x="1003" y="893"/>
                    </a:lnTo>
                    <a:lnTo>
                      <a:pt x="1003" y="903"/>
                    </a:lnTo>
                    <a:lnTo>
                      <a:pt x="1013" y="903"/>
                    </a:lnTo>
                    <a:lnTo>
                      <a:pt x="1013" y="908"/>
                    </a:lnTo>
                    <a:lnTo>
                      <a:pt x="1048" y="908"/>
                    </a:lnTo>
                    <a:lnTo>
                      <a:pt x="1048" y="929"/>
                    </a:lnTo>
                    <a:lnTo>
                      <a:pt x="1062" y="929"/>
                    </a:lnTo>
                    <a:lnTo>
                      <a:pt x="1062" y="936"/>
                    </a:lnTo>
                    <a:lnTo>
                      <a:pt x="1081" y="936"/>
                    </a:lnTo>
                    <a:lnTo>
                      <a:pt x="1081" y="950"/>
                    </a:lnTo>
                    <a:lnTo>
                      <a:pt x="1091" y="950"/>
                    </a:lnTo>
                    <a:lnTo>
                      <a:pt x="1091" y="962"/>
                    </a:lnTo>
                    <a:lnTo>
                      <a:pt x="1112" y="962"/>
                    </a:lnTo>
                    <a:lnTo>
                      <a:pt x="1112" y="974"/>
                    </a:lnTo>
                    <a:lnTo>
                      <a:pt x="1131" y="974"/>
                    </a:lnTo>
                    <a:lnTo>
                      <a:pt x="1131" y="986"/>
                    </a:lnTo>
                    <a:lnTo>
                      <a:pt x="1143" y="986"/>
                    </a:lnTo>
                    <a:lnTo>
                      <a:pt x="1143" y="993"/>
                    </a:lnTo>
                    <a:lnTo>
                      <a:pt x="1150" y="993"/>
                    </a:lnTo>
                    <a:lnTo>
                      <a:pt x="1150" y="998"/>
                    </a:lnTo>
                    <a:lnTo>
                      <a:pt x="1159" y="998"/>
                    </a:lnTo>
                    <a:lnTo>
                      <a:pt x="1159" y="1007"/>
                    </a:lnTo>
                    <a:lnTo>
                      <a:pt x="1169" y="1007"/>
                    </a:lnTo>
                    <a:lnTo>
                      <a:pt x="1169" y="1014"/>
                    </a:lnTo>
                    <a:lnTo>
                      <a:pt x="1181" y="1014"/>
                    </a:lnTo>
                    <a:lnTo>
                      <a:pt x="1181" y="1026"/>
                    </a:lnTo>
                    <a:lnTo>
                      <a:pt x="1190" y="1026"/>
                    </a:lnTo>
                    <a:lnTo>
                      <a:pt x="1190" y="1036"/>
                    </a:lnTo>
                    <a:lnTo>
                      <a:pt x="1197" y="1036"/>
                    </a:lnTo>
                    <a:lnTo>
                      <a:pt x="1197" y="1045"/>
                    </a:lnTo>
                    <a:lnTo>
                      <a:pt x="1207" y="1045"/>
                    </a:lnTo>
                    <a:lnTo>
                      <a:pt x="1207" y="1055"/>
                    </a:lnTo>
                    <a:lnTo>
                      <a:pt x="1221" y="1055"/>
                    </a:lnTo>
                    <a:lnTo>
                      <a:pt x="1221" y="1064"/>
                    </a:lnTo>
                    <a:lnTo>
                      <a:pt x="1237" y="1064"/>
                    </a:lnTo>
                    <a:lnTo>
                      <a:pt x="1237" y="1071"/>
                    </a:lnTo>
                    <a:lnTo>
                      <a:pt x="1254" y="1071"/>
                    </a:lnTo>
                    <a:lnTo>
                      <a:pt x="1254" y="1090"/>
                    </a:lnTo>
                    <a:lnTo>
                      <a:pt x="1294" y="1090"/>
                    </a:lnTo>
                    <a:lnTo>
                      <a:pt x="1294" y="1104"/>
                    </a:lnTo>
                    <a:lnTo>
                      <a:pt x="1308" y="1104"/>
                    </a:lnTo>
                    <a:lnTo>
                      <a:pt x="1308" y="1112"/>
                    </a:lnTo>
                    <a:lnTo>
                      <a:pt x="1315" y="1112"/>
                    </a:lnTo>
                    <a:lnTo>
                      <a:pt x="1315" y="1116"/>
                    </a:lnTo>
                    <a:lnTo>
                      <a:pt x="1339" y="1116"/>
                    </a:lnTo>
                    <a:lnTo>
                      <a:pt x="1339" y="1128"/>
                    </a:lnTo>
                    <a:lnTo>
                      <a:pt x="1346" y="1128"/>
                    </a:lnTo>
                    <a:lnTo>
                      <a:pt x="1346" y="1135"/>
                    </a:lnTo>
                    <a:lnTo>
                      <a:pt x="1356" y="1135"/>
                    </a:lnTo>
                    <a:lnTo>
                      <a:pt x="1356" y="1140"/>
                    </a:lnTo>
                    <a:lnTo>
                      <a:pt x="1375" y="1140"/>
                    </a:lnTo>
                    <a:lnTo>
                      <a:pt x="1375" y="1152"/>
                    </a:lnTo>
                    <a:lnTo>
                      <a:pt x="1384" y="1152"/>
                    </a:lnTo>
                    <a:lnTo>
                      <a:pt x="1384" y="1168"/>
                    </a:lnTo>
                    <a:lnTo>
                      <a:pt x="1396" y="1168"/>
                    </a:lnTo>
                    <a:lnTo>
                      <a:pt x="1396" y="1178"/>
                    </a:lnTo>
                    <a:lnTo>
                      <a:pt x="1405" y="1178"/>
                    </a:lnTo>
                    <a:lnTo>
                      <a:pt x="1405" y="1185"/>
                    </a:lnTo>
                    <a:lnTo>
                      <a:pt x="1415" y="1185"/>
                    </a:lnTo>
                    <a:lnTo>
                      <a:pt x="1415" y="1190"/>
                    </a:lnTo>
                    <a:lnTo>
                      <a:pt x="1431" y="1190"/>
                    </a:lnTo>
                    <a:lnTo>
                      <a:pt x="1431" y="1213"/>
                    </a:lnTo>
                    <a:lnTo>
                      <a:pt x="1474" y="1213"/>
                    </a:lnTo>
                    <a:lnTo>
                      <a:pt x="1474" y="1221"/>
                    </a:lnTo>
                    <a:lnTo>
                      <a:pt x="1509" y="1221"/>
                    </a:lnTo>
                    <a:lnTo>
                      <a:pt x="1509" y="1230"/>
                    </a:lnTo>
                    <a:lnTo>
                      <a:pt x="1519" y="1230"/>
                    </a:lnTo>
                    <a:lnTo>
                      <a:pt x="1519" y="1240"/>
                    </a:lnTo>
                    <a:lnTo>
                      <a:pt x="1533" y="1240"/>
                    </a:lnTo>
                    <a:lnTo>
                      <a:pt x="1533" y="1251"/>
                    </a:lnTo>
                    <a:lnTo>
                      <a:pt x="1543" y="1251"/>
                    </a:lnTo>
                    <a:lnTo>
                      <a:pt x="1543" y="1256"/>
                    </a:lnTo>
                    <a:lnTo>
                      <a:pt x="1554" y="1256"/>
                    </a:lnTo>
                    <a:lnTo>
                      <a:pt x="1554" y="1275"/>
                    </a:lnTo>
                    <a:lnTo>
                      <a:pt x="1571" y="1275"/>
                    </a:lnTo>
                    <a:lnTo>
                      <a:pt x="1571" y="1282"/>
                    </a:lnTo>
                    <a:lnTo>
                      <a:pt x="1580" y="1282"/>
                    </a:lnTo>
                    <a:lnTo>
                      <a:pt x="1580" y="1289"/>
                    </a:lnTo>
                    <a:lnTo>
                      <a:pt x="1590" y="1289"/>
                    </a:lnTo>
                    <a:lnTo>
                      <a:pt x="1590" y="1296"/>
                    </a:lnTo>
                    <a:lnTo>
                      <a:pt x="1628" y="1296"/>
                    </a:lnTo>
                    <a:lnTo>
                      <a:pt x="1628" y="1304"/>
                    </a:lnTo>
                    <a:lnTo>
                      <a:pt x="1685" y="1304"/>
                    </a:lnTo>
                    <a:lnTo>
                      <a:pt x="1685" y="1315"/>
                    </a:lnTo>
                    <a:lnTo>
                      <a:pt x="1699" y="1315"/>
                    </a:lnTo>
                    <a:lnTo>
                      <a:pt x="1699" y="1320"/>
                    </a:lnTo>
                    <a:lnTo>
                      <a:pt x="1708" y="1320"/>
                    </a:lnTo>
                    <a:lnTo>
                      <a:pt x="1708" y="1332"/>
                    </a:lnTo>
                    <a:lnTo>
                      <a:pt x="1720" y="1332"/>
                    </a:lnTo>
                    <a:lnTo>
                      <a:pt x="1720" y="1341"/>
                    </a:lnTo>
                    <a:lnTo>
                      <a:pt x="1732" y="1341"/>
                    </a:lnTo>
                    <a:lnTo>
                      <a:pt x="1732" y="1349"/>
                    </a:lnTo>
                    <a:lnTo>
                      <a:pt x="1746" y="1349"/>
                    </a:lnTo>
                    <a:lnTo>
                      <a:pt x="1746" y="1358"/>
                    </a:lnTo>
                    <a:lnTo>
                      <a:pt x="1770" y="1358"/>
                    </a:lnTo>
                    <a:lnTo>
                      <a:pt x="1770" y="1377"/>
                    </a:lnTo>
                    <a:lnTo>
                      <a:pt x="1843" y="1377"/>
                    </a:lnTo>
                    <a:lnTo>
                      <a:pt x="1843" y="1384"/>
                    </a:lnTo>
                    <a:lnTo>
                      <a:pt x="1853" y="1384"/>
                    </a:lnTo>
                    <a:lnTo>
                      <a:pt x="1853" y="1391"/>
                    </a:lnTo>
                    <a:lnTo>
                      <a:pt x="1890" y="1391"/>
                    </a:lnTo>
                    <a:lnTo>
                      <a:pt x="1890" y="1405"/>
                    </a:lnTo>
                    <a:lnTo>
                      <a:pt x="1931" y="1405"/>
                    </a:lnTo>
                    <a:lnTo>
                      <a:pt x="1931" y="1415"/>
                    </a:lnTo>
                    <a:lnTo>
                      <a:pt x="2089" y="1415"/>
                    </a:lnTo>
                    <a:lnTo>
                      <a:pt x="2089" y="1422"/>
                    </a:lnTo>
                    <a:lnTo>
                      <a:pt x="2129" y="1422"/>
                    </a:lnTo>
                    <a:lnTo>
                      <a:pt x="2129" y="1429"/>
                    </a:lnTo>
                    <a:lnTo>
                      <a:pt x="2158" y="1429"/>
                    </a:lnTo>
                    <a:lnTo>
                      <a:pt x="2158" y="1443"/>
                    </a:lnTo>
                    <a:lnTo>
                      <a:pt x="2186" y="1443"/>
                    </a:lnTo>
                    <a:lnTo>
                      <a:pt x="2186" y="1455"/>
                    </a:lnTo>
                    <a:lnTo>
                      <a:pt x="2200" y="1455"/>
                    </a:lnTo>
                    <a:lnTo>
                      <a:pt x="2200" y="1465"/>
                    </a:lnTo>
                    <a:lnTo>
                      <a:pt x="2217" y="1465"/>
                    </a:lnTo>
                    <a:lnTo>
                      <a:pt x="2217" y="1481"/>
                    </a:lnTo>
                    <a:lnTo>
                      <a:pt x="2252" y="1481"/>
                    </a:lnTo>
                    <a:lnTo>
                      <a:pt x="2252" y="1493"/>
                    </a:lnTo>
                    <a:lnTo>
                      <a:pt x="2264" y="1493"/>
                    </a:lnTo>
                    <a:lnTo>
                      <a:pt x="2264" y="1500"/>
                    </a:lnTo>
                    <a:lnTo>
                      <a:pt x="2274" y="1500"/>
                    </a:lnTo>
                    <a:lnTo>
                      <a:pt x="2274" y="1512"/>
                    </a:lnTo>
                    <a:lnTo>
                      <a:pt x="2283" y="1512"/>
                    </a:lnTo>
                    <a:lnTo>
                      <a:pt x="2283" y="1519"/>
                    </a:lnTo>
                    <a:lnTo>
                      <a:pt x="2323" y="1519"/>
                    </a:lnTo>
                    <a:lnTo>
                      <a:pt x="2323" y="1526"/>
                    </a:lnTo>
                    <a:lnTo>
                      <a:pt x="2335" y="1526"/>
                    </a:lnTo>
                    <a:lnTo>
                      <a:pt x="2335" y="1533"/>
                    </a:lnTo>
                    <a:lnTo>
                      <a:pt x="2383" y="1533"/>
                    </a:lnTo>
                    <a:lnTo>
                      <a:pt x="2383" y="1543"/>
                    </a:lnTo>
                    <a:lnTo>
                      <a:pt x="2392" y="1543"/>
                    </a:lnTo>
                    <a:lnTo>
                      <a:pt x="2392" y="1552"/>
                    </a:lnTo>
                    <a:lnTo>
                      <a:pt x="2442" y="1552"/>
                    </a:lnTo>
                    <a:lnTo>
                      <a:pt x="2442" y="1564"/>
                    </a:lnTo>
                    <a:lnTo>
                      <a:pt x="2520" y="1564"/>
                    </a:lnTo>
                    <a:lnTo>
                      <a:pt x="2520" y="1571"/>
                    </a:lnTo>
                    <a:lnTo>
                      <a:pt x="2550" y="1571"/>
                    </a:lnTo>
                    <a:lnTo>
                      <a:pt x="2550" y="1581"/>
                    </a:lnTo>
                    <a:lnTo>
                      <a:pt x="2569" y="1581"/>
                    </a:lnTo>
                    <a:lnTo>
                      <a:pt x="2569" y="1586"/>
                    </a:lnTo>
                    <a:lnTo>
                      <a:pt x="2588" y="1586"/>
                    </a:lnTo>
                    <a:lnTo>
                      <a:pt x="2588" y="1607"/>
                    </a:lnTo>
                    <a:lnTo>
                      <a:pt x="2598" y="1607"/>
                    </a:lnTo>
                    <a:lnTo>
                      <a:pt x="2598" y="1614"/>
                    </a:lnTo>
                    <a:lnTo>
                      <a:pt x="2607" y="1614"/>
                    </a:lnTo>
                    <a:lnTo>
                      <a:pt x="2607" y="1626"/>
                    </a:lnTo>
                    <a:lnTo>
                      <a:pt x="2619" y="1626"/>
                    </a:lnTo>
                    <a:lnTo>
                      <a:pt x="2619" y="1631"/>
                    </a:lnTo>
                    <a:lnTo>
                      <a:pt x="2726" y="1631"/>
                    </a:lnTo>
                    <a:lnTo>
                      <a:pt x="2726" y="1638"/>
                    </a:lnTo>
                    <a:lnTo>
                      <a:pt x="2794" y="1638"/>
                    </a:lnTo>
                    <a:lnTo>
                      <a:pt x="2794" y="1661"/>
                    </a:lnTo>
                    <a:lnTo>
                      <a:pt x="3007" y="1661"/>
                    </a:lnTo>
                    <a:lnTo>
                      <a:pt x="3007" y="1676"/>
                    </a:lnTo>
                    <a:lnTo>
                      <a:pt x="3038" y="1676"/>
                    </a:lnTo>
                    <a:lnTo>
                      <a:pt x="3038" y="1683"/>
                    </a:lnTo>
                    <a:lnTo>
                      <a:pt x="3066" y="1683"/>
                    </a:lnTo>
                    <a:lnTo>
                      <a:pt x="3066" y="1699"/>
                    </a:lnTo>
                    <a:lnTo>
                      <a:pt x="3097" y="1699"/>
                    </a:lnTo>
                    <a:lnTo>
                      <a:pt x="3097" y="1711"/>
                    </a:lnTo>
                    <a:lnTo>
                      <a:pt x="3166" y="1711"/>
                    </a:lnTo>
                    <a:lnTo>
                      <a:pt x="3166" y="1742"/>
                    </a:lnTo>
                    <a:lnTo>
                      <a:pt x="3263" y="1742"/>
                    </a:lnTo>
                    <a:lnTo>
                      <a:pt x="3263" y="1756"/>
                    </a:lnTo>
                    <a:lnTo>
                      <a:pt x="3303" y="1756"/>
                    </a:lnTo>
                    <a:lnTo>
                      <a:pt x="3303" y="1766"/>
                    </a:lnTo>
                    <a:lnTo>
                      <a:pt x="3459" y="1766"/>
                    </a:lnTo>
                    <a:lnTo>
                      <a:pt x="3459" y="1787"/>
                    </a:lnTo>
                    <a:lnTo>
                      <a:pt x="3565" y="1787"/>
                    </a:lnTo>
                    <a:lnTo>
                      <a:pt x="3565" y="1804"/>
                    </a:lnTo>
                    <a:lnTo>
                      <a:pt x="4304" y="1804"/>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33"/>
              <p:cNvSpPr>
                <a:spLocks noChangeShapeType="1"/>
              </p:cNvSpPr>
              <p:nvPr/>
            </p:nvSpPr>
            <p:spPr bwMode="auto">
              <a:xfrm>
                <a:off x="1073151" y="1741488"/>
                <a:ext cx="0" cy="79375"/>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34"/>
              <p:cNvSpPr>
                <a:spLocks noChangeShapeType="1"/>
              </p:cNvSpPr>
              <p:nvPr/>
            </p:nvSpPr>
            <p:spPr bwMode="auto">
              <a:xfrm>
                <a:off x="1028701" y="1741488"/>
                <a:ext cx="0" cy="79375"/>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35"/>
              <p:cNvSpPr>
                <a:spLocks noChangeShapeType="1"/>
              </p:cNvSpPr>
              <p:nvPr/>
            </p:nvSpPr>
            <p:spPr bwMode="auto">
              <a:xfrm>
                <a:off x="1147763" y="1771651"/>
                <a:ext cx="0" cy="825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36"/>
              <p:cNvSpPr>
                <a:spLocks noChangeShapeType="1"/>
              </p:cNvSpPr>
              <p:nvPr/>
            </p:nvSpPr>
            <p:spPr bwMode="auto">
              <a:xfrm>
                <a:off x="1249363" y="1801813"/>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37"/>
              <p:cNvSpPr>
                <a:spLocks noChangeShapeType="1"/>
              </p:cNvSpPr>
              <p:nvPr/>
            </p:nvSpPr>
            <p:spPr bwMode="auto">
              <a:xfrm>
                <a:off x="1576388" y="2114551"/>
                <a:ext cx="0" cy="77788"/>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38"/>
              <p:cNvSpPr>
                <a:spLocks noChangeShapeType="1"/>
              </p:cNvSpPr>
              <p:nvPr/>
            </p:nvSpPr>
            <p:spPr bwMode="auto">
              <a:xfrm>
                <a:off x="1716088" y="2268538"/>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39"/>
              <p:cNvSpPr>
                <a:spLocks noChangeShapeType="1"/>
              </p:cNvSpPr>
              <p:nvPr/>
            </p:nvSpPr>
            <p:spPr bwMode="auto">
              <a:xfrm>
                <a:off x="1873251" y="241935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40"/>
              <p:cNvSpPr>
                <a:spLocks noChangeShapeType="1"/>
              </p:cNvSpPr>
              <p:nvPr/>
            </p:nvSpPr>
            <p:spPr bwMode="auto">
              <a:xfrm>
                <a:off x="2139951" y="2719388"/>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41"/>
              <p:cNvSpPr>
                <a:spLocks noChangeShapeType="1"/>
              </p:cNvSpPr>
              <p:nvPr/>
            </p:nvSpPr>
            <p:spPr bwMode="auto">
              <a:xfrm>
                <a:off x="2255838" y="2884488"/>
                <a:ext cx="0" cy="84138"/>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42"/>
              <p:cNvSpPr>
                <a:spLocks noChangeShapeType="1"/>
              </p:cNvSpPr>
              <p:nvPr/>
            </p:nvSpPr>
            <p:spPr bwMode="auto">
              <a:xfrm>
                <a:off x="2816226" y="329565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43"/>
              <p:cNvSpPr>
                <a:spLocks noChangeShapeType="1"/>
              </p:cNvSpPr>
              <p:nvPr/>
            </p:nvSpPr>
            <p:spPr bwMode="auto">
              <a:xfrm>
                <a:off x="2849563" y="3321051"/>
                <a:ext cx="0" cy="7937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44"/>
              <p:cNvSpPr>
                <a:spLocks noChangeShapeType="1"/>
              </p:cNvSpPr>
              <p:nvPr/>
            </p:nvSpPr>
            <p:spPr bwMode="auto">
              <a:xfrm>
                <a:off x="3060701" y="3468688"/>
                <a:ext cx="0" cy="7937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45"/>
              <p:cNvSpPr>
                <a:spLocks noChangeShapeType="1"/>
              </p:cNvSpPr>
              <p:nvPr/>
            </p:nvSpPr>
            <p:spPr bwMode="auto">
              <a:xfrm>
                <a:off x="3440113" y="370205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46"/>
              <p:cNvSpPr>
                <a:spLocks noChangeShapeType="1"/>
              </p:cNvSpPr>
              <p:nvPr/>
            </p:nvSpPr>
            <p:spPr bwMode="auto">
              <a:xfrm>
                <a:off x="3484563" y="3727451"/>
                <a:ext cx="0" cy="7937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47"/>
              <p:cNvSpPr>
                <a:spLocks noChangeShapeType="1"/>
              </p:cNvSpPr>
              <p:nvPr/>
            </p:nvSpPr>
            <p:spPr bwMode="auto">
              <a:xfrm>
                <a:off x="3517901" y="3765551"/>
                <a:ext cx="0" cy="7937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48"/>
              <p:cNvSpPr>
                <a:spLocks noChangeShapeType="1"/>
              </p:cNvSpPr>
              <p:nvPr/>
            </p:nvSpPr>
            <p:spPr bwMode="auto">
              <a:xfrm>
                <a:off x="3641726" y="3806826"/>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49"/>
              <p:cNvSpPr>
                <a:spLocks noChangeShapeType="1"/>
              </p:cNvSpPr>
              <p:nvPr/>
            </p:nvSpPr>
            <p:spPr bwMode="auto">
              <a:xfrm>
                <a:off x="3706813" y="3825876"/>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50"/>
              <p:cNvSpPr>
                <a:spLocks noChangeShapeType="1"/>
              </p:cNvSpPr>
              <p:nvPr/>
            </p:nvSpPr>
            <p:spPr bwMode="auto">
              <a:xfrm>
                <a:off x="3740151" y="3844926"/>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51"/>
              <p:cNvSpPr>
                <a:spLocks noChangeShapeType="1"/>
              </p:cNvSpPr>
              <p:nvPr/>
            </p:nvSpPr>
            <p:spPr bwMode="auto">
              <a:xfrm>
                <a:off x="3781426" y="3878263"/>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52"/>
              <p:cNvSpPr>
                <a:spLocks noChangeShapeType="1"/>
              </p:cNvSpPr>
              <p:nvPr/>
            </p:nvSpPr>
            <p:spPr bwMode="auto">
              <a:xfrm>
                <a:off x="3803651" y="3889376"/>
                <a:ext cx="0" cy="7937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53"/>
              <p:cNvSpPr>
                <a:spLocks noChangeShapeType="1"/>
              </p:cNvSpPr>
              <p:nvPr/>
            </p:nvSpPr>
            <p:spPr bwMode="auto">
              <a:xfrm>
                <a:off x="3856038" y="39243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54"/>
              <p:cNvSpPr>
                <a:spLocks noChangeShapeType="1"/>
              </p:cNvSpPr>
              <p:nvPr/>
            </p:nvSpPr>
            <p:spPr bwMode="auto">
              <a:xfrm>
                <a:off x="4032251" y="3979863"/>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55"/>
              <p:cNvSpPr>
                <a:spLocks noChangeShapeType="1"/>
              </p:cNvSpPr>
              <p:nvPr/>
            </p:nvSpPr>
            <p:spPr bwMode="auto">
              <a:xfrm>
                <a:off x="4056063" y="3979863"/>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56"/>
              <p:cNvSpPr>
                <a:spLocks noChangeShapeType="1"/>
              </p:cNvSpPr>
              <p:nvPr/>
            </p:nvSpPr>
            <p:spPr bwMode="auto">
              <a:xfrm>
                <a:off x="4130676" y="3979863"/>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57"/>
              <p:cNvSpPr>
                <a:spLocks noChangeShapeType="1"/>
              </p:cNvSpPr>
              <p:nvPr/>
            </p:nvSpPr>
            <p:spPr bwMode="auto">
              <a:xfrm>
                <a:off x="4221163" y="3979863"/>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58"/>
              <p:cNvSpPr>
                <a:spLocks noChangeShapeType="1"/>
              </p:cNvSpPr>
              <p:nvPr/>
            </p:nvSpPr>
            <p:spPr bwMode="auto">
              <a:xfrm>
                <a:off x="4337051" y="3979863"/>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59"/>
              <p:cNvSpPr>
                <a:spLocks noChangeShapeType="1"/>
              </p:cNvSpPr>
              <p:nvPr/>
            </p:nvSpPr>
            <p:spPr bwMode="auto">
              <a:xfrm>
                <a:off x="4494213" y="4037013"/>
                <a:ext cx="0" cy="77788"/>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60"/>
              <p:cNvSpPr>
                <a:spLocks noChangeShapeType="1"/>
              </p:cNvSpPr>
              <p:nvPr/>
            </p:nvSpPr>
            <p:spPr bwMode="auto">
              <a:xfrm>
                <a:off x="4518026" y="4048126"/>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61"/>
              <p:cNvSpPr>
                <a:spLocks noChangeShapeType="1"/>
              </p:cNvSpPr>
              <p:nvPr/>
            </p:nvSpPr>
            <p:spPr bwMode="auto">
              <a:xfrm>
                <a:off x="4551363" y="4073526"/>
                <a:ext cx="0" cy="84138"/>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62"/>
              <p:cNvSpPr>
                <a:spLocks noChangeShapeType="1"/>
              </p:cNvSpPr>
              <p:nvPr/>
            </p:nvSpPr>
            <p:spPr bwMode="auto">
              <a:xfrm>
                <a:off x="4727576" y="4160838"/>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63"/>
              <p:cNvSpPr>
                <a:spLocks noChangeShapeType="1"/>
              </p:cNvSpPr>
              <p:nvPr/>
            </p:nvSpPr>
            <p:spPr bwMode="auto">
              <a:xfrm>
                <a:off x="4914901" y="4210051"/>
                <a:ext cx="0" cy="77788"/>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64"/>
              <p:cNvSpPr>
                <a:spLocks noChangeShapeType="1"/>
              </p:cNvSpPr>
              <p:nvPr/>
            </p:nvSpPr>
            <p:spPr bwMode="auto">
              <a:xfrm>
                <a:off x="4964113" y="4221163"/>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65"/>
              <p:cNvSpPr>
                <a:spLocks noChangeShapeType="1"/>
              </p:cNvSpPr>
              <p:nvPr/>
            </p:nvSpPr>
            <p:spPr bwMode="auto">
              <a:xfrm>
                <a:off x="5032376" y="42291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66"/>
              <p:cNvSpPr>
                <a:spLocks noChangeShapeType="1"/>
              </p:cNvSpPr>
              <p:nvPr/>
            </p:nvSpPr>
            <p:spPr bwMode="auto">
              <a:xfrm>
                <a:off x="5080001" y="4243388"/>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67"/>
              <p:cNvSpPr>
                <a:spLocks noChangeShapeType="1"/>
              </p:cNvSpPr>
              <p:nvPr/>
            </p:nvSpPr>
            <p:spPr bwMode="auto">
              <a:xfrm>
                <a:off x="5110163" y="4262438"/>
                <a:ext cx="0" cy="7937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68"/>
              <p:cNvSpPr>
                <a:spLocks noChangeShapeType="1"/>
              </p:cNvSpPr>
              <p:nvPr/>
            </p:nvSpPr>
            <p:spPr bwMode="auto">
              <a:xfrm>
                <a:off x="5222876" y="4325938"/>
                <a:ext cx="0" cy="7937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69"/>
              <p:cNvSpPr>
                <a:spLocks noChangeShapeType="1"/>
              </p:cNvSpPr>
              <p:nvPr/>
            </p:nvSpPr>
            <p:spPr bwMode="auto">
              <a:xfrm>
                <a:off x="5287963" y="4325938"/>
                <a:ext cx="0" cy="7937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70"/>
              <p:cNvSpPr>
                <a:spLocks noChangeShapeType="1"/>
              </p:cNvSpPr>
              <p:nvPr/>
            </p:nvSpPr>
            <p:spPr bwMode="auto">
              <a:xfrm>
                <a:off x="5464176" y="43561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71"/>
              <p:cNvSpPr>
                <a:spLocks noChangeShapeType="1"/>
              </p:cNvSpPr>
              <p:nvPr/>
            </p:nvSpPr>
            <p:spPr bwMode="auto">
              <a:xfrm>
                <a:off x="5554663" y="4378326"/>
                <a:ext cx="0" cy="7937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72"/>
              <p:cNvSpPr>
                <a:spLocks noChangeShapeType="1"/>
              </p:cNvSpPr>
              <p:nvPr/>
            </p:nvSpPr>
            <p:spPr bwMode="auto">
              <a:xfrm>
                <a:off x="6223001" y="4525963"/>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73"/>
              <p:cNvSpPr>
                <a:spLocks noChangeShapeType="1"/>
              </p:cNvSpPr>
              <p:nvPr/>
            </p:nvSpPr>
            <p:spPr bwMode="auto">
              <a:xfrm>
                <a:off x="6286501" y="4548188"/>
                <a:ext cx="0" cy="7937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74"/>
              <p:cNvSpPr>
                <a:spLocks noChangeShapeType="1"/>
              </p:cNvSpPr>
              <p:nvPr/>
            </p:nvSpPr>
            <p:spPr bwMode="auto">
              <a:xfrm>
                <a:off x="6357938" y="4548188"/>
                <a:ext cx="0" cy="7937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75"/>
              <p:cNvSpPr>
                <a:spLocks noChangeShapeType="1"/>
              </p:cNvSpPr>
              <p:nvPr/>
            </p:nvSpPr>
            <p:spPr bwMode="auto">
              <a:xfrm>
                <a:off x="6691313" y="45974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76"/>
              <p:cNvSpPr>
                <a:spLocks noChangeShapeType="1"/>
              </p:cNvSpPr>
              <p:nvPr/>
            </p:nvSpPr>
            <p:spPr bwMode="auto">
              <a:xfrm>
                <a:off x="6886576" y="45974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77"/>
              <p:cNvSpPr>
                <a:spLocks noChangeShapeType="1"/>
              </p:cNvSpPr>
              <p:nvPr/>
            </p:nvSpPr>
            <p:spPr bwMode="auto">
              <a:xfrm>
                <a:off x="6916738" y="45974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78"/>
              <p:cNvSpPr>
                <a:spLocks noChangeShapeType="1"/>
              </p:cNvSpPr>
              <p:nvPr/>
            </p:nvSpPr>
            <p:spPr bwMode="auto">
              <a:xfrm>
                <a:off x="6935788" y="45974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79"/>
              <p:cNvSpPr>
                <a:spLocks noChangeShapeType="1"/>
              </p:cNvSpPr>
              <p:nvPr/>
            </p:nvSpPr>
            <p:spPr bwMode="auto">
              <a:xfrm>
                <a:off x="6996113" y="45974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80"/>
              <p:cNvSpPr>
                <a:spLocks noChangeShapeType="1"/>
              </p:cNvSpPr>
              <p:nvPr/>
            </p:nvSpPr>
            <p:spPr bwMode="auto">
              <a:xfrm>
                <a:off x="7018338" y="45974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81"/>
              <p:cNvSpPr>
                <a:spLocks noChangeShapeType="1"/>
              </p:cNvSpPr>
              <p:nvPr/>
            </p:nvSpPr>
            <p:spPr bwMode="auto">
              <a:xfrm>
                <a:off x="7034213" y="45974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82"/>
              <p:cNvSpPr>
                <a:spLocks noChangeShapeType="1"/>
              </p:cNvSpPr>
              <p:nvPr/>
            </p:nvSpPr>
            <p:spPr bwMode="auto">
              <a:xfrm>
                <a:off x="7150101" y="45974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83"/>
              <p:cNvSpPr>
                <a:spLocks noChangeShapeType="1"/>
              </p:cNvSpPr>
              <p:nvPr/>
            </p:nvSpPr>
            <p:spPr bwMode="auto">
              <a:xfrm>
                <a:off x="7589838" y="45974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84"/>
              <p:cNvSpPr>
                <a:spLocks noChangeShapeType="1"/>
              </p:cNvSpPr>
              <p:nvPr/>
            </p:nvSpPr>
            <p:spPr bwMode="auto">
              <a:xfrm>
                <a:off x="7793038" y="45974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85"/>
              <p:cNvSpPr>
                <a:spLocks noChangeShapeType="1"/>
              </p:cNvSpPr>
              <p:nvPr/>
            </p:nvSpPr>
            <p:spPr bwMode="auto">
              <a:xfrm>
                <a:off x="7853363" y="4597401"/>
                <a:ext cx="0" cy="825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86"/>
              <p:cNvSpPr>
                <a:spLocks noChangeShapeType="1"/>
              </p:cNvSpPr>
              <p:nvPr/>
            </p:nvSpPr>
            <p:spPr bwMode="auto">
              <a:xfrm>
                <a:off x="1171576" y="4525963"/>
                <a:ext cx="29210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87"/>
              <p:cNvSpPr>
                <a:spLocks noChangeShapeType="1"/>
              </p:cNvSpPr>
              <p:nvPr/>
            </p:nvSpPr>
            <p:spPr bwMode="auto">
              <a:xfrm>
                <a:off x="1444626" y="4765231"/>
                <a:ext cx="0" cy="9842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Freeform 88"/>
              <p:cNvSpPr>
                <a:spLocks/>
              </p:cNvSpPr>
              <p:nvPr/>
            </p:nvSpPr>
            <p:spPr bwMode="auto">
              <a:xfrm>
                <a:off x="1023938" y="1816101"/>
                <a:ext cx="4583113" cy="2562225"/>
              </a:xfrm>
              <a:custGeom>
                <a:avLst/>
                <a:gdLst>
                  <a:gd name="T0" fmla="*/ 71 w 2887"/>
                  <a:gd name="T1" fmla="*/ 5 h 1614"/>
                  <a:gd name="T2" fmla="*/ 147 w 2887"/>
                  <a:gd name="T3" fmla="*/ 41 h 1614"/>
                  <a:gd name="T4" fmla="*/ 194 w 2887"/>
                  <a:gd name="T5" fmla="*/ 57 h 1614"/>
                  <a:gd name="T6" fmla="*/ 253 w 2887"/>
                  <a:gd name="T7" fmla="*/ 76 h 1614"/>
                  <a:gd name="T8" fmla="*/ 279 w 2887"/>
                  <a:gd name="T9" fmla="*/ 95 h 1614"/>
                  <a:gd name="T10" fmla="*/ 372 w 2887"/>
                  <a:gd name="T11" fmla="*/ 119 h 1614"/>
                  <a:gd name="T12" fmla="*/ 410 w 2887"/>
                  <a:gd name="T13" fmla="*/ 140 h 1614"/>
                  <a:gd name="T14" fmla="*/ 471 w 2887"/>
                  <a:gd name="T15" fmla="*/ 169 h 1614"/>
                  <a:gd name="T16" fmla="*/ 500 w 2887"/>
                  <a:gd name="T17" fmla="*/ 199 h 1614"/>
                  <a:gd name="T18" fmla="*/ 518 w 2887"/>
                  <a:gd name="T19" fmla="*/ 228 h 1614"/>
                  <a:gd name="T20" fmla="*/ 540 w 2887"/>
                  <a:gd name="T21" fmla="*/ 266 h 1614"/>
                  <a:gd name="T22" fmla="*/ 559 w 2887"/>
                  <a:gd name="T23" fmla="*/ 287 h 1614"/>
                  <a:gd name="T24" fmla="*/ 580 w 2887"/>
                  <a:gd name="T25" fmla="*/ 316 h 1614"/>
                  <a:gd name="T26" fmla="*/ 620 w 2887"/>
                  <a:gd name="T27" fmla="*/ 335 h 1614"/>
                  <a:gd name="T28" fmla="*/ 653 w 2887"/>
                  <a:gd name="T29" fmla="*/ 356 h 1614"/>
                  <a:gd name="T30" fmla="*/ 698 w 2887"/>
                  <a:gd name="T31" fmla="*/ 372 h 1614"/>
                  <a:gd name="T32" fmla="*/ 715 w 2887"/>
                  <a:gd name="T33" fmla="*/ 399 h 1614"/>
                  <a:gd name="T34" fmla="*/ 755 w 2887"/>
                  <a:gd name="T35" fmla="*/ 420 h 1614"/>
                  <a:gd name="T36" fmla="*/ 776 w 2887"/>
                  <a:gd name="T37" fmla="*/ 451 h 1614"/>
                  <a:gd name="T38" fmla="*/ 802 w 2887"/>
                  <a:gd name="T39" fmla="*/ 472 h 1614"/>
                  <a:gd name="T40" fmla="*/ 833 w 2887"/>
                  <a:gd name="T41" fmla="*/ 496 h 1614"/>
                  <a:gd name="T42" fmla="*/ 871 w 2887"/>
                  <a:gd name="T43" fmla="*/ 524 h 1614"/>
                  <a:gd name="T44" fmla="*/ 909 w 2887"/>
                  <a:gd name="T45" fmla="*/ 545 h 1614"/>
                  <a:gd name="T46" fmla="*/ 940 w 2887"/>
                  <a:gd name="T47" fmla="*/ 562 h 1614"/>
                  <a:gd name="T48" fmla="*/ 970 w 2887"/>
                  <a:gd name="T49" fmla="*/ 586 h 1614"/>
                  <a:gd name="T50" fmla="*/ 1018 w 2887"/>
                  <a:gd name="T51" fmla="*/ 607 h 1614"/>
                  <a:gd name="T52" fmla="*/ 1048 w 2887"/>
                  <a:gd name="T53" fmla="*/ 636 h 1614"/>
                  <a:gd name="T54" fmla="*/ 1082 w 2887"/>
                  <a:gd name="T55" fmla="*/ 647 h 1614"/>
                  <a:gd name="T56" fmla="*/ 1103 w 2887"/>
                  <a:gd name="T57" fmla="*/ 685 h 1614"/>
                  <a:gd name="T58" fmla="*/ 1134 w 2887"/>
                  <a:gd name="T59" fmla="*/ 709 h 1614"/>
                  <a:gd name="T60" fmla="*/ 1167 w 2887"/>
                  <a:gd name="T61" fmla="*/ 745 h 1614"/>
                  <a:gd name="T62" fmla="*/ 1193 w 2887"/>
                  <a:gd name="T63" fmla="*/ 773 h 1614"/>
                  <a:gd name="T64" fmla="*/ 1231 w 2887"/>
                  <a:gd name="T65" fmla="*/ 801 h 1614"/>
                  <a:gd name="T66" fmla="*/ 1273 w 2887"/>
                  <a:gd name="T67" fmla="*/ 818 h 1614"/>
                  <a:gd name="T68" fmla="*/ 1294 w 2887"/>
                  <a:gd name="T69" fmla="*/ 849 h 1614"/>
                  <a:gd name="T70" fmla="*/ 1313 w 2887"/>
                  <a:gd name="T71" fmla="*/ 877 h 1614"/>
                  <a:gd name="T72" fmla="*/ 1363 w 2887"/>
                  <a:gd name="T73" fmla="*/ 896 h 1614"/>
                  <a:gd name="T74" fmla="*/ 1394 w 2887"/>
                  <a:gd name="T75" fmla="*/ 918 h 1614"/>
                  <a:gd name="T76" fmla="*/ 1477 w 2887"/>
                  <a:gd name="T77" fmla="*/ 944 h 1614"/>
                  <a:gd name="T78" fmla="*/ 1505 w 2887"/>
                  <a:gd name="T79" fmla="*/ 974 h 1614"/>
                  <a:gd name="T80" fmla="*/ 1545 w 2887"/>
                  <a:gd name="T81" fmla="*/ 1017 h 1614"/>
                  <a:gd name="T82" fmla="*/ 1576 w 2887"/>
                  <a:gd name="T83" fmla="*/ 1043 h 1614"/>
                  <a:gd name="T84" fmla="*/ 1633 w 2887"/>
                  <a:gd name="T85" fmla="*/ 1065 h 1614"/>
                  <a:gd name="T86" fmla="*/ 1708 w 2887"/>
                  <a:gd name="T87" fmla="*/ 1112 h 1614"/>
                  <a:gd name="T88" fmla="*/ 1737 w 2887"/>
                  <a:gd name="T89" fmla="*/ 1126 h 1614"/>
                  <a:gd name="T90" fmla="*/ 1782 w 2887"/>
                  <a:gd name="T91" fmla="*/ 1152 h 1614"/>
                  <a:gd name="T92" fmla="*/ 1815 w 2887"/>
                  <a:gd name="T93" fmla="*/ 1171 h 1614"/>
                  <a:gd name="T94" fmla="*/ 1841 w 2887"/>
                  <a:gd name="T95" fmla="*/ 1197 h 1614"/>
                  <a:gd name="T96" fmla="*/ 1955 w 2887"/>
                  <a:gd name="T97" fmla="*/ 1247 h 1614"/>
                  <a:gd name="T98" fmla="*/ 1995 w 2887"/>
                  <a:gd name="T99" fmla="*/ 1283 h 1614"/>
                  <a:gd name="T100" fmla="*/ 2026 w 2887"/>
                  <a:gd name="T101" fmla="*/ 1316 h 1614"/>
                  <a:gd name="T102" fmla="*/ 2052 w 2887"/>
                  <a:gd name="T103" fmla="*/ 1342 h 1614"/>
                  <a:gd name="T104" fmla="*/ 2085 w 2887"/>
                  <a:gd name="T105" fmla="*/ 1370 h 1614"/>
                  <a:gd name="T106" fmla="*/ 2139 w 2887"/>
                  <a:gd name="T107" fmla="*/ 1394 h 1614"/>
                  <a:gd name="T108" fmla="*/ 2191 w 2887"/>
                  <a:gd name="T109" fmla="*/ 1413 h 1614"/>
                  <a:gd name="T110" fmla="*/ 2288 w 2887"/>
                  <a:gd name="T111" fmla="*/ 1441 h 1614"/>
                  <a:gd name="T112" fmla="*/ 2328 w 2887"/>
                  <a:gd name="T113" fmla="*/ 1470 h 1614"/>
                  <a:gd name="T114" fmla="*/ 2454 w 2887"/>
                  <a:gd name="T115" fmla="*/ 1489 h 1614"/>
                  <a:gd name="T116" fmla="*/ 2525 w 2887"/>
                  <a:gd name="T117" fmla="*/ 1508 h 1614"/>
                  <a:gd name="T118" fmla="*/ 2610 w 2887"/>
                  <a:gd name="T119" fmla="*/ 1543 h 1614"/>
                  <a:gd name="T120" fmla="*/ 2650 w 2887"/>
                  <a:gd name="T121" fmla="*/ 1562 h 1614"/>
                  <a:gd name="T122" fmla="*/ 2757 w 2887"/>
                  <a:gd name="T123" fmla="*/ 1584 h 1614"/>
                  <a:gd name="T124" fmla="*/ 2887 w 2887"/>
                  <a:gd name="T125" fmla="*/ 1614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7" h="1614">
                    <a:moveTo>
                      <a:pt x="0" y="0"/>
                    </a:moveTo>
                    <a:lnTo>
                      <a:pt x="45" y="0"/>
                    </a:lnTo>
                    <a:lnTo>
                      <a:pt x="45" y="5"/>
                    </a:lnTo>
                    <a:lnTo>
                      <a:pt x="71" y="5"/>
                    </a:lnTo>
                    <a:lnTo>
                      <a:pt x="71" y="22"/>
                    </a:lnTo>
                    <a:lnTo>
                      <a:pt x="138" y="22"/>
                    </a:lnTo>
                    <a:lnTo>
                      <a:pt x="138" y="41"/>
                    </a:lnTo>
                    <a:lnTo>
                      <a:pt x="147" y="41"/>
                    </a:lnTo>
                    <a:lnTo>
                      <a:pt x="147" y="50"/>
                    </a:lnTo>
                    <a:lnTo>
                      <a:pt x="171" y="50"/>
                    </a:lnTo>
                    <a:lnTo>
                      <a:pt x="171" y="57"/>
                    </a:lnTo>
                    <a:lnTo>
                      <a:pt x="194" y="57"/>
                    </a:lnTo>
                    <a:lnTo>
                      <a:pt x="194" y="69"/>
                    </a:lnTo>
                    <a:lnTo>
                      <a:pt x="204" y="69"/>
                    </a:lnTo>
                    <a:lnTo>
                      <a:pt x="204" y="76"/>
                    </a:lnTo>
                    <a:lnTo>
                      <a:pt x="253" y="76"/>
                    </a:lnTo>
                    <a:lnTo>
                      <a:pt x="253" y="83"/>
                    </a:lnTo>
                    <a:lnTo>
                      <a:pt x="265" y="83"/>
                    </a:lnTo>
                    <a:lnTo>
                      <a:pt x="265" y="95"/>
                    </a:lnTo>
                    <a:lnTo>
                      <a:pt x="279" y="95"/>
                    </a:lnTo>
                    <a:lnTo>
                      <a:pt x="279" y="102"/>
                    </a:lnTo>
                    <a:lnTo>
                      <a:pt x="294" y="102"/>
                    </a:lnTo>
                    <a:lnTo>
                      <a:pt x="294" y="119"/>
                    </a:lnTo>
                    <a:lnTo>
                      <a:pt x="372" y="119"/>
                    </a:lnTo>
                    <a:lnTo>
                      <a:pt x="372" y="133"/>
                    </a:lnTo>
                    <a:lnTo>
                      <a:pt x="391" y="133"/>
                    </a:lnTo>
                    <a:lnTo>
                      <a:pt x="391" y="140"/>
                    </a:lnTo>
                    <a:lnTo>
                      <a:pt x="410" y="140"/>
                    </a:lnTo>
                    <a:lnTo>
                      <a:pt x="410" y="147"/>
                    </a:lnTo>
                    <a:lnTo>
                      <a:pt x="440" y="147"/>
                    </a:lnTo>
                    <a:lnTo>
                      <a:pt x="440" y="169"/>
                    </a:lnTo>
                    <a:lnTo>
                      <a:pt x="471" y="169"/>
                    </a:lnTo>
                    <a:lnTo>
                      <a:pt x="471" y="192"/>
                    </a:lnTo>
                    <a:lnTo>
                      <a:pt x="481" y="192"/>
                    </a:lnTo>
                    <a:lnTo>
                      <a:pt x="481" y="199"/>
                    </a:lnTo>
                    <a:lnTo>
                      <a:pt x="500" y="199"/>
                    </a:lnTo>
                    <a:lnTo>
                      <a:pt x="500" y="211"/>
                    </a:lnTo>
                    <a:lnTo>
                      <a:pt x="511" y="211"/>
                    </a:lnTo>
                    <a:lnTo>
                      <a:pt x="511" y="228"/>
                    </a:lnTo>
                    <a:lnTo>
                      <a:pt x="518" y="228"/>
                    </a:lnTo>
                    <a:lnTo>
                      <a:pt x="518" y="252"/>
                    </a:lnTo>
                    <a:lnTo>
                      <a:pt x="528" y="252"/>
                    </a:lnTo>
                    <a:lnTo>
                      <a:pt x="528" y="266"/>
                    </a:lnTo>
                    <a:lnTo>
                      <a:pt x="540" y="266"/>
                    </a:lnTo>
                    <a:lnTo>
                      <a:pt x="540" y="278"/>
                    </a:lnTo>
                    <a:lnTo>
                      <a:pt x="549" y="278"/>
                    </a:lnTo>
                    <a:lnTo>
                      <a:pt x="549" y="287"/>
                    </a:lnTo>
                    <a:lnTo>
                      <a:pt x="559" y="287"/>
                    </a:lnTo>
                    <a:lnTo>
                      <a:pt x="559" y="299"/>
                    </a:lnTo>
                    <a:lnTo>
                      <a:pt x="568" y="299"/>
                    </a:lnTo>
                    <a:lnTo>
                      <a:pt x="568" y="316"/>
                    </a:lnTo>
                    <a:lnTo>
                      <a:pt x="580" y="316"/>
                    </a:lnTo>
                    <a:lnTo>
                      <a:pt x="580" y="325"/>
                    </a:lnTo>
                    <a:lnTo>
                      <a:pt x="599" y="325"/>
                    </a:lnTo>
                    <a:lnTo>
                      <a:pt x="599" y="335"/>
                    </a:lnTo>
                    <a:lnTo>
                      <a:pt x="620" y="335"/>
                    </a:lnTo>
                    <a:lnTo>
                      <a:pt x="620" y="342"/>
                    </a:lnTo>
                    <a:lnTo>
                      <a:pt x="632" y="342"/>
                    </a:lnTo>
                    <a:lnTo>
                      <a:pt x="632" y="356"/>
                    </a:lnTo>
                    <a:lnTo>
                      <a:pt x="653" y="356"/>
                    </a:lnTo>
                    <a:lnTo>
                      <a:pt x="653" y="363"/>
                    </a:lnTo>
                    <a:lnTo>
                      <a:pt x="665" y="363"/>
                    </a:lnTo>
                    <a:lnTo>
                      <a:pt x="665" y="372"/>
                    </a:lnTo>
                    <a:lnTo>
                      <a:pt x="698" y="372"/>
                    </a:lnTo>
                    <a:lnTo>
                      <a:pt x="698" y="387"/>
                    </a:lnTo>
                    <a:lnTo>
                      <a:pt x="705" y="387"/>
                    </a:lnTo>
                    <a:lnTo>
                      <a:pt x="705" y="399"/>
                    </a:lnTo>
                    <a:lnTo>
                      <a:pt x="715" y="399"/>
                    </a:lnTo>
                    <a:lnTo>
                      <a:pt x="715" y="408"/>
                    </a:lnTo>
                    <a:lnTo>
                      <a:pt x="727" y="408"/>
                    </a:lnTo>
                    <a:lnTo>
                      <a:pt x="727" y="420"/>
                    </a:lnTo>
                    <a:lnTo>
                      <a:pt x="755" y="420"/>
                    </a:lnTo>
                    <a:lnTo>
                      <a:pt x="755" y="434"/>
                    </a:lnTo>
                    <a:lnTo>
                      <a:pt x="767" y="434"/>
                    </a:lnTo>
                    <a:lnTo>
                      <a:pt x="767" y="451"/>
                    </a:lnTo>
                    <a:lnTo>
                      <a:pt x="776" y="451"/>
                    </a:lnTo>
                    <a:lnTo>
                      <a:pt x="776" y="458"/>
                    </a:lnTo>
                    <a:lnTo>
                      <a:pt x="781" y="458"/>
                    </a:lnTo>
                    <a:lnTo>
                      <a:pt x="781" y="472"/>
                    </a:lnTo>
                    <a:lnTo>
                      <a:pt x="802" y="472"/>
                    </a:lnTo>
                    <a:lnTo>
                      <a:pt x="802" y="489"/>
                    </a:lnTo>
                    <a:lnTo>
                      <a:pt x="817" y="489"/>
                    </a:lnTo>
                    <a:lnTo>
                      <a:pt x="817" y="496"/>
                    </a:lnTo>
                    <a:lnTo>
                      <a:pt x="833" y="496"/>
                    </a:lnTo>
                    <a:lnTo>
                      <a:pt x="833" y="515"/>
                    </a:lnTo>
                    <a:lnTo>
                      <a:pt x="852" y="515"/>
                    </a:lnTo>
                    <a:lnTo>
                      <a:pt x="852" y="524"/>
                    </a:lnTo>
                    <a:lnTo>
                      <a:pt x="871" y="524"/>
                    </a:lnTo>
                    <a:lnTo>
                      <a:pt x="871" y="529"/>
                    </a:lnTo>
                    <a:lnTo>
                      <a:pt x="890" y="529"/>
                    </a:lnTo>
                    <a:lnTo>
                      <a:pt x="890" y="545"/>
                    </a:lnTo>
                    <a:lnTo>
                      <a:pt x="909" y="545"/>
                    </a:lnTo>
                    <a:lnTo>
                      <a:pt x="909" y="557"/>
                    </a:lnTo>
                    <a:lnTo>
                      <a:pt x="918" y="557"/>
                    </a:lnTo>
                    <a:lnTo>
                      <a:pt x="921" y="562"/>
                    </a:lnTo>
                    <a:lnTo>
                      <a:pt x="940" y="562"/>
                    </a:lnTo>
                    <a:lnTo>
                      <a:pt x="940" y="576"/>
                    </a:lnTo>
                    <a:lnTo>
                      <a:pt x="961" y="576"/>
                    </a:lnTo>
                    <a:lnTo>
                      <a:pt x="961" y="586"/>
                    </a:lnTo>
                    <a:lnTo>
                      <a:pt x="970" y="586"/>
                    </a:lnTo>
                    <a:lnTo>
                      <a:pt x="970" y="598"/>
                    </a:lnTo>
                    <a:lnTo>
                      <a:pt x="994" y="598"/>
                    </a:lnTo>
                    <a:lnTo>
                      <a:pt x="994" y="607"/>
                    </a:lnTo>
                    <a:lnTo>
                      <a:pt x="1018" y="607"/>
                    </a:lnTo>
                    <a:lnTo>
                      <a:pt x="1018" y="624"/>
                    </a:lnTo>
                    <a:lnTo>
                      <a:pt x="1037" y="624"/>
                    </a:lnTo>
                    <a:lnTo>
                      <a:pt x="1037" y="636"/>
                    </a:lnTo>
                    <a:lnTo>
                      <a:pt x="1048" y="636"/>
                    </a:lnTo>
                    <a:lnTo>
                      <a:pt x="1048" y="640"/>
                    </a:lnTo>
                    <a:lnTo>
                      <a:pt x="1058" y="640"/>
                    </a:lnTo>
                    <a:lnTo>
                      <a:pt x="1058" y="647"/>
                    </a:lnTo>
                    <a:lnTo>
                      <a:pt x="1082" y="647"/>
                    </a:lnTo>
                    <a:lnTo>
                      <a:pt x="1082" y="669"/>
                    </a:lnTo>
                    <a:lnTo>
                      <a:pt x="1091" y="669"/>
                    </a:lnTo>
                    <a:lnTo>
                      <a:pt x="1091" y="685"/>
                    </a:lnTo>
                    <a:lnTo>
                      <a:pt x="1103" y="685"/>
                    </a:lnTo>
                    <a:lnTo>
                      <a:pt x="1103" y="695"/>
                    </a:lnTo>
                    <a:lnTo>
                      <a:pt x="1108" y="695"/>
                    </a:lnTo>
                    <a:lnTo>
                      <a:pt x="1108" y="709"/>
                    </a:lnTo>
                    <a:lnTo>
                      <a:pt x="1134" y="709"/>
                    </a:lnTo>
                    <a:lnTo>
                      <a:pt x="1134" y="737"/>
                    </a:lnTo>
                    <a:lnTo>
                      <a:pt x="1145" y="737"/>
                    </a:lnTo>
                    <a:lnTo>
                      <a:pt x="1145" y="745"/>
                    </a:lnTo>
                    <a:lnTo>
                      <a:pt x="1167" y="745"/>
                    </a:lnTo>
                    <a:lnTo>
                      <a:pt x="1167" y="764"/>
                    </a:lnTo>
                    <a:lnTo>
                      <a:pt x="1176" y="764"/>
                    </a:lnTo>
                    <a:lnTo>
                      <a:pt x="1176" y="773"/>
                    </a:lnTo>
                    <a:lnTo>
                      <a:pt x="1193" y="773"/>
                    </a:lnTo>
                    <a:lnTo>
                      <a:pt x="1193" y="785"/>
                    </a:lnTo>
                    <a:lnTo>
                      <a:pt x="1219" y="785"/>
                    </a:lnTo>
                    <a:lnTo>
                      <a:pt x="1219" y="801"/>
                    </a:lnTo>
                    <a:lnTo>
                      <a:pt x="1231" y="801"/>
                    </a:lnTo>
                    <a:lnTo>
                      <a:pt x="1231" y="811"/>
                    </a:lnTo>
                    <a:lnTo>
                      <a:pt x="1252" y="811"/>
                    </a:lnTo>
                    <a:lnTo>
                      <a:pt x="1252" y="818"/>
                    </a:lnTo>
                    <a:lnTo>
                      <a:pt x="1273" y="818"/>
                    </a:lnTo>
                    <a:lnTo>
                      <a:pt x="1273" y="832"/>
                    </a:lnTo>
                    <a:lnTo>
                      <a:pt x="1285" y="832"/>
                    </a:lnTo>
                    <a:lnTo>
                      <a:pt x="1285" y="849"/>
                    </a:lnTo>
                    <a:lnTo>
                      <a:pt x="1294" y="849"/>
                    </a:lnTo>
                    <a:lnTo>
                      <a:pt x="1294" y="863"/>
                    </a:lnTo>
                    <a:lnTo>
                      <a:pt x="1306" y="863"/>
                    </a:lnTo>
                    <a:lnTo>
                      <a:pt x="1306" y="877"/>
                    </a:lnTo>
                    <a:lnTo>
                      <a:pt x="1313" y="877"/>
                    </a:lnTo>
                    <a:lnTo>
                      <a:pt x="1313" y="891"/>
                    </a:lnTo>
                    <a:lnTo>
                      <a:pt x="1337" y="891"/>
                    </a:lnTo>
                    <a:lnTo>
                      <a:pt x="1337" y="896"/>
                    </a:lnTo>
                    <a:lnTo>
                      <a:pt x="1363" y="896"/>
                    </a:lnTo>
                    <a:lnTo>
                      <a:pt x="1363" y="906"/>
                    </a:lnTo>
                    <a:lnTo>
                      <a:pt x="1377" y="906"/>
                    </a:lnTo>
                    <a:lnTo>
                      <a:pt x="1377" y="918"/>
                    </a:lnTo>
                    <a:lnTo>
                      <a:pt x="1394" y="918"/>
                    </a:lnTo>
                    <a:lnTo>
                      <a:pt x="1394" y="927"/>
                    </a:lnTo>
                    <a:lnTo>
                      <a:pt x="1448" y="927"/>
                    </a:lnTo>
                    <a:lnTo>
                      <a:pt x="1448" y="944"/>
                    </a:lnTo>
                    <a:lnTo>
                      <a:pt x="1477" y="944"/>
                    </a:lnTo>
                    <a:lnTo>
                      <a:pt x="1477" y="960"/>
                    </a:lnTo>
                    <a:lnTo>
                      <a:pt x="1486" y="960"/>
                    </a:lnTo>
                    <a:lnTo>
                      <a:pt x="1486" y="974"/>
                    </a:lnTo>
                    <a:lnTo>
                      <a:pt x="1505" y="974"/>
                    </a:lnTo>
                    <a:lnTo>
                      <a:pt x="1533" y="974"/>
                    </a:lnTo>
                    <a:lnTo>
                      <a:pt x="1533" y="986"/>
                    </a:lnTo>
                    <a:lnTo>
                      <a:pt x="1545" y="986"/>
                    </a:lnTo>
                    <a:lnTo>
                      <a:pt x="1545" y="1017"/>
                    </a:lnTo>
                    <a:lnTo>
                      <a:pt x="1571" y="1017"/>
                    </a:lnTo>
                    <a:lnTo>
                      <a:pt x="1571" y="1034"/>
                    </a:lnTo>
                    <a:lnTo>
                      <a:pt x="1576" y="1034"/>
                    </a:lnTo>
                    <a:lnTo>
                      <a:pt x="1576" y="1043"/>
                    </a:lnTo>
                    <a:lnTo>
                      <a:pt x="1607" y="1043"/>
                    </a:lnTo>
                    <a:lnTo>
                      <a:pt x="1607" y="1050"/>
                    </a:lnTo>
                    <a:lnTo>
                      <a:pt x="1633" y="1050"/>
                    </a:lnTo>
                    <a:lnTo>
                      <a:pt x="1633" y="1065"/>
                    </a:lnTo>
                    <a:lnTo>
                      <a:pt x="1647" y="1065"/>
                    </a:lnTo>
                    <a:lnTo>
                      <a:pt x="1647" y="1081"/>
                    </a:lnTo>
                    <a:lnTo>
                      <a:pt x="1708" y="1081"/>
                    </a:lnTo>
                    <a:lnTo>
                      <a:pt x="1708" y="1112"/>
                    </a:lnTo>
                    <a:lnTo>
                      <a:pt x="1725" y="1112"/>
                    </a:lnTo>
                    <a:lnTo>
                      <a:pt x="1725" y="1117"/>
                    </a:lnTo>
                    <a:lnTo>
                      <a:pt x="1737" y="1117"/>
                    </a:lnTo>
                    <a:lnTo>
                      <a:pt x="1737" y="1126"/>
                    </a:lnTo>
                    <a:lnTo>
                      <a:pt x="1768" y="1126"/>
                    </a:lnTo>
                    <a:lnTo>
                      <a:pt x="1768" y="1136"/>
                    </a:lnTo>
                    <a:lnTo>
                      <a:pt x="1782" y="1136"/>
                    </a:lnTo>
                    <a:lnTo>
                      <a:pt x="1782" y="1152"/>
                    </a:lnTo>
                    <a:lnTo>
                      <a:pt x="1801" y="1152"/>
                    </a:lnTo>
                    <a:lnTo>
                      <a:pt x="1801" y="1162"/>
                    </a:lnTo>
                    <a:lnTo>
                      <a:pt x="1815" y="1162"/>
                    </a:lnTo>
                    <a:lnTo>
                      <a:pt x="1815" y="1171"/>
                    </a:lnTo>
                    <a:lnTo>
                      <a:pt x="1827" y="1171"/>
                    </a:lnTo>
                    <a:lnTo>
                      <a:pt x="1827" y="1178"/>
                    </a:lnTo>
                    <a:lnTo>
                      <a:pt x="1841" y="1178"/>
                    </a:lnTo>
                    <a:lnTo>
                      <a:pt x="1841" y="1197"/>
                    </a:lnTo>
                    <a:lnTo>
                      <a:pt x="1860" y="1197"/>
                    </a:lnTo>
                    <a:lnTo>
                      <a:pt x="1860" y="1211"/>
                    </a:lnTo>
                    <a:lnTo>
                      <a:pt x="1955" y="1211"/>
                    </a:lnTo>
                    <a:lnTo>
                      <a:pt x="1955" y="1247"/>
                    </a:lnTo>
                    <a:lnTo>
                      <a:pt x="1969" y="1247"/>
                    </a:lnTo>
                    <a:lnTo>
                      <a:pt x="1969" y="1254"/>
                    </a:lnTo>
                    <a:lnTo>
                      <a:pt x="1995" y="1254"/>
                    </a:lnTo>
                    <a:lnTo>
                      <a:pt x="1995" y="1283"/>
                    </a:lnTo>
                    <a:lnTo>
                      <a:pt x="2014" y="1283"/>
                    </a:lnTo>
                    <a:lnTo>
                      <a:pt x="2014" y="1294"/>
                    </a:lnTo>
                    <a:lnTo>
                      <a:pt x="2026" y="1294"/>
                    </a:lnTo>
                    <a:lnTo>
                      <a:pt x="2026" y="1316"/>
                    </a:lnTo>
                    <a:lnTo>
                      <a:pt x="2035" y="1316"/>
                    </a:lnTo>
                    <a:lnTo>
                      <a:pt x="2035" y="1332"/>
                    </a:lnTo>
                    <a:lnTo>
                      <a:pt x="2052" y="1332"/>
                    </a:lnTo>
                    <a:lnTo>
                      <a:pt x="2052" y="1342"/>
                    </a:lnTo>
                    <a:lnTo>
                      <a:pt x="2075" y="1342"/>
                    </a:lnTo>
                    <a:lnTo>
                      <a:pt x="2075" y="1356"/>
                    </a:lnTo>
                    <a:lnTo>
                      <a:pt x="2085" y="1356"/>
                    </a:lnTo>
                    <a:lnTo>
                      <a:pt x="2085" y="1370"/>
                    </a:lnTo>
                    <a:lnTo>
                      <a:pt x="2106" y="1370"/>
                    </a:lnTo>
                    <a:lnTo>
                      <a:pt x="2106" y="1384"/>
                    </a:lnTo>
                    <a:lnTo>
                      <a:pt x="2139" y="1384"/>
                    </a:lnTo>
                    <a:lnTo>
                      <a:pt x="2139" y="1394"/>
                    </a:lnTo>
                    <a:lnTo>
                      <a:pt x="2156" y="1394"/>
                    </a:lnTo>
                    <a:lnTo>
                      <a:pt x="2156" y="1399"/>
                    </a:lnTo>
                    <a:lnTo>
                      <a:pt x="2191" y="1399"/>
                    </a:lnTo>
                    <a:lnTo>
                      <a:pt x="2191" y="1413"/>
                    </a:lnTo>
                    <a:lnTo>
                      <a:pt x="2243" y="1413"/>
                    </a:lnTo>
                    <a:lnTo>
                      <a:pt x="2243" y="1422"/>
                    </a:lnTo>
                    <a:lnTo>
                      <a:pt x="2288" y="1422"/>
                    </a:lnTo>
                    <a:lnTo>
                      <a:pt x="2288" y="1441"/>
                    </a:lnTo>
                    <a:lnTo>
                      <a:pt x="2305" y="1441"/>
                    </a:lnTo>
                    <a:lnTo>
                      <a:pt x="2305" y="1456"/>
                    </a:lnTo>
                    <a:lnTo>
                      <a:pt x="2328" y="1456"/>
                    </a:lnTo>
                    <a:lnTo>
                      <a:pt x="2328" y="1470"/>
                    </a:lnTo>
                    <a:lnTo>
                      <a:pt x="2347" y="1470"/>
                    </a:lnTo>
                    <a:lnTo>
                      <a:pt x="2347" y="1479"/>
                    </a:lnTo>
                    <a:lnTo>
                      <a:pt x="2454" y="1479"/>
                    </a:lnTo>
                    <a:lnTo>
                      <a:pt x="2454" y="1489"/>
                    </a:lnTo>
                    <a:lnTo>
                      <a:pt x="2477" y="1489"/>
                    </a:lnTo>
                    <a:lnTo>
                      <a:pt x="2477" y="1498"/>
                    </a:lnTo>
                    <a:lnTo>
                      <a:pt x="2525" y="1498"/>
                    </a:lnTo>
                    <a:lnTo>
                      <a:pt x="2525" y="1508"/>
                    </a:lnTo>
                    <a:lnTo>
                      <a:pt x="2598" y="1508"/>
                    </a:lnTo>
                    <a:lnTo>
                      <a:pt x="2598" y="1522"/>
                    </a:lnTo>
                    <a:lnTo>
                      <a:pt x="2610" y="1522"/>
                    </a:lnTo>
                    <a:lnTo>
                      <a:pt x="2610" y="1543"/>
                    </a:lnTo>
                    <a:lnTo>
                      <a:pt x="2638" y="1543"/>
                    </a:lnTo>
                    <a:lnTo>
                      <a:pt x="2638" y="1557"/>
                    </a:lnTo>
                    <a:lnTo>
                      <a:pt x="2650" y="1557"/>
                    </a:lnTo>
                    <a:lnTo>
                      <a:pt x="2650" y="1562"/>
                    </a:lnTo>
                    <a:lnTo>
                      <a:pt x="2721" y="1562"/>
                    </a:lnTo>
                    <a:lnTo>
                      <a:pt x="2721" y="1574"/>
                    </a:lnTo>
                    <a:lnTo>
                      <a:pt x="2757" y="1574"/>
                    </a:lnTo>
                    <a:lnTo>
                      <a:pt x="2757" y="1584"/>
                    </a:lnTo>
                    <a:lnTo>
                      <a:pt x="2837" y="1584"/>
                    </a:lnTo>
                    <a:lnTo>
                      <a:pt x="2837" y="1598"/>
                    </a:lnTo>
                    <a:lnTo>
                      <a:pt x="2887" y="1598"/>
                    </a:lnTo>
                    <a:lnTo>
                      <a:pt x="2887" y="1614"/>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Freeform 89"/>
              <p:cNvSpPr>
                <a:spLocks/>
              </p:cNvSpPr>
              <p:nvPr/>
            </p:nvSpPr>
            <p:spPr bwMode="auto">
              <a:xfrm>
                <a:off x="5610226" y="4378326"/>
                <a:ext cx="2455863" cy="298450"/>
              </a:xfrm>
              <a:custGeom>
                <a:avLst/>
                <a:gdLst>
                  <a:gd name="T0" fmla="*/ 0 w 1547"/>
                  <a:gd name="T1" fmla="*/ 0 h 188"/>
                  <a:gd name="T2" fmla="*/ 38 w 1547"/>
                  <a:gd name="T3" fmla="*/ 0 h 188"/>
                  <a:gd name="T4" fmla="*/ 38 w 1547"/>
                  <a:gd name="T5" fmla="*/ 15 h 188"/>
                  <a:gd name="T6" fmla="*/ 47 w 1547"/>
                  <a:gd name="T7" fmla="*/ 15 h 188"/>
                  <a:gd name="T8" fmla="*/ 47 w 1547"/>
                  <a:gd name="T9" fmla="*/ 38 h 188"/>
                  <a:gd name="T10" fmla="*/ 144 w 1547"/>
                  <a:gd name="T11" fmla="*/ 38 h 188"/>
                  <a:gd name="T12" fmla="*/ 144 w 1547"/>
                  <a:gd name="T13" fmla="*/ 52 h 188"/>
                  <a:gd name="T14" fmla="*/ 232 w 1547"/>
                  <a:gd name="T15" fmla="*/ 52 h 188"/>
                  <a:gd name="T16" fmla="*/ 232 w 1547"/>
                  <a:gd name="T17" fmla="*/ 62 h 188"/>
                  <a:gd name="T18" fmla="*/ 284 w 1547"/>
                  <a:gd name="T19" fmla="*/ 62 h 188"/>
                  <a:gd name="T20" fmla="*/ 284 w 1547"/>
                  <a:gd name="T21" fmla="*/ 69 h 188"/>
                  <a:gd name="T22" fmla="*/ 291 w 1547"/>
                  <a:gd name="T23" fmla="*/ 69 h 188"/>
                  <a:gd name="T24" fmla="*/ 291 w 1547"/>
                  <a:gd name="T25" fmla="*/ 81 h 188"/>
                  <a:gd name="T26" fmla="*/ 338 w 1547"/>
                  <a:gd name="T27" fmla="*/ 81 h 188"/>
                  <a:gd name="T28" fmla="*/ 338 w 1547"/>
                  <a:gd name="T29" fmla="*/ 98 h 188"/>
                  <a:gd name="T30" fmla="*/ 360 w 1547"/>
                  <a:gd name="T31" fmla="*/ 98 h 188"/>
                  <a:gd name="T32" fmla="*/ 360 w 1547"/>
                  <a:gd name="T33" fmla="*/ 147 h 188"/>
                  <a:gd name="T34" fmla="*/ 400 w 1547"/>
                  <a:gd name="T35" fmla="*/ 147 h 188"/>
                  <a:gd name="T36" fmla="*/ 400 w 1547"/>
                  <a:gd name="T37" fmla="*/ 159 h 188"/>
                  <a:gd name="T38" fmla="*/ 549 w 1547"/>
                  <a:gd name="T39" fmla="*/ 159 h 188"/>
                  <a:gd name="T40" fmla="*/ 549 w 1547"/>
                  <a:gd name="T41" fmla="*/ 173 h 188"/>
                  <a:gd name="T42" fmla="*/ 566 w 1547"/>
                  <a:gd name="T43" fmla="*/ 173 h 188"/>
                  <a:gd name="T44" fmla="*/ 566 w 1547"/>
                  <a:gd name="T45" fmla="*/ 188 h 188"/>
                  <a:gd name="T46" fmla="*/ 1547 w 1547"/>
                  <a:gd name="T47"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7" h="188">
                    <a:moveTo>
                      <a:pt x="0" y="0"/>
                    </a:moveTo>
                    <a:lnTo>
                      <a:pt x="38" y="0"/>
                    </a:lnTo>
                    <a:lnTo>
                      <a:pt x="38" y="15"/>
                    </a:lnTo>
                    <a:lnTo>
                      <a:pt x="47" y="15"/>
                    </a:lnTo>
                    <a:lnTo>
                      <a:pt x="47" y="38"/>
                    </a:lnTo>
                    <a:lnTo>
                      <a:pt x="144" y="38"/>
                    </a:lnTo>
                    <a:lnTo>
                      <a:pt x="144" y="52"/>
                    </a:lnTo>
                    <a:lnTo>
                      <a:pt x="232" y="52"/>
                    </a:lnTo>
                    <a:lnTo>
                      <a:pt x="232" y="62"/>
                    </a:lnTo>
                    <a:lnTo>
                      <a:pt x="284" y="62"/>
                    </a:lnTo>
                    <a:lnTo>
                      <a:pt x="284" y="69"/>
                    </a:lnTo>
                    <a:lnTo>
                      <a:pt x="291" y="69"/>
                    </a:lnTo>
                    <a:lnTo>
                      <a:pt x="291" y="81"/>
                    </a:lnTo>
                    <a:lnTo>
                      <a:pt x="338" y="81"/>
                    </a:lnTo>
                    <a:lnTo>
                      <a:pt x="338" y="98"/>
                    </a:lnTo>
                    <a:lnTo>
                      <a:pt x="360" y="98"/>
                    </a:lnTo>
                    <a:lnTo>
                      <a:pt x="360" y="147"/>
                    </a:lnTo>
                    <a:lnTo>
                      <a:pt x="400" y="147"/>
                    </a:lnTo>
                    <a:lnTo>
                      <a:pt x="400" y="159"/>
                    </a:lnTo>
                    <a:lnTo>
                      <a:pt x="549" y="159"/>
                    </a:lnTo>
                    <a:lnTo>
                      <a:pt x="549" y="173"/>
                    </a:lnTo>
                    <a:lnTo>
                      <a:pt x="566" y="173"/>
                    </a:lnTo>
                    <a:lnTo>
                      <a:pt x="566" y="188"/>
                    </a:lnTo>
                    <a:lnTo>
                      <a:pt x="1547" y="188"/>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90"/>
              <p:cNvSpPr>
                <a:spLocks noChangeShapeType="1"/>
              </p:cNvSpPr>
              <p:nvPr/>
            </p:nvSpPr>
            <p:spPr bwMode="auto">
              <a:xfrm>
                <a:off x="1438276" y="1876426"/>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91"/>
              <p:cNvSpPr>
                <a:spLocks noChangeShapeType="1"/>
              </p:cNvSpPr>
              <p:nvPr/>
            </p:nvSpPr>
            <p:spPr bwMode="auto">
              <a:xfrm>
                <a:off x="1527176" y="1925638"/>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92"/>
              <p:cNvSpPr>
                <a:spLocks noChangeShapeType="1"/>
              </p:cNvSpPr>
              <p:nvPr/>
            </p:nvSpPr>
            <p:spPr bwMode="auto">
              <a:xfrm>
                <a:off x="1727201" y="1997076"/>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93"/>
              <p:cNvSpPr>
                <a:spLocks noChangeShapeType="1"/>
              </p:cNvSpPr>
              <p:nvPr/>
            </p:nvSpPr>
            <p:spPr bwMode="auto">
              <a:xfrm>
                <a:off x="2125663" y="2335213"/>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94"/>
              <p:cNvSpPr>
                <a:spLocks noChangeShapeType="1"/>
              </p:cNvSpPr>
              <p:nvPr/>
            </p:nvSpPr>
            <p:spPr bwMode="auto">
              <a:xfrm>
                <a:off x="2151063" y="2373313"/>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95"/>
              <p:cNvSpPr>
                <a:spLocks noChangeShapeType="1"/>
              </p:cNvSpPr>
              <p:nvPr/>
            </p:nvSpPr>
            <p:spPr bwMode="auto">
              <a:xfrm>
                <a:off x="2263776" y="2471738"/>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96"/>
              <p:cNvSpPr>
                <a:spLocks noChangeShapeType="1"/>
              </p:cNvSpPr>
              <p:nvPr/>
            </p:nvSpPr>
            <p:spPr bwMode="auto">
              <a:xfrm>
                <a:off x="2954338" y="2998788"/>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97"/>
              <p:cNvSpPr>
                <a:spLocks noChangeShapeType="1"/>
              </p:cNvSpPr>
              <p:nvPr/>
            </p:nvSpPr>
            <p:spPr bwMode="auto">
              <a:xfrm>
                <a:off x="3311526" y="3213101"/>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98"/>
              <p:cNvSpPr>
                <a:spLocks noChangeShapeType="1"/>
              </p:cNvSpPr>
              <p:nvPr/>
            </p:nvSpPr>
            <p:spPr bwMode="auto">
              <a:xfrm>
                <a:off x="3446463" y="3290888"/>
                <a:ext cx="0" cy="952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99"/>
              <p:cNvSpPr>
                <a:spLocks noChangeShapeType="1"/>
              </p:cNvSpPr>
              <p:nvPr/>
            </p:nvSpPr>
            <p:spPr bwMode="auto">
              <a:xfrm>
                <a:off x="3570288" y="3400426"/>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100"/>
              <p:cNvSpPr>
                <a:spLocks noChangeShapeType="1"/>
              </p:cNvSpPr>
              <p:nvPr/>
            </p:nvSpPr>
            <p:spPr bwMode="auto">
              <a:xfrm>
                <a:off x="3624263" y="3422651"/>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101"/>
              <p:cNvSpPr>
                <a:spLocks noChangeShapeType="1"/>
              </p:cNvSpPr>
              <p:nvPr/>
            </p:nvSpPr>
            <p:spPr bwMode="auto">
              <a:xfrm>
                <a:off x="3687763" y="3452813"/>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102"/>
              <p:cNvSpPr>
                <a:spLocks noChangeShapeType="1"/>
              </p:cNvSpPr>
              <p:nvPr/>
            </p:nvSpPr>
            <p:spPr bwMode="auto">
              <a:xfrm>
                <a:off x="3729038" y="3468688"/>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103"/>
              <p:cNvSpPr>
                <a:spLocks noChangeShapeType="1"/>
              </p:cNvSpPr>
              <p:nvPr/>
            </p:nvSpPr>
            <p:spPr bwMode="auto">
              <a:xfrm>
                <a:off x="3792538" y="3524251"/>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104"/>
              <p:cNvSpPr>
                <a:spLocks noChangeShapeType="1"/>
              </p:cNvSpPr>
              <p:nvPr/>
            </p:nvSpPr>
            <p:spPr bwMode="auto">
              <a:xfrm>
                <a:off x="3954463" y="3630613"/>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105"/>
              <p:cNvSpPr>
                <a:spLocks noChangeShapeType="1"/>
              </p:cNvSpPr>
              <p:nvPr/>
            </p:nvSpPr>
            <p:spPr bwMode="auto">
              <a:xfrm>
                <a:off x="4089401" y="3652838"/>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106"/>
              <p:cNvSpPr>
                <a:spLocks noChangeShapeType="1"/>
              </p:cNvSpPr>
              <p:nvPr/>
            </p:nvSpPr>
            <p:spPr bwMode="auto">
              <a:xfrm>
                <a:off x="4191001" y="3762376"/>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107"/>
              <p:cNvSpPr>
                <a:spLocks noChangeShapeType="1"/>
              </p:cNvSpPr>
              <p:nvPr/>
            </p:nvSpPr>
            <p:spPr bwMode="auto">
              <a:xfrm>
                <a:off x="4310063" y="3863976"/>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108"/>
              <p:cNvSpPr>
                <a:spLocks noChangeShapeType="1"/>
              </p:cNvSpPr>
              <p:nvPr/>
            </p:nvSpPr>
            <p:spPr bwMode="auto">
              <a:xfrm>
                <a:off x="4400551" y="3927476"/>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109"/>
              <p:cNvSpPr>
                <a:spLocks noChangeShapeType="1"/>
              </p:cNvSpPr>
              <p:nvPr/>
            </p:nvSpPr>
            <p:spPr bwMode="auto">
              <a:xfrm>
                <a:off x="4446588" y="3946526"/>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10"/>
              <p:cNvSpPr>
                <a:spLocks noChangeShapeType="1"/>
              </p:cNvSpPr>
              <p:nvPr/>
            </p:nvSpPr>
            <p:spPr bwMode="auto">
              <a:xfrm>
                <a:off x="4559301" y="3971926"/>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11"/>
              <p:cNvSpPr>
                <a:spLocks noChangeShapeType="1"/>
              </p:cNvSpPr>
              <p:nvPr/>
            </p:nvSpPr>
            <p:spPr bwMode="auto">
              <a:xfrm>
                <a:off x="4689476" y="4037013"/>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12"/>
              <p:cNvSpPr>
                <a:spLocks noChangeShapeType="1"/>
              </p:cNvSpPr>
              <p:nvPr/>
            </p:nvSpPr>
            <p:spPr bwMode="auto">
              <a:xfrm>
                <a:off x="4727576" y="4059238"/>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13"/>
              <p:cNvSpPr>
                <a:spLocks noChangeShapeType="1"/>
              </p:cNvSpPr>
              <p:nvPr/>
            </p:nvSpPr>
            <p:spPr bwMode="auto">
              <a:xfrm>
                <a:off x="4960938" y="4111626"/>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14"/>
              <p:cNvSpPr>
                <a:spLocks noChangeShapeType="1"/>
              </p:cNvSpPr>
              <p:nvPr/>
            </p:nvSpPr>
            <p:spPr bwMode="auto">
              <a:xfrm>
                <a:off x="5027613" y="4133851"/>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15"/>
              <p:cNvSpPr>
                <a:spLocks noChangeShapeType="1"/>
              </p:cNvSpPr>
              <p:nvPr/>
            </p:nvSpPr>
            <p:spPr bwMode="auto">
              <a:xfrm>
                <a:off x="5122863" y="4133851"/>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16"/>
              <p:cNvSpPr>
                <a:spLocks noChangeShapeType="1"/>
              </p:cNvSpPr>
              <p:nvPr/>
            </p:nvSpPr>
            <p:spPr bwMode="auto">
              <a:xfrm>
                <a:off x="5310188" y="4213226"/>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17"/>
              <p:cNvSpPr>
                <a:spLocks noChangeShapeType="1"/>
              </p:cNvSpPr>
              <p:nvPr/>
            </p:nvSpPr>
            <p:spPr bwMode="auto">
              <a:xfrm>
                <a:off x="5381626" y="4232276"/>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18"/>
              <p:cNvSpPr>
                <a:spLocks noChangeShapeType="1"/>
              </p:cNvSpPr>
              <p:nvPr/>
            </p:nvSpPr>
            <p:spPr bwMode="auto">
              <a:xfrm>
                <a:off x="5400676" y="4232276"/>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19"/>
              <p:cNvSpPr>
                <a:spLocks noChangeShapeType="1"/>
              </p:cNvSpPr>
              <p:nvPr/>
            </p:nvSpPr>
            <p:spPr bwMode="auto">
              <a:xfrm>
                <a:off x="5448301" y="4251326"/>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20"/>
              <p:cNvSpPr>
                <a:spLocks noChangeShapeType="1"/>
              </p:cNvSpPr>
              <p:nvPr/>
            </p:nvSpPr>
            <p:spPr bwMode="auto">
              <a:xfrm>
                <a:off x="5541963" y="4270376"/>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21"/>
              <p:cNvSpPr>
                <a:spLocks noChangeShapeType="1"/>
              </p:cNvSpPr>
              <p:nvPr/>
            </p:nvSpPr>
            <p:spPr bwMode="auto">
              <a:xfrm>
                <a:off x="5667376" y="4306888"/>
                <a:ext cx="0" cy="952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22"/>
              <p:cNvSpPr>
                <a:spLocks noChangeShapeType="1"/>
              </p:cNvSpPr>
              <p:nvPr/>
            </p:nvSpPr>
            <p:spPr bwMode="auto">
              <a:xfrm>
                <a:off x="5786438" y="4352926"/>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23"/>
              <p:cNvSpPr>
                <a:spLocks noChangeShapeType="1"/>
              </p:cNvSpPr>
              <p:nvPr/>
            </p:nvSpPr>
            <p:spPr bwMode="auto">
              <a:xfrm>
                <a:off x="5835651" y="4383088"/>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24"/>
              <p:cNvSpPr>
                <a:spLocks noChangeShapeType="1"/>
              </p:cNvSpPr>
              <p:nvPr/>
            </p:nvSpPr>
            <p:spPr bwMode="auto">
              <a:xfrm>
                <a:off x="5907088" y="4383088"/>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25"/>
              <p:cNvSpPr>
                <a:spLocks noChangeShapeType="1"/>
              </p:cNvSpPr>
              <p:nvPr/>
            </p:nvSpPr>
            <p:spPr bwMode="auto">
              <a:xfrm>
                <a:off x="6034088" y="4394201"/>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26"/>
              <p:cNvSpPr>
                <a:spLocks noChangeShapeType="1"/>
              </p:cNvSpPr>
              <p:nvPr/>
            </p:nvSpPr>
            <p:spPr bwMode="auto">
              <a:xfrm>
                <a:off x="6143626" y="4443413"/>
                <a:ext cx="0" cy="936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27"/>
              <p:cNvSpPr>
                <a:spLocks noChangeShapeType="1"/>
              </p:cNvSpPr>
              <p:nvPr/>
            </p:nvSpPr>
            <p:spPr bwMode="auto">
              <a:xfrm>
                <a:off x="6330951" y="4548188"/>
                <a:ext cx="0" cy="904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28"/>
              <p:cNvSpPr>
                <a:spLocks noChangeShapeType="1"/>
              </p:cNvSpPr>
              <p:nvPr/>
            </p:nvSpPr>
            <p:spPr bwMode="auto">
              <a:xfrm>
                <a:off x="6597651" y="4592638"/>
                <a:ext cx="0" cy="952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29"/>
              <p:cNvSpPr>
                <a:spLocks noChangeShapeType="1"/>
              </p:cNvSpPr>
              <p:nvPr/>
            </p:nvSpPr>
            <p:spPr bwMode="auto">
              <a:xfrm>
                <a:off x="6748463" y="4592638"/>
                <a:ext cx="0" cy="952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30"/>
              <p:cNvSpPr>
                <a:spLocks noChangeShapeType="1"/>
              </p:cNvSpPr>
              <p:nvPr/>
            </p:nvSpPr>
            <p:spPr bwMode="auto">
              <a:xfrm>
                <a:off x="6792913" y="4592638"/>
                <a:ext cx="0" cy="952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31"/>
              <p:cNvSpPr>
                <a:spLocks noChangeShapeType="1"/>
              </p:cNvSpPr>
              <p:nvPr/>
            </p:nvSpPr>
            <p:spPr bwMode="auto">
              <a:xfrm>
                <a:off x="6845301" y="4592638"/>
                <a:ext cx="0" cy="952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32"/>
              <p:cNvSpPr>
                <a:spLocks noChangeShapeType="1"/>
              </p:cNvSpPr>
              <p:nvPr/>
            </p:nvSpPr>
            <p:spPr bwMode="auto">
              <a:xfrm>
                <a:off x="7089776" y="4592638"/>
                <a:ext cx="0" cy="952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33"/>
              <p:cNvSpPr>
                <a:spLocks noChangeShapeType="1"/>
              </p:cNvSpPr>
              <p:nvPr/>
            </p:nvSpPr>
            <p:spPr bwMode="auto">
              <a:xfrm>
                <a:off x="7119938" y="4592638"/>
                <a:ext cx="0" cy="952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34"/>
              <p:cNvSpPr>
                <a:spLocks noChangeShapeType="1"/>
              </p:cNvSpPr>
              <p:nvPr/>
            </p:nvSpPr>
            <p:spPr bwMode="auto">
              <a:xfrm>
                <a:off x="7331076" y="4592638"/>
                <a:ext cx="0" cy="952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35"/>
              <p:cNvSpPr>
                <a:spLocks noChangeShapeType="1"/>
              </p:cNvSpPr>
              <p:nvPr/>
            </p:nvSpPr>
            <p:spPr bwMode="auto">
              <a:xfrm>
                <a:off x="7402513" y="4592638"/>
                <a:ext cx="0" cy="952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36"/>
              <p:cNvSpPr>
                <a:spLocks noChangeShapeType="1"/>
              </p:cNvSpPr>
              <p:nvPr/>
            </p:nvSpPr>
            <p:spPr bwMode="auto">
              <a:xfrm>
                <a:off x="7461251" y="4592638"/>
                <a:ext cx="0" cy="952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37"/>
              <p:cNvSpPr>
                <a:spLocks noChangeShapeType="1"/>
              </p:cNvSpPr>
              <p:nvPr/>
            </p:nvSpPr>
            <p:spPr bwMode="auto">
              <a:xfrm>
                <a:off x="7526338" y="4592638"/>
                <a:ext cx="0" cy="952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38"/>
              <p:cNvSpPr>
                <a:spLocks noChangeShapeType="1"/>
              </p:cNvSpPr>
              <p:nvPr/>
            </p:nvSpPr>
            <p:spPr bwMode="auto">
              <a:xfrm>
                <a:off x="8054976" y="4592638"/>
                <a:ext cx="0" cy="952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39"/>
              <p:cNvSpPr>
                <a:spLocks noChangeShapeType="1"/>
              </p:cNvSpPr>
              <p:nvPr/>
            </p:nvSpPr>
            <p:spPr bwMode="auto">
              <a:xfrm>
                <a:off x="1193801" y="4765231"/>
                <a:ext cx="0" cy="98425"/>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40"/>
              <p:cNvSpPr>
                <a:spLocks noChangeShapeType="1"/>
              </p:cNvSpPr>
              <p:nvPr/>
            </p:nvSpPr>
            <p:spPr bwMode="auto">
              <a:xfrm>
                <a:off x="1171576" y="4229101"/>
                <a:ext cx="292100" cy="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159" name="Text Box 9"/>
          <p:cNvSpPr txBox="1">
            <a:spLocks noChangeArrowheads="1"/>
          </p:cNvSpPr>
          <p:nvPr/>
        </p:nvSpPr>
        <p:spPr bwMode="auto">
          <a:xfrm>
            <a:off x="231774" y="6453779"/>
            <a:ext cx="4785499" cy="24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b">
            <a:spAutoFit/>
          </a:bodyPr>
          <a:lstStyle/>
          <a:p>
            <a:r>
              <a:rPr lang="en-GB" sz="1100" dirty="0" smtClean="0">
                <a:solidFill>
                  <a:srgbClr val="363636"/>
                </a:solidFill>
              </a:rPr>
              <a:t>PTX, paclitaxel; </a:t>
            </a:r>
            <a:r>
              <a:rPr lang="en-GB" sz="1100" dirty="0">
                <a:solidFill>
                  <a:srgbClr val="363636"/>
                </a:solidFill>
              </a:rPr>
              <a:t>RAM</a:t>
            </a:r>
            <a:r>
              <a:rPr lang="en-GB" sz="1100" dirty="0" smtClean="0">
                <a:solidFill>
                  <a:srgbClr val="363636"/>
                </a:solidFill>
              </a:rPr>
              <a:t>, </a:t>
            </a:r>
            <a:r>
              <a:rPr lang="en-GB" sz="1100" dirty="0">
                <a:solidFill>
                  <a:srgbClr val="363636"/>
                </a:solidFill>
              </a:rPr>
              <a:t>r</a:t>
            </a:r>
            <a:r>
              <a:rPr lang="en-GB" sz="1100" dirty="0" smtClean="0">
                <a:solidFill>
                  <a:srgbClr val="363636"/>
                </a:solidFill>
              </a:rPr>
              <a:t>amucirumab</a:t>
            </a:r>
            <a:endParaRPr lang="en-GB" sz="1100" dirty="0">
              <a:solidFill>
                <a:srgbClr val="363636"/>
              </a:solidFill>
            </a:endParaRPr>
          </a:p>
        </p:txBody>
      </p:sp>
    </p:spTree>
    <p:extLst>
      <p:ext uri="{BB962C8B-B14F-4D97-AF65-F5344CB8AC3E}">
        <p14:creationId xmlns:p14="http://schemas.microsoft.com/office/powerpoint/2010/main" val="371013010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500" dirty="0" smtClean="0"/>
              <a:t>LBA7: RAINBOW: A global, phase III, randomized, double-blind study of ramucirumab plus paclitaxel versus placebo plus paclitaxel in the treatment of metastatic </a:t>
            </a:r>
            <a:r>
              <a:rPr lang="en-GB" sz="1500" dirty="0" err="1" smtClean="0"/>
              <a:t>gastroesophageal</a:t>
            </a:r>
            <a:r>
              <a:rPr lang="en-GB" sz="1500" dirty="0" smtClean="0"/>
              <a:t> junction (GEJ) and gastric adenocarcinoma following disease progression on first-line platinum- and fluoropyrimidine-containing combination therapy RAINBOW IMCL CP12-0922 (I4T-IE-JVBE) – </a:t>
            </a:r>
            <a:r>
              <a:rPr lang="en-GB" sz="1500" dirty="0" err="1"/>
              <a:t>Wilke</a:t>
            </a:r>
            <a:r>
              <a:rPr lang="en-GB" sz="1500" dirty="0"/>
              <a:t> H et al</a:t>
            </a:r>
          </a:p>
        </p:txBody>
      </p:sp>
      <p:sp>
        <p:nvSpPr>
          <p:cNvPr id="3" name="Content Placeholder 2"/>
          <p:cNvSpPr>
            <a:spLocks noGrp="1"/>
          </p:cNvSpPr>
          <p:nvPr>
            <p:ph idx="1"/>
          </p:nvPr>
        </p:nvSpPr>
        <p:spPr/>
        <p:txBody>
          <a:bodyPr/>
          <a:lstStyle/>
          <a:p>
            <a:r>
              <a:rPr lang="en-GB" sz="1800" b="1" dirty="0" smtClean="0"/>
              <a:t>Key results</a:t>
            </a:r>
          </a:p>
        </p:txBody>
      </p:sp>
      <p:sp>
        <p:nvSpPr>
          <p:cNvPr id="11"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Wilke</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LBA7)</a:t>
            </a:r>
            <a:endParaRPr lang="en-GB" sz="1100" dirty="0">
              <a:solidFill>
                <a:srgbClr val="363636"/>
              </a:solidFill>
            </a:endParaRPr>
          </a:p>
        </p:txBody>
      </p:sp>
      <p:sp>
        <p:nvSpPr>
          <p:cNvPr id="14" name="TextBox 13"/>
          <p:cNvSpPr txBox="1"/>
          <p:nvPr/>
        </p:nvSpPr>
        <p:spPr>
          <a:xfrm>
            <a:off x="3161899" y="1483132"/>
            <a:ext cx="2308225" cy="307777"/>
          </a:xfrm>
          <a:prstGeom prst="rect">
            <a:avLst/>
          </a:prstGeom>
          <a:noFill/>
        </p:spPr>
        <p:txBody>
          <a:bodyPr wrap="square" rtlCol="0">
            <a:spAutoFit/>
          </a:bodyPr>
          <a:lstStyle/>
          <a:p>
            <a:pPr algn="ctr"/>
            <a:r>
              <a:rPr lang="en-GB" sz="1400" dirty="0">
                <a:solidFill>
                  <a:srgbClr val="363636"/>
                </a:solidFill>
              </a:rPr>
              <a:t>OS</a:t>
            </a:r>
          </a:p>
        </p:txBody>
      </p:sp>
      <p:sp>
        <p:nvSpPr>
          <p:cNvPr id="15" name="TextBox 14"/>
          <p:cNvSpPr txBox="1"/>
          <p:nvPr/>
        </p:nvSpPr>
        <p:spPr>
          <a:xfrm>
            <a:off x="5997968" y="1483132"/>
            <a:ext cx="2303461" cy="307777"/>
          </a:xfrm>
          <a:prstGeom prst="rect">
            <a:avLst/>
          </a:prstGeom>
          <a:noFill/>
        </p:spPr>
        <p:txBody>
          <a:bodyPr wrap="square" rtlCol="0">
            <a:spAutoFit/>
          </a:bodyPr>
          <a:lstStyle/>
          <a:p>
            <a:pPr algn="ctr"/>
            <a:r>
              <a:rPr lang="en-GB" sz="1400" dirty="0">
                <a:solidFill>
                  <a:srgbClr val="363636"/>
                </a:solidFill>
              </a:rPr>
              <a:t>PFS</a:t>
            </a:r>
          </a:p>
        </p:txBody>
      </p:sp>
      <p:sp>
        <p:nvSpPr>
          <p:cNvPr id="16" name="TextBox 15"/>
          <p:cNvSpPr txBox="1"/>
          <p:nvPr/>
        </p:nvSpPr>
        <p:spPr>
          <a:xfrm>
            <a:off x="320965" y="1802523"/>
            <a:ext cx="3028323" cy="3795911"/>
          </a:xfrm>
          <a:prstGeom prst="rect">
            <a:avLst/>
          </a:prstGeom>
          <a:noFill/>
        </p:spPr>
        <p:txBody>
          <a:bodyPr wrap="square" tIns="0" bIns="0" rtlCol="0">
            <a:spAutoFit/>
          </a:bodyPr>
          <a:lstStyle/>
          <a:p>
            <a:pPr>
              <a:lnSpc>
                <a:spcPts val="1000"/>
              </a:lnSpc>
              <a:spcAft>
                <a:spcPts val="50"/>
              </a:spcAft>
              <a:tabLst>
                <a:tab pos="1335088" algn="l"/>
                <a:tab pos="2259013" algn="r"/>
                <a:tab pos="2624138" algn="r"/>
              </a:tabLst>
            </a:pPr>
            <a:r>
              <a:rPr lang="en-US" sz="700" dirty="0" smtClean="0">
                <a:solidFill>
                  <a:srgbClr val="363636"/>
                </a:solidFill>
              </a:rPr>
              <a:t>Category</a:t>
            </a:r>
            <a:r>
              <a:rPr lang="en-US" sz="700" dirty="0">
                <a:solidFill>
                  <a:srgbClr val="363636"/>
                </a:solidFill>
              </a:rPr>
              <a:t>	Subgroup	</a:t>
            </a:r>
            <a:r>
              <a:rPr lang="en-US" sz="700" dirty="0" smtClean="0">
                <a:solidFill>
                  <a:srgbClr val="363636"/>
                </a:solidFill>
              </a:rPr>
              <a:t>	</a:t>
            </a:r>
          </a:p>
          <a:p>
            <a:pPr>
              <a:lnSpc>
                <a:spcPts val="1000"/>
              </a:lnSpc>
              <a:spcAft>
                <a:spcPts val="50"/>
              </a:spcAft>
              <a:tabLst>
                <a:tab pos="1335088" algn="l"/>
                <a:tab pos="2259013" algn="r"/>
                <a:tab pos="2624138" algn="r"/>
              </a:tabLst>
            </a:pPr>
            <a:endParaRPr lang="en-US" sz="700" dirty="0" smtClean="0">
              <a:solidFill>
                <a:srgbClr val="363636"/>
              </a:solidFill>
            </a:endParaRPr>
          </a:p>
          <a:p>
            <a:pPr>
              <a:lnSpc>
                <a:spcPts val="1000"/>
              </a:lnSpc>
              <a:spcAft>
                <a:spcPts val="50"/>
              </a:spcAft>
              <a:tabLst>
                <a:tab pos="1335088" algn="l"/>
                <a:tab pos="2259013" algn="r"/>
                <a:tab pos="2624138" algn="r"/>
              </a:tabLst>
            </a:pPr>
            <a:r>
              <a:rPr lang="en-US" sz="700" dirty="0" smtClean="0">
                <a:solidFill>
                  <a:srgbClr val="363636"/>
                </a:solidFill>
              </a:rPr>
              <a:t>Overall</a:t>
            </a:r>
            <a:r>
              <a:rPr lang="en-US" sz="700" dirty="0">
                <a:solidFill>
                  <a:srgbClr val="363636"/>
                </a:solidFill>
              </a:rPr>
              <a:t>		 </a:t>
            </a:r>
            <a:r>
              <a:rPr lang="en-US" sz="700" dirty="0" smtClean="0">
                <a:solidFill>
                  <a:srgbClr val="363636"/>
                </a:solidFill>
              </a:rPr>
              <a:t>330	335</a:t>
            </a:r>
          </a:p>
          <a:p>
            <a:pPr>
              <a:lnSpc>
                <a:spcPts val="1000"/>
              </a:lnSpc>
              <a:spcAft>
                <a:spcPts val="50"/>
              </a:spcAft>
              <a:tabLst>
                <a:tab pos="1335088" algn="l"/>
                <a:tab pos="2259013" algn="r"/>
                <a:tab pos="2624138" algn="r"/>
              </a:tabLst>
            </a:pPr>
            <a:r>
              <a:rPr lang="en-US" sz="700" dirty="0" smtClean="0">
                <a:solidFill>
                  <a:srgbClr val="363636"/>
                </a:solidFill>
              </a:rPr>
              <a:t>	</a:t>
            </a:r>
          </a:p>
          <a:p>
            <a:pPr>
              <a:lnSpc>
                <a:spcPts val="1000"/>
              </a:lnSpc>
              <a:spcAft>
                <a:spcPts val="50"/>
              </a:spcAft>
              <a:tabLst>
                <a:tab pos="1335088" algn="l"/>
                <a:tab pos="2259013" algn="r"/>
                <a:tab pos="2624138" algn="r"/>
              </a:tabLst>
            </a:pPr>
            <a:r>
              <a:rPr lang="en-US" sz="700" dirty="0" smtClean="0">
                <a:solidFill>
                  <a:srgbClr val="363636"/>
                </a:solidFill>
              </a:rPr>
              <a:t>Combined geo. region*	Region 1+2	221	221</a:t>
            </a:r>
          </a:p>
          <a:p>
            <a:pPr>
              <a:lnSpc>
                <a:spcPts val="1000"/>
              </a:lnSpc>
              <a:spcAft>
                <a:spcPts val="50"/>
              </a:spcAft>
              <a:tabLst>
                <a:tab pos="1335088" algn="l"/>
                <a:tab pos="2259013" algn="r"/>
                <a:tab pos="2624138" algn="r"/>
              </a:tabLst>
            </a:pPr>
            <a:r>
              <a:rPr lang="en-US" sz="700" dirty="0">
                <a:solidFill>
                  <a:srgbClr val="363636"/>
                </a:solidFill>
              </a:rPr>
              <a:t>	Region </a:t>
            </a:r>
            <a:r>
              <a:rPr lang="en-US" sz="700" dirty="0" smtClean="0">
                <a:solidFill>
                  <a:srgbClr val="363636"/>
                </a:solidFill>
              </a:rPr>
              <a:t>3	109	114	</a:t>
            </a:r>
          </a:p>
          <a:p>
            <a:pPr>
              <a:lnSpc>
                <a:spcPts val="1000"/>
              </a:lnSpc>
              <a:spcAft>
                <a:spcPts val="50"/>
              </a:spcAft>
              <a:tabLst>
                <a:tab pos="1335088" algn="l"/>
                <a:tab pos="2259013" algn="r"/>
                <a:tab pos="2624138" algn="r"/>
              </a:tabLst>
            </a:pPr>
            <a:r>
              <a:rPr lang="en-US" sz="700" dirty="0" smtClean="0">
                <a:solidFill>
                  <a:srgbClr val="363636"/>
                </a:solidFill>
              </a:rPr>
              <a:t>Time to PD on 1</a:t>
            </a:r>
            <a:r>
              <a:rPr lang="en-US" sz="700" baseline="30000" dirty="0" smtClean="0">
                <a:solidFill>
                  <a:srgbClr val="363636"/>
                </a:solidFill>
              </a:rPr>
              <a:t>st</a:t>
            </a:r>
            <a:r>
              <a:rPr lang="en-US" sz="700" dirty="0" smtClean="0">
                <a:solidFill>
                  <a:srgbClr val="363636"/>
                </a:solidFill>
              </a:rPr>
              <a:t>-line therapy	&lt;6 months 	250	256</a:t>
            </a:r>
          </a:p>
          <a:p>
            <a:pPr>
              <a:lnSpc>
                <a:spcPts val="1000"/>
              </a:lnSpc>
              <a:spcAft>
                <a:spcPts val="50"/>
              </a:spcAft>
              <a:tabLst>
                <a:tab pos="1335088" algn="l"/>
                <a:tab pos="2259013" algn="r"/>
                <a:tab pos="2624138" algn="r"/>
              </a:tabLst>
            </a:pPr>
            <a:r>
              <a:rPr lang="en-US" sz="700" dirty="0" smtClean="0">
                <a:solidFill>
                  <a:srgbClr val="363636"/>
                </a:solidFill>
              </a:rPr>
              <a:t>	</a:t>
            </a:r>
            <a:r>
              <a:rPr lang="en-US" sz="700" dirty="0">
                <a:solidFill>
                  <a:srgbClr val="363636"/>
                </a:solidFill>
              </a:rPr>
              <a:t>≥6 </a:t>
            </a:r>
            <a:r>
              <a:rPr lang="en-US" sz="700" dirty="0" smtClean="0">
                <a:solidFill>
                  <a:srgbClr val="363636"/>
                </a:solidFill>
              </a:rPr>
              <a:t>months	80	79</a:t>
            </a:r>
            <a:endParaRPr lang="en-US" sz="700" dirty="0">
              <a:solidFill>
                <a:srgbClr val="363636"/>
              </a:solidFill>
            </a:endParaRPr>
          </a:p>
          <a:p>
            <a:pPr>
              <a:lnSpc>
                <a:spcPts val="1000"/>
              </a:lnSpc>
              <a:spcAft>
                <a:spcPts val="50"/>
              </a:spcAft>
              <a:tabLst>
                <a:tab pos="1335088" algn="l"/>
                <a:tab pos="2259013" algn="r"/>
                <a:tab pos="2624138" algn="r"/>
              </a:tabLst>
            </a:pPr>
            <a:r>
              <a:rPr lang="en-US" sz="700" dirty="0" smtClean="0">
                <a:solidFill>
                  <a:srgbClr val="363636"/>
                </a:solidFill>
              </a:rPr>
              <a:t>Disease measurability	Non-measurable	63	62</a:t>
            </a:r>
          </a:p>
          <a:p>
            <a:pPr>
              <a:lnSpc>
                <a:spcPts val="1000"/>
              </a:lnSpc>
              <a:spcAft>
                <a:spcPts val="50"/>
              </a:spcAft>
              <a:tabLst>
                <a:tab pos="1335088" algn="l"/>
                <a:tab pos="2259013" algn="r"/>
                <a:tab pos="2624138" algn="r"/>
              </a:tabLst>
            </a:pPr>
            <a:r>
              <a:rPr lang="en-US" sz="700" dirty="0">
                <a:solidFill>
                  <a:srgbClr val="363636"/>
                </a:solidFill>
              </a:rPr>
              <a:t>	</a:t>
            </a:r>
            <a:r>
              <a:rPr lang="en-US" sz="700" dirty="0" smtClean="0">
                <a:solidFill>
                  <a:srgbClr val="363636"/>
                </a:solidFill>
              </a:rPr>
              <a:t>Measurable	267	273</a:t>
            </a:r>
          </a:p>
          <a:p>
            <a:pPr>
              <a:lnSpc>
                <a:spcPts val="1000"/>
              </a:lnSpc>
              <a:spcAft>
                <a:spcPts val="50"/>
              </a:spcAft>
              <a:tabLst>
                <a:tab pos="1335088" algn="l"/>
                <a:tab pos="2259013" algn="r"/>
                <a:tab pos="2624138" algn="r"/>
              </a:tabLst>
            </a:pPr>
            <a:r>
              <a:rPr lang="en-US" sz="700" dirty="0" smtClean="0">
                <a:solidFill>
                  <a:srgbClr val="363636"/>
                </a:solidFill>
              </a:rPr>
              <a:t>Gender 	Male	229	243</a:t>
            </a:r>
          </a:p>
          <a:p>
            <a:pPr>
              <a:lnSpc>
                <a:spcPts val="1000"/>
              </a:lnSpc>
              <a:spcAft>
                <a:spcPts val="50"/>
              </a:spcAft>
              <a:tabLst>
                <a:tab pos="1335088" algn="l"/>
                <a:tab pos="2259013" algn="r"/>
                <a:tab pos="2624138" algn="r"/>
              </a:tabLst>
            </a:pPr>
            <a:r>
              <a:rPr lang="en-US" sz="700" dirty="0">
                <a:solidFill>
                  <a:srgbClr val="363636"/>
                </a:solidFill>
              </a:rPr>
              <a:t>	</a:t>
            </a:r>
            <a:r>
              <a:rPr lang="en-US" sz="700" dirty="0" smtClean="0">
                <a:solidFill>
                  <a:srgbClr val="363636"/>
                </a:solidFill>
              </a:rPr>
              <a:t>Female	101	92</a:t>
            </a:r>
          </a:p>
          <a:p>
            <a:pPr>
              <a:lnSpc>
                <a:spcPts val="1000"/>
              </a:lnSpc>
              <a:spcAft>
                <a:spcPts val="50"/>
              </a:spcAft>
              <a:tabLst>
                <a:tab pos="1335088" algn="l"/>
                <a:tab pos="2259013" algn="r"/>
                <a:tab pos="2624138" algn="r"/>
              </a:tabLst>
            </a:pPr>
            <a:r>
              <a:rPr lang="en-US" sz="700" dirty="0" smtClean="0">
                <a:solidFill>
                  <a:srgbClr val="363636"/>
                </a:solidFill>
              </a:rPr>
              <a:t>Age group (years)	&lt;65	204	212</a:t>
            </a:r>
          </a:p>
          <a:p>
            <a:pPr>
              <a:lnSpc>
                <a:spcPts val="1000"/>
              </a:lnSpc>
              <a:spcAft>
                <a:spcPts val="50"/>
              </a:spcAft>
              <a:tabLst>
                <a:tab pos="1335088" algn="l"/>
                <a:tab pos="2259013" algn="r"/>
                <a:tab pos="2624138" algn="r"/>
              </a:tabLst>
            </a:pPr>
            <a:r>
              <a:rPr lang="en-US" sz="700" dirty="0">
                <a:solidFill>
                  <a:srgbClr val="363636"/>
                </a:solidFill>
              </a:rPr>
              <a:t>	</a:t>
            </a:r>
            <a:r>
              <a:rPr lang="en-US" sz="700" dirty="0" smtClean="0">
                <a:solidFill>
                  <a:srgbClr val="363636"/>
                </a:solidFill>
              </a:rPr>
              <a:t>≥65	126	123</a:t>
            </a:r>
          </a:p>
          <a:p>
            <a:pPr>
              <a:lnSpc>
                <a:spcPts val="1000"/>
              </a:lnSpc>
              <a:spcAft>
                <a:spcPts val="50"/>
              </a:spcAft>
              <a:tabLst>
                <a:tab pos="1335088" algn="l"/>
                <a:tab pos="2259013" algn="r"/>
                <a:tab pos="2624138" algn="r"/>
              </a:tabLst>
            </a:pPr>
            <a:r>
              <a:rPr lang="en-US" sz="700" dirty="0" smtClean="0">
                <a:solidFill>
                  <a:srgbClr val="363636"/>
                </a:solidFill>
              </a:rPr>
              <a:t>ECOG PS 	0	117	144</a:t>
            </a:r>
          </a:p>
          <a:p>
            <a:pPr>
              <a:lnSpc>
                <a:spcPts val="1000"/>
              </a:lnSpc>
              <a:spcAft>
                <a:spcPts val="50"/>
              </a:spcAft>
              <a:tabLst>
                <a:tab pos="1335088" algn="l"/>
                <a:tab pos="2259013" algn="r"/>
                <a:tab pos="2624138" algn="r"/>
              </a:tabLst>
            </a:pPr>
            <a:r>
              <a:rPr lang="en-US" sz="700" dirty="0">
                <a:solidFill>
                  <a:srgbClr val="363636"/>
                </a:solidFill>
              </a:rPr>
              <a:t>	</a:t>
            </a:r>
            <a:r>
              <a:rPr lang="en-US" sz="700" dirty="0" smtClean="0">
                <a:solidFill>
                  <a:srgbClr val="363636"/>
                </a:solidFill>
              </a:rPr>
              <a:t>1	213	191</a:t>
            </a:r>
          </a:p>
          <a:p>
            <a:pPr>
              <a:lnSpc>
                <a:spcPts val="1000"/>
              </a:lnSpc>
              <a:spcAft>
                <a:spcPts val="50"/>
              </a:spcAft>
              <a:tabLst>
                <a:tab pos="1335088" algn="l"/>
                <a:tab pos="2259013" algn="r"/>
                <a:tab pos="2624138" algn="r"/>
              </a:tabLst>
            </a:pPr>
            <a:r>
              <a:rPr lang="en-US" sz="700" dirty="0" smtClean="0">
                <a:solidFill>
                  <a:srgbClr val="363636"/>
                </a:solidFill>
              </a:rPr>
              <a:t>Histologic subtype 	Intestinal	145	135</a:t>
            </a:r>
          </a:p>
          <a:p>
            <a:pPr>
              <a:lnSpc>
                <a:spcPts val="1000"/>
              </a:lnSpc>
              <a:spcAft>
                <a:spcPts val="50"/>
              </a:spcAft>
              <a:tabLst>
                <a:tab pos="1335088" algn="l"/>
                <a:tab pos="2259013" algn="r"/>
                <a:tab pos="2624138" algn="r"/>
              </a:tabLst>
            </a:pPr>
            <a:r>
              <a:rPr lang="en-US" sz="700" dirty="0">
                <a:solidFill>
                  <a:srgbClr val="363636"/>
                </a:solidFill>
              </a:rPr>
              <a:t>	</a:t>
            </a:r>
            <a:r>
              <a:rPr lang="en-US" sz="700" dirty="0" smtClean="0">
                <a:solidFill>
                  <a:srgbClr val="363636"/>
                </a:solidFill>
              </a:rPr>
              <a:t>Diffuse	115	133</a:t>
            </a:r>
          </a:p>
          <a:p>
            <a:pPr>
              <a:lnSpc>
                <a:spcPts val="1000"/>
              </a:lnSpc>
              <a:spcAft>
                <a:spcPts val="50"/>
              </a:spcAft>
              <a:tabLst>
                <a:tab pos="1335088" algn="l"/>
                <a:tab pos="2259013" algn="r"/>
                <a:tab pos="2624138" algn="r"/>
              </a:tabLst>
            </a:pPr>
            <a:r>
              <a:rPr lang="en-US" sz="700" dirty="0"/>
              <a:t>	</a:t>
            </a:r>
            <a:r>
              <a:rPr lang="en-US" sz="700" b="1" dirty="0" err="1" smtClean="0"/>
              <a:t>MixMiss</a:t>
            </a:r>
            <a:r>
              <a:rPr lang="en-US" sz="700" b="1" dirty="0" smtClean="0"/>
              <a:t>/</a:t>
            </a:r>
            <a:r>
              <a:rPr lang="en-US" sz="700" b="1" dirty="0" err="1" smtClean="0"/>
              <a:t>Unk</a:t>
            </a:r>
            <a:r>
              <a:rPr lang="en-US" sz="700" dirty="0" smtClean="0"/>
              <a:t>	70	67</a:t>
            </a:r>
          </a:p>
          <a:p>
            <a:pPr>
              <a:lnSpc>
                <a:spcPts val="1000"/>
              </a:lnSpc>
              <a:spcAft>
                <a:spcPts val="50"/>
              </a:spcAft>
              <a:tabLst>
                <a:tab pos="1335088" algn="l"/>
                <a:tab pos="2259013" algn="r"/>
                <a:tab pos="2624138" algn="r"/>
              </a:tabLst>
            </a:pPr>
            <a:r>
              <a:rPr lang="en-GB" sz="700" dirty="0" smtClean="0">
                <a:solidFill>
                  <a:srgbClr val="363636"/>
                </a:solidFill>
              </a:rPr>
              <a:t>Number of metastatic sites	≤2	209	232</a:t>
            </a:r>
          </a:p>
          <a:p>
            <a:pPr>
              <a:lnSpc>
                <a:spcPts val="1000"/>
              </a:lnSpc>
              <a:spcAft>
                <a:spcPts val="50"/>
              </a:spcAft>
              <a:tabLst>
                <a:tab pos="1335088" algn="l"/>
                <a:tab pos="2259013" algn="r"/>
                <a:tab pos="2624138" algn="r"/>
              </a:tabLst>
            </a:pPr>
            <a:r>
              <a:rPr lang="en-GB" sz="700" dirty="0">
                <a:solidFill>
                  <a:srgbClr val="363636"/>
                </a:solidFill>
              </a:rPr>
              <a:t>	</a:t>
            </a:r>
            <a:r>
              <a:rPr lang="en-GB" sz="700" dirty="0" smtClean="0">
                <a:solidFill>
                  <a:srgbClr val="363636"/>
                </a:solidFill>
              </a:rPr>
              <a:t>&gt;2	121	103</a:t>
            </a:r>
          </a:p>
          <a:p>
            <a:pPr>
              <a:lnSpc>
                <a:spcPts val="1000"/>
              </a:lnSpc>
              <a:spcAft>
                <a:spcPts val="50"/>
              </a:spcAft>
              <a:tabLst>
                <a:tab pos="1335088" algn="l"/>
                <a:tab pos="2259013" algn="r"/>
                <a:tab pos="2624138" algn="r"/>
              </a:tabLst>
            </a:pPr>
            <a:r>
              <a:rPr lang="en-GB" sz="700" dirty="0" smtClean="0">
                <a:solidFill>
                  <a:srgbClr val="363636"/>
                </a:solidFill>
              </a:rPr>
              <a:t>Primary tumour location 	Gastric	264	264</a:t>
            </a:r>
          </a:p>
          <a:p>
            <a:pPr>
              <a:lnSpc>
                <a:spcPts val="1000"/>
              </a:lnSpc>
              <a:spcAft>
                <a:spcPts val="50"/>
              </a:spcAft>
              <a:tabLst>
                <a:tab pos="1335088" algn="l"/>
                <a:tab pos="2259013" algn="r"/>
                <a:tab pos="2624138" algn="r"/>
              </a:tabLst>
            </a:pPr>
            <a:r>
              <a:rPr lang="en-GB" sz="700" dirty="0">
                <a:solidFill>
                  <a:srgbClr val="363636"/>
                </a:solidFill>
              </a:rPr>
              <a:t>	</a:t>
            </a:r>
            <a:r>
              <a:rPr lang="en-GB" sz="700" dirty="0" smtClean="0">
                <a:solidFill>
                  <a:srgbClr val="363636"/>
                </a:solidFill>
              </a:rPr>
              <a:t>GEJ	66	71</a:t>
            </a:r>
          </a:p>
          <a:p>
            <a:pPr>
              <a:lnSpc>
                <a:spcPts val="1000"/>
              </a:lnSpc>
              <a:spcAft>
                <a:spcPts val="50"/>
              </a:spcAft>
              <a:tabLst>
                <a:tab pos="1335088" algn="l"/>
                <a:tab pos="2259013" algn="r"/>
                <a:tab pos="2624138" algn="r"/>
              </a:tabLst>
            </a:pPr>
            <a:r>
              <a:rPr lang="en-GB" sz="700" dirty="0" smtClean="0">
                <a:solidFill>
                  <a:srgbClr val="363636"/>
                </a:solidFill>
              </a:rPr>
              <a:t>Prior gastrectomy 	Yes	133	126</a:t>
            </a:r>
          </a:p>
          <a:p>
            <a:pPr>
              <a:lnSpc>
                <a:spcPts val="1000"/>
              </a:lnSpc>
              <a:spcAft>
                <a:spcPts val="50"/>
              </a:spcAft>
              <a:tabLst>
                <a:tab pos="1335088" algn="l"/>
                <a:tab pos="2259013" algn="r"/>
                <a:tab pos="2624138" algn="r"/>
              </a:tabLst>
            </a:pPr>
            <a:r>
              <a:rPr lang="en-GB" sz="700" dirty="0">
                <a:solidFill>
                  <a:srgbClr val="363636"/>
                </a:solidFill>
              </a:rPr>
              <a:t>	</a:t>
            </a:r>
            <a:r>
              <a:rPr lang="en-GB" sz="700" dirty="0" smtClean="0">
                <a:solidFill>
                  <a:srgbClr val="363636"/>
                </a:solidFill>
              </a:rPr>
              <a:t>No	197	209</a:t>
            </a:r>
          </a:p>
          <a:p>
            <a:pPr>
              <a:lnSpc>
                <a:spcPts val="1000"/>
              </a:lnSpc>
              <a:spcAft>
                <a:spcPts val="50"/>
              </a:spcAft>
              <a:tabLst>
                <a:tab pos="1335088" algn="l"/>
                <a:tab pos="2259013" algn="r"/>
                <a:tab pos="2624138" algn="r"/>
              </a:tabLst>
            </a:pPr>
            <a:r>
              <a:rPr lang="en-GB" sz="700" dirty="0" smtClean="0">
                <a:solidFill>
                  <a:srgbClr val="363636"/>
                </a:solidFill>
              </a:rPr>
              <a:t>Peritoneal metastases 	Yes	163	152</a:t>
            </a:r>
          </a:p>
          <a:p>
            <a:pPr>
              <a:lnSpc>
                <a:spcPts val="1000"/>
              </a:lnSpc>
              <a:spcAft>
                <a:spcPts val="50"/>
              </a:spcAft>
              <a:tabLst>
                <a:tab pos="1335088" algn="l"/>
                <a:tab pos="2259013" algn="r"/>
                <a:tab pos="2624138" algn="r"/>
              </a:tabLst>
            </a:pPr>
            <a:r>
              <a:rPr lang="en-GB" sz="700" dirty="0">
                <a:solidFill>
                  <a:srgbClr val="363636"/>
                </a:solidFill>
              </a:rPr>
              <a:t>	</a:t>
            </a:r>
            <a:r>
              <a:rPr lang="en-GB" sz="700" dirty="0" smtClean="0">
                <a:solidFill>
                  <a:srgbClr val="363636"/>
                </a:solidFill>
              </a:rPr>
              <a:t>No	167	183</a:t>
            </a:r>
            <a:endParaRPr lang="en-GB" sz="700" dirty="0">
              <a:solidFill>
                <a:srgbClr val="363636"/>
              </a:solidFill>
            </a:endParaRPr>
          </a:p>
        </p:txBody>
      </p:sp>
      <p:sp>
        <p:nvSpPr>
          <p:cNvPr id="17" name="TextBox 16"/>
          <p:cNvSpPr txBox="1"/>
          <p:nvPr/>
        </p:nvSpPr>
        <p:spPr>
          <a:xfrm>
            <a:off x="5506954" y="1952991"/>
            <a:ext cx="473267" cy="3654847"/>
          </a:xfrm>
          <a:prstGeom prst="rect">
            <a:avLst/>
          </a:prstGeom>
          <a:noFill/>
        </p:spPr>
        <p:txBody>
          <a:bodyPr wrap="square" tIns="0" bIns="0" rtlCol="0">
            <a:spAutoFit/>
          </a:bodyPr>
          <a:lstStyle>
            <a:defPPr>
              <a:defRPr lang="en-GB"/>
            </a:defPPr>
            <a:lvl1pPr>
              <a:lnSpc>
                <a:spcPts val="1000"/>
              </a:lnSpc>
              <a:spcAft>
                <a:spcPts val="50"/>
              </a:spcAft>
              <a:tabLst>
                <a:tab pos="1335088" algn="l"/>
                <a:tab pos="2259013" algn="r"/>
                <a:tab pos="2624138" algn="r"/>
              </a:tabLst>
              <a:defRPr sz="700">
                <a:solidFill>
                  <a:srgbClr val="FF0000"/>
                </a:solidFill>
              </a:defRPr>
            </a:lvl1pPr>
          </a:lstStyle>
          <a:p>
            <a:r>
              <a:rPr lang="en-US" dirty="0">
                <a:solidFill>
                  <a:srgbClr val="363636"/>
                </a:solidFill>
              </a:rPr>
              <a:t>HR</a:t>
            </a:r>
          </a:p>
          <a:p>
            <a:r>
              <a:rPr lang="en-US" dirty="0">
                <a:solidFill>
                  <a:srgbClr val="363636"/>
                </a:solidFill>
              </a:rPr>
              <a:t>0.807</a:t>
            </a:r>
          </a:p>
          <a:p>
            <a:endParaRPr lang="en-US" dirty="0">
              <a:solidFill>
                <a:srgbClr val="363636"/>
              </a:solidFill>
            </a:endParaRPr>
          </a:p>
          <a:p>
            <a:r>
              <a:rPr lang="en-US" dirty="0">
                <a:solidFill>
                  <a:srgbClr val="363636"/>
                </a:solidFill>
              </a:rPr>
              <a:t>0.732</a:t>
            </a:r>
          </a:p>
          <a:p>
            <a:r>
              <a:rPr lang="en-US" dirty="0">
                <a:solidFill>
                  <a:srgbClr val="363636"/>
                </a:solidFill>
              </a:rPr>
              <a:t>0.586</a:t>
            </a:r>
          </a:p>
          <a:p>
            <a:r>
              <a:rPr lang="en-US" dirty="0">
                <a:solidFill>
                  <a:srgbClr val="363636"/>
                </a:solidFill>
              </a:rPr>
              <a:t>0.871</a:t>
            </a:r>
          </a:p>
          <a:p>
            <a:r>
              <a:rPr lang="en-US" dirty="0">
                <a:solidFill>
                  <a:srgbClr val="363636"/>
                </a:solidFill>
              </a:rPr>
              <a:t>0.615</a:t>
            </a:r>
          </a:p>
          <a:p>
            <a:r>
              <a:rPr lang="en-US" dirty="0">
                <a:solidFill>
                  <a:srgbClr val="363636"/>
                </a:solidFill>
              </a:rPr>
              <a:t>1.101</a:t>
            </a:r>
          </a:p>
          <a:p>
            <a:r>
              <a:rPr lang="en-US" dirty="0">
                <a:solidFill>
                  <a:srgbClr val="363636"/>
                </a:solidFill>
              </a:rPr>
              <a:t>0.750</a:t>
            </a:r>
          </a:p>
          <a:p>
            <a:r>
              <a:rPr lang="en-US" dirty="0">
                <a:solidFill>
                  <a:srgbClr val="363636"/>
                </a:solidFill>
              </a:rPr>
              <a:t>0.814</a:t>
            </a:r>
          </a:p>
          <a:p>
            <a:r>
              <a:rPr lang="en-US" dirty="0">
                <a:solidFill>
                  <a:srgbClr val="363636"/>
                </a:solidFill>
              </a:rPr>
              <a:t>0.672</a:t>
            </a:r>
          </a:p>
          <a:p>
            <a:r>
              <a:rPr lang="en-US" dirty="0">
                <a:solidFill>
                  <a:srgbClr val="363636"/>
                </a:solidFill>
              </a:rPr>
              <a:t>0.753</a:t>
            </a:r>
          </a:p>
          <a:p>
            <a:r>
              <a:rPr lang="en-US" dirty="0">
                <a:solidFill>
                  <a:srgbClr val="363636"/>
                </a:solidFill>
              </a:rPr>
              <a:t>0.861</a:t>
            </a:r>
          </a:p>
          <a:p>
            <a:r>
              <a:rPr lang="en-US" dirty="0">
                <a:solidFill>
                  <a:srgbClr val="363636"/>
                </a:solidFill>
              </a:rPr>
              <a:t>0.778</a:t>
            </a:r>
          </a:p>
          <a:p>
            <a:r>
              <a:rPr lang="en-US" dirty="0">
                <a:solidFill>
                  <a:srgbClr val="363636"/>
                </a:solidFill>
              </a:rPr>
              <a:t>0.771</a:t>
            </a:r>
          </a:p>
          <a:p>
            <a:r>
              <a:rPr lang="en-US" dirty="0">
                <a:solidFill>
                  <a:srgbClr val="363636"/>
                </a:solidFill>
              </a:rPr>
              <a:t>0.705</a:t>
            </a:r>
          </a:p>
          <a:p>
            <a:r>
              <a:rPr lang="en-US" dirty="0">
                <a:solidFill>
                  <a:srgbClr val="363636"/>
                </a:solidFill>
              </a:rPr>
              <a:t>0.856</a:t>
            </a:r>
          </a:p>
          <a:p>
            <a:r>
              <a:rPr lang="en-US" dirty="0">
                <a:solidFill>
                  <a:srgbClr val="363636"/>
                </a:solidFill>
              </a:rPr>
              <a:t>0.955</a:t>
            </a:r>
          </a:p>
          <a:p>
            <a:r>
              <a:rPr lang="en-US" dirty="0">
                <a:solidFill>
                  <a:srgbClr val="363636"/>
                </a:solidFill>
              </a:rPr>
              <a:t>0.749</a:t>
            </a:r>
          </a:p>
          <a:p>
            <a:r>
              <a:rPr lang="en-US" dirty="0">
                <a:solidFill>
                  <a:srgbClr val="363636"/>
                </a:solidFill>
              </a:rPr>
              <a:t>0.815</a:t>
            </a:r>
          </a:p>
          <a:p>
            <a:r>
              <a:rPr lang="en-US" dirty="0">
                <a:solidFill>
                  <a:srgbClr val="363636"/>
                </a:solidFill>
              </a:rPr>
              <a:t>0.899</a:t>
            </a:r>
          </a:p>
          <a:p>
            <a:r>
              <a:rPr lang="en-US" dirty="0">
                <a:solidFill>
                  <a:srgbClr val="363636"/>
                </a:solidFill>
              </a:rPr>
              <a:t>0.521</a:t>
            </a:r>
          </a:p>
          <a:p>
            <a:r>
              <a:rPr lang="en-US" dirty="0">
                <a:solidFill>
                  <a:srgbClr val="363636"/>
                </a:solidFill>
              </a:rPr>
              <a:t>0.939</a:t>
            </a:r>
          </a:p>
          <a:p>
            <a:r>
              <a:rPr lang="en-US" dirty="0">
                <a:solidFill>
                  <a:srgbClr val="363636"/>
                </a:solidFill>
              </a:rPr>
              <a:t>0.763</a:t>
            </a:r>
          </a:p>
          <a:p>
            <a:r>
              <a:rPr lang="en-US" dirty="0">
                <a:solidFill>
                  <a:srgbClr val="363636"/>
                </a:solidFill>
              </a:rPr>
              <a:t>0.807</a:t>
            </a:r>
          </a:p>
          <a:p>
            <a:r>
              <a:rPr lang="en-US" dirty="0">
                <a:solidFill>
                  <a:srgbClr val="363636"/>
                </a:solidFill>
              </a:rPr>
              <a:t>0.758</a:t>
            </a:r>
          </a:p>
        </p:txBody>
      </p:sp>
      <p:sp>
        <p:nvSpPr>
          <p:cNvPr id="18" name="TextBox 17"/>
          <p:cNvSpPr txBox="1"/>
          <p:nvPr/>
        </p:nvSpPr>
        <p:spPr>
          <a:xfrm>
            <a:off x="8341176" y="1952991"/>
            <a:ext cx="473267" cy="3747180"/>
          </a:xfrm>
          <a:prstGeom prst="rect">
            <a:avLst/>
          </a:prstGeom>
          <a:noFill/>
        </p:spPr>
        <p:txBody>
          <a:bodyPr wrap="square" tIns="0" bIns="0" rtlCol="0">
            <a:spAutoFit/>
          </a:bodyPr>
          <a:lstStyle>
            <a:defPPr>
              <a:defRPr lang="en-GB"/>
            </a:defPPr>
            <a:lvl1pPr>
              <a:lnSpc>
                <a:spcPts val="1000"/>
              </a:lnSpc>
              <a:spcAft>
                <a:spcPts val="50"/>
              </a:spcAft>
              <a:tabLst>
                <a:tab pos="1335088" algn="l"/>
                <a:tab pos="2259013" algn="r"/>
                <a:tab pos="2624138" algn="r"/>
              </a:tabLst>
              <a:defRPr sz="700">
                <a:solidFill>
                  <a:srgbClr val="FF0000"/>
                </a:solidFill>
              </a:defRPr>
            </a:lvl1pPr>
          </a:lstStyle>
          <a:p>
            <a:r>
              <a:rPr lang="en-US" dirty="0">
                <a:solidFill>
                  <a:srgbClr val="363636"/>
                </a:solidFill>
              </a:rPr>
              <a:t>HR</a:t>
            </a:r>
          </a:p>
          <a:p>
            <a:r>
              <a:rPr lang="en-US" dirty="0">
                <a:solidFill>
                  <a:srgbClr val="363636"/>
                </a:solidFill>
              </a:rPr>
              <a:t>0.635</a:t>
            </a:r>
          </a:p>
          <a:p>
            <a:endParaRPr lang="en-US" dirty="0">
              <a:solidFill>
                <a:srgbClr val="363636"/>
              </a:solidFill>
            </a:endParaRPr>
          </a:p>
          <a:p>
            <a:r>
              <a:rPr lang="en-US" dirty="0">
                <a:solidFill>
                  <a:srgbClr val="363636"/>
                </a:solidFill>
              </a:rPr>
              <a:t>0.639</a:t>
            </a:r>
          </a:p>
          <a:p>
            <a:r>
              <a:rPr lang="en-US" dirty="0">
                <a:solidFill>
                  <a:srgbClr val="363636"/>
                </a:solidFill>
              </a:rPr>
              <a:t>0.628</a:t>
            </a:r>
          </a:p>
          <a:p>
            <a:r>
              <a:rPr lang="en-US" dirty="0">
                <a:solidFill>
                  <a:srgbClr val="363636"/>
                </a:solidFill>
              </a:rPr>
              <a:t>0.676</a:t>
            </a:r>
          </a:p>
          <a:p>
            <a:r>
              <a:rPr lang="en-US" dirty="0">
                <a:solidFill>
                  <a:srgbClr val="363636"/>
                </a:solidFill>
              </a:rPr>
              <a:t>0.512</a:t>
            </a:r>
          </a:p>
          <a:p>
            <a:r>
              <a:rPr lang="en-US" dirty="0">
                <a:solidFill>
                  <a:srgbClr val="363636"/>
                </a:solidFill>
              </a:rPr>
              <a:t>0.833</a:t>
            </a:r>
          </a:p>
          <a:p>
            <a:r>
              <a:rPr lang="en-US" dirty="0">
                <a:solidFill>
                  <a:srgbClr val="363636"/>
                </a:solidFill>
              </a:rPr>
              <a:t>0.599</a:t>
            </a:r>
          </a:p>
          <a:p>
            <a:r>
              <a:rPr lang="en-US" dirty="0">
                <a:solidFill>
                  <a:srgbClr val="363636"/>
                </a:solidFill>
              </a:rPr>
              <a:t>0.592</a:t>
            </a:r>
          </a:p>
          <a:p>
            <a:r>
              <a:rPr lang="en-US" dirty="0">
                <a:solidFill>
                  <a:srgbClr val="363636"/>
                </a:solidFill>
              </a:rPr>
              <a:t>0.670</a:t>
            </a:r>
          </a:p>
          <a:p>
            <a:r>
              <a:rPr lang="en-US" dirty="0">
                <a:solidFill>
                  <a:srgbClr val="363636"/>
                </a:solidFill>
              </a:rPr>
              <a:t>0.572</a:t>
            </a:r>
          </a:p>
          <a:p>
            <a:r>
              <a:rPr lang="en-US" dirty="0">
                <a:solidFill>
                  <a:srgbClr val="363636"/>
                </a:solidFill>
              </a:rPr>
              <a:t>0.673</a:t>
            </a:r>
          </a:p>
          <a:p>
            <a:r>
              <a:rPr lang="en-US" dirty="0">
                <a:solidFill>
                  <a:srgbClr val="363636"/>
                </a:solidFill>
              </a:rPr>
              <a:t>0.663</a:t>
            </a:r>
          </a:p>
          <a:p>
            <a:r>
              <a:rPr lang="en-US" dirty="0">
                <a:solidFill>
                  <a:srgbClr val="363636"/>
                </a:solidFill>
              </a:rPr>
              <a:t>0.568</a:t>
            </a:r>
          </a:p>
          <a:p>
            <a:r>
              <a:rPr lang="en-US" dirty="0">
                <a:solidFill>
                  <a:srgbClr val="363636"/>
                </a:solidFill>
              </a:rPr>
              <a:t>0.531</a:t>
            </a:r>
          </a:p>
          <a:p>
            <a:r>
              <a:rPr lang="en-US" dirty="0">
                <a:solidFill>
                  <a:srgbClr val="363636"/>
                </a:solidFill>
              </a:rPr>
              <a:t>0.695</a:t>
            </a:r>
          </a:p>
          <a:p>
            <a:r>
              <a:rPr lang="en-US" dirty="0">
                <a:solidFill>
                  <a:srgbClr val="363636"/>
                </a:solidFill>
              </a:rPr>
              <a:t>0.734</a:t>
            </a:r>
          </a:p>
          <a:p>
            <a:r>
              <a:rPr lang="en-US" dirty="0">
                <a:solidFill>
                  <a:srgbClr val="363636"/>
                </a:solidFill>
              </a:rPr>
              <a:t>0.639</a:t>
            </a:r>
          </a:p>
          <a:p>
            <a:r>
              <a:rPr lang="en-US" dirty="0">
                <a:solidFill>
                  <a:srgbClr val="363636"/>
                </a:solidFill>
              </a:rPr>
              <a:t>0.577</a:t>
            </a:r>
          </a:p>
          <a:p>
            <a:r>
              <a:rPr lang="en-US" dirty="0">
                <a:solidFill>
                  <a:srgbClr val="363636"/>
                </a:solidFill>
              </a:rPr>
              <a:t>0.694</a:t>
            </a:r>
          </a:p>
          <a:p>
            <a:r>
              <a:rPr lang="en-US" dirty="0">
                <a:solidFill>
                  <a:srgbClr val="363636"/>
                </a:solidFill>
              </a:rPr>
              <a:t>0.387</a:t>
            </a:r>
          </a:p>
          <a:p>
            <a:r>
              <a:rPr lang="en-US" dirty="0">
                <a:solidFill>
                  <a:srgbClr val="363636"/>
                </a:solidFill>
              </a:rPr>
              <a:t>0.624</a:t>
            </a:r>
          </a:p>
          <a:p>
            <a:r>
              <a:rPr lang="en-US" dirty="0">
                <a:solidFill>
                  <a:srgbClr val="363636"/>
                </a:solidFill>
              </a:rPr>
              <a:t>0.641</a:t>
            </a:r>
          </a:p>
          <a:p>
            <a:r>
              <a:rPr lang="en-US" dirty="0">
                <a:solidFill>
                  <a:srgbClr val="363636"/>
                </a:solidFill>
              </a:rPr>
              <a:t>0.726</a:t>
            </a:r>
          </a:p>
          <a:p>
            <a:r>
              <a:rPr lang="en-US" dirty="0">
                <a:solidFill>
                  <a:srgbClr val="363636"/>
                </a:solidFill>
              </a:rPr>
              <a:t>0.526</a:t>
            </a:r>
          </a:p>
        </p:txBody>
      </p:sp>
      <p:sp>
        <p:nvSpPr>
          <p:cNvPr id="19" name="TextBox 18"/>
          <p:cNvSpPr txBox="1"/>
          <p:nvPr/>
        </p:nvSpPr>
        <p:spPr>
          <a:xfrm>
            <a:off x="2860980" y="5738976"/>
            <a:ext cx="3078338" cy="230832"/>
          </a:xfrm>
          <a:prstGeom prst="rect">
            <a:avLst/>
          </a:prstGeom>
          <a:noFill/>
        </p:spPr>
        <p:txBody>
          <a:bodyPr wrap="square" rtlCol="0">
            <a:spAutoFit/>
          </a:bodyPr>
          <a:lstStyle/>
          <a:p>
            <a:pPr>
              <a:tabLst>
                <a:tab pos="265113" algn="ctr"/>
                <a:tab pos="1079500" algn="ctr"/>
                <a:tab pos="1673225" algn="ctr"/>
                <a:tab pos="2266950" algn="ctr"/>
              </a:tabLst>
            </a:pPr>
            <a:r>
              <a:rPr lang="en-GB" sz="900" dirty="0" smtClean="0">
                <a:solidFill>
                  <a:srgbClr val="363636"/>
                </a:solidFill>
              </a:rPr>
              <a:t>	0.2	0.5	1	2</a:t>
            </a:r>
            <a:endParaRPr lang="en-GB" sz="900" dirty="0">
              <a:solidFill>
                <a:srgbClr val="363636"/>
              </a:solidFill>
            </a:endParaRPr>
          </a:p>
        </p:txBody>
      </p:sp>
      <p:sp>
        <p:nvSpPr>
          <p:cNvPr id="20" name="TextBox 19"/>
          <p:cNvSpPr txBox="1"/>
          <p:nvPr/>
        </p:nvSpPr>
        <p:spPr>
          <a:xfrm>
            <a:off x="3454063" y="6096820"/>
            <a:ext cx="2341209" cy="230832"/>
          </a:xfrm>
          <a:prstGeom prst="rect">
            <a:avLst/>
          </a:prstGeom>
          <a:noFill/>
        </p:spPr>
        <p:txBody>
          <a:bodyPr wrap="square" rtlCol="0">
            <a:spAutoFit/>
          </a:bodyPr>
          <a:lstStyle/>
          <a:p>
            <a:pPr algn="ctr"/>
            <a:r>
              <a:rPr lang="en-GB" sz="900" dirty="0" smtClean="0">
                <a:solidFill>
                  <a:srgbClr val="363636"/>
                </a:solidFill>
              </a:rPr>
              <a:t>Favours RAM+PTX Favours PBO+PTX</a:t>
            </a:r>
            <a:endParaRPr lang="en-GB" sz="900" dirty="0">
              <a:solidFill>
                <a:srgbClr val="363636"/>
              </a:solidFill>
            </a:endParaRPr>
          </a:p>
        </p:txBody>
      </p:sp>
      <p:grpSp>
        <p:nvGrpSpPr>
          <p:cNvPr id="21" name="Group 20"/>
          <p:cNvGrpSpPr/>
          <p:nvPr/>
        </p:nvGrpSpPr>
        <p:grpSpPr>
          <a:xfrm>
            <a:off x="5915418" y="1957932"/>
            <a:ext cx="2468562" cy="3781044"/>
            <a:chOff x="5726025" y="1714500"/>
            <a:chExt cx="2468562" cy="3781044"/>
          </a:xfrm>
        </p:grpSpPr>
        <p:sp>
          <p:nvSpPr>
            <p:cNvPr id="22" name="Freeform 59"/>
            <p:cNvSpPr>
              <a:spLocks/>
            </p:cNvSpPr>
            <p:nvPr/>
          </p:nvSpPr>
          <p:spPr bwMode="auto">
            <a:xfrm>
              <a:off x="5797462" y="1714500"/>
              <a:ext cx="2314575" cy="3701892"/>
            </a:xfrm>
            <a:custGeom>
              <a:avLst/>
              <a:gdLst>
                <a:gd name="T0" fmla="*/ 0 w 1458"/>
                <a:gd name="T1" fmla="*/ 0 h 2264"/>
                <a:gd name="T2" fmla="*/ 0 w 1458"/>
                <a:gd name="T3" fmla="*/ 2264 h 2264"/>
                <a:gd name="T4" fmla="*/ 1458 w 1458"/>
                <a:gd name="T5" fmla="*/ 2264 h 2264"/>
                <a:gd name="T6" fmla="*/ 1458 w 1458"/>
                <a:gd name="T7" fmla="*/ 0 h 2264"/>
              </a:gdLst>
              <a:ahLst/>
              <a:cxnLst>
                <a:cxn ang="0">
                  <a:pos x="T0" y="T1"/>
                </a:cxn>
                <a:cxn ang="0">
                  <a:pos x="T2" y="T3"/>
                </a:cxn>
                <a:cxn ang="0">
                  <a:pos x="T4" y="T5"/>
                </a:cxn>
                <a:cxn ang="0">
                  <a:pos x="T6" y="T7"/>
                </a:cxn>
              </a:cxnLst>
              <a:rect l="0" t="0" r="r" b="b"/>
              <a:pathLst>
                <a:path w="1458" h="2264">
                  <a:moveTo>
                    <a:pt x="0" y="0"/>
                  </a:moveTo>
                  <a:lnTo>
                    <a:pt x="0" y="2264"/>
                  </a:lnTo>
                  <a:lnTo>
                    <a:pt x="1458" y="2264"/>
                  </a:lnTo>
                  <a:lnTo>
                    <a:pt x="1458" y="0"/>
                  </a:lnTo>
                </a:path>
              </a:pathLst>
            </a:custGeom>
            <a:noFill/>
            <a:ln w="25400"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60"/>
            <p:cNvSpPr>
              <a:spLocks noChangeShapeType="1"/>
            </p:cNvSpPr>
            <p:nvPr/>
          </p:nvSpPr>
          <p:spPr bwMode="auto">
            <a:xfrm>
              <a:off x="5865725" y="5410518"/>
              <a:ext cx="0" cy="85026"/>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61"/>
            <p:cNvSpPr>
              <a:spLocks noChangeShapeType="1"/>
            </p:cNvSpPr>
            <p:nvPr/>
          </p:nvSpPr>
          <p:spPr bwMode="auto">
            <a:xfrm>
              <a:off x="6669000" y="5410518"/>
              <a:ext cx="0" cy="85026"/>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62"/>
            <p:cNvSpPr>
              <a:spLocks noChangeShapeType="1"/>
            </p:cNvSpPr>
            <p:nvPr/>
          </p:nvSpPr>
          <p:spPr bwMode="auto">
            <a:xfrm>
              <a:off x="7267487" y="5410518"/>
              <a:ext cx="0" cy="85026"/>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63"/>
            <p:cNvSpPr>
              <a:spLocks noChangeShapeType="1"/>
            </p:cNvSpPr>
            <p:nvPr/>
          </p:nvSpPr>
          <p:spPr bwMode="auto">
            <a:xfrm>
              <a:off x="7267487" y="1722676"/>
              <a:ext cx="0" cy="3688811"/>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64"/>
            <p:cNvSpPr>
              <a:spLocks noChangeShapeType="1"/>
            </p:cNvSpPr>
            <p:nvPr/>
          </p:nvSpPr>
          <p:spPr bwMode="auto">
            <a:xfrm>
              <a:off x="7864387" y="5410518"/>
              <a:ext cx="0" cy="85026"/>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65"/>
            <p:cNvSpPr>
              <a:spLocks noChangeShapeType="1"/>
            </p:cNvSpPr>
            <p:nvPr/>
          </p:nvSpPr>
          <p:spPr bwMode="auto">
            <a:xfrm>
              <a:off x="5726025" y="5275772"/>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66"/>
            <p:cNvSpPr>
              <a:spLocks noChangeShapeType="1"/>
            </p:cNvSpPr>
            <p:nvPr/>
          </p:nvSpPr>
          <p:spPr bwMode="auto">
            <a:xfrm>
              <a:off x="5726025" y="5136788"/>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67"/>
            <p:cNvSpPr>
              <a:spLocks noChangeShapeType="1"/>
            </p:cNvSpPr>
            <p:nvPr/>
          </p:nvSpPr>
          <p:spPr bwMode="auto">
            <a:xfrm>
              <a:off x="5726025" y="4997803"/>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68"/>
            <p:cNvSpPr>
              <a:spLocks noChangeShapeType="1"/>
            </p:cNvSpPr>
            <p:nvPr/>
          </p:nvSpPr>
          <p:spPr bwMode="auto">
            <a:xfrm>
              <a:off x="5726025" y="4713294"/>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69"/>
            <p:cNvSpPr>
              <a:spLocks noChangeShapeType="1"/>
            </p:cNvSpPr>
            <p:nvPr/>
          </p:nvSpPr>
          <p:spPr bwMode="auto">
            <a:xfrm>
              <a:off x="5726025" y="4574310"/>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70"/>
            <p:cNvSpPr>
              <a:spLocks noChangeShapeType="1"/>
            </p:cNvSpPr>
            <p:nvPr/>
          </p:nvSpPr>
          <p:spPr bwMode="auto">
            <a:xfrm>
              <a:off x="5726025" y="4435325"/>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71"/>
            <p:cNvSpPr>
              <a:spLocks noChangeShapeType="1"/>
            </p:cNvSpPr>
            <p:nvPr/>
          </p:nvSpPr>
          <p:spPr bwMode="auto">
            <a:xfrm>
              <a:off x="5726025" y="4011832"/>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72"/>
            <p:cNvSpPr>
              <a:spLocks noChangeShapeType="1"/>
            </p:cNvSpPr>
            <p:nvPr/>
          </p:nvSpPr>
          <p:spPr bwMode="auto">
            <a:xfrm>
              <a:off x="5726025" y="4857184"/>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73"/>
            <p:cNvSpPr>
              <a:spLocks noChangeShapeType="1"/>
            </p:cNvSpPr>
            <p:nvPr/>
          </p:nvSpPr>
          <p:spPr bwMode="auto">
            <a:xfrm>
              <a:off x="5726025" y="4294706"/>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74"/>
            <p:cNvSpPr>
              <a:spLocks noChangeShapeType="1"/>
            </p:cNvSpPr>
            <p:nvPr/>
          </p:nvSpPr>
          <p:spPr bwMode="auto">
            <a:xfrm>
              <a:off x="5726025" y="4155722"/>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75"/>
            <p:cNvSpPr>
              <a:spLocks noChangeShapeType="1"/>
            </p:cNvSpPr>
            <p:nvPr/>
          </p:nvSpPr>
          <p:spPr bwMode="auto">
            <a:xfrm>
              <a:off x="5726025" y="3872847"/>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76"/>
            <p:cNvSpPr>
              <a:spLocks noChangeShapeType="1"/>
            </p:cNvSpPr>
            <p:nvPr/>
          </p:nvSpPr>
          <p:spPr bwMode="auto">
            <a:xfrm>
              <a:off x="5726025" y="3733863"/>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Line 77"/>
            <p:cNvSpPr>
              <a:spLocks noChangeShapeType="1"/>
            </p:cNvSpPr>
            <p:nvPr/>
          </p:nvSpPr>
          <p:spPr bwMode="auto">
            <a:xfrm>
              <a:off x="5726025" y="3593243"/>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Line 78"/>
            <p:cNvSpPr>
              <a:spLocks noChangeShapeType="1"/>
            </p:cNvSpPr>
            <p:nvPr/>
          </p:nvSpPr>
          <p:spPr bwMode="auto">
            <a:xfrm>
              <a:off x="5726025" y="3450988"/>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Line 79"/>
            <p:cNvSpPr>
              <a:spLocks noChangeShapeType="1"/>
            </p:cNvSpPr>
            <p:nvPr/>
          </p:nvSpPr>
          <p:spPr bwMode="auto">
            <a:xfrm>
              <a:off x="5726025" y="3171385"/>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 name="Line 80"/>
            <p:cNvSpPr>
              <a:spLocks noChangeShapeType="1"/>
            </p:cNvSpPr>
            <p:nvPr/>
          </p:nvSpPr>
          <p:spPr bwMode="auto">
            <a:xfrm>
              <a:off x="5726025" y="3032400"/>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 name="Line 81"/>
            <p:cNvSpPr>
              <a:spLocks noChangeShapeType="1"/>
            </p:cNvSpPr>
            <p:nvPr/>
          </p:nvSpPr>
          <p:spPr bwMode="auto">
            <a:xfrm>
              <a:off x="5726025" y="2888510"/>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 name="Line 82"/>
            <p:cNvSpPr>
              <a:spLocks noChangeShapeType="1"/>
            </p:cNvSpPr>
            <p:nvPr/>
          </p:nvSpPr>
          <p:spPr bwMode="auto">
            <a:xfrm>
              <a:off x="5726025" y="2608906"/>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6" name="Line 83"/>
            <p:cNvSpPr>
              <a:spLocks noChangeShapeType="1"/>
            </p:cNvSpPr>
            <p:nvPr/>
          </p:nvSpPr>
          <p:spPr bwMode="auto">
            <a:xfrm>
              <a:off x="5726025" y="3310369"/>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7" name="Line 84"/>
            <p:cNvSpPr>
              <a:spLocks noChangeShapeType="1"/>
            </p:cNvSpPr>
            <p:nvPr/>
          </p:nvSpPr>
          <p:spPr bwMode="auto">
            <a:xfrm>
              <a:off x="5726025" y="2749526"/>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 name="Line 85"/>
            <p:cNvSpPr>
              <a:spLocks noChangeShapeType="1"/>
            </p:cNvSpPr>
            <p:nvPr/>
          </p:nvSpPr>
          <p:spPr bwMode="auto">
            <a:xfrm>
              <a:off x="5726025" y="2469921"/>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 name="Line 86"/>
            <p:cNvSpPr>
              <a:spLocks noChangeShapeType="1"/>
            </p:cNvSpPr>
            <p:nvPr/>
          </p:nvSpPr>
          <p:spPr bwMode="auto">
            <a:xfrm>
              <a:off x="5726025" y="2330937"/>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Line 87"/>
            <p:cNvSpPr>
              <a:spLocks noChangeShapeType="1"/>
            </p:cNvSpPr>
            <p:nvPr/>
          </p:nvSpPr>
          <p:spPr bwMode="auto">
            <a:xfrm>
              <a:off x="5726025" y="2048063"/>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Line 88"/>
            <p:cNvSpPr>
              <a:spLocks noChangeShapeType="1"/>
            </p:cNvSpPr>
            <p:nvPr/>
          </p:nvSpPr>
          <p:spPr bwMode="auto">
            <a:xfrm>
              <a:off x="5726025" y="2187048"/>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Line 89"/>
            <p:cNvSpPr>
              <a:spLocks noChangeShapeType="1"/>
            </p:cNvSpPr>
            <p:nvPr/>
          </p:nvSpPr>
          <p:spPr bwMode="auto">
            <a:xfrm>
              <a:off x="5726025" y="1907443"/>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Line 90"/>
            <p:cNvSpPr>
              <a:spLocks noChangeShapeType="1"/>
            </p:cNvSpPr>
            <p:nvPr/>
          </p:nvSpPr>
          <p:spPr bwMode="auto">
            <a:xfrm>
              <a:off x="8116800" y="5252881"/>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Line 91"/>
            <p:cNvSpPr>
              <a:spLocks noChangeShapeType="1"/>
            </p:cNvSpPr>
            <p:nvPr/>
          </p:nvSpPr>
          <p:spPr bwMode="auto">
            <a:xfrm>
              <a:off x="8116800" y="5113897"/>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Line 92"/>
            <p:cNvSpPr>
              <a:spLocks noChangeShapeType="1"/>
            </p:cNvSpPr>
            <p:nvPr/>
          </p:nvSpPr>
          <p:spPr bwMode="auto">
            <a:xfrm>
              <a:off x="8116800" y="4973277"/>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Line 93"/>
            <p:cNvSpPr>
              <a:spLocks noChangeShapeType="1"/>
            </p:cNvSpPr>
            <p:nvPr/>
          </p:nvSpPr>
          <p:spPr bwMode="auto">
            <a:xfrm>
              <a:off x="8116800" y="4695308"/>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Line 94"/>
            <p:cNvSpPr>
              <a:spLocks noChangeShapeType="1"/>
            </p:cNvSpPr>
            <p:nvPr/>
          </p:nvSpPr>
          <p:spPr bwMode="auto">
            <a:xfrm>
              <a:off x="8116800" y="4554689"/>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Line 95"/>
            <p:cNvSpPr>
              <a:spLocks noChangeShapeType="1"/>
            </p:cNvSpPr>
            <p:nvPr/>
          </p:nvSpPr>
          <p:spPr bwMode="auto">
            <a:xfrm>
              <a:off x="8116800" y="4415704"/>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Line 96"/>
            <p:cNvSpPr>
              <a:spLocks noChangeShapeType="1"/>
            </p:cNvSpPr>
            <p:nvPr/>
          </p:nvSpPr>
          <p:spPr bwMode="auto">
            <a:xfrm>
              <a:off x="8116800" y="4136100"/>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Line 97"/>
            <p:cNvSpPr>
              <a:spLocks noChangeShapeType="1"/>
            </p:cNvSpPr>
            <p:nvPr/>
          </p:nvSpPr>
          <p:spPr bwMode="auto">
            <a:xfrm>
              <a:off x="8116800" y="4834292"/>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98"/>
            <p:cNvSpPr>
              <a:spLocks noChangeShapeType="1"/>
            </p:cNvSpPr>
            <p:nvPr/>
          </p:nvSpPr>
          <p:spPr bwMode="auto">
            <a:xfrm>
              <a:off x="8116800" y="4276720"/>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99"/>
            <p:cNvSpPr>
              <a:spLocks noChangeShapeType="1"/>
            </p:cNvSpPr>
            <p:nvPr/>
          </p:nvSpPr>
          <p:spPr bwMode="auto">
            <a:xfrm>
              <a:off x="8116800" y="3997115"/>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100"/>
            <p:cNvSpPr>
              <a:spLocks noChangeShapeType="1"/>
            </p:cNvSpPr>
            <p:nvPr/>
          </p:nvSpPr>
          <p:spPr bwMode="auto">
            <a:xfrm>
              <a:off x="8116800" y="3858131"/>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101"/>
            <p:cNvSpPr>
              <a:spLocks noChangeShapeType="1"/>
            </p:cNvSpPr>
            <p:nvPr/>
          </p:nvSpPr>
          <p:spPr bwMode="auto">
            <a:xfrm>
              <a:off x="8116800" y="3717512"/>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102"/>
            <p:cNvSpPr>
              <a:spLocks noChangeShapeType="1"/>
            </p:cNvSpPr>
            <p:nvPr/>
          </p:nvSpPr>
          <p:spPr bwMode="auto">
            <a:xfrm>
              <a:off x="8116800" y="3578527"/>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103"/>
            <p:cNvSpPr>
              <a:spLocks noChangeShapeType="1"/>
            </p:cNvSpPr>
            <p:nvPr/>
          </p:nvSpPr>
          <p:spPr bwMode="auto">
            <a:xfrm>
              <a:off x="8116800" y="3298923"/>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104"/>
            <p:cNvSpPr>
              <a:spLocks noChangeShapeType="1"/>
            </p:cNvSpPr>
            <p:nvPr/>
          </p:nvSpPr>
          <p:spPr bwMode="auto">
            <a:xfrm>
              <a:off x="8116800" y="3159938"/>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105"/>
            <p:cNvSpPr>
              <a:spLocks noChangeShapeType="1"/>
            </p:cNvSpPr>
            <p:nvPr/>
          </p:nvSpPr>
          <p:spPr bwMode="auto">
            <a:xfrm>
              <a:off x="8116800" y="3024225"/>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106"/>
            <p:cNvSpPr>
              <a:spLocks noChangeShapeType="1"/>
            </p:cNvSpPr>
            <p:nvPr/>
          </p:nvSpPr>
          <p:spPr bwMode="auto">
            <a:xfrm>
              <a:off x="8116800" y="2744620"/>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107"/>
            <p:cNvSpPr>
              <a:spLocks noChangeShapeType="1"/>
            </p:cNvSpPr>
            <p:nvPr/>
          </p:nvSpPr>
          <p:spPr bwMode="auto">
            <a:xfrm>
              <a:off x="8116800" y="3439543"/>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108"/>
            <p:cNvSpPr>
              <a:spLocks noChangeShapeType="1"/>
            </p:cNvSpPr>
            <p:nvPr/>
          </p:nvSpPr>
          <p:spPr bwMode="auto">
            <a:xfrm>
              <a:off x="8116800" y="2885240"/>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109"/>
            <p:cNvSpPr>
              <a:spLocks noChangeShapeType="1"/>
            </p:cNvSpPr>
            <p:nvPr/>
          </p:nvSpPr>
          <p:spPr bwMode="auto">
            <a:xfrm>
              <a:off x="8116800" y="2605636"/>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Line 110"/>
            <p:cNvSpPr>
              <a:spLocks noChangeShapeType="1"/>
            </p:cNvSpPr>
            <p:nvPr/>
          </p:nvSpPr>
          <p:spPr bwMode="auto">
            <a:xfrm>
              <a:off x="8116800" y="2326032"/>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4" name="Line 111"/>
            <p:cNvSpPr>
              <a:spLocks noChangeShapeType="1"/>
            </p:cNvSpPr>
            <p:nvPr/>
          </p:nvSpPr>
          <p:spPr bwMode="auto">
            <a:xfrm>
              <a:off x="8116800" y="2466651"/>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5" name="Line 112"/>
            <p:cNvSpPr>
              <a:spLocks noChangeShapeType="1"/>
            </p:cNvSpPr>
            <p:nvPr/>
          </p:nvSpPr>
          <p:spPr bwMode="auto">
            <a:xfrm>
              <a:off x="8116800" y="2048063"/>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6" name="Line 113"/>
            <p:cNvSpPr>
              <a:spLocks noChangeShapeType="1"/>
            </p:cNvSpPr>
            <p:nvPr/>
          </p:nvSpPr>
          <p:spPr bwMode="auto">
            <a:xfrm>
              <a:off x="8116800" y="2187048"/>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7" name="Line 114"/>
            <p:cNvSpPr>
              <a:spLocks noChangeShapeType="1"/>
            </p:cNvSpPr>
            <p:nvPr/>
          </p:nvSpPr>
          <p:spPr bwMode="auto">
            <a:xfrm>
              <a:off x="8116800" y="1907443"/>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8" name="Freeform 212"/>
            <p:cNvSpPr>
              <a:spLocks/>
            </p:cNvSpPr>
            <p:nvPr/>
          </p:nvSpPr>
          <p:spPr bwMode="auto">
            <a:xfrm>
              <a:off x="6792825" y="1881281"/>
              <a:ext cx="150812" cy="155336"/>
            </a:xfrm>
            <a:custGeom>
              <a:avLst/>
              <a:gdLst>
                <a:gd name="T0" fmla="*/ 48 w 95"/>
                <a:gd name="T1" fmla="*/ 95 h 95"/>
                <a:gd name="T2" fmla="*/ 0 w 95"/>
                <a:gd name="T3" fmla="*/ 47 h 95"/>
                <a:gd name="T4" fmla="*/ 48 w 95"/>
                <a:gd name="T5" fmla="*/ 0 h 95"/>
                <a:gd name="T6" fmla="*/ 95 w 95"/>
                <a:gd name="T7" fmla="*/ 47 h 95"/>
                <a:gd name="T8" fmla="*/ 48 w 95"/>
                <a:gd name="T9" fmla="*/ 95 h 95"/>
              </a:gdLst>
              <a:ahLst/>
              <a:cxnLst>
                <a:cxn ang="0">
                  <a:pos x="T0" y="T1"/>
                </a:cxn>
                <a:cxn ang="0">
                  <a:pos x="T2" y="T3"/>
                </a:cxn>
                <a:cxn ang="0">
                  <a:pos x="T4" y="T5"/>
                </a:cxn>
                <a:cxn ang="0">
                  <a:pos x="T6" y="T7"/>
                </a:cxn>
                <a:cxn ang="0">
                  <a:pos x="T8" y="T9"/>
                </a:cxn>
              </a:cxnLst>
              <a:rect l="0" t="0" r="r" b="b"/>
              <a:pathLst>
                <a:path w="95" h="95">
                  <a:moveTo>
                    <a:pt x="48" y="95"/>
                  </a:moveTo>
                  <a:lnTo>
                    <a:pt x="0" y="47"/>
                  </a:lnTo>
                  <a:lnTo>
                    <a:pt x="48" y="0"/>
                  </a:lnTo>
                  <a:lnTo>
                    <a:pt x="95" y="47"/>
                  </a:lnTo>
                  <a:lnTo>
                    <a:pt x="48" y="95"/>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9" name="Line 213"/>
            <p:cNvSpPr>
              <a:spLocks noChangeShapeType="1"/>
            </p:cNvSpPr>
            <p:nvPr/>
          </p:nvSpPr>
          <p:spPr bwMode="auto">
            <a:xfrm>
              <a:off x="6722975" y="1958132"/>
              <a:ext cx="307975"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0" name="Line 214"/>
            <p:cNvSpPr>
              <a:spLocks noChangeShapeType="1"/>
            </p:cNvSpPr>
            <p:nvPr/>
          </p:nvSpPr>
          <p:spPr bwMode="auto">
            <a:xfrm>
              <a:off x="6726150" y="1927064"/>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1" name="Line 215"/>
            <p:cNvSpPr>
              <a:spLocks noChangeShapeType="1"/>
            </p:cNvSpPr>
            <p:nvPr/>
          </p:nvSpPr>
          <p:spPr bwMode="auto">
            <a:xfrm>
              <a:off x="7030950" y="1927064"/>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2" name="Freeform 216"/>
            <p:cNvSpPr>
              <a:spLocks/>
            </p:cNvSpPr>
            <p:nvPr/>
          </p:nvSpPr>
          <p:spPr bwMode="auto">
            <a:xfrm>
              <a:off x="6811875" y="2206669"/>
              <a:ext cx="128587" cy="135715"/>
            </a:xfrm>
            <a:custGeom>
              <a:avLst/>
              <a:gdLst>
                <a:gd name="T0" fmla="*/ 41 w 81"/>
                <a:gd name="T1" fmla="*/ 83 h 83"/>
                <a:gd name="T2" fmla="*/ 0 w 81"/>
                <a:gd name="T3" fmla="*/ 40 h 83"/>
                <a:gd name="T4" fmla="*/ 41 w 81"/>
                <a:gd name="T5" fmla="*/ 0 h 83"/>
                <a:gd name="T6" fmla="*/ 81 w 81"/>
                <a:gd name="T7" fmla="*/ 43 h 83"/>
                <a:gd name="T8" fmla="*/ 41 w 81"/>
                <a:gd name="T9" fmla="*/ 83 h 83"/>
              </a:gdLst>
              <a:ahLst/>
              <a:cxnLst>
                <a:cxn ang="0">
                  <a:pos x="T0" y="T1"/>
                </a:cxn>
                <a:cxn ang="0">
                  <a:pos x="T2" y="T3"/>
                </a:cxn>
                <a:cxn ang="0">
                  <a:pos x="T4" y="T5"/>
                </a:cxn>
                <a:cxn ang="0">
                  <a:pos x="T6" y="T7"/>
                </a:cxn>
                <a:cxn ang="0">
                  <a:pos x="T8" y="T9"/>
                </a:cxn>
              </a:cxnLst>
              <a:rect l="0" t="0" r="r" b="b"/>
              <a:pathLst>
                <a:path w="81" h="83">
                  <a:moveTo>
                    <a:pt x="41" y="83"/>
                  </a:moveTo>
                  <a:lnTo>
                    <a:pt x="0" y="40"/>
                  </a:lnTo>
                  <a:lnTo>
                    <a:pt x="41" y="0"/>
                  </a:lnTo>
                  <a:lnTo>
                    <a:pt x="81" y="43"/>
                  </a:lnTo>
                  <a:lnTo>
                    <a:pt x="41" y="83"/>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3" name="Line 217"/>
            <p:cNvSpPr>
              <a:spLocks noChangeShapeType="1"/>
            </p:cNvSpPr>
            <p:nvPr/>
          </p:nvSpPr>
          <p:spPr bwMode="auto">
            <a:xfrm>
              <a:off x="6684875" y="2272073"/>
              <a:ext cx="37623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4" name="Line 218"/>
            <p:cNvSpPr>
              <a:spLocks noChangeShapeType="1"/>
            </p:cNvSpPr>
            <p:nvPr/>
          </p:nvSpPr>
          <p:spPr bwMode="auto">
            <a:xfrm>
              <a:off x="6684875" y="2241006"/>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5" name="Line 219"/>
            <p:cNvSpPr>
              <a:spLocks noChangeShapeType="1"/>
            </p:cNvSpPr>
            <p:nvPr/>
          </p:nvSpPr>
          <p:spPr bwMode="auto">
            <a:xfrm>
              <a:off x="7061112" y="2241006"/>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Freeform 220"/>
            <p:cNvSpPr>
              <a:spLocks/>
            </p:cNvSpPr>
            <p:nvPr/>
          </p:nvSpPr>
          <p:spPr bwMode="auto">
            <a:xfrm>
              <a:off x="6857912" y="2473192"/>
              <a:ext cx="131762" cy="135715"/>
            </a:xfrm>
            <a:custGeom>
              <a:avLst/>
              <a:gdLst>
                <a:gd name="T0" fmla="*/ 40 w 83"/>
                <a:gd name="T1" fmla="*/ 83 h 83"/>
                <a:gd name="T2" fmla="*/ 0 w 83"/>
                <a:gd name="T3" fmla="*/ 43 h 83"/>
                <a:gd name="T4" fmla="*/ 40 w 83"/>
                <a:gd name="T5" fmla="*/ 0 h 83"/>
                <a:gd name="T6" fmla="*/ 83 w 83"/>
                <a:gd name="T7" fmla="*/ 43 h 83"/>
                <a:gd name="T8" fmla="*/ 40 w 83"/>
                <a:gd name="T9" fmla="*/ 83 h 83"/>
              </a:gdLst>
              <a:ahLst/>
              <a:cxnLst>
                <a:cxn ang="0">
                  <a:pos x="T0" y="T1"/>
                </a:cxn>
                <a:cxn ang="0">
                  <a:pos x="T2" y="T3"/>
                </a:cxn>
                <a:cxn ang="0">
                  <a:pos x="T4" y="T5"/>
                </a:cxn>
                <a:cxn ang="0">
                  <a:pos x="T6" y="T7"/>
                </a:cxn>
                <a:cxn ang="0">
                  <a:pos x="T8" y="T9"/>
                </a:cxn>
              </a:cxnLst>
              <a:rect l="0" t="0" r="r" b="b"/>
              <a:pathLst>
                <a:path w="83" h="83">
                  <a:moveTo>
                    <a:pt x="40" y="83"/>
                  </a:moveTo>
                  <a:lnTo>
                    <a:pt x="0" y="43"/>
                  </a:lnTo>
                  <a:lnTo>
                    <a:pt x="40" y="0"/>
                  </a:lnTo>
                  <a:lnTo>
                    <a:pt x="83" y="43"/>
                  </a:lnTo>
                  <a:lnTo>
                    <a:pt x="40" y="83"/>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7" name="Line 221"/>
            <p:cNvSpPr>
              <a:spLocks noChangeShapeType="1"/>
            </p:cNvSpPr>
            <p:nvPr/>
          </p:nvSpPr>
          <p:spPr bwMode="auto">
            <a:xfrm>
              <a:off x="6751550" y="2540232"/>
              <a:ext cx="33813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8" name="Line 222"/>
            <p:cNvSpPr>
              <a:spLocks noChangeShapeType="1"/>
            </p:cNvSpPr>
            <p:nvPr/>
          </p:nvSpPr>
          <p:spPr bwMode="auto">
            <a:xfrm>
              <a:off x="6756312" y="2509164"/>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9" name="Line 223"/>
            <p:cNvSpPr>
              <a:spLocks noChangeShapeType="1"/>
            </p:cNvSpPr>
            <p:nvPr/>
          </p:nvSpPr>
          <p:spPr bwMode="auto">
            <a:xfrm>
              <a:off x="7089687" y="2509164"/>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0" name="Freeform 224"/>
            <p:cNvSpPr>
              <a:spLocks/>
            </p:cNvSpPr>
            <p:nvPr/>
          </p:nvSpPr>
          <p:spPr bwMode="auto">
            <a:xfrm>
              <a:off x="6756312" y="2877065"/>
              <a:ext cx="127000" cy="135715"/>
            </a:xfrm>
            <a:custGeom>
              <a:avLst/>
              <a:gdLst>
                <a:gd name="T0" fmla="*/ 40 w 80"/>
                <a:gd name="T1" fmla="*/ 83 h 83"/>
                <a:gd name="T2" fmla="*/ 0 w 80"/>
                <a:gd name="T3" fmla="*/ 43 h 83"/>
                <a:gd name="T4" fmla="*/ 40 w 80"/>
                <a:gd name="T5" fmla="*/ 0 h 83"/>
                <a:gd name="T6" fmla="*/ 80 w 80"/>
                <a:gd name="T7" fmla="*/ 43 h 83"/>
                <a:gd name="T8" fmla="*/ 40 w 80"/>
                <a:gd name="T9" fmla="*/ 83 h 83"/>
              </a:gdLst>
              <a:ahLst/>
              <a:cxnLst>
                <a:cxn ang="0">
                  <a:pos x="T0" y="T1"/>
                </a:cxn>
                <a:cxn ang="0">
                  <a:pos x="T2" y="T3"/>
                </a:cxn>
                <a:cxn ang="0">
                  <a:pos x="T4" y="T5"/>
                </a:cxn>
                <a:cxn ang="0">
                  <a:pos x="T6" y="T7"/>
                </a:cxn>
                <a:cxn ang="0">
                  <a:pos x="T8" y="T9"/>
                </a:cxn>
              </a:cxnLst>
              <a:rect l="0" t="0" r="r" b="b"/>
              <a:pathLst>
                <a:path w="80" h="83">
                  <a:moveTo>
                    <a:pt x="40" y="83"/>
                  </a:moveTo>
                  <a:lnTo>
                    <a:pt x="0" y="43"/>
                  </a:lnTo>
                  <a:lnTo>
                    <a:pt x="40" y="0"/>
                  </a:lnTo>
                  <a:lnTo>
                    <a:pt x="80" y="43"/>
                  </a:lnTo>
                  <a:lnTo>
                    <a:pt x="40" y="83"/>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1" name="Line 225"/>
            <p:cNvSpPr>
              <a:spLocks noChangeShapeType="1"/>
            </p:cNvSpPr>
            <p:nvPr/>
          </p:nvSpPr>
          <p:spPr bwMode="auto">
            <a:xfrm>
              <a:off x="6651537" y="2942469"/>
              <a:ext cx="330200"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2" name="Line 226"/>
            <p:cNvSpPr>
              <a:spLocks noChangeShapeType="1"/>
            </p:cNvSpPr>
            <p:nvPr/>
          </p:nvSpPr>
          <p:spPr bwMode="auto">
            <a:xfrm>
              <a:off x="6651537" y="2911401"/>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Line 227"/>
            <p:cNvSpPr>
              <a:spLocks noChangeShapeType="1"/>
            </p:cNvSpPr>
            <p:nvPr/>
          </p:nvSpPr>
          <p:spPr bwMode="auto">
            <a:xfrm>
              <a:off x="6981737" y="2911401"/>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4" name="Freeform 228"/>
            <p:cNvSpPr>
              <a:spLocks/>
            </p:cNvSpPr>
            <p:nvPr/>
          </p:nvSpPr>
          <p:spPr bwMode="auto">
            <a:xfrm>
              <a:off x="6740437" y="3012778"/>
              <a:ext cx="131762" cy="135715"/>
            </a:xfrm>
            <a:custGeom>
              <a:avLst/>
              <a:gdLst>
                <a:gd name="T0" fmla="*/ 41 w 83"/>
                <a:gd name="T1" fmla="*/ 83 h 83"/>
                <a:gd name="T2" fmla="*/ 0 w 83"/>
                <a:gd name="T3" fmla="*/ 40 h 83"/>
                <a:gd name="T4" fmla="*/ 41 w 83"/>
                <a:gd name="T5" fmla="*/ 0 h 83"/>
                <a:gd name="T6" fmla="*/ 83 w 83"/>
                <a:gd name="T7" fmla="*/ 40 h 83"/>
                <a:gd name="T8" fmla="*/ 41 w 83"/>
                <a:gd name="T9" fmla="*/ 83 h 83"/>
              </a:gdLst>
              <a:ahLst/>
              <a:cxnLst>
                <a:cxn ang="0">
                  <a:pos x="T0" y="T1"/>
                </a:cxn>
                <a:cxn ang="0">
                  <a:pos x="T2" y="T3"/>
                </a:cxn>
                <a:cxn ang="0">
                  <a:pos x="T4" y="T5"/>
                </a:cxn>
                <a:cxn ang="0">
                  <a:pos x="T6" y="T7"/>
                </a:cxn>
                <a:cxn ang="0">
                  <a:pos x="T8" y="T9"/>
                </a:cxn>
              </a:cxnLst>
              <a:rect l="0" t="0" r="r" b="b"/>
              <a:pathLst>
                <a:path w="83" h="83">
                  <a:moveTo>
                    <a:pt x="41" y="83"/>
                  </a:moveTo>
                  <a:lnTo>
                    <a:pt x="0" y="40"/>
                  </a:lnTo>
                  <a:lnTo>
                    <a:pt x="41" y="0"/>
                  </a:lnTo>
                  <a:lnTo>
                    <a:pt x="83" y="40"/>
                  </a:lnTo>
                  <a:lnTo>
                    <a:pt x="41" y="83"/>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5" name="Line 229"/>
            <p:cNvSpPr>
              <a:spLocks noChangeShapeType="1"/>
            </p:cNvSpPr>
            <p:nvPr/>
          </p:nvSpPr>
          <p:spPr bwMode="auto">
            <a:xfrm>
              <a:off x="6621375" y="3078183"/>
              <a:ext cx="371475"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6" name="Line 230"/>
            <p:cNvSpPr>
              <a:spLocks noChangeShapeType="1"/>
            </p:cNvSpPr>
            <p:nvPr/>
          </p:nvSpPr>
          <p:spPr bwMode="auto">
            <a:xfrm>
              <a:off x="6624550" y="3047116"/>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7" name="Line 231"/>
            <p:cNvSpPr>
              <a:spLocks noChangeShapeType="1"/>
            </p:cNvSpPr>
            <p:nvPr/>
          </p:nvSpPr>
          <p:spPr bwMode="auto">
            <a:xfrm>
              <a:off x="6992850" y="3047116"/>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8" name="Freeform 232"/>
            <p:cNvSpPr>
              <a:spLocks/>
            </p:cNvSpPr>
            <p:nvPr/>
          </p:nvSpPr>
          <p:spPr bwMode="auto">
            <a:xfrm>
              <a:off x="6718212" y="3284207"/>
              <a:ext cx="131762" cy="135715"/>
            </a:xfrm>
            <a:custGeom>
              <a:avLst/>
              <a:gdLst>
                <a:gd name="T0" fmla="*/ 40 w 83"/>
                <a:gd name="T1" fmla="*/ 83 h 83"/>
                <a:gd name="T2" fmla="*/ 0 w 83"/>
                <a:gd name="T3" fmla="*/ 40 h 83"/>
                <a:gd name="T4" fmla="*/ 40 w 83"/>
                <a:gd name="T5" fmla="*/ 0 h 83"/>
                <a:gd name="T6" fmla="*/ 83 w 83"/>
                <a:gd name="T7" fmla="*/ 40 h 83"/>
                <a:gd name="T8" fmla="*/ 40 w 83"/>
                <a:gd name="T9" fmla="*/ 83 h 83"/>
              </a:gdLst>
              <a:ahLst/>
              <a:cxnLst>
                <a:cxn ang="0">
                  <a:pos x="T0" y="T1"/>
                </a:cxn>
                <a:cxn ang="0">
                  <a:pos x="T2" y="T3"/>
                </a:cxn>
                <a:cxn ang="0">
                  <a:pos x="T4" y="T5"/>
                </a:cxn>
                <a:cxn ang="0">
                  <a:pos x="T6" y="T7"/>
                </a:cxn>
                <a:cxn ang="0">
                  <a:pos x="T8" y="T9"/>
                </a:cxn>
              </a:cxnLst>
              <a:rect l="0" t="0" r="r" b="b"/>
              <a:pathLst>
                <a:path w="83" h="83">
                  <a:moveTo>
                    <a:pt x="40" y="83"/>
                  </a:moveTo>
                  <a:lnTo>
                    <a:pt x="0" y="40"/>
                  </a:lnTo>
                  <a:lnTo>
                    <a:pt x="40" y="0"/>
                  </a:lnTo>
                  <a:lnTo>
                    <a:pt x="83" y="40"/>
                  </a:lnTo>
                  <a:lnTo>
                    <a:pt x="40" y="83"/>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9" name="Line 233"/>
            <p:cNvSpPr>
              <a:spLocks noChangeShapeType="1"/>
            </p:cNvSpPr>
            <p:nvPr/>
          </p:nvSpPr>
          <p:spPr bwMode="auto">
            <a:xfrm>
              <a:off x="6594387" y="3349611"/>
              <a:ext cx="371475"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0" name="Line 234"/>
            <p:cNvSpPr>
              <a:spLocks noChangeShapeType="1"/>
            </p:cNvSpPr>
            <p:nvPr/>
          </p:nvSpPr>
          <p:spPr bwMode="auto">
            <a:xfrm>
              <a:off x="6594387" y="3318545"/>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1" name="Line 235"/>
            <p:cNvSpPr>
              <a:spLocks noChangeShapeType="1"/>
            </p:cNvSpPr>
            <p:nvPr/>
          </p:nvSpPr>
          <p:spPr bwMode="auto">
            <a:xfrm>
              <a:off x="6965862" y="3318545"/>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2" name="Freeform 236"/>
            <p:cNvSpPr>
              <a:spLocks/>
            </p:cNvSpPr>
            <p:nvPr/>
          </p:nvSpPr>
          <p:spPr bwMode="auto">
            <a:xfrm>
              <a:off x="6722975" y="3694620"/>
              <a:ext cx="100012" cy="107917"/>
            </a:xfrm>
            <a:custGeom>
              <a:avLst/>
              <a:gdLst>
                <a:gd name="T0" fmla="*/ 33 w 63"/>
                <a:gd name="T1" fmla="*/ 66 h 66"/>
                <a:gd name="T2" fmla="*/ 0 w 63"/>
                <a:gd name="T3" fmla="*/ 33 h 66"/>
                <a:gd name="T4" fmla="*/ 33 w 63"/>
                <a:gd name="T5" fmla="*/ 0 h 66"/>
                <a:gd name="T6" fmla="*/ 63 w 63"/>
                <a:gd name="T7" fmla="*/ 33 h 66"/>
                <a:gd name="T8" fmla="*/ 33 w 63"/>
                <a:gd name="T9" fmla="*/ 66 h 66"/>
              </a:gdLst>
              <a:ahLst/>
              <a:cxnLst>
                <a:cxn ang="0">
                  <a:pos x="T0" y="T1"/>
                </a:cxn>
                <a:cxn ang="0">
                  <a:pos x="T2" y="T3"/>
                </a:cxn>
                <a:cxn ang="0">
                  <a:pos x="T4" y="T5"/>
                </a:cxn>
                <a:cxn ang="0">
                  <a:pos x="T6" y="T7"/>
                </a:cxn>
                <a:cxn ang="0">
                  <a:pos x="T8" y="T9"/>
                </a:cxn>
              </a:cxnLst>
              <a:rect l="0" t="0" r="r" b="b"/>
              <a:pathLst>
                <a:path w="63" h="66">
                  <a:moveTo>
                    <a:pt x="33" y="66"/>
                  </a:moveTo>
                  <a:lnTo>
                    <a:pt x="0" y="33"/>
                  </a:lnTo>
                  <a:lnTo>
                    <a:pt x="33" y="0"/>
                  </a:lnTo>
                  <a:lnTo>
                    <a:pt x="63" y="33"/>
                  </a:lnTo>
                  <a:lnTo>
                    <a:pt x="33" y="66"/>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3" name="Line 237"/>
            <p:cNvSpPr>
              <a:spLocks noChangeShapeType="1"/>
            </p:cNvSpPr>
            <p:nvPr/>
          </p:nvSpPr>
          <p:spPr bwMode="auto">
            <a:xfrm>
              <a:off x="6583275" y="3748578"/>
              <a:ext cx="37623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4" name="Line 238"/>
            <p:cNvSpPr>
              <a:spLocks noChangeShapeType="1"/>
            </p:cNvSpPr>
            <p:nvPr/>
          </p:nvSpPr>
          <p:spPr bwMode="auto">
            <a:xfrm>
              <a:off x="6586450" y="3717512"/>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5" name="Line 239"/>
            <p:cNvSpPr>
              <a:spLocks noChangeShapeType="1"/>
            </p:cNvSpPr>
            <p:nvPr/>
          </p:nvSpPr>
          <p:spPr bwMode="auto">
            <a:xfrm>
              <a:off x="6959512" y="3717512"/>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6" name="Freeform 240"/>
            <p:cNvSpPr>
              <a:spLocks/>
            </p:cNvSpPr>
            <p:nvPr/>
          </p:nvSpPr>
          <p:spPr bwMode="auto">
            <a:xfrm>
              <a:off x="6816637" y="4221126"/>
              <a:ext cx="119062" cy="129174"/>
            </a:xfrm>
            <a:custGeom>
              <a:avLst/>
              <a:gdLst>
                <a:gd name="T0" fmla="*/ 38 w 75"/>
                <a:gd name="T1" fmla="*/ 79 h 79"/>
                <a:gd name="T2" fmla="*/ 0 w 75"/>
                <a:gd name="T3" fmla="*/ 38 h 79"/>
                <a:gd name="T4" fmla="*/ 38 w 75"/>
                <a:gd name="T5" fmla="*/ 0 h 79"/>
                <a:gd name="T6" fmla="*/ 75 w 75"/>
                <a:gd name="T7" fmla="*/ 38 h 79"/>
                <a:gd name="T8" fmla="*/ 38 w 75"/>
                <a:gd name="T9" fmla="*/ 79 h 79"/>
              </a:gdLst>
              <a:ahLst/>
              <a:cxnLst>
                <a:cxn ang="0">
                  <a:pos x="T0" y="T1"/>
                </a:cxn>
                <a:cxn ang="0">
                  <a:pos x="T2" y="T3"/>
                </a:cxn>
                <a:cxn ang="0">
                  <a:pos x="T4" y="T5"/>
                </a:cxn>
                <a:cxn ang="0">
                  <a:pos x="T6" y="T7"/>
                </a:cxn>
                <a:cxn ang="0">
                  <a:pos x="T8" y="T9"/>
                </a:cxn>
              </a:cxnLst>
              <a:rect l="0" t="0" r="r" b="b"/>
              <a:pathLst>
                <a:path w="75" h="79">
                  <a:moveTo>
                    <a:pt x="38" y="79"/>
                  </a:moveTo>
                  <a:lnTo>
                    <a:pt x="0" y="38"/>
                  </a:lnTo>
                  <a:lnTo>
                    <a:pt x="38" y="0"/>
                  </a:lnTo>
                  <a:lnTo>
                    <a:pt x="75" y="38"/>
                  </a:lnTo>
                  <a:lnTo>
                    <a:pt x="38" y="79"/>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7" name="Line 241"/>
            <p:cNvSpPr>
              <a:spLocks noChangeShapeType="1"/>
            </p:cNvSpPr>
            <p:nvPr/>
          </p:nvSpPr>
          <p:spPr bwMode="auto">
            <a:xfrm>
              <a:off x="6684875" y="4283260"/>
              <a:ext cx="379412"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8" name="Line 242"/>
            <p:cNvSpPr>
              <a:spLocks noChangeShapeType="1"/>
            </p:cNvSpPr>
            <p:nvPr/>
          </p:nvSpPr>
          <p:spPr bwMode="auto">
            <a:xfrm>
              <a:off x="6684875" y="4252193"/>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243"/>
            <p:cNvSpPr>
              <a:spLocks noChangeShapeType="1"/>
            </p:cNvSpPr>
            <p:nvPr/>
          </p:nvSpPr>
          <p:spPr bwMode="auto">
            <a:xfrm>
              <a:off x="7064287" y="4252193"/>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Freeform 244"/>
            <p:cNvSpPr>
              <a:spLocks/>
            </p:cNvSpPr>
            <p:nvPr/>
          </p:nvSpPr>
          <p:spPr bwMode="auto">
            <a:xfrm>
              <a:off x="6883312" y="4486014"/>
              <a:ext cx="123825" cy="127539"/>
            </a:xfrm>
            <a:custGeom>
              <a:avLst/>
              <a:gdLst>
                <a:gd name="T0" fmla="*/ 38 w 78"/>
                <a:gd name="T1" fmla="*/ 78 h 78"/>
                <a:gd name="T2" fmla="*/ 0 w 78"/>
                <a:gd name="T3" fmla="*/ 38 h 78"/>
                <a:gd name="T4" fmla="*/ 38 w 78"/>
                <a:gd name="T5" fmla="*/ 0 h 78"/>
                <a:gd name="T6" fmla="*/ 78 w 78"/>
                <a:gd name="T7" fmla="*/ 38 h 78"/>
                <a:gd name="T8" fmla="*/ 38 w 78"/>
                <a:gd name="T9" fmla="*/ 78 h 78"/>
              </a:gdLst>
              <a:ahLst/>
              <a:cxnLst>
                <a:cxn ang="0">
                  <a:pos x="T0" y="T1"/>
                </a:cxn>
                <a:cxn ang="0">
                  <a:pos x="T2" y="T3"/>
                </a:cxn>
                <a:cxn ang="0">
                  <a:pos x="T4" y="T5"/>
                </a:cxn>
                <a:cxn ang="0">
                  <a:pos x="T6" y="T7"/>
                </a:cxn>
                <a:cxn ang="0">
                  <a:pos x="T8" y="T9"/>
                </a:cxn>
              </a:cxnLst>
              <a:rect l="0" t="0" r="r" b="b"/>
              <a:pathLst>
                <a:path w="78" h="78">
                  <a:moveTo>
                    <a:pt x="38" y="78"/>
                  </a:moveTo>
                  <a:lnTo>
                    <a:pt x="0" y="38"/>
                  </a:lnTo>
                  <a:lnTo>
                    <a:pt x="38" y="0"/>
                  </a:lnTo>
                  <a:lnTo>
                    <a:pt x="78" y="38"/>
                  </a:lnTo>
                  <a:lnTo>
                    <a:pt x="38" y="78"/>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1" name="Line 245"/>
            <p:cNvSpPr>
              <a:spLocks noChangeShapeType="1"/>
            </p:cNvSpPr>
            <p:nvPr/>
          </p:nvSpPr>
          <p:spPr bwMode="auto">
            <a:xfrm>
              <a:off x="6789650" y="4548148"/>
              <a:ext cx="31908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2" name="Line 246"/>
            <p:cNvSpPr>
              <a:spLocks noChangeShapeType="1"/>
            </p:cNvSpPr>
            <p:nvPr/>
          </p:nvSpPr>
          <p:spPr bwMode="auto">
            <a:xfrm>
              <a:off x="6789650" y="4517081"/>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Line 247"/>
            <p:cNvSpPr>
              <a:spLocks noChangeShapeType="1"/>
            </p:cNvSpPr>
            <p:nvPr/>
          </p:nvSpPr>
          <p:spPr bwMode="auto">
            <a:xfrm>
              <a:off x="7108737" y="4517081"/>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4" name="Freeform 248"/>
            <p:cNvSpPr>
              <a:spLocks/>
            </p:cNvSpPr>
            <p:nvPr/>
          </p:nvSpPr>
          <p:spPr bwMode="auto">
            <a:xfrm>
              <a:off x="6816637" y="4893156"/>
              <a:ext cx="123825" cy="127539"/>
            </a:xfrm>
            <a:custGeom>
              <a:avLst/>
              <a:gdLst>
                <a:gd name="T0" fmla="*/ 40 w 78"/>
                <a:gd name="T1" fmla="*/ 78 h 78"/>
                <a:gd name="T2" fmla="*/ 0 w 78"/>
                <a:gd name="T3" fmla="*/ 37 h 78"/>
                <a:gd name="T4" fmla="*/ 40 w 78"/>
                <a:gd name="T5" fmla="*/ 0 h 78"/>
                <a:gd name="T6" fmla="*/ 78 w 78"/>
                <a:gd name="T7" fmla="*/ 37 h 78"/>
                <a:gd name="T8" fmla="*/ 40 w 78"/>
                <a:gd name="T9" fmla="*/ 78 h 78"/>
              </a:gdLst>
              <a:ahLst/>
              <a:cxnLst>
                <a:cxn ang="0">
                  <a:pos x="T0" y="T1"/>
                </a:cxn>
                <a:cxn ang="0">
                  <a:pos x="T2" y="T3"/>
                </a:cxn>
                <a:cxn ang="0">
                  <a:pos x="T4" y="T5"/>
                </a:cxn>
                <a:cxn ang="0">
                  <a:pos x="T6" y="T7"/>
                </a:cxn>
                <a:cxn ang="0">
                  <a:pos x="T8" y="T9"/>
                </a:cxn>
              </a:cxnLst>
              <a:rect l="0" t="0" r="r" b="b"/>
              <a:pathLst>
                <a:path w="78" h="78">
                  <a:moveTo>
                    <a:pt x="40" y="78"/>
                  </a:moveTo>
                  <a:lnTo>
                    <a:pt x="0" y="37"/>
                  </a:lnTo>
                  <a:lnTo>
                    <a:pt x="40" y="0"/>
                  </a:lnTo>
                  <a:lnTo>
                    <a:pt x="78" y="37"/>
                  </a:lnTo>
                  <a:lnTo>
                    <a:pt x="40" y="78"/>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Line 249"/>
            <p:cNvSpPr>
              <a:spLocks noChangeShapeType="1"/>
            </p:cNvSpPr>
            <p:nvPr/>
          </p:nvSpPr>
          <p:spPr bwMode="auto">
            <a:xfrm>
              <a:off x="6676937" y="4953656"/>
              <a:ext cx="40163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6" name="Line 250"/>
            <p:cNvSpPr>
              <a:spLocks noChangeShapeType="1"/>
            </p:cNvSpPr>
            <p:nvPr/>
          </p:nvSpPr>
          <p:spPr bwMode="auto">
            <a:xfrm>
              <a:off x="6680112" y="4922588"/>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7" name="Line 251"/>
            <p:cNvSpPr>
              <a:spLocks noChangeShapeType="1"/>
            </p:cNvSpPr>
            <p:nvPr/>
          </p:nvSpPr>
          <p:spPr bwMode="auto">
            <a:xfrm>
              <a:off x="7078575" y="4922588"/>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8" name="Freeform 252"/>
            <p:cNvSpPr>
              <a:spLocks/>
            </p:cNvSpPr>
            <p:nvPr/>
          </p:nvSpPr>
          <p:spPr bwMode="auto">
            <a:xfrm>
              <a:off x="6929350" y="5035412"/>
              <a:ext cx="107950" cy="109553"/>
            </a:xfrm>
            <a:custGeom>
              <a:avLst/>
              <a:gdLst>
                <a:gd name="T0" fmla="*/ 33 w 68"/>
                <a:gd name="T1" fmla="*/ 67 h 67"/>
                <a:gd name="T2" fmla="*/ 0 w 68"/>
                <a:gd name="T3" fmla="*/ 33 h 67"/>
                <a:gd name="T4" fmla="*/ 33 w 68"/>
                <a:gd name="T5" fmla="*/ 0 h 67"/>
                <a:gd name="T6" fmla="*/ 68 w 68"/>
                <a:gd name="T7" fmla="*/ 33 h 67"/>
                <a:gd name="T8" fmla="*/ 33 w 68"/>
                <a:gd name="T9" fmla="*/ 67 h 67"/>
              </a:gdLst>
              <a:ahLst/>
              <a:cxnLst>
                <a:cxn ang="0">
                  <a:pos x="T0" y="T1"/>
                </a:cxn>
                <a:cxn ang="0">
                  <a:pos x="T2" y="T3"/>
                </a:cxn>
                <a:cxn ang="0">
                  <a:pos x="T4" y="T5"/>
                </a:cxn>
                <a:cxn ang="0">
                  <a:pos x="T6" y="T7"/>
                </a:cxn>
                <a:cxn ang="0">
                  <a:pos x="T8" y="T9"/>
                </a:cxn>
              </a:cxnLst>
              <a:rect l="0" t="0" r="r" b="b"/>
              <a:pathLst>
                <a:path w="68" h="67">
                  <a:moveTo>
                    <a:pt x="33" y="67"/>
                  </a:moveTo>
                  <a:lnTo>
                    <a:pt x="0" y="33"/>
                  </a:lnTo>
                  <a:lnTo>
                    <a:pt x="33" y="0"/>
                  </a:lnTo>
                  <a:lnTo>
                    <a:pt x="68" y="33"/>
                  </a:lnTo>
                  <a:lnTo>
                    <a:pt x="33" y="67"/>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9" name="Line 253"/>
            <p:cNvSpPr>
              <a:spLocks noChangeShapeType="1"/>
            </p:cNvSpPr>
            <p:nvPr/>
          </p:nvSpPr>
          <p:spPr bwMode="auto">
            <a:xfrm>
              <a:off x="6767425" y="5089370"/>
              <a:ext cx="442912"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0" name="Line 254"/>
            <p:cNvSpPr>
              <a:spLocks noChangeShapeType="1"/>
            </p:cNvSpPr>
            <p:nvPr/>
          </p:nvSpPr>
          <p:spPr bwMode="auto">
            <a:xfrm>
              <a:off x="6767425" y="5058303"/>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1" name="Line 255"/>
            <p:cNvSpPr>
              <a:spLocks noChangeShapeType="1"/>
            </p:cNvSpPr>
            <p:nvPr/>
          </p:nvSpPr>
          <p:spPr bwMode="auto">
            <a:xfrm>
              <a:off x="7210337" y="5058303"/>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2" name="Freeform 256"/>
            <p:cNvSpPr>
              <a:spLocks/>
            </p:cNvSpPr>
            <p:nvPr/>
          </p:nvSpPr>
          <p:spPr bwMode="auto">
            <a:xfrm>
              <a:off x="6651537" y="5167855"/>
              <a:ext cx="107950" cy="107917"/>
            </a:xfrm>
            <a:custGeom>
              <a:avLst/>
              <a:gdLst>
                <a:gd name="T0" fmla="*/ 35 w 68"/>
                <a:gd name="T1" fmla="*/ 66 h 66"/>
                <a:gd name="T2" fmla="*/ 0 w 68"/>
                <a:gd name="T3" fmla="*/ 33 h 66"/>
                <a:gd name="T4" fmla="*/ 35 w 68"/>
                <a:gd name="T5" fmla="*/ 0 h 66"/>
                <a:gd name="T6" fmla="*/ 68 w 68"/>
                <a:gd name="T7" fmla="*/ 33 h 66"/>
                <a:gd name="T8" fmla="*/ 35 w 68"/>
                <a:gd name="T9" fmla="*/ 66 h 66"/>
              </a:gdLst>
              <a:ahLst/>
              <a:cxnLst>
                <a:cxn ang="0">
                  <a:pos x="T0" y="T1"/>
                </a:cxn>
                <a:cxn ang="0">
                  <a:pos x="T2" y="T3"/>
                </a:cxn>
                <a:cxn ang="0">
                  <a:pos x="T4" y="T5"/>
                </a:cxn>
                <a:cxn ang="0">
                  <a:pos x="T6" y="T7"/>
                </a:cxn>
                <a:cxn ang="0">
                  <a:pos x="T8" y="T9"/>
                </a:cxn>
              </a:cxnLst>
              <a:rect l="0" t="0" r="r" b="b"/>
              <a:pathLst>
                <a:path w="68" h="66">
                  <a:moveTo>
                    <a:pt x="35" y="66"/>
                  </a:moveTo>
                  <a:lnTo>
                    <a:pt x="0" y="33"/>
                  </a:lnTo>
                  <a:lnTo>
                    <a:pt x="35" y="0"/>
                  </a:lnTo>
                  <a:lnTo>
                    <a:pt x="68" y="33"/>
                  </a:lnTo>
                  <a:lnTo>
                    <a:pt x="35" y="66"/>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3" name="Line 257"/>
            <p:cNvSpPr>
              <a:spLocks noChangeShapeType="1"/>
            </p:cNvSpPr>
            <p:nvPr/>
          </p:nvSpPr>
          <p:spPr bwMode="auto">
            <a:xfrm>
              <a:off x="6495962" y="5221814"/>
              <a:ext cx="41433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4" name="Line 258"/>
            <p:cNvSpPr>
              <a:spLocks noChangeShapeType="1"/>
            </p:cNvSpPr>
            <p:nvPr/>
          </p:nvSpPr>
          <p:spPr bwMode="auto">
            <a:xfrm>
              <a:off x="6495962" y="5190747"/>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5" name="Line 259"/>
            <p:cNvSpPr>
              <a:spLocks noChangeShapeType="1"/>
            </p:cNvSpPr>
            <p:nvPr/>
          </p:nvSpPr>
          <p:spPr bwMode="auto">
            <a:xfrm>
              <a:off x="6910300" y="5190747"/>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6" name="Freeform 260"/>
            <p:cNvSpPr>
              <a:spLocks/>
            </p:cNvSpPr>
            <p:nvPr/>
          </p:nvSpPr>
          <p:spPr bwMode="auto">
            <a:xfrm>
              <a:off x="6740437" y="4373191"/>
              <a:ext cx="87312" cy="88296"/>
            </a:xfrm>
            <a:custGeom>
              <a:avLst/>
              <a:gdLst>
                <a:gd name="T0" fmla="*/ 29 w 55"/>
                <a:gd name="T1" fmla="*/ 54 h 54"/>
                <a:gd name="T2" fmla="*/ 0 w 55"/>
                <a:gd name="T3" fmla="*/ 26 h 54"/>
                <a:gd name="T4" fmla="*/ 29 w 55"/>
                <a:gd name="T5" fmla="*/ 0 h 54"/>
                <a:gd name="T6" fmla="*/ 55 w 55"/>
                <a:gd name="T7" fmla="*/ 28 h 54"/>
                <a:gd name="T8" fmla="*/ 29 w 55"/>
                <a:gd name="T9" fmla="*/ 54 h 54"/>
              </a:gdLst>
              <a:ahLst/>
              <a:cxnLst>
                <a:cxn ang="0">
                  <a:pos x="T0" y="T1"/>
                </a:cxn>
                <a:cxn ang="0">
                  <a:pos x="T2" y="T3"/>
                </a:cxn>
                <a:cxn ang="0">
                  <a:pos x="T4" y="T5"/>
                </a:cxn>
                <a:cxn ang="0">
                  <a:pos x="T6" y="T7"/>
                </a:cxn>
                <a:cxn ang="0">
                  <a:pos x="T8" y="T9"/>
                </a:cxn>
              </a:cxnLst>
              <a:rect l="0" t="0" r="r" b="b"/>
              <a:pathLst>
                <a:path w="55" h="54">
                  <a:moveTo>
                    <a:pt x="29" y="54"/>
                  </a:moveTo>
                  <a:lnTo>
                    <a:pt x="0" y="26"/>
                  </a:lnTo>
                  <a:lnTo>
                    <a:pt x="29" y="0"/>
                  </a:lnTo>
                  <a:lnTo>
                    <a:pt x="55" y="28"/>
                  </a:lnTo>
                  <a:lnTo>
                    <a:pt x="29" y="54"/>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7" name="Line 261"/>
            <p:cNvSpPr>
              <a:spLocks noChangeShapeType="1"/>
            </p:cNvSpPr>
            <p:nvPr/>
          </p:nvSpPr>
          <p:spPr bwMode="auto">
            <a:xfrm>
              <a:off x="6526125" y="4415704"/>
              <a:ext cx="52228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8" name="Line 262"/>
            <p:cNvSpPr>
              <a:spLocks noChangeShapeType="1"/>
            </p:cNvSpPr>
            <p:nvPr/>
          </p:nvSpPr>
          <p:spPr bwMode="auto">
            <a:xfrm>
              <a:off x="6530887" y="4384637"/>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9" name="Line 263"/>
            <p:cNvSpPr>
              <a:spLocks noChangeShapeType="1"/>
            </p:cNvSpPr>
            <p:nvPr/>
          </p:nvSpPr>
          <p:spPr bwMode="auto">
            <a:xfrm>
              <a:off x="7048412" y="4384637"/>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0" name="Freeform 264"/>
            <p:cNvSpPr>
              <a:spLocks/>
            </p:cNvSpPr>
            <p:nvPr/>
          </p:nvSpPr>
          <p:spPr bwMode="auto">
            <a:xfrm>
              <a:off x="6811875" y="4780334"/>
              <a:ext cx="87312" cy="85026"/>
            </a:xfrm>
            <a:custGeom>
              <a:avLst/>
              <a:gdLst>
                <a:gd name="T0" fmla="*/ 29 w 55"/>
                <a:gd name="T1" fmla="*/ 52 h 52"/>
                <a:gd name="T2" fmla="*/ 0 w 55"/>
                <a:gd name="T3" fmla="*/ 26 h 52"/>
                <a:gd name="T4" fmla="*/ 26 w 55"/>
                <a:gd name="T5" fmla="*/ 0 h 52"/>
                <a:gd name="T6" fmla="*/ 55 w 55"/>
                <a:gd name="T7" fmla="*/ 26 h 52"/>
                <a:gd name="T8" fmla="*/ 29 w 55"/>
                <a:gd name="T9" fmla="*/ 52 h 52"/>
              </a:gdLst>
              <a:ahLst/>
              <a:cxnLst>
                <a:cxn ang="0">
                  <a:pos x="T0" y="T1"/>
                </a:cxn>
                <a:cxn ang="0">
                  <a:pos x="T2" y="T3"/>
                </a:cxn>
                <a:cxn ang="0">
                  <a:pos x="T4" y="T5"/>
                </a:cxn>
                <a:cxn ang="0">
                  <a:pos x="T6" y="T7"/>
                </a:cxn>
                <a:cxn ang="0">
                  <a:pos x="T8" y="T9"/>
                </a:cxn>
              </a:cxnLst>
              <a:rect l="0" t="0" r="r" b="b"/>
              <a:pathLst>
                <a:path w="55" h="52">
                  <a:moveTo>
                    <a:pt x="29" y="52"/>
                  </a:moveTo>
                  <a:lnTo>
                    <a:pt x="0" y="26"/>
                  </a:lnTo>
                  <a:lnTo>
                    <a:pt x="26" y="0"/>
                  </a:lnTo>
                  <a:lnTo>
                    <a:pt x="55" y="26"/>
                  </a:lnTo>
                  <a:lnTo>
                    <a:pt x="29" y="52"/>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1" name="Line 265"/>
            <p:cNvSpPr>
              <a:spLocks noChangeShapeType="1"/>
            </p:cNvSpPr>
            <p:nvPr/>
          </p:nvSpPr>
          <p:spPr bwMode="auto">
            <a:xfrm>
              <a:off x="6613437" y="4822847"/>
              <a:ext cx="481012"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2" name="Line 266"/>
            <p:cNvSpPr>
              <a:spLocks noChangeShapeType="1"/>
            </p:cNvSpPr>
            <p:nvPr/>
          </p:nvSpPr>
          <p:spPr bwMode="auto">
            <a:xfrm>
              <a:off x="6616612" y="4791779"/>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3" name="Line 267"/>
            <p:cNvSpPr>
              <a:spLocks noChangeShapeType="1"/>
            </p:cNvSpPr>
            <p:nvPr/>
          </p:nvSpPr>
          <p:spPr bwMode="auto">
            <a:xfrm>
              <a:off x="7094450" y="4791779"/>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4" name="Freeform 268"/>
            <p:cNvSpPr>
              <a:spLocks/>
            </p:cNvSpPr>
            <p:nvPr/>
          </p:nvSpPr>
          <p:spPr bwMode="auto">
            <a:xfrm>
              <a:off x="6402300" y="4639715"/>
              <a:ext cx="82550" cy="89932"/>
            </a:xfrm>
            <a:custGeom>
              <a:avLst/>
              <a:gdLst>
                <a:gd name="T0" fmla="*/ 26 w 52"/>
                <a:gd name="T1" fmla="*/ 55 h 55"/>
                <a:gd name="T2" fmla="*/ 0 w 52"/>
                <a:gd name="T3" fmla="*/ 29 h 55"/>
                <a:gd name="T4" fmla="*/ 26 w 52"/>
                <a:gd name="T5" fmla="*/ 0 h 55"/>
                <a:gd name="T6" fmla="*/ 52 w 52"/>
                <a:gd name="T7" fmla="*/ 29 h 55"/>
                <a:gd name="T8" fmla="*/ 26 w 52"/>
                <a:gd name="T9" fmla="*/ 55 h 55"/>
              </a:gdLst>
              <a:ahLst/>
              <a:cxnLst>
                <a:cxn ang="0">
                  <a:pos x="T0" y="T1"/>
                </a:cxn>
                <a:cxn ang="0">
                  <a:pos x="T2" y="T3"/>
                </a:cxn>
                <a:cxn ang="0">
                  <a:pos x="T4" y="T5"/>
                </a:cxn>
                <a:cxn ang="0">
                  <a:pos x="T6" y="T7"/>
                </a:cxn>
                <a:cxn ang="0">
                  <a:pos x="T8" y="T9"/>
                </a:cxn>
              </a:cxnLst>
              <a:rect l="0" t="0" r="r" b="b"/>
              <a:pathLst>
                <a:path w="52" h="55">
                  <a:moveTo>
                    <a:pt x="26" y="55"/>
                  </a:moveTo>
                  <a:lnTo>
                    <a:pt x="0" y="29"/>
                  </a:lnTo>
                  <a:lnTo>
                    <a:pt x="26" y="0"/>
                  </a:lnTo>
                  <a:lnTo>
                    <a:pt x="52" y="29"/>
                  </a:lnTo>
                  <a:lnTo>
                    <a:pt x="26" y="55"/>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5" name="Line 269"/>
            <p:cNvSpPr>
              <a:spLocks noChangeShapeType="1"/>
            </p:cNvSpPr>
            <p:nvPr/>
          </p:nvSpPr>
          <p:spPr bwMode="auto">
            <a:xfrm>
              <a:off x="6083212" y="4683862"/>
              <a:ext cx="714375"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6" name="Line 270"/>
            <p:cNvSpPr>
              <a:spLocks noChangeShapeType="1"/>
            </p:cNvSpPr>
            <p:nvPr/>
          </p:nvSpPr>
          <p:spPr bwMode="auto">
            <a:xfrm>
              <a:off x="6086387" y="4652796"/>
              <a:ext cx="0" cy="6540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7" name="Line 271"/>
            <p:cNvSpPr>
              <a:spLocks noChangeShapeType="1"/>
            </p:cNvSpPr>
            <p:nvPr/>
          </p:nvSpPr>
          <p:spPr bwMode="auto">
            <a:xfrm>
              <a:off x="6797587" y="4652796"/>
              <a:ext cx="0" cy="6540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8" name="Freeform 272"/>
            <p:cNvSpPr>
              <a:spLocks/>
            </p:cNvSpPr>
            <p:nvPr/>
          </p:nvSpPr>
          <p:spPr bwMode="auto">
            <a:xfrm>
              <a:off x="6662650" y="3827064"/>
              <a:ext cx="101600" cy="107917"/>
            </a:xfrm>
            <a:custGeom>
              <a:avLst/>
              <a:gdLst>
                <a:gd name="T0" fmla="*/ 33 w 64"/>
                <a:gd name="T1" fmla="*/ 66 h 66"/>
                <a:gd name="T2" fmla="*/ 0 w 64"/>
                <a:gd name="T3" fmla="*/ 33 h 66"/>
                <a:gd name="T4" fmla="*/ 33 w 64"/>
                <a:gd name="T5" fmla="*/ 0 h 66"/>
                <a:gd name="T6" fmla="*/ 64 w 64"/>
                <a:gd name="T7" fmla="*/ 33 h 66"/>
                <a:gd name="T8" fmla="*/ 33 w 64"/>
                <a:gd name="T9" fmla="*/ 66 h 66"/>
              </a:gdLst>
              <a:ahLst/>
              <a:cxnLst>
                <a:cxn ang="0">
                  <a:pos x="T0" y="T1"/>
                </a:cxn>
                <a:cxn ang="0">
                  <a:pos x="T2" y="T3"/>
                </a:cxn>
                <a:cxn ang="0">
                  <a:pos x="T4" y="T5"/>
                </a:cxn>
                <a:cxn ang="0">
                  <a:pos x="T6" y="T7"/>
                </a:cxn>
                <a:cxn ang="0">
                  <a:pos x="T8" y="T9"/>
                </a:cxn>
              </a:cxnLst>
              <a:rect l="0" t="0" r="r" b="b"/>
              <a:pathLst>
                <a:path w="64" h="66">
                  <a:moveTo>
                    <a:pt x="33" y="66"/>
                  </a:moveTo>
                  <a:lnTo>
                    <a:pt x="0" y="33"/>
                  </a:lnTo>
                  <a:lnTo>
                    <a:pt x="33" y="0"/>
                  </a:lnTo>
                  <a:lnTo>
                    <a:pt x="64" y="33"/>
                  </a:lnTo>
                  <a:lnTo>
                    <a:pt x="33" y="66"/>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Line 273"/>
            <p:cNvSpPr>
              <a:spLocks noChangeShapeType="1"/>
            </p:cNvSpPr>
            <p:nvPr/>
          </p:nvSpPr>
          <p:spPr bwMode="auto">
            <a:xfrm>
              <a:off x="6478500" y="3877753"/>
              <a:ext cx="461962"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0" name="Line 274"/>
            <p:cNvSpPr>
              <a:spLocks noChangeShapeType="1"/>
            </p:cNvSpPr>
            <p:nvPr/>
          </p:nvSpPr>
          <p:spPr bwMode="auto">
            <a:xfrm>
              <a:off x="6478500" y="3846685"/>
              <a:ext cx="0" cy="6540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1" name="Line 275"/>
            <p:cNvSpPr>
              <a:spLocks noChangeShapeType="1"/>
            </p:cNvSpPr>
            <p:nvPr/>
          </p:nvSpPr>
          <p:spPr bwMode="auto">
            <a:xfrm>
              <a:off x="6940462" y="3846685"/>
              <a:ext cx="0" cy="6540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2" name="Freeform 276"/>
            <p:cNvSpPr>
              <a:spLocks/>
            </p:cNvSpPr>
            <p:nvPr/>
          </p:nvSpPr>
          <p:spPr bwMode="auto">
            <a:xfrm>
              <a:off x="6899187" y="3969319"/>
              <a:ext cx="90487" cy="93202"/>
            </a:xfrm>
            <a:custGeom>
              <a:avLst/>
              <a:gdLst>
                <a:gd name="T0" fmla="*/ 28 w 57"/>
                <a:gd name="T1" fmla="*/ 57 h 57"/>
                <a:gd name="T2" fmla="*/ 0 w 57"/>
                <a:gd name="T3" fmla="*/ 29 h 57"/>
                <a:gd name="T4" fmla="*/ 28 w 57"/>
                <a:gd name="T5" fmla="*/ 0 h 57"/>
                <a:gd name="T6" fmla="*/ 57 w 57"/>
                <a:gd name="T7" fmla="*/ 29 h 57"/>
                <a:gd name="T8" fmla="*/ 28 w 57"/>
                <a:gd name="T9" fmla="*/ 57 h 57"/>
              </a:gdLst>
              <a:ahLst/>
              <a:cxnLst>
                <a:cxn ang="0">
                  <a:pos x="T0" y="T1"/>
                </a:cxn>
                <a:cxn ang="0">
                  <a:pos x="T2" y="T3"/>
                </a:cxn>
                <a:cxn ang="0">
                  <a:pos x="T4" y="T5"/>
                </a:cxn>
                <a:cxn ang="0">
                  <a:pos x="T6" y="T7"/>
                </a:cxn>
                <a:cxn ang="0">
                  <a:pos x="T8" y="T9"/>
                </a:cxn>
              </a:cxnLst>
              <a:rect l="0" t="0" r="r" b="b"/>
              <a:pathLst>
                <a:path w="57" h="57">
                  <a:moveTo>
                    <a:pt x="28" y="57"/>
                  </a:moveTo>
                  <a:lnTo>
                    <a:pt x="0" y="29"/>
                  </a:lnTo>
                  <a:lnTo>
                    <a:pt x="28" y="0"/>
                  </a:lnTo>
                  <a:lnTo>
                    <a:pt x="57" y="29"/>
                  </a:lnTo>
                  <a:lnTo>
                    <a:pt x="28" y="57"/>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3" name="Line 277"/>
            <p:cNvSpPr>
              <a:spLocks noChangeShapeType="1"/>
            </p:cNvSpPr>
            <p:nvPr/>
          </p:nvSpPr>
          <p:spPr bwMode="auto">
            <a:xfrm>
              <a:off x="6692812" y="4016737"/>
              <a:ext cx="50323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4" name="Line 278"/>
            <p:cNvSpPr>
              <a:spLocks noChangeShapeType="1"/>
            </p:cNvSpPr>
            <p:nvPr/>
          </p:nvSpPr>
          <p:spPr bwMode="auto">
            <a:xfrm>
              <a:off x="6692812" y="3985670"/>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5" name="Line 279"/>
            <p:cNvSpPr>
              <a:spLocks noChangeShapeType="1"/>
            </p:cNvSpPr>
            <p:nvPr/>
          </p:nvSpPr>
          <p:spPr bwMode="auto">
            <a:xfrm>
              <a:off x="7196050" y="3985670"/>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6" name="Freeform 280"/>
            <p:cNvSpPr>
              <a:spLocks/>
            </p:cNvSpPr>
            <p:nvPr/>
          </p:nvSpPr>
          <p:spPr bwMode="auto">
            <a:xfrm>
              <a:off x="6805525" y="2357099"/>
              <a:ext cx="100012" cy="104647"/>
            </a:xfrm>
            <a:custGeom>
              <a:avLst/>
              <a:gdLst>
                <a:gd name="T0" fmla="*/ 33 w 63"/>
                <a:gd name="T1" fmla="*/ 64 h 64"/>
                <a:gd name="T2" fmla="*/ 0 w 63"/>
                <a:gd name="T3" fmla="*/ 31 h 64"/>
                <a:gd name="T4" fmla="*/ 33 w 63"/>
                <a:gd name="T5" fmla="*/ 0 h 64"/>
                <a:gd name="T6" fmla="*/ 63 w 63"/>
                <a:gd name="T7" fmla="*/ 31 h 64"/>
                <a:gd name="T8" fmla="*/ 33 w 63"/>
                <a:gd name="T9" fmla="*/ 64 h 64"/>
              </a:gdLst>
              <a:ahLst/>
              <a:cxnLst>
                <a:cxn ang="0">
                  <a:pos x="T0" y="T1"/>
                </a:cxn>
                <a:cxn ang="0">
                  <a:pos x="T2" y="T3"/>
                </a:cxn>
                <a:cxn ang="0">
                  <a:pos x="T4" y="T5"/>
                </a:cxn>
                <a:cxn ang="0">
                  <a:pos x="T6" y="T7"/>
                </a:cxn>
                <a:cxn ang="0">
                  <a:pos x="T8" y="T9"/>
                </a:cxn>
              </a:cxnLst>
              <a:rect l="0" t="0" r="r" b="b"/>
              <a:pathLst>
                <a:path w="63" h="64">
                  <a:moveTo>
                    <a:pt x="33" y="64"/>
                  </a:moveTo>
                  <a:lnTo>
                    <a:pt x="0" y="31"/>
                  </a:lnTo>
                  <a:lnTo>
                    <a:pt x="33" y="0"/>
                  </a:lnTo>
                  <a:lnTo>
                    <a:pt x="63" y="31"/>
                  </a:lnTo>
                  <a:lnTo>
                    <a:pt x="33" y="64"/>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7" name="Line 281"/>
            <p:cNvSpPr>
              <a:spLocks noChangeShapeType="1"/>
            </p:cNvSpPr>
            <p:nvPr/>
          </p:nvSpPr>
          <p:spPr bwMode="auto">
            <a:xfrm>
              <a:off x="6613437" y="2407787"/>
              <a:ext cx="488950"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8" name="Line 282"/>
            <p:cNvSpPr>
              <a:spLocks noChangeShapeType="1"/>
            </p:cNvSpPr>
            <p:nvPr/>
          </p:nvSpPr>
          <p:spPr bwMode="auto">
            <a:xfrm>
              <a:off x="6616612" y="2376721"/>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9" name="Line 283"/>
            <p:cNvSpPr>
              <a:spLocks noChangeShapeType="1"/>
            </p:cNvSpPr>
            <p:nvPr/>
          </p:nvSpPr>
          <p:spPr bwMode="auto">
            <a:xfrm>
              <a:off x="7102387" y="2376721"/>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0" name="Freeform 284"/>
            <p:cNvSpPr>
              <a:spLocks/>
            </p:cNvSpPr>
            <p:nvPr/>
          </p:nvSpPr>
          <p:spPr bwMode="auto">
            <a:xfrm>
              <a:off x="7061112" y="2769147"/>
              <a:ext cx="82550" cy="88296"/>
            </a:xfrm>
            <a:custGeom>
              <a:avLst/>
              <a:gdLst>
                <a:gd name="T0" fmla="*/ 26 w 52"/>
                <a:gd name="T1" fmla="*/ 54 h 54"/>
                <a:gd name="T2" fmla="*/ 0 w 52"/>
                <a:gd name="T3" fmla="*/ 28 h 54"/>
                <a:gd name="T4" fmla="*/ 26 w 52"/>
                <a:gd name="T5" fmla="*/ 0 h 54"/>
                <a:gd name="T6" fmla="*/ 52 w 52"/>
                <a:gd name="T7" fmla="*/ 28 h 54"/>
                <a:gd name="T8" fmla="*/ 26 w 52"/>
                <a:gd name="T9" fmla="*/ 54 h 54"/>
              </a:gdLst>
              <a:ahLst/>
              <a:cxnLst>
                <a:cxn ang="0">
                  <a:pos x="T0" y="T1"/>
                </a:cxn>
                <a:cxn ang="0">
                  <a:pos x="T2" y="T3"/>
                </a:cxn>
                <a:cxn ang="0">
                  <a:pos x="T4" y="T5"/>
                </a:cxn>
                <a:cxn ang="0">
                  <a:pos x="T6" y="T7"/>
                </a:cxn>
                <a:cxn ang="0">
                  <a:pos x="T8" y="T9"/>
                </a:cxn>
              </a:cxnLst>
              <a:rect l="0" t="0" r="r" b="b"/>
              <a:pathLst>
                <a:path w="52" h="54">
                  <a:moveTo>
                    <a:pt x="26" y="54"/>
                  </a:moveTo>
                  <a:lnTo>
                    <a:pt x="0" y="28"/>
                  </a:lnTo>
                  <a:lnTo>
                    <a:pt x="26" y="0"/>
                  </a:lnTo>
                  <a:lnTo>
                    <a:pt x="52" y="28"/>
                  </a:lnTo>
                  <a:lnTo>
                    <a:pt x="26" y="54"/>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1" name="Line 285"/>
            <p:cNvSpPr>
              <a:spLocks noChangeShapeType="1"/>
            </p:cNvSpPr>
            <p:nvPr/>
          </p:nvSpPr>
          <p:spPr bwMode="auto">
            <a:xfrm>
              <a:off x="6756312" y="2811660"/>
              <a:ext cx="690562"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2" name="Line 286"/>
            <p:cNvSpPr>
              <a:spLocks noChangeShapeType="1"/>
            </p:cNvSpPr>
            <p:nvPr/>
          </p:nvSpPr>
          <p:spPr bwMode="auto">
            <a:xfrm>
              <a:off x="6759487" y="2780593"/>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3" name="Line 287"/>
            <p:cNvSpPr>
              <a:spLocks noChangeShapeType="1"/>
            </p:cNvSpPr>
            <p:nvPr/>
          </p:nvSpPr>
          <p:spPr bwMode="auto">
            <a:xfrm>
              <a:off x="7446875" y="2780593"/>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4" name="Freeform 288"/>
            <p:cNvSpPr>
              <a:spLocks/>
            </p:cNvSpPr>
            <p:nvPr/>
          </p:nvSpPr>
          <p:spPr bwMode="auto">
            <a:xfrm>
              <a:off x="6876962" y="3171385"/>
              <a:ext cx="85725" cy="89932"/>
            </a:xfrm>
            <a:custGeom>
              <a:avLst/>
              <a:gdLst>
                <a:gd name="T0" fmla="*/ 28 w 54"/>
                <a:gd name="T1" fmla="*/ 55 h 55"/>
                <a:gd name="T2" fmla="*/ 0 w 54"/>
                <a:gd name="T3" fmla="*/ 26 h 55"/>
                <a:gd name="T4" fmla="*/ 28 w 54"/>
                <a:gd name="T5" fmla="*/ 0 h 55"/>
                <a:gd name="T6" fmla="*/ 54 w 54"/>
                <a:gd name="T7" fmla="*/ 26 h 55"/>
                <a:gd name="T8" fmla="*/ 28 w 54"/>
                <a:gd name="T9" fmla="*/ 55 h 55"/>
              </a:gdLst>
              <a:ahLst/>
              <a:cxnLst>
                <a:cxn ang="0">
                  <a:pos x="T0" y="T1"/>
                </a:cxn>
                <a:cxn ang="0">
                  <a:pos x="T2" y="T3"/>
                </a:cxn>
                <a:cxn ang="0">
                  <a:pos x="T4" y="T5"/>
                </a:cxn>
                <a:cxn ang="0">
                  <a:pos x="T6" y="T7"/>
                </a:cxn>
                <a:cxn ang="0">
                  <a:pos x="T8" y="T9"/>
                </a:cxn>
              </a:cxnLst>
              <a:rect l="0" t="0" r="r" b="b"/>
              <a:pathLst>
                <a:path w="54" h="55">
                  <a:moveTo>
                    <a:pt x="28" y="55"/>
                  </a:moveTo>
                  <a:lnTo>
                    <a:pt x="0" y="26"/>
                  </a:lnTo>
                  <a:lnTo>
                    <a:pt x="28" y="0"/>
                  </a:lnTo>
                  <a:lnTo>
                    <a:pt x="54" y="26"/>
                  </a:lnTo>
                  <a:lnTo>
                    <a:pt x="28" y="55"/>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5" name="Line 289"/>
            <p:cNvSpPr>
              <a:spLocks noChangeShapeType="1"/>
            </p:cNvSpPr>
            <p:nvPr/>
          </p:nvSpPr>
          <p:spPr bwMode="auto">
            <a:xfrm>
              <a:off x="6635662" y="3213898"/>
              <a:ext cx="56038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6" name="Line 290"/>
            <p:cNvSpPr>
              <a:spLocks noChangeShapeType="1"/>
            </p:cNvSpPr>
            <p:nvPr/>
          </p:nvSpPr>
          <p:spPr bwMode="auto">
            <a:xfrm>
              <a:off x="6638837" y="3182830"/>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7" name="Line 291"/>
            <p:cNvSpPr>
              <a:spLocks noChangeShapeType="1"/>
            </p:cNvSpPr>
            <p:nvPr/>
          </p:nvSpPr>
          <p:spPr bwMode="auto">
            <a:xfrm>
              <a:off x="7196050" y="3182830"/>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8" name="Freeform 292"/>
            <p:cNvSpPr>
              <a:spLocks/>
            </p:cNvSpPr>
            <p:nvPr/>
          </p:nvSpPr>
          <p:spPr bwMode="auto">
            <a:xfrm>
              <a:off x="6876962" y="3442813"/>
              <a:ext cx="85725" cy="85026"/>
            </a:xfrm>
            <a:custGeom>
              <a:avLst/>
              <a:gdLst>
                <a:gd name="T0" fmla="*/ 26 w 54"/>
                <a:gd name="T1" fmla="*/ 52 h 52"/>
                <a:gd name="T2" fmla="*/ 0 w 54"/>
                <a:gd name="T3" fmla="*/ 26 h 52"/>
                <a:gd name="T4" fmla="*/ 26 w 54"/>
                <a:gd name="T5" fmla="*/ 0 h 52"/>
                <a:gd name="T6" fmla="*/ 54 w 54"/>
                <a:gd name="T7" fmla="*/ 26 h 52"/>
                <a:gd name="T8" fmla="*/ 26 w 54"/>
                <a:gd name="T9" fmla="*/ 52 h 52"/>
              </a:gdLst>
              <a:ahLst/>
              <a:cxnLst>
                <a:cxn ang="0">
                  <a:pos x="T0" y="T1"/>
                </a:cxn>
                <a:cxn ang="0">
                  <a:pos x="T2" y="T3"/>
                </a:cxn>
                <a:cxn ang="0">
                  <a:pos x="T4" y="T5"/>
                </a:cxn>
                <a:cxn ang="0">
                  <a:pos x="T6" y="T7"/>
                </a:cxn>
                <a:cxn ang="0">
                  <a:pos x="T8" y="T9"/>
                </a:cxn>
              </a:cxnLst>
              <a:rect l="0" t="0" r="r" b="b"/>
              <a:pathLst>
                <a:path w="54" h="52">
                  <a:moveTo>
                    <a:pt x="26" y="52"/>
                  </a:moveTo>
                  <a:lnTo>
                    <a:pt x="0" y="26"/>
                  </a:lnTo>
                  <a:lnTo>
                    <a:pt x="26" y="0"/>
                  </a:lnTo>
                  <a:lnTo>
                    <a:pt x="54" y="26"/>
                  </a:lnTo>
                  <a:lnTo>
                    <a:pt x="26" y="52"/>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9" name="Line 293"/>
            <p:cNvSpPr>
              <a:spLocks noChangeShapeType="1"/>
            </p:cNvSpPr>
            <p:nvPr/>
          </p:nvSpPr>
          <p:spPr bwMode="auto">
            <a:xfrm>
              <a:off x="6665825" y="3485326"/>
              <a:ext cx="495300"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0" name="Line 294"/>
            <p:cNvSpPr>
              <a:spLocks noChangeShapeType="1"/>
            </p:cNvSpPr>
            <p:nvPr/>
          </p:nvSpPr>
          <p:spPr bwMode="auto">
            <a:xfrm>
              <a:off x="6669000" y="3454258"/>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1" name="Line 295"/>
            <p:cNvSpPr>
              <a:spLocks noChangeShapeType="1"/>
            </p:cNvSpPr>
            <p:nvPr/>
          </p:nvSpPr>
          <p:spPr bwMode="auto">
            <a:xfrm>
              <a:off x="7161125" y="3454258"/>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2" name="Freeform 296"/>
            <p:cNvSpPr>
              <a:spLocks/>
            </p:cNvSpPr>
            <p:nvPr/>
          </p:nvSpPr>
          <p:spPr bwMode="auto">
            <a:xfrm>
              <a:off x="6864262" y="3570352"/>
              <a:ext cx="87312" cy="89932"/>
            </a:xfrm>
            <a:custGeom>
              <a:avLst/>
              <a:gdLst>
                <a:gd name="T0" fmla="*/ 26 w 55"/>
                <a:gd name="T1" fmla="*/ 55 h 55"/>
                <a:gd name="T2" fmla="*/ 0 w 55"/>
                <a:gd name="T3" fmla="*/ 26 h 55"/>
                <a:gd name="T4" fmla="*/ 26 w 55"/>
                <a:gd name="T5" fmla="*/ 0 h 55"/>
                <a:gd name="T6" fmla="*/ 55 w 55"/>
                <a:gd name="T7" fmla="*/ 26 h 55"/>
                <a:gd name="T8" fmla="*/ 26 w 55"/>
                <a:gd name="T9" fmla="*/ 55 h 55"/>
              </a:gdLst>
              <a:ahLst/>
              <a:cxnLst>
                <a:cxn ang="0">
                  <a:pos x="T0" y="T1"/>
                </a:cxn>
                <a:cxn ang="0">
                  <a:pos x="T2" y="T3"/>
                </a:cxn>
                <a:cxn ang="0">
                  <a:pos x="T4" y="T5"/>
                </a:cxn>
                <a:cxn ang="0">
                  <a:pos x="T6" y="T7"/>
                </a:cxn>
                <a:cxn ang="0">
                  <a:pos x="T8" y="T9"/>
                </a:cxn>
              </a:cxnLst>
              <a:rect l="0" t="0" r="r" b="b"/>
              <a:pathLst>
                <a:path w="55" h="55">
                  <a:moveTo>
                    <a:pt x="26" y="55"/>
                  </a:moveTo>
                  <a:lnTo>
                    <a:pt x="0" y="26"/>
                  </a:lnTo>
                  <a:lnTo>
                    <a:pt x="26" y="0"/>
                  </a:lnTo>
                  <a:lnTo>
                    <a:pt x="55" y="26"/>
                  </a:lnTo>
                  <a:lnTo>
                    <a:pt x="26" y="55"/>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3" name="Line 297"/>
            <p:cNvSpPr>
              <a:spLocks noChangeShapeType="1"/>
            </p:cNvSpPr>
            <p:nvPr/>
          </p:nvSpPr>
          <p:spPr bwMode="auto">
            <a:xfrm>
              <a:off x="6662650" y="3612865"/>
              <a:ext cx="487362"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4" name="Line 298"/>
            <p:cNvSpPr>
              <a:spLocks noChangeShapeType="1"/>
            </p:cNvSpPr>
            <p:nvPr/>
          </p:nvSpPr>
          <p:spPr bwMode="auto">
            <a:xfrm>
              <a:off x="6662650" y="3581797"/>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5" name="Line 299"/>
            <p:cNvSpPr>
              <a:spLocks noChangeShapeType="1"/>
            </p:cNvSpPr>
            <p:nvPr/>
          </p:nvSpPr>
          <p:spPr bwMode="auto">
            <a:xfrm>
              <a:off x="7150012" y="3581797"/>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6" name="Freeform 300"/>
            <p:cNvSpPr>
              <a:spLocks/>
            </p:cNvSpPr>
            <p:nvPr/>
          </p:nvSpPr>
          <p:spPr bwMode="auto">
            <a:xfrm>
              <a:off x="6951575" y="4105033"/>
              <a:ext cx="82550" cy="89932"/>
            </a:xfrm>
            <a:custGeom>
              <a:avLst/>
              <a:gdLst>
                <a:gd name="T0" fmla="*/ 26 w 52"/>
                <a:gd name="T1" fmla="*/ 55 h 55"/>
                <a:gd name="T2" fmla="*/ 0 w 52"/>
                <a:gd name="T3" fmla="*/ 29 h 55"/>
                <a:gd name="T4" fmla="*/ 26 w 52"/>
                <a:gd name="T5" fmla="*/ 0 h 55"/>
                <a:gd name="T6" fmla="*/ 52 w 52"/>
                <a:gd name="T7" fmla="*/ 29 h 55"/>
                <a:gd name="T8" fmla="*/ 26 w 52"/>
                <a:gd name="T9" fmla="*/ 55 h 55"/>
              </a:gdLst>
              <a:ahLst/>
              <a:cxnLst>
                <a:cxn ang="0">
                  <a:pos x="T0" y="T1"/>
                </a:cxn>
                <a:cxn ang="0">
                  <a:pos x="T2" y="T3"/>
                </a:cxn>
                <a:cxn ang="0">
                  <a:pos x="T4" y="T5"/>
                </a:cxn>
                <a:cxn ang="0">
                  <a:pos x="T6" y="T7"/>
                </a:cxn>
                <a:cxn ang="0">
                  <a:pos x="T8" y="T9"/>
                </a:cxn>
              </a:cxnLst>
              <a:rect l="0" t="0" r="r" b="b"/>
              <a:pathLst>
                <a:path w="52" h="55">
                  <a:moveTo>
                    <a:pt x="26" y="55"/>
                  </a:moveTo>
                  <a:lnTo>
                    <a:pt x="0" y="29"/>
                  </a:lnTo>
                  <a:lnTo>
                    <a:pt x="26" y="0"/>
                  </a:lnTo>
                  <a:lnTo>
                    <a:pt x="52" y="29"/>
                  </a:lnTo>
                  <a:lnTo>
                    <a:pt x="26" y="55"/>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7" name="Line 301"/>
            <p:cNvSpPr>
              <a:spLocks noChangeShapeType="1"/>
            </p:cNvSpPr>
            <p:nvPr/>
          </p:nvSpPr>
          <p:spPr bwMode="auto">
            <a:xfrm>
              <a:off x="6651537" y="4147546"/>
              <a:ext cx="682625"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8" name="Line 302"/>
            <p:cNvSpPr>
              <a:spLocks noChangeShapeType="1"/>
            </p:cNvSpPr>
            <p:nvPr/>
          </p:nvSpPr>
          <p:spPr bwMode="auto">
            <a:xfrm>
              <a:off x="6654712" y="4116479"/>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9" name="Line 303"/>
            <p:cNvSpPr>
              <a:spLocks noChangeShapeType="1"/>
            </p:cNvSpPr>
            <p:nvPr/>
          </p:nvSpPr>
          <p:spPr bwMode="auto">
            <a:xfrm>
              <a:off x="7334162" y="4116479"/>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0" name="Freeform 304"/>
            <p:cNvSpPr>
              <a:spLocks/>
            </p:cNvSpPr>
            <p:nvPr/>
          </p:nvSpPr>
          <p:spPr bwMode="auto">
            <a:xfrm>
              <a:off x="6632487" y="2628528"/>
              <a:ext cx="85725" cy="85026"/>
            </a:xfrm>
            <a:custGeom>
              <a:avLst/>
              <a:gdLst>
                <a:gd name="T0" fmla="*/ 26 w 54"/>
                <a:gd name="T1" fmla="*/ 52 h 52"/>
                <a:gd name="T2" fmla="*/ 0 w 54"/>
                <a:gd name="T3" fmla="*/ 26 h 52"/>
                <a:gd name="T4" fmla="*/ 26 w 54"/>
                <a:gd name="T5" fmla="*/ 0 h 52"/>
                <a:gd name="T6" fmla="*/ 54 w 54"/>
                <a:gd name="T7" fmla="*/ 26 h 52"/>
                <a:gd name="T8" fmla="*/ 26 w 54"/>
                <a:gd name="T9" fmla="*/ 52 h 52"/>
              </a:gdLst>
              <a:ahLst/>
              <a:cxnLst>
                <a:cxn ang="0">
                  <a:pos x="T0" y="T1"/>
                </a:cxn>
                <a:cxn ang="0">
                  <a:pos x="T2" y="T3"/>
                </a:cxn>
                <a:cxn ang="0">
                  <a:pos x="T4" y="T5"/>
                </a:cxn>
                <a:cxn ang="0">
                  <a:pos x="T6" y="T7"/>
                </a:cxn>
                <a:cxn ang="0">
                  <a:pos x="T8" y="T9"/>
                </a:cxn>
              </a:cxnLst>
              <a:rect l="0" t="0" r="r" b="b"/>
              <a:pathLst>
                <a:path w="54" h="52">
                  <a:moveTo>
                    <a:pt x="26" y="52"/>
                  </a:moveTo>
                  <a:lnTo>
                    <a:pt x="0" y="26"/>
                  </a:lnTo>
                  <a:lnTo>
                    <a:pt x="26" y="0"/>
                  </a:lnTo>
                  <a:lnTo>
                    <a:pt x="54" y="26"/>
                  </a:lnTo>
                  <a:lnTo>
                    <a:pt x="26" y="52"/>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1" name="Line 305"/>
            <p:cNvSpPr>
              <a:spLocks noChangeShapeType="1"/>
            </p:cNvSpPr>
            <p:nvPr/>
          </p:nvSpPr>
          <p:spPr bwMode="auto">
            <a:xfrm>
              <a:off x="6368962" y="2671041"/>
              <a:ext cx="620712"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2" name="Line 306"/>
            <p:cNvSpPr>
              <a:spLocks noChangeShapeType="1"/>
            </p:cNvSpPr>
            <p:nvPr/>
          </p:nvSpPr>
          <p:spPr bwMode="auto">
            <a:xfrm>
              <a:off x="6372137" y="2639973"/>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3" name="Line 307"/>
            <p:cNvSpPr>
              <a:spLocks noChangeShapeType="1"/>
            </p:cNvSpPr>
            <p:nvPr/>
          </p:nvSpPr>
          <p:spPr bwMode="auto">
            <a:xfrm>
              <a:off x="6989675" y="2639973"/>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174" name="Group 173"/>
          <p:cNvGrpSpPr/>
          <p:nvPr/>
        </p:nvGrpSpPr>
        <p:grpSpPr>
          <a:xfrm>
            <a:off x="3084112" y="1957932"/>
            <a:ext cx="2468562" cy="3781044"/>
            <a:chOff x="2894719" y="1714500"/>
            <a:chExt cx="2468562" cy="3781044"/>
          </a:xfrm>
        </p:grpSpPr>
        <p:sp>
          <p:nvSpPr>
            <p:cNvPr id="175" name="Freeform 5"/>
            <p:cNvSpPr>
              <a:spLocks/>
            </p:cNvSpPr>
            <p:nvPr/>
          </p:nvSpPr>
          <p:spPr bwMode="auto">
            <a:xfrm>
              <a:off x="2966156" y="1714500"/>
              <a:ext cx="2309812" cy="3701892"/>
            </a:xfrm>
            <a:custGeom>
              <a:avLst/>
              <a:gdLst>
                <a:gd name="T0" fmla="*/ 0 w 1455"/>
                <a:gd name="T1" fmla="*/ 0 h 2264"/>
                <a:gd name="T2" fmla="*/ 0 w 1455"/>
                <a:gd name="T3" fmla="*/ 2264 h 2264"/>
                <a:gd name="T4" fmla="*/ 1455 w 1455"/>
                <a:gd name="T5" fmla="*/ 2264 h 2264"/>
                <a:gd name="T6" fmla="*/ 1455 w 1455"/>
                <a:gd name="T7" fmla="*/ 0 h 2264"/>
              </a:gdLst>
              <a:ahLst/>
              <a:cxnLst>
                <a:cxn ang="0">
                  <a:pos x="T0" y="T1"/>
                </a:cxn>
                <a:cxn ang="0">
                  <a:pos x="T2" y="T3"/>
                </a:cxn>
                <a:cxn ang="0">
                  <a:pos x="T4" y="T5"/>
                </a:cxn>
                <a:cxn ang="0">
                  <a:pos x="T6" y="T7"/>
                </a:cxn>
              </a:cxnLst>
              <a:rect l="0" t="0" r="r" b="b"/>
              <a:pathLst>
                <a:path w="1455" h="2264">
                  <a:moveTo>
                    <a:pt x="0" y="0"/>
                  </a:moveTo>
                  <a:lnTo>
                    <a:pt x="0" y="2264"/>
                  </a:lnTo>
                  <a:lnTo>
                    <a:pt x="1455" y="2264"/>
                  </a:lnTo>
                  <a:lnTo>
                    <a:pt x="1455" y="0"/>
                  </a:lnTo>
                </a:path>
              </a:pathLst>
            </a:custGeom>
            <a:noFill/>
            <a:ln w="25400"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6" name="Line 6"/>
            <p:cNvSpPr>
              <a:spLocks noChangeShapeType="1"/>
            </p:cNvSpPr>
            <p:nvPr/>
          </p:nvSpPr>
          <p:spPr bwMode="auto">
            <a:xfrm>
              <a:off x="3029656" y="5410518"/>
              <a:ext cx="0" cy="85026"/>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7" name="Line 7"/>
            <p:cNvSpPr>
              <a:spLocks noChangeShapeType="1"/>
            </p:cNvSpPr>
            <p:nvPr/>
          </p:nvSpPr>
          <p:spPr bwMode="auto">
            <a:xfrm>
              <a:off x="3837694" y="5410518"/>
              <a:ext cx="0" cy="85026"/>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8" name="Line 8"/>
            <p:cNvSpPr>
              <a:spLocks noChangeShapeType="1"/>
            </p:cNvSpPr>
            <p:nvPr/>
          </p:nvSpPr>
          <p:spPr bwMode="auto">
            <a:xfrm>
              <a:off x="4434594" y="5410518"/>
              <a:ext cx="0" cy="85026"/>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9" name="Line 9"/>
            <p:cNvSpPr>
              <a:spLocks noChangeShapeType="1"/>
            </p:cNvSpPr>
            <p:nvPr/>
          </p:nvSpPr>
          <p:spPr bwMode="auto">
            <a:xfrm>
              <a:off x="4434594" y="1722676"/>
              <a:ext cx="0" cy="3688811"/>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0" name="Line 10"/>
            <p:cNvSpPr>
              <a:spLocks noChangeShapeType="1"/>
            </p:cNvSpPr>
            <p:nvPr/>
          </p:nvSpPr>
          <p:spPr bwMode="auto">
            <a:xfrm>
              <a:off x="5031494" y="5410518"/>
              <a:ext cx="0" cy="85026"/>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1" name="Line 11"/>
            <p:cNvSpPr>
              <a:spLocks noChangeShapeType="1"/>
            </p:cNvSpPr>
            <p:nvPr/>
          </p:nvSpPr>
          <p:spPr bwMode="auto">
            <a:xfrm>
              <a:off x="2894719" y="5252881"/>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2" name="Line 12"/>
            <p:cNvSpPr>
              <a:spLocks noChangeShapeType="1"/>
            </p:cNvSpPr>
            <p:nvPr/>
          </p:nvSpPr>
          <p:spPr bwMode="auto">
            <a:xfrm>
              <a:off x="2894719" y="5113482"/>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3" name="Line 13"/>
            <p:cNvSpPr>
              <a:spLocks noChangeShapeType="1"/>
            </p:cNvSpPr>
            <p:nvPr/>
          </p:nvSpPr>
          <p:spPr bwMode="auto">
            <a:xfrm>
              <a:off x="2894719" y="4974089"/>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4" name="Line 14"/>
            <p:cNvSpPr>
              <a:spLocks noChangeShapeType="1"/>
            </p:cNvSpPr>
            <p:nvPr/>
          </p:nvSpPr>
          <p:spPr bwMode="auto">
            <a:xfrm>
              <a:off x="2894719" y="4555910"/>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5" name="Line 15"/>
            <p:cNvSpPr>
              <a:spLocks noChangeShapeType="1"/>
            </p:cNvSpPr>
            <p:nvPr/>
          </p:nvSpPr>
          <p:spPr bwMode="auto">
            <a:xfrm>
              <a:off x="2894719" y="4416517"/>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6" name="Line 16"/>
            <p:cNvSpPr>
              <a:spLocks noChangeShapeType="1"/>
            </p:cNvSpPr>
            <p:nvPr/>
          </p:nvSpPr>
          <p:spPr bwMode="auto">
            <a:xfrm>
              <a:off x="2894719" y="4277124"/>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7" name="Line 17"/>
            <p:cNvSpPr>
              <a:spLocks noChangeShapeType="1"/>
            </p:cNvSpPr>
            <p:nvPr/>
          </p:nvSpPr>
          <p:spPr bwMode="auto">
            <a:xfrm>
              <a:off x="2894719" y="3998338"/>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8" name="Line 18"/>
            <p:cNvSpPr>
              <a:spLocks noChangeShapeType="1"/>
            </p:cNvSpPr>
            <p:nvPr/>
          </p:nvSpPr>
          <p:spPr bwMode="auto">
            <a:xfrm>
              <a:off x="2894719" y="4695303"/>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9" name="Line 19"/>
            <p:cNvSpPr>
              <a:spLocks noChangeShapeType="1"/>
            </p:cNvSpPr>
            <p:nvPr/>
          </p:nvSpPr>
          <p:spPr bwMode="auto">
            <a:xfrm>
              <a:off x="2894719" y="4137731"/>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0" name="Line 20"/>
            <p:cNvSpPr>
              <a:spLocks noChangeShapeType="1"/>
            </p:cNvSpPr>
            <p:nvPr/>
          </p:nvSpPr>
          <p:spPr bwMode="auto">
            <a:xfrm>
              <a:off x="2894719" y="3858945"/>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1" name="Line 21"/>
            <p:cNvSpPr>
              <a:spLocks noChangeShapeType="1"/>
            </p:cNvSpPr>
            <p:nvPr/>
          </p:nvSpPr>
          <p:spPr bwMode="auto">
            <a:xfrm>
              <a:off x="2894719" y="3719552"/>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2" name="Line 22"/>
            <p:cNvSpPr>
              <a:spLocks noChangeShapeType="1"/>
            </p:cNvSpPr>
            <p:nvPr/>
          </p:nvSpPr>
          <p:spPr bwMode="auto">
            <a:xfrm>
              <a:off x="2894719" y="3580159"/>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3" name="Line 23"/>
            <p:cNvSpPr>
              <a:spLocks noChangeShapeType="1"/>
            </p:cNvSpPr>
            <p:nvPr/>
          </p:nvSpPr>
          <p:spPr bwMode="auto">
            <a:xfrm>
              <a:off x="2894719" y="3440766"/>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4" name="Line 24"/>
            <p:cNvSpPr>
              <a:spLocks noChangeShapeType="1"/>
            </p:cNvSpPr>
            <p:nvPr/>
          </p:nvSpPr>
          <p:spPr bwMode="auto">
            <a:xfrm>
              <a:off x="2894719" y="3161980"/>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5" name="Line 25"/>
            <p:cNvSpPr>
              <a:spLocks noChangeShapeType="1"/>
            </p:cNvSpPr>
            <p:nvPr/>
          </p:nvSpPr>
          <p:spPr bwMode="auto">
            <a:xfrm>
              <a:off x="2894719" y="3022587"/>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6" name="Line 26"/>
            <p:cNvSpPr>
              <a:spLocks noChangeShapeType="1"/>
            </p:cNvSpPr>
            <p:nvPr/>
          </p:nvSpPr>
          <p:spPr bwMode="auto">
            <a:xfrm>
              <a:off x="2894719" y="2883194"/>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7" name="Line 27"/>
            <p:cNvSpPr>
              <a:spLocks noChangeShapeType="1"/>
            </p:cNvSpPr>
            <p:nvPr/>
          </p:nvSpPr>
          <p:spPr bwMode="auto">
            <a:xfrm>
              <a:off x="2894719" y="2604408"/>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8" name="Line 28"/>
            <p:cNvSpPr>
              <a:spLocks noChangeShapeType="1"/>
            </p:cNvSpPr>
            <p:nvPr/>
          </p:nvSpPr>
          <p:spPr bwMode="auto">
            <a:xfrm>
              <a:off x="2894719" y="3301373"/>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9" name="Line 29"/>
            <p:cNvSpPr>
              <a:spLocks noChangeShapeType="1"/>
            </p:cNvSpPr>
            <p:nvPr/>
          </p:nvSpPr>
          <p:spPr bwMode="auto">
            <a:xfrm>
              <a:off x="2894719" y="2743801"/>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0" name="Line 30"/>
            <p:cNvSpPr>
              <a:spLocks noChangeShapeType="1"/>
            </p:cNvSpPr>
            <p:nvPr/>
          </p:nvSpPr>
          <p:spPr bwMode="auto">
            <a:xfrm>
              <a:off x="2894719" y="2465015"/>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1" name="Line 31"/>
            <p:cNvSpPr>
              <a:spLocks noChangeShapeType="1"/>
            </p:cNvSpPr>
            <p:nvPr/>
          </p:nvSpPr>
          <p:spPr bwMode="auto">
            <a:xfrm>
              <a:off x="2894719" y="2325622"/>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2" name="Line 32"/>
            <p:cNvSpPr>
              <a:spLocks noChangeShapeType="1"/>
            </p:cNvSpPr>
            <p:nvPr/>
          </p:nvSpPr>
          <p:spPr bwMode="auto">
            <a:xfrm>
              <a:off x="2894719" y="2046836"/>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3" name="Line 33"/>
            <p:cNvSpPr>
              <a:spLocks noChangeShapeType="1"/>
            </p:cNvSpPr>
            <p:nvPr/>
          </p:nvSpPr>
          <p:spPr bwMode="auto">
            <a:xfrm>
              <a:off x="2894719" y="2186229"/>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4" name="Line 34"/>
            <p:cNvSpPr>
              <a:spLocks noChangeShapeType="1"/>
            </p:cNvSpPr>
            <p:nvPr/>
          </p:nvSpPr>
          <p:spPr bwMode="auto">
            <a:xfrm>
              <a:off x="2894719" y="1907443"/>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5" name="Line 35"/>
            <p:cNvSpPr>
              <a:spLocks noChangeShapeType="1"/>
            </p:cNvSpPr>
            <p:nvPr/>
          </p:nvSpPr>
          <p:spPr bwMode="auto">
            <a:xfrm>
              <a:off x="5280731" y="5252881"/>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6" name="Line 36"/>
            <p:cNvSpPr>
              <a:spLocks noChangeShapeType="1"/>
            </p:cNvSpPr>
            <p:nvPr/>
          </p:nvSpPr>
          <p:spPr bwMode="auto">
            <a:xfrm>
              <a:off x="5280731" y="5113482"/>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7" name="Line 37"/>
            <p:cNvSpPr>
              <a:spLocks noChangeShapeType="1"/>
            </p:cNvSpPr>
            <p:nvPr/>
          </p:nvSpPr>
          <p:spPr bwMode="auto">
            <a:xfrm>
              <a:off x="5280731" y="4974089"/>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8" name="Line 38"/>
            <p:cNvSpPr>
              <a:spLocks noChangeShapeType="1"/>
            </p:cNvSpPr>
            <p:nvPr/>
          </p:nvSpPr>
          <p:spPr bwMode="auto">
            <a:xfrm>
              <a:off x="5280731" y="4695303"/>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9" name="Line 39"/>
            <p:cNvSpPr>
              <a:spLocks noChangeShapeType="1"/>
            </p:cNvSpPr>
            <p:nvPr/>
          </p:nvSpPr>
          <p:spPr bwMode="auto">
            <a:xfrm>
              <a:off x="5280731" y="4555910"/>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0" name="Line 40"/>
            <p:cNvSpPr>
              <a:spLocks noChangeShapeType="1"/>
            </p:cNvSpPr>
            <p:nvPr/>
          </p:nvSpPr>
          <p:spPr bwMode="auto">
            <a:xfrm>
              <a:off x="5280731" y="4416517"/>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1" name="Line 41"/>
            <p:cNvSpPr>
              <a:spLocks noChangeShapeType="1"/>
            </p:cNvSpPr>
            <p:nvPr/>
          </p:nvSpPr>
          <p:spPr bwMode="auto">
            <a:xfrm>
              <a:off x="5280731" y="4137731"/>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2" name="Line 42"/>
            <p:cNvSpPr>
              <a:spLocks noChangeShapeType="1"/>
            </p:cNvSpPr>
            <p:nvPr/>
          </p:nvSpPr>
          <p:spPr bwMode="auto">
            <a:xfrm>
              <a:off x="5280731" y="4834696"/>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3" name="Line 43"/>
            <p:cNvSpPr>
              <a:spLocks noChangeShapeType="1"/>
            </p:cNvSpPr>
            <p:nvPr/>
          </p:nvSpPr>
          <p:spPr bwMode="auto">
            <a:xfrm>
              <a:off x="5280731" y="4277124"/>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4" name="Line 44"/>
            <p:cNvSpPr>
              <a:spLocks noChangeShapeType="1"/>
            </p:cNvSpPr>
            <p:nvPr/>
          </p:nvSpPr>
          <p:spPr bwMode="auto">
            <a:xfrm>
              <a:off x="5280731" y="3998338"/>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5" name="Line 45"/>
            <p:cNvSpPr>
              <a:spLocks noChangeShapeType="1"/>
            </p:cNvSpPr>
            <p:nvPr/>
          </p:nvSpPr>
          <p:spPr bwMode="auto">
            <a:xfrm>
              <a:off x="5280731" y="3858945"/>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6" name="Line 46"/>
            <p:cNvSpPr>
              <a:spLocks noChangeShapeType="1"/>
            </p:cNvSpPr>
            <p:nvPr/>
          </p:nvSpPr>
          <p:spPr bwMode="auto">
            <a:xfrm>
              <a:off x="5280731" y="3719552"/>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7" name="Line 47"/>
            <p:cNvSpPr>
              <a:spLocks noChangeShapeType="1"/>
            </p:cNvSpPr>
            <p:nvPr/>
          </p:nvSpPr>
          <p:spPr bwMode="auto">
            <a:xfrm>
              <a:off x="5280731" y="3580159"/>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8" name="Line 48"/>
            <p:cNvSpPr>
              <a:spLocks noChangeShapeType="1"/>
            </p:cNvSpPr>
            <p:nvPr/>
          </p:nvSpPr>
          <p:spPr bwMode="auto">
            <a:xfrm>
              <a:off x="5280731" y="3301373"/>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9" name="Line 49"/>
            <p:cNvSpPr>
              <a:spLocks noChangeShapeType="1"/>
            </p:cNvSpPr>
            <p:nvPr/>
          </p:nvSpPr>
          <p:spPr bwMode="auto">
            <a:xfrm>
              <a:off x="5280731" y="3161980"/>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0" name="Line 50"/>
            <p:cNvSpPr>
              <a:spLocks noChangeShapeType="1"/>
            </p:cNvSpPr>
            <p:nvPr/>
          </p:nvSpPr>
          <p:spPr bwMode="auto">
            <a:xfrm>
              <a:off x="5280731" y="3022587"/>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1" name="Line 51"/>
            <p:cNvSpPr>
              <a:spLocks noChangeShapeType="1"/>
            </p:cNvSpPr>
            <p:nvPr/>
          </p:nvSpPr>
          <p:spPr bwMode="auto">
            <a:xfrm>
              <a:off x="5280731" y="2743801"/>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2" name="Line 52"/>
            <p:cNvSpPr>
              <a:spLocks noChangeShapeType="1"/>
            </p:cNvSpPr>
            <p:nvPr/>
          </p:nvSpPr>
          <p:spPr bwMode="auto">
            <a:xfrm>
              <a:off x="5280731" y="3440766"/>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3" name="Line 53"/>
            <p:cNvSpPr>
              <a:spLocks noChangeShapeType="1"/>
            </p:cNvSpPr>
            <p:nvPr/>
          </p:nvSpPr>
          <p:spPr bwMode="auto">
            <a:xfrm>
              <a:off x="5280731" y="2883194"/>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4" name="Line 54"/>
            <p:cNvSpPr>
              <a:spLocks noChangeShapeType="1"/>
            </p:cNvSpPr>
            <p:nvPr/>
          </p:nvSpPr>
          <p:spPr bwMode="auto">
            <a:xfrm>
              <a:off x="5280731" y="2604408"/>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5" name="Line 55"/>
            <p:cNvSpPr>
              <a:spLocks noChangeShapeType="1"/>
            </p:cNvSpPr>
            <p:nvPr/>
          </p:nvSpPr>
          <p:spPr bwMode="auto">
            <a:xfrm>
              <a:off x="5280731" y="2465015"/>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6" name="Line 56"/>
            <p:cNvSpPr>
              <a:spLocks noChangeShapeType="1"/>
            </p:cNvSpPr>
            <p:nvPr/>
          </p:nvSpPr>
          <p:spPr bwMode="auto">
            <a:xfrm>
              <a:off x="5280731" y="2046836"/>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7" name="Line 57"/>
            <p:cNvSpPr>
              <a:spLocks noChangeShapeType="1"/>
            </p:cNvSpPr>
            <p:nvPr/>
          </p:nvSpPr>
          <p:spPr bwMode="auto">
            <a:xfrm>
              <a:off x="5280731" y="2325622"/>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8" name="Line 58"/>
            <p:cNvSpPr>
              <a:spLocks noChangeShapeType="1"/>
            </p:cNvSpPr>
            <p:nvPr/>
          </p:nvSpPr>
          <p:spPr bwMode="auto">
            <a:xfrm>
              <a:off x="5280731" y="1907443"/>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9" name="Freeform 115"/>
            <p:cNvSpPr>
              <a:spLocks/>
            </p:cNvSpPr>
            <p:nvPr/>
          </p:nvSpPr>
          <p:spPr bwMode="auto">
            <a:xfrm>
              <a:off x="4167894" y="1822417"/>
              <a:ext cx="150812" cy="155336"/>
            </a:xfrm>
            <a:custGeom>
              <a:avLst/>
              <a:gdLst>
                <a:gd name="T0" fmla="*/ 47 w 95"/>
                <a:gd name="T1" fmla="*/ 95 h 95"/>
                <a:gd name="T2" fmla="*/ 0 w 95"/>
                <a:gd name="T3" fmla="*/ 48 h 95"/>
                <a:gd name="T4" fmla="*/ 47 w 95"/>
                <a:gd name="T5" fmla="*/ 0 h 95"/>
                <a:gd name="T6" fmla="*/ 95 w 95"/>
                <a:gd name="T7" fmla="*/ 48 h 95"/>
                <a:gd name="T8" fmla="*/ 47 w 95"/>
                <a:gd name="T9" fmla="*/ 95 h 95"/>
              </a:gdLst>
              <a:ahLst/>
              <a:cxnLst>
                <a:cxn ang="0">
                  <a:pos x="T0" y="T1"/>
                </a:cxn>
                <a:cxn ang="0">
                  <a:pos x="T2" y="T3"/>
                </a:cxn>
                <a:cxn ang="0">
                  <a:pos x="T4" y="T5"/>
                </a:cxn>
                <a:cxn ang="0">
                  <a:pos x="T6" y="T7"/>
                </a:cxn>
                <a:cxn ang="0">
                  <a:pos x="T8" y="T9"/>
                </a:cxn>
              </a:cxnLst>
              <a:rect l="0" t="0" r="r" b="b"/>
              <a:pathLst>
                <a:path w="95" h="95">
                  <a:moveTo>
                    <a:pt x="47" y="95"/>
                  </a:moveTo>
                  <a:lnTo>
                    <a:pt x="0" y="48"/>
                  </a:lnTo>
                  <a:lnTo>
                    <a:pt x="47" y="0"/>
                  </a:lnTo>
                  <a:lnTo>
                    <a:pt x="95" y="48"/>
                  </a:lnTo>
                  <a:lnTo>
                    <a:pt x="47" y="95"/>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0" name="Line 116"/>
            <p:cNvSpPr>
              <a:spLocks noChangeShapeType="1"/>
            </p:cNvSpPr>
            <p:nvPr/>
          </p:nvSpPr>
          <p:spPr bwMode="auto">
            <a:xfrm>
              <a:off x="4088519" y="1900903"/>
              <a:ext cx="304800"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1" name="Line 117"/>
            <p:cNvSpPr>
              <a:spLocks noChangeShapeType="1"/>
            </p:cNvSpPr>
            <p:nvPr/>
          </p:nvSpPr>
          <p:spPr bwMode="auto">
            <a:xfrm>
              <a:off x="4088519" y="1869836"/>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2" name="Line 118"/>
            <p:cNvSpPr>
              <a:spLocks noChangeShapeType="1"/>
            </p:cNvSpPr>
            <p:nvPr/>
          </p:nvSpPr>
          <p:spPr bwMode="auto">
            <a:xfrm>
              <a:off x="4393319" y="1869836"/>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3" name="Freeform 119"/>
            <p:cNvSpPr>
              <a:spLocks/>
            </p:cNvSpPr>
            <p:nvPr/>
          </p:nvSpPr>
          <p:spPr bwMode="auto">
            <a:xfrm>
              <a:off x="4096456" y="2113467"/>
              <a:ext cx="127000" cy="135715"/>
            </a:xfrm>
            <a:custGeom>
              <a:avLst/>
              <a:gdLst>
                <a:gd name="T0" fmla="*/ 40 w 80"/>
                <a:gd name="T1" fmla="*/ 83 h 83"/>
                <a:gd name="T2" fmla="*/ 0 w 80"/>
                <a:gd name="T3" fmla="*/ 43 h 83"/>
                <a:gd name="T4" fmla="*/ 40 w 80"/>
                <a:gd name="T5" fmla="*/ 0 h 83"/>
                <a:gd name="T6" fmla="*/ 80 w 80"/>
                <a:gd name="T7" fmla="*/ 43 h 83"/>
                <a:gd name="T8" fmla="*/ 40 w 80"/>
                <a:gd name="T9" fmla="*/ 83 h 83"/>
              </a:gdLst>
              <a:ahLst/>
              <a:cxnLst>
                <a:cxn ang="0">
                  <a:pos x="T0" y="T1"/>
                </a:cxn>
                <a:cxn ang="0">
                  <a:pos x="T2" y="T3"/>
                </a:cxn>
                <a:cxn ang="0">
                  <a:pos x="T4" y="T5"/>
                </a:cxn>
                <a:cxn ang="0">
                  <a:pos x="T6" y="T7"/>
                </a:cxn>
                <a:cxn ang="0">
                  <a:pos x="T8" y="T9"/>
                </a:cxn>
              </a:cxnLst>
              <a:rect l="0" t="0" r="r" b="b"/>
              <a:pathLst>
                <a:path w="80" h="83">
                  <a:moveTo>
                    <a:pt x="40" y="83"/>
                  </a:moveTo>
                  <a:lnTo>
                    <a:pt x="0" y="43"/>
                  </a:lnTo>
                  <a:lnTo>
                    <a:pt x="40" y="0"/>
                  </a:lnTo>
                  <a:lnTo>
                    <a:pt x="80" y="43"/>
                  </a:lnTo>
                  <a:lnTo>
                    <a:pt x="40" y="83"/>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4" name="Line 120"/>
            <p:cNvSpPr>
              <a:spLocks noChangeShapeType="1"/>
            </p:cNvSpPr>
            <p:nvPr/>
          </p:nvSpPr>
          <p:spPr bwMode="auto">
            <a:xfrm>
              <a:off x="3967869" y="2183777"/>
              <a:ext cx="373062"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5" name="Line 121"/>
            <p:cNvSpPr>
              <a:spLocks noChangeShapeType="1"/>
            </p:cNvSpPr>
            <p:nvPr/>
          </p:nvSpPr>
          <p:spPr bwMode="auto">
            <a:xfrm>
              <a:off x="3967869" y="2147805"/>
              <a:ext cx="0" cy="6704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6" name="Line 122"/>
            <p:cNvSpPr>
              <a:spLocks noChangeShapeType="1"/>
            </p:cNvSpPr>
            <p:nvPr/>
          </p:nvSpPr>
          <p:spPr bwMode="auto">
            <a:xfrm>
              <a:off x="4340931" y="2147805"/>
              <a:ext cx="0" cy="6704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7" name="Freeform 123"/>
            <p:cNvSpPr>
              <a:spLocks/>
            </p:cNvSpPr>
            <p:nvPr/>
          </p:nvSpPr>
          <p:spPr bwMode="auto">
            <a:xfrm>
              <a:off x="4247269" y="2396342"/>
              <a:ext cx="127000" cy="135715"/>
            </a:xfrm>
            <a:custGeom>
              <a:avLst/>
              <a:gdLst>
                <a:gd name="T0" fmla="*/ 40 w 80"/>
                <a:gd name="T1" fmla="*/ 83 h 83"/>
                <a:gd name="T2" fmla="*/ 0 w 80"/>
                <a:gd name="T3" fmla="*/ 40 h 83"/>
                <a:gd name="T4" fmla="*/ 40 w 80"/>
                <a:gd name="T5" fmla="*/ 0 h 83"/>
                <a:gd name="T6" fmla="*/ 80 w 80"/>
                <a:gd name="T7" fmla="*/ 40 h 83"/>
                <a:gd name="T8" fmla="*/ 40 w 80"/>
                <a:gd name="T9" fmla="*/ 83 h 83"/>
              </a:gdLst>
              <a:ahLst/>
              <a:cxnLst>
                <a:cxn ang="0">
                  <a:pos x="T0" y="T1"/>
                </a:cxn>
                <a:cxn ang="0">
                  <a:pos x="T2" y="T3"/>
                </a:cxn>
                <a:cxn ang="0">
                  <a:pos x="T4" y="T5"/>
                </a:cxn>
                <a:cxn ang="0">
                  <a:pos x="T6" y="T7"/>
                </a:cxn>
                <a:cxn ang="0">
                  <a:pos x="T8" y="T9"/>
                </a:cxn>
              </a:cxnLst>
              <a:rect l="0" t="0" r="r" b="b"/>
              <a:pathLst>
                <a:path w="80" h="83">
                  <a:moveTo>
                    <a:pt x="40" y="83"/>
                  </a:moveTo>
                  <a:lnTo>
                    <a:pt x="0" y="40"/>
                  </a:lnTo>
                  <a:lnTo>
                    <a:pt x="40" y="0"/>
                  </a:lnTo>
                  <a:lnTo>
                    <a:pt x="80" y="40"/>
                  </a:lnTo>
                  <a:lnTo>
                    <a:pt x="40" y="83"/>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8" name="Line 124"/>
            <p:cNvSpPr>
              <a:spLocks noChangeShapeType="1"/>
            </p:cNvSpPr>
            <p:nvPr/>
          </p:nvSpPr>
          <p:spPr bwMode="auto">
            <a:xfrm>
              <a:off x="4140906" y="2461746"/>
              <a:ext cx="320675"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9" name="Line 125"/>
            <p:cNvSpPr>
              <a:spLocks noChangeShapeType="1"/>
            </p:cNvSpPr>
            <p:nvPr/>
          </p:nvSpPr>
          <p:spPr bwMode="auto">
            <a:xfrm>
              <a:off x="4140906" y="2430679"/>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0" name="Line 126"/>
            <p:cNvSpPr>
              <a:spLocks noChangeShapeType="1"/>
            </p:cNvSpPr>
            <p:nvPr/>
          </p:nvSpPr>
          <p:spPr bwMode="auto">
            <a:xfrm>
              <a:off x="4461581" y="2430679"/>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1" name="Freeform 127"/>
            <p:cNvSpPr>
              <a:spLocks/>
            </p:cNvSpPr>
            <p:nvPr/>
          </p:nvSpPr>
          <p:spPr bwMode="auto">
            <a:xfrm>
              <a:off x="4118681" y="2823105"/>
              <a:ext cx="131762" cy="135715"/>
            </a:xfrm>
            <a:custGeom>
              <a:avLst/>
              <a:gdLst>
                <a:gd name="T0" fmla="*/ 40 w 83"/>
                <a:gd name="T1" fmla="*/ 83 h 83"/>
                <a:gd name="T2" fmla="*/ 0 w 83"/>
                <a:gd name="T3" fmla="*/ 40 h 83"/>
                <a:gd name="T4" fmla="*/ 40 w 83"/>
                <a:gd name="T5" fmla="*/ 0 h 83"/>
                <a:gd name="T6" fmla="*/ 83 w 83"/>
                <a:gd name="T7" fmla="*/ 42 h 83"/>
                <a:gd name="T8" fmla="*/ 40 w 83"/>
                <a:gd name="T9" fmla="*/ 83 h 83"/>
              </a:gdLst>
              <a:ahLst/>
              <a:cxnLst>
                <a:cxn ang="0">
                  <a:pos x="T0" y="T1"/>
                </a:cxn>
                <a:cxn ang="0">
                  <a:pos x="T2" y="T3"/>
                </a:cxn>
                <a:cxn ang="0">
                  <a:pos x="T4" y="T5"/>
                </a:cxn>
                <a:cxn ang="0">
                  <a:pos x="T6" y="T7"/>
                </a:cxn>
                <a:cxn ang="0">
                  <a:pos x="T8" y="T9"/>
                </a:cxn>
              </a:cxnLst>
              <a:rect l="0" t="0" r="r" b="b"/>
              <a:pathLst>
                <a:path w="83" h="83">
                  <a:moveTo>
                    <a:pt x="40" y="83"/>
                  </a:moveTo>
                  <a:lnTo>
                    <a:pt x="0" y="40"/>
                  </a:lnTo>
                  <a:lnTo>
                    <a:pt x="40" y="0"/>
                  </a:lnTo>
                  <a:lnTo>
                    <a:pt x="83" y="42"/>
                  </a:lnTo>
                  <a:lnTo>
                    <a:pt x="40" y="83"/>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2" name="Line 128"/>
            <p:cNvSpPr>
              <a:spLocks noChangeShapeType="1"/>
            </p:cNvSpPr>
            <p:nvPr/>
          </p:nvSpPr>
          <p:spPr bwMode="auto">
            <a:xfrm>
              <a:off x="4013906" y="2888510"/>
              <a:ext cx="330200"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3" name="Line 129"/>
            <p:cNvSpPr>
              <a:spLocks noChangeShapeType="1"/>
            </p:cNvSpPr>
            <p:nvPr/>
          </p:nvSpPr>
          <p:spPr bwMode="auto">
            <a:xfrm>
              <a:off x="4013906" y="2857443"/>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4" name="Line 130"/>
            <p:cNvSpPr>
              <a:spLocks noChangeShapeType="1"/>
            </p:cNvSpPr>
            <p:nvPr/>
          </p:nvSpPr>
          <p:spPr bwMode="auto">
            <a:xfrm>
              <a:off x="4344106" y="2857443"/>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5" name="Freeform 131"/>
            <p:cNvSpPr>
              <a:spLocks/>
            </p:cNvSpPr>
            <p:nvPr/>
          </p:nvSpPr>
          <p:spPr bwMode="auto">
            <a:xfrm>
              <a:off x="4182181" y="2962090"/>
              <a:ext cx="128587" cy="135715"/>
            </a:xfrm>
            <a:custGeom>
              <a:avLst/>
              <a:gdLst>
                <a:gd name="T0" fmla="*/ 41 w 81"/>
                <a:gd name="T1" fmla="*/ 83 h 83"/>
                <a:gd name="T2" fmla="*/ 0 w 81"/>
                <a:gd name="T3" fmla="*/ 40 h 83"/>
                <a:gd name="T4" fmla="*/ 41 w 81"/>
                <a:gd name="T5" fmla="*/ 0 h 83"/>
                <a:gd name="T6" fmla="*/ 81 w 81"/>
                <a:gd name="T7" fmla="*/ 40 h 83"/>
                <a:gd name="T8" fmla="*/ 41 w 81"/>
                <a:gd name="T9" fmla="*/ 83 h 83"/>
              </a:gdLst>
              <a:ahLst/>
              <a:cxnLst>
                <a:cxn ang="0">
                  <a:pos x="T0" y="T1"/>
                </a:cxn>
                <a:cxn ang="0">
                  <a:pos x="T2" y="T3"/>
                </a:cxn>
                <a:cxn ang="0">
                  <a:pos x="T4" y="T5"/>
                </a:cxn>
                <a:cxn ang="0">
                  <a:pos x="T6" y="T7"/>
                </a:cxn>
                <a:cxn ang="0">
                  <a:pos x="T8" y="T9"/>
                </a:cxn>
              </a:cxnLst>
              <a:rect l="0" t="0" r="r" b="b"/>
              <a:pathLst>
                <a:path w="81" h="83">
                  <a:moveTo>
                    <a:pt x="41" y="83"/>
                  </a:moveTo>
                  <a:lnTo>
                    <a:pt x="0" y="40"/>
                  </a:lnTo>
                  <a:lnTo>
                    <a:pt x="41" y="0"/>
                  </a:lnTo>
                  <a:lnTo>
                    <a:pt x="81" y="40"/>
                  </a:lnTo>
                  <a:lnTo>
                    <a:pt x="41" y="83"/>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6" name="Line 132"/>
            <p:cNvSpPr>
              <a:spLocks noChangeShapeType="1"/>
            </p:cNvSpPr>
            <p:nvPr/>
          </p:nvSpPr>
          <p:spPr bwMode="auto">
            <a:xfrm>
              <a:off x="4063119" y="3027495"/>
              <a:ext cx="371475"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7" name="Line 133"/>
            <p:cNvSpPr>
              <a:spLocks noChangeShapeType="1"/>
            </p:cNvSpPr>
            <p:nvPr/>
          </p:nvSpPr>
          <p:spPr bwMode="auto">
            <a:xfrm>
              <a:off x="4063119" y="2996427"/>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8" name="Line 134"/>
            <p:cNvSpPr>
              <a:spLocks noChangeShapeType="1"/>
            </p:cNvSpPr>
            <p:nvPr/>
          </p:nvSpPr>
          <p:spPr bwMode="auto">
            <a:xfrm>
              <a:off x="4434594" y="2996427"/>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9" name="Freeform 135"/>
            <p:cNvSpPr>
              <a:spLocks/>
            </p:cNvSpPr>
            <p:nvPr/>
          </p:nvSpPr>
          <p:spPr bwMode="auto">
            <a:xfrm>
              <a:off x="4118681" y="3241694"/>
              <a:ext cx="131762" cy="135715"/>
            </a:xfrm>
            <a:custGeom>
              <a:avLst/>
              <a:gdLst>
                <a:gd name="T0" fmla="*/ 43 w 83"/>
                <a:gd name="T1" fmla="*/ 83 h 83"/>
                <a:gd name="T2" fmla="*/ 0 w 83"/>
                <a:gd name="T3" fmla="*/ 42 h 83"/>
                <a:gd name="T4" fmla="*/ 43 w 83"/>
                <a:gd name="T5" fmla="*/ 0 h 83"/>
                <a:gd name="T6" fmla="*/ 83 w 83"/>
                <a:gd name="T7" fmla="*/ 42 h 83"/>
                <a:gd name="T8" fmla="*/ 43 w 83"/>
                <a:gd name="T9" fmla="*/ 83 h 83"/>
              </a:gdLst>
              <a:ahLst/>
              <a:cxnLst>
                <a:cxn ang="0">
                  <a:pos x="T0" y="T1"/>
                </a:cxn>
                <a:cxn ang="0">
                  <a:pos x="T2" y="T3"/>
                </a:cxn>
                <a:cxn ang="0">
                  <a:pos x="T4" y="T5"/>
                </a:cxn>
                <a:cxn ang="0">
                  <a:pos x="T6" y="T7"/>
                </a:cxn>
                <a:cxn ang="0">
                  <a:pos x="T8" y="T9"/>
                </a:cxn>
              </a:cxnLst>
              <a:rect l="0" t="0" r="r" b="b"/>
              <a:pathLst>
                <a:path w="83" h="83">
                  <a:moveTo>
                    <a:pt x="43" y="83"/>
                  </a:moveTo>
                  <a:lnTo>
                    <a:pt x="0" y="42"/>
                  </a:lnTo>
                  <a:lnTo>
                    <a:pt x="43" y="0"/>
                  </a:lnTo>
                  <a:lnTo>
                    <a:pt x="83" y="42"/>
                  </a:lnTo>
                  <a:lnTo>
                    <a:pt x="43" y="83"/>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0" name="Line 136"/>
            <p:cNvSpPr>
              <a:spLocks noChangeShapeType="1"/>
            </p:cNvSpPr>
            <p:nvPr/>
          </p:nvSpPr>
          <p:spPr bwMode="auto">
            <a:xfrm>
              <a:off x="3994856" y="3307098"/>
              <a:ext cx="37623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1" name="Line 137"/>
            <p:cNvSpPr>
              <a:spLocks noChangeShapeType="1"/>
            </p:cNvSpPr>
            <p:nvPr/>
          </p:nvSpPr>
          <p:spPr bwMode="auto">
            <a:xfrm>
              <a:off x="3998031" y="3276032"/>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2" name="Line 138"/>
            <p:cNvSpPr>
              <a:spLocks noChangeShapeType="1"/>
            </p:cNvSpPr>
            <p:nvPr/>
          </p:nvSpPr>
          <p:spPr bwMode="auto">
            <a:xfrm>
              <a:off x="4371094" y="3276032"/>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3" name="Freeform 139"/>
            <p:cNvSpPr>
              <a:spLocks/>
            </p:cNvSpPr>
            <p:nvPr/>
          </p:nvSpPr>
          <p:spPr bwMode="auto">
            <a:xfrm>
              <a:off x="4152019" y="3683174"/>
              <a:ext cx="101600" cy="104647"/>
            </a:xfrm>
            <a:custGeom>
              <a:avLst/>
              <a:gdLst>
                <a:gd name="T0" fmla="*/ 31 w 64"/>
                <a:gd name="T1" fmla="*/ 64 h 64"/>
                <a:gd name="T2" fmla="*/ 0 w 64"/>
                <a:gd name="T3" fmla="*/ 31 h 64"/>
                <a:gd name="T4" fmla="*/ 31 w 64"/>
                <a:gd name="T5" fmla="*/ 0 h 64"/>
                <a:gd name="T6" fmla="*/ 64 w 64"/>
                <a:gd name="T7" fmla="*/ 31 h 64"/>
                <a:gd name="T8" fmla="*/ 31 w 64"/>
                <a:gd name="T9" fmla="*/ 64 h 64"/>
              </a:gdLst>
              <a:ahLst/>
              <a:cxnLst>
                <a:cxn ang="0">
                  <a:pos x="T0" y="T1"/>
                </a:cxn>
                <a:cxn ang="0">
                  <a:pos x="T2" y="T3"/>
                </a:cxn>
                <a:cxn ang="0">
                  <a:pos x="T4" y="T5"/>
                </a:cxn>
                <a:cxn ang="0">
                  <a:pos x="T6" y="T7"/>
                </a:cxn>
                <a:cxn ang="0">
                  <a:pos x="T8" y="T9"/>
                </a:cxn>
              </a:cxnLst>
              <a:rect l="0" t="0" r="r" b="b"/>
              <a:pathLst>
                <a:path w="64" h="64">
                  <a:moveTo>
                    <a:pt x="31" y="64"/>
                  </a:moveTo>
                  <a:lnTo>
                    <a:pt x="0" y="31"/>
                  </a:lnTo>
                  <a:lnTo>
                    <a:pt x="31" y="0"/>
                  </a:lnTo>
                  <a:lnTo>
                    <a:pt x="64" y="31"/>
                  </a:lnTo>
                  <a:lnTo>
                    <a:pt x="31" y="64"/>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4" name="Line 140"/>
            <p:cNvSpPr>
              <a:spLocks noChangeShapeType="1"/>
            </p:cNvSpPr>
            <p:nvPr/>
          </p:nvSpPr>
          <p:spPr bwMode="auto">
            <a:xfrm>
              <a:off x="4013906" y="3733863"/>
              <a:ext cx="37623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5" name="Line 141"/>
            <p:cNvSpPr>
              <a:spLocks noChangeShapeType="1"/>
            </p:cNvSpPr>
            <p:nvPr/>
          </p:nvSpPr>
          <p:spPr bwMode="auto">
            <a:xfrm>
              <a:off x="4017081" y="3702795"/>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6" name="Line 142"/>
            <p:cNvSpPr>
              <a:spLocks noChangeShapeType="1"/>
            </p:cNvSpPr>
            <p:nvPr/>
          </p:nvSpPr>
          <p:spPr bwMode="auto">
            <a:xfrm>
              <a:off x="4390144" y="3702795"/>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7" name="Freeform 143"/>
            <p:cNvSpPr>
              <a:spLocks/>
            </p:cNvSpPr>
            <p:nvPr/>
          </p:nvSpPr>
          <p:spPr bwMode="auto">
            <a:xfrm>
              <a:off x="4118681" y="4234207"/>
              <a:ext cx="123825" cy="127539"/>
            </a:xfrm>
            <a:custGeom>
              <a:avLst/>
              <a:gdLst>
                <a:gd name="T0" fmla="*/ 38 w 78"/>
                <a:gd name="T1" fmla="*/ 78 h 78"/>
                <a:gd name="T2" fmla="*/ 0 w 78"/>
                <a:gd name="T3" fmla="*/ 37 h 78"/>
                <a:gd name="T4" fmla="*/ 38 w 78"/>
                <a:gd name="T5" fmla="*/ 0 h 78"/>
                <a:gd name="T6" fmla="*/ 78 w 78"/>
                <a:gd name="T7" fmla="*/ 37 h 78"/>
                <a:gd name="T8" fmla="*/ 38 w 78"/>
                <a:gd name="T9" fmla="*/ 78 h 78"/>
              </a:gdLst>
              <a:ahLst/>
              <a:cxnLst>
                <a:cxn ang="0">
                  <a:pos x="T0" y="T1"/>
                </a:cxn>
                <a:cxn ang="0">
                  <a:pos x="T2" y="T3"/>
                </a:cxn>
                <a:cxn ang="0">
                  <a:pos x="T4" y="T5"/>
                </a:cxn>
                <a:cxn ang="0">
                  <a:pos x="T6" y="T7"/>
                </a:cxn>
                <a:cxn ang="0">
                  <a:pos x="T8" y="T9"/>
                </a:cxn>
              </a:cxnLst>
              <a:rect l="0" t="0" r="r" b="b"/>
              <a:pathLst>
                <a:path w="78" h="78">
                  <a:moveTo>
                    <a:pt x="38" y="78"/>
                  </a:moveTo>
                  <a:lnTo>
                    <a:pt x="0" y="37"/>
                  </a:lnTo>
                  <a:lnTo>
                    <a:pt x="38" y="0"/>
                  </a:lnTo>
                  <a:lnTo>
                    <a:pt x="78" y="37"/>
                  </a:lnTo>
                  <a:lnTo>
                    <a:pt x="38" y="78"/>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8" name="Line 144"/>
            <p:cNvSpPr>
              <a:spLocks noChangeShapeType="1"/>
            </p:cNvSpPr>
            <p:nvPr/>
          </p:nvSpPr>
          <p:spPr bwMode="auto">
            <a:xfrm>
              <a:off x="3980569" y="4294706"/>
              <a:ext cx="385762"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9" name="Line 145"/>
            <p:cNvSpPr>
              <a:spLocks noChangeShapeType="1"/>
            </p:cNvSpPr>
            <p:nvPr/>
          </p:nvSpPr>
          <p:spPr bwMode="auto">
            <a:xfrm>
              <a:off x="3983744" y="4265274"/>
              <a:ext cx="0" cy="6050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0" name="Line 146"/>
            <p:cNvSpPr>
              <a:spLocks noChangeShapeType="1"/>
            </p:cNvSpPr>
            <p:nvPr/>
          </p:nvSpPr>
          <p:spPr bwMode="auto">
            <a:xfrm>
              <a:off x="4366331" y="4265274"/>
              <a:ext cx="0" cy="6050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1" name="Freeform 147"/>
            <p:cNvSpPr>
              <a:spLocks/>
            </p:cNvSpPr>
            <p:nvPr/>
          </p:nvSpPr>
          <p:spPr bwMode="auto">
            <a:xfrm>
              <a:off x="4272669" y="4517081"/>
              <a:ext cx="123825" cy="127539"/>
            </a:xfrm>
            <a:custGeom>
              <a:avLst/>
              <a:gdLst>
                <a:gd name="T0" fmla="*/ 40 w 78"/>
                <a:gd name="T1" fmla="*/ 78 h 78"/>
                <a:gd name="T2" fmla="*/ 0 w 78"/>
                <a:gd name="T3" fmla="*/ 38 h 78"/>
                <a:gd name="T4" fmla="*/ 40 w 78"/>
                <a:gd name="T5" fmla="*/ 0 h 78"/>
                <a:gd name="T6" fmla="*/ 78 w 78"/>
                <a:gd name="T7" fmla="*/ 38 h 78"/>
                <a:gd name="T8" fmla="*/ 40 w 78"/>
                <a:gd name="T9" fmla="*/ 78 h 78"/>
              </a:gdLst>
              <a:ahLst/>
              <a:cxnLst>
                <a:cxn ang="0">
                  <a:pos x="T0" y="T1"/>
                </a:cxn>
                <a:cxn ang="0">
                  <a:pos x="T2" y="T3"/>
                </a:cxn>
                <a:cxn ang="0">
                  <a:pos x="T4" y="T5"/>
                </a:cxn>
                <a:cxn ang="0">
                  <a:pos x="T6" y="T7"/>
                </a:cxn>
                <a:cxn ang="0">
                  <a:pos x="T8" y="T9"/>
                </a:cxn>
              </a:cxnLst>
              <a:rect l="0" t="0" r="r" b="b"/>
              <a:pathLst>
                <a:path w="78" h="78">
                  <a:moveTo>
                    <a:pt x="40" y="78"/>
                  </a:moveTo>
                  <a:lnTo>
                    <a:pt x="0" y="38"/>
                  </a:lnTo>
                  <a:lnTo>
                    <a:pt x="40" y="0"/>
                  </a:lnTo>
                  <a:lnTo>
                    <a:pt x="78" y="38"/>
                  </a:lnTo>
                  <a:lnTo>
                    <a:pt x="40" y="78"/>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2" name="Line 148"/>
            <p:cNvSpPr>
              <a:spLocks noChangeShapeType="1"/>
            </p:cNvSpPr>
            <p:nvPr/>
          </p:nvSpPr>
          <p:spPr bwMode="auto">
            <a:xfrm>
              <a:off x="4167894" y="4579215"/>
              <a:ext cx="341312"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3" name="Line 149"/>
            <p:cNvSpPr>
              <a:spLocks noChangeShapeType="1"/>
            </p:cNvSpPr>
            <p:nvPr/>
          </p:nvSpPr>
          <p:spPr bwMode="auto">
            <a:xfrm>
              <a:off x="4167894" y="4548148"/>
              <a:ext cx="0" cy="6050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4" name="Line 150"/>
            <p:cNvSpPr>
              <a:spLocks noChangeShapeType="1"/>
            </p:cNvSpPr>
            <p:nvPr/>
          </p:nvSpPr>
          <p:spPr bwMode="auto">
            <a:xfrm>
              <a:off x="4509206" y="4548148"/>
              <a:ext cx="0" cy="6050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5" name="Freeform 151"/>
            <p:cNvSpPr>
              <a:spLocks/>
            </p:cNvSpPr>
            <p:nvPr/>
          </p:nvSpPr>
          <p:spPr bwMode="auto">
            <a:xfrm>
              <a:off x="4123444" y="4942210"/>
              <a:ext cx="123825" cy="129174"/>
            </a:xfrm>
            <a:custGeom>
              <a:avLst/>
              <a:gdLst>
                <a:gd name="T0" fmla="*/ 40 w 78"/>
                <a:gd name="T1" fmla="*/ 79 h 79"/>
                <a:gd name="T2" fmla="*/ 0 w 78"/>
                <a:gd name="T3" fmla="*/ 38 h 79"/>
                <a:gd name="T4" fmla="*/ 40 w 78"/>
                <a:gd name="T5" fmla="*/ 0 h 79"/>
                <a:gd name="T6" fmla="*/ 78 w 78"/>
                <a:gd name="T7" fmla="*/ 38 h 79"/>
                <a:gd name="T8" fmla="*/ 40 w 78"/>
                <a:gd name="T9" fmla="*/ 79 h 79"/>
              </a:gdLst>
              <a:ahLst/>
              <a:cxnLst>
                <a:cxn ang="0">
                  <a:pos x="T0" y="T1"/>
                </a:cxn>
                <a:cxn ang="0">
                  <a:pos x="T2" y="T3"/>
                </a:cxn>
                <a:cxn ang="0">
                  <a:pos x="T4" y="T5"/>
                </a:cxn>
                <a:cxn ang="0">
                  <a:pos x="T6" y="T7"/>
                </a:cxn>
                <a:cxn ang="0">
                  <a:pos x="T8" y="T9"/>
                </a:cxn>
              </a:cxnLst>
              <a:rect l="0" t="0" r="r" b="b"/>
              <a:pathLst>
                <a:path w="78" h="79">
                  <a:moveTo>
                    <a:pt x="40" y="79"/>
                  </a:moveTo>
                  <a:lnTo>
                    <a:pt x="0" y="38"/>
                  </a:lnTo>
                  <a:lnTo>
                    <a:pt x="40" y="0"/>
                  </a:lnTo>
                  <a:lnTo>
                    <a:pt x="78" y="38"/>
                  </a:lnTo>
                  <a:lnTo>
                    <a:pt x="40" y="79"/>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6" name="Line 152"/>
            <p:cNvSpPr>
              <a:spLocks noChangeShapeType="1"/>
            </p:cNvSpPr>
            <p:nvPr/>
          </p:nvSpPr>
          <p:spPr bwMode="auto">
            <a:xfrm>
              <a:off x="3983744" y="5004344"/>
              <a:ext cx="38258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7" name="Line 153"/>
            <p:cNvSpPr>
              <a:spLocks noChangeShapeType="1"/>
            </p:cNvSpPr>
            <p:nvPr/>
          </p:nvSpPr>
          <p:spPr bwMode="auto">
            <a:xfrm>
              <a:off x="3986919" y="4973277"/>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8" name="Line 154"/>
            <p:cNvSpPr>
              <a:spLocks noChangeShapeType="1"/>
            </p:cNvSpPr>
            <p:nvPr/>
          </p:nvSpPr>
          <p:spPr bwMode="auto">
            <a:xfrm>
              <a:off x="4366331" y="4973277"/>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9" name="Freeform 155"/>
            <p:cNvSpPr>
              <a:spLocks/>
            </p:cNvSpPr>
            <p:nvPr/>
          </p:nvSpPr>
          <p:spPr bwMode="auto">
            <a:xfrm>
              <a:off x="4186944" y="5089370"/>
              <a:ext cx="107950" cy="112823"/>
            </a:xfrm>
            <a:custGeom>
              <a:avLst/>
              <a:gdLst>
                <a:gd name="T0" fmla="*/ 35 w 68"/>
                <a:gd name="T1" fmla="*/ 69 h 69"/>
                <a:gd name="T2" fmla="*/ 0 w 68"/>
                <a:gd name="T3" fmla="*/ 36 h 69"/>
                <a:gd name="T4" fmla="*/ 35 w 68"/>
                <a:gd name="T5" fmla="*/ 0 h 69"/>
                <a:gd name="T6" fmla="*/ 68 w 68"/>
                <a:gd name="T7" fmla="*/ 36 h 69"/>
                <a:gd name="T8" fmla="*/ 35 w 68"/>
                <a:gd name="T9" fmla="*/ 69 h 69"/>
              </a:gdLst>
              <a:ahLst/>
              <a:cxnLst>
                <a:cxn ang="0">
                  <a:pos x="T0" y="T1"/>
                </a:cxn>
                <a:cxn ang="0">
                  <a:pos x="T2" y="T3"/>
                </a:cxn>
                <a:cxn ang="0">
                  <a:pos x="T4" y="T5"/>
                </a:cxn>
                <a:cxn ang="0">
                  <a:pos x="T6" y="T7"/>
                </a:cxn>
                <a:cxn ang="0">
                  <a:pos x="T8" y="T9"/>
                </a:cxn>
              </a:cxnLst>
              <a:rect l="0" t="0" r="r" b="b"/>
              <a:pathLst>
                <a:path w="68" h="69">
                  <a:moveTo>
                    <a:pt x="35" y="69"/>
                  </a:moveTo>
                  <a:lnTo>
                    <a:pt x="0" y="36"/>
                  </a:lnTo>
                  <a:lnTo>
                    <a:pt x="35" y="0"/>
                  </a:lnTo>
                  <a:lnTo>
                    <a:pt x="68" y="36"/>
                  </a:lnTo>
                  <a:lnTo>
                    <a:pt x="35" y="69"/>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0" name="Line 156"/>
            <p:cNvSpPr>
              <a:spLocks noChangeShapeType="1"/>
            </p:cNvSpPr>
            <p:nvPr/>
          </p:nvSpPr>
          <p:spPr bwMode="auto">
            <a:xfrm>
              <a:off x="4025019" y="5144964"/>
              <a:ext cx="436562"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1" name="Line 157"/>
            <p:cNvSpPr>
              <a:spLocks noChangeShapeType="1"/>
            </p:cNvSpPr>
            <p:nvPr/>
          </p:nvSpPr>
          <p:spPr bwMode="auto">
            <a:xfrm>
              <a:off x="4028194" y="5113897"/>
              <a:ext cx="0" cy="6540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2" name="Line 158"/>
            <p:cNvSpPr>
              <a:spLocks noChangeShapeType="1"/>
            </p:cNvSpPr>
            <p:nvPr/>
          </p:nvSpPr>
          <p:spPr bwMode="auto">
            <a:xfrm>
              <a:off x="4461581" y="5113897"/>
              <a:ext cx="0" cy="6540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3" name="Freeform 159"/>
            <p:cNvSpPr>
              <a:spLocks/>
            </p:cNvSpPr>
            <p:nvPr/>
          </p:nvSpPr>
          <p:spPr bwMode="auto">
            <a:xfrm>
              <a:off x="4134556" y="5229989"/>
              <a:ext cx="104775" cy="111188"/>
            </a:xfrm>
            <a:custGeom>
              <a:avLst/>
              <a:gdLst>
                <a:gd name="T0" fmla="*/ 33 w 66"/>
                <a:gd name="T1" fmla="*/ 68 h 68"/>
                <a:gd name="T2" fmla="*/ 0 w 66"/>
                <a:gd name="T3" fmla="*/ 33 h 68"/>
                <a:gd name="T4" fmla="*/ 33 w 66"/>
                <a:gd name="T5" fmla="*/ 0 h 68"/>
                <a:gd name="T6" fmla="*/ 66 w 66"/>
                <a:gd name="T7" fmla="*/ 35 h 68"/>
                <a:gd name="T8" fmla="*/ 33 w 66"/>
                <a:gd name="T9" fmla="*/ 68 h 68"/>
              </a:gdLst>
              <a:ahLst/>
              <a:cxnLst>
                <a:cxn ang="0">
                  <a:pos x="T0" y="T1"/>
                </a:cxn>
                <a:cxn ang="0">
                  <a:pos x="T2" y="T3"/>
                </a:cxn>
                <a:cxn ang="0">
                  <a:pos x="T4" y="T5"/>
                </a:cxn>
                <a:cxn ang="0">
                  <a:pos x="T6" y="T7"/>
                </a:cxn>
                <a:cxn ang="0">
                  <a:pos x="T8" y="T9"/>
                </a:cxn>
              </a:cxnLst>
              <a:rect l="0" t="0" r="r" b="b"/>
              <a:pathLst>
                <a:path w="66" h="68">
                  <a:moveTo>
                    <a:pt x="33" y="68"/>
                  </a:moveTo>
                  <a:lnTo>
                    <a:pt x="0" y="33"/>
                  </a:lnTo>
                  <a:lnTo>
                    <a:pt x="33" y="0"/>
                  </a:lnTo>
                  <a:lnTo>
                    <a:pt x="66" y="35"/>
                  </a:lnTo>
                  <a:lnTo>
                    <a:pt x="33" y="68"/>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4" name="Line 160"/>
            <p:cNvSpPr>
              <a:spLocks noChangeShapeType="1"/>
            </p:cNvSpPr>
            <p:nvPr/>
          </p:nvSpPr>
          <p:spPr bwMode="auto">
            <a:xfrm>
              <a:off x="3967869" y="5283948"/>
              <a:ext cx="447675"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5" name="Line 161"/>
            <p:cNvSpPr>
              <a:spLocks noChangeShapeType="1"/>
            </p:cNvSpPr>
            <p:nvPr/>
          </p:nvSpPr>
          <p:spPr bwMode="auto">
            <a:xfrm>
              <a:off x="3967869" y="5252881"/>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6" name="Line 162"/>
            <p:cNvSpPr>
              <a:spLocks noChangeShapeType="1"/>
            </p:cNvSpPr>
            <p:nvPr/>
          </p:nvSpPr>
          <p:spPr bwMode="auto">
            <a:xfrm>
              <a:off x="4415544" y="5252881"/>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7" name="Freeform 163"/>
            <p:cNvSpPr>
              <a:spLocks/>
            </p:cNvSpPr>
            <p:nvPr/>
          </p:nvSpPr>
          <p:spPr bwMode="auto">
            <a:xfrm>
              <a:off x="4205994" y="4396083"/>
              <a:ext cx="82550" cy="85026"/>
            </a:xfrm>
            <a:custGeom>
              <a:avLst/>
              <a:gdLst>
                <a:gd name="T0" fmla="*/ 26 w 52"/>
                <a:gd name="T1" fmla="*/ 52 h 52"/>
                <a:gd name="T2" fmla="*/ 0 w 52"/>
                <a:gd name="T3" fmla="*/ 26 h 52"/>
                <a:gd name="T4" fmla="*/ 26 w 52"/>
                <a:gd name="T5" fmla="*/ 0 h 52"/>
                <a:gd name="T6" fmla="*/ 52 w 52"/>
                <a:gd name="T7" fmla="*/ 26 h 52"/>
                <a:gd name="T8" fmla="*/ 26 w 52"/>
                <a:gd name="T9" fmla="*/ 52 h 52"/>
              </a:gdLst>
              <a:ahLst/>
              <a:cxnLst>
                <a:cxn ang="0">
                  <a:pos x="T0" y="T1"/>
                </a:cxn>
                <a:cxn ang="0">
                  <a:pos x="T2" y="T3"/>
                </a:cxn>
                <a:cxn ang="0">
                  <a:pos x="T4" y="T5"/>
                </a:cxn>
                <a:cxn ang="0">
                  <a:pos x="T6" y="T7"/>
                </a:cxn>
                <a:cxn ang="0">
                  <a:pos x="T8" y="T9"/>
                </a:cxn>
              </a:cxnLst>
              <a:rect l="0" t="0" r="r" b="b"/>
              <a:pathLst>
                <a:path w="52" h="52">
                  <a:moveTo>
                    <a:pt x="26" y="52"/>
                  </a:moveTo>
                  <a:lnTo>
                    <a:pt x="0" y="26"/>
                  </a:lnTo>
                  <a:lnTo>
                    <a:pt x="26" y="0"/>
                  </a:lnTo>
                  <a:lnTo>
                    <a:pt x="52" y="26"/>
                  </a:lnTo>
                  <a:lnTo>
                    <a:pt x="26" y="52"/>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8" name="Line 164"/>
            <p:cNvSpPr>
              <a:spLocks noChangeShapeType="1"/>
            </p:cNvSpPr>
            <p:nvPr/>
          </p:nvSpPr>
          <p:spPr bwMode="auto">
            <a:xfrm>
              <a:off x="3986919" y="4438595"/>
              <a:ext cx="52228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9" name="Line 165"/>
            <p:cNvSpPr>
              <a:spLocks noChangeShapeType="1"/>
            </p:cNvSpPr>
            <p:nvPr/>
          </p:nvSpPr>
          <p:spPr bwMode="auto">
            <a:xfrm>
              <a:off x="3991681" y="4407529"/>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0" name="Line 166"/>
            <p:cNvSpPr>
              <a:spLocks noChangeShapeType="1"/>
            </p:cNvSpPr>
            <p:nvPr/>
          </p:nvSpPr>
          <p:spPr bwMode="auto">
            <a:xfrm>
              <a:off x="4509206" y="4407529"/>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1" name="Freeform 167"/>
            <p:cNvSpPr>
              <a:spLocks/>
            </p:cNvSpPr>
            <p:nvPr/>
          </p:nvSpPr>
          <p:spPr bwMode="auto">
            <a:xfrm>
              <a:off x="4332994" y="4817941"/>
              <a:ext cx="82550" cy="86661"/>
            </a:xfrm>
            <a:custGeom>
              <a:avLst/>
              <a:gdLst>
                <a:gd name="T0" fmla="*/ 26 w 52"/>
                <a:gd name="T1" fmla="*/ 53 h 53"/>
                <a:gd name="T2" fmla="*/ 0 w 52"/>
                <a:gd name="T3" fmla="*/ 27 h 53"/>
                <a:gd name="T4" fmla="*/ 26 w 52"/>
                <a:gd name="T5" fmla="*/ 0 h 53"/>
                <a:gd name="T6" fmla="*/ 52 w 52"/>
                <a:gd name="T7" fmla="*/ 27 h 53"/>
                <a:gd name="T8" fmla="*/ 26 w 52"/>
                <a:gd name="T9" fmla="*/ 53 h 53"/>
              </a:gdLst>
              <a:ahLst/>
              <a:cxnLst>
                <a:cxn ang="0">
                  <a:pos x="T0" y="T1"/>
                </a:cxn>
                <a:cxn ang="0">
                  <a:pos x="T2" y="T3"/>
                </a:cxn>
                <a:cxn ang="0">
                  <a:pos x="T4" y="T5"/>
                </a:cxn>
                <a:cxn ang="0">
                  <a:pos x="T6" y="T7"/>
                </a:cxn>
                <a:cxn ang="0">
                  <a:pos x="T8" y="T9"/>
                </a:cxn>
              </a:cxnLst>
              <a:rect l="0" t="0" r="r" b="b"/>
              <a:pathLst>
                <a:path w="52" h="53">
                  <a:moveTo>
                    <a:pt x="26" y="53"/>
                  </a:moveTo>
                  <a:lnTo>
                    <a:pt x="0" y="27"/>
                  </a:lnTo>
                  <a:lnTo>
                    <a:pt x="26" y="0"/>
                  </a:lnTo>
                  <a:lnTo>
                    <a:pt x="52" y="27"/>
                  </a:lnTo>
                  <a:lnTo>
                    <a:pt x="26" y="53"/>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2" name="Line 168"/>
            <p:cNvSpPr>
              <a:spLocks noChangeShapeType="1"/>
            </p:cNvSpPr>
            <p:nvPr/>
          </p:nvSpPr>
          <p:spPr bwMode="auto">
            <a:xfrm>
              <a:off x="4110744" y="4862090"/>
              <a:ext cx="527050"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3" name="Line 169"/>
            <p:cNvSpPr>
              <a:spLocks noChangeShapeType="1"/>
            </p:cNvSpPr>
            <p:nvPr/>
          </p:nvSpPr>
          <p:spPr bwMode="auto">
            <a:xfrm>
              <a:off x="4115506" y="4831022"/>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4" name="Line 170"/>
            <p:cNvSpPr>
              <a:spLocks noChangeShapeType="1"/>
            </p:cNvSpPr>
            <p:nvPr/>
          </p:nvSpPr>
          <p:spPr bwMode="auto">
            <a:xfrm>
              <a:off x="4637794" y="4831022"/>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5" name="Freeform 171"/>
            <p:cNvSpPr>
              <a:spLocks/>
            </p:cNvSpPr>
            <p:nvPr/>
          </p:nvSpPr>
          <p:spPr bwMode="auto">
            <a:xfrm>
              <a:off x="3821819" y="4678957"/>
              <a:ext cx="82550" cy="89932"/>
            </a:xfrm>
            <a:custGeom>
              <a:avLst/>
              <a:gdLst>
                <a:gd name="T0" fmla="*/ 26 w 52"/>
                <a:gd name="T1" fmla="*/ 55 h 55"/>
                <a:gd name="T2" fmla="*/ 0 w 52"/>
                <a:gd name="T3" fmla="*/ 26 h 55"/>
                <a:gd name="T4" fmla="*/ 26 w 52"/>
                <a:gd name="T5" fmla="*/ 0 h 55"/>
                <a:gd name="T6" fmla="*/ 52 w 52"/>
                <a:gd name="T7" fmla="*/ 26 h 55"/>
                <a:gd name="T8" fmla="*/ 26 w 52"/>
                <a:gd name="T9" fmla="*/ 55 h 55"/>
              </a:gdLst>
              <a:ahLst/>
              <a:cxnLst>
                <a:cxn ang="0">
                  <a:pos x="T0" y="T1"/>
                </a:cxn>
                <a:cxn ang="0">
                  <a:pos x="T2" y="T3"/>
                </a:cxn>
                <a:cxn ang="0">
                  <a:pos x="T4" y="T5"/>
                </a:cxn>
                <a:cxn ang="0">
                  <a:pos x="T6" y="T7"/>
                </a:cxn>
                <a:cxn ang="0">
                  <a:pos x="T8" y="T9"/>
                </a:cxn>
              </a:cxnLst>
              <a:rect l="0" t="0" r="r" b="b"/>
              <a:pathLst>
                <a:path w="52" h="55">
                  <a:moveTo>
                    <a:pt x="26" y="55"/>
                  </a:moveTo>
                  <a:lnTo>
                    <a:pt x="0" y="26"/>
                  </a:lnTo>
                  <a:lnTo>
                    <a:pt x="26" y="0"/>
                  </a:lnTo>
                  <a:lnTo>
                    <a:pt x="52" y="26"/>
                  </a:lnTo>
                  <a:lnTo>
                    <a:pt x="26" y="55"/>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6" name="Line 172"/>
            <p:cNvSpPr>
              <a:spLocks noChangeShapeType="1"/>
            </p:cNvSpPr>
            <p:nvPr/>
          </p:nvSpPr>
          <p:spPr bwMode="auto">
            <a:xfrm>
              <a:off x="3510669" y="4721470"/>
              <a:ext cx="70643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7" name="Line 173"/>
            <p:cNvSpPr>
              <a:spLocks noChangeShapeType="1"/>
            </p:cNvSpPr>
            <p:nvPr/>
          </p:nvSpPr>
          <p:spPr bwMode="auto">
            <a:xfrm>
              <a:off x="3513844" y="4690403"/>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8" name="Line 174"/>
            <p:cNvSpPr>
              <a:spLocks noChangeShapeType="1"/>
            </p:cNvSpPr>
            <p:nvPr/>
          </p:nvSpPr>
          <p:spPr bwMode="auto">
            <a:xfrm>
              <a:off x="4217106" y="4690403"/>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9" name="Freeform 175"/>
            <p:cNvSpPr>
              <a:spLocks/>
            </p:cNvSpPr>
            <p:nvPr/>
          </p:nvSpPr>
          <p:spPr bwMode="auto">
            <a:xfrm>
              <a:off x="4069469" y="3822159"/>
              <a:ext cx="106362" cy="104647"/>
            </a:xfrm>
            <a:custGeom>
              <a:avLst/>
              <a:gdLst>
                <a:gd name="T0" fmla="*/ 34 w 67"/>
                <a:gd name="T1" fmla="*/ 64 h 64"/>
                <a:gd name="T2" fmla="*/ 0 w 67"/>
                <a:gd name="T3" fmla="*/ 34 h 64"/>
                <a:gd name="T4" fmla="*/ 34 w 67"/>
                <a:gd name="T5" fmla="*/ 0 h 64"/>
                <a:gd name="T6" fmla="*/ 67 w 67"/>
                <a:gd name="T7" fmla="*/ 34 h 64"/>
                <a:gd name="T8" fmla="*/ 34 w 67"/>
                <a:gd name="T9" fmla="*/ 64 h 64"/>
              </a:gdLst>
              <a:ahLst/>
              <a:cxnLst>
                <a:cxn ang="0">
                  <a:pos x="T0" y="T1"/>
                </a:cxn>
                <a:cxn ang="0">
                  <a:pos x="T2" y="T3"/>
                </a:cxn>
                <a:cxn ang="0">
                  <a:pos x="T4" y="T5"/>
                </a:cxn>
                <a:cxn ang="0">
                  <a:pos x="T6" y="T7"/>
                </a:cxn>
                <a:cxn ang="0">
                  <a:pos x="T8" y="T9"/>
                </a:cxn>
              </a:cxnLst>
              <a:rect l="0" t="0" r="r" b="b"/>
              <a:pathLst>
                <a:path w="67" h="64">
                  <a:moveTo>
                    <a:pt x="34" y="64"/>
                  </a:moveTo>
                  <a:lnTo>
                    <a:pt x="0" y="34"/>
                  </a:lnTo>
                  <a:lnTo>
                    <a:pt x="34" y="0"/>
                  </a:lnTo>
                  <a:lnTo>
                    <a:pt x="67" y="34"/>
                  </a:lnTo>
                  <a:lnTo>
                    <a:pt x="34" y="64"/>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0" name="Line 176"/>
            <p:cNvSpPr>
              <a:spLocks noChangeShapeType="1"/>
            </p:cNvSpPr>
            <p:nvPr/>
          </p:nvSpPr>
          <p:spPr bwMode="auto">
            <a:xfrm>
              <a:off x="3890081" y="3872847"/>
              <a:ext cx="476250"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1" name="Line 177"/>
            <p:cNvSpPr>
              <a:spLocks noChangeShapeType="1"/>
            </p:cNvSpPr>
            <p:nvPr/>
          </p:nvSpPr>
          <p:spPr bwMode="auto">
            <a:xfrm>
              <a:off x="3890081" y="3841780"/>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2" name="Line 178"/>
            <p:cNvSpPr>
              <a:spLocks noChangeShapeType="1"/>
            </p:cNvSpPr>
            <p:nvPr/>
          </p:nvSpPr>
          <p:spPr bwMode="auto">
            <a:xfrm>
              <a:off x="4366331" y="3841780"/>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3" name="Freeform 179"/>
            <p:cNvSpPr>
              <a:spLocks/>
            </p:cNvSpPr>
            <p:nvPr/>
          </p:nvSpPr>
          <p:spPr bwMode="auto">
            <a:xfrm>
              <a:off x="4247269" y="3966049"/>
              <a:ext cx="101600" cy="107917"/>
            </a:xfrm>
            <a:custGeom>
              <a:avLst/>
              <a:gdLst>
                <a:gd name="T0" fmla="*/ 30 w 64"/>
                <a:gd name="T1" fmla="*/ 66 h 66"/>
                <a:gd name="T2" fmla="*/ 0 w 64"/>
                <a:gd name="T3" fmla="*/ 33 h 66"/>
                <a:gd name="T4" fmla="*/ 30 w 64"/>
                <a:gd name="T5" fmla="*/ 0 h 66"/>
                <a:gd name="T6" fmla="*/ 64 w 64"/>
                <a:gd name="T7" fmla="*/ 33 h 66"/>
                <a:gd name="T8" fmla="*/ 30 w 64"/>
                <a:gd name="T9" fmla="*/ 66 h 66"/>
              </a:gdLst>
              <a:ahLst/>
              <a:cxnLst>
                <a:cxn ang="0">
                  <a:pos x="T0" y="T1"/>
                </a:cxn>
                <a:cxn ang="0">
                  <a:pos x="T2" y="T3"/>
                </a:cxn>
                <a:cxn ang="0">
                  <a:pos x="T4" y="T5"/>
                </a:cxn>
                <a:cxn ang="0">
                  <a:pos x="T6" y="T7"/>
                </a:cxn>
                <a:cxn ang="0">
                  <a:pos x="T8" y="T9"/>
                </a:cxn>
              </a:cxnLst>
              <a:rect l="0" t="0" r="r" b="b"/>
              <a:pathLst>
                <a:path w="64" h="66">
                  <a:moveTo>
                    <a:pt x="30" y="66"/>
                  </a:moveTo>
                  <a:lnTo>
                    <a:pt x="0" y="33"/>
                  </a:lnTo>
                  <a:lnTo>
                    <a:pt x="30" y="0"/>
                  </a:lnTo>
                  <a:lnTo>
                    <a:pt x="64" y="33"/>
                  </a:lnTo>
                  <a:lnTo>
                    <a:pt x="30" y="66"/>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4" name="Line 180"/>
            <p:cNvSpPr>
              <a:spLocks noChangeShapeType="1"/>
            </p:cNvSpPr>
            <p:nvPr/>
          </p:nvSpPr>
          <p:spPr bwMode="auto">
            <a:xfrm>
              <a:off x="4044069" y="4020007"/>
              <a:ext cx="50323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5" name="Line 181"/>
            <p:cNvSpPr>
              <a:spLocks noChangeShapeType="1"/>
            </p:cNvSpPr>
            <p:nvPr/>
          </p:nvSpPr>
          <p:spPr bwMode="auto">
            <a:xfrm>
              <a:off x="4047244" y="3988940"/>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6" name="Line 182"/>
            <p:cNvSpPr>
              <a:spLocks noChangeShapeType="1"/>
            </p:cNvSpPr>
            <p:nvPr/>
          </p:nvSpPr>
          <p:spPr bwMode="auto">
            <a:xfrm>
              <a:off x="4547306" y="3988940"/>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7" name="Freeform 183"/>
            <p:cNvSpPr>
              <a:spLocks/>
            </p:cNvSpPr>
            <p:nvPr/>
          </p:nvSpPr>
          <p:spPr bwMode="auto">
            <a:xfrm>
              <a:off x="4371094" y="2268803"/>
              <a:ext cx="101600" cy="104647"/>
            </a:xfrm>
            <a:custGeom>
              <a:avLst/>
              <a:gdLst>
                <a:gd name="T0" fmla="*/ 33 w 64"/>
                <a:gd name="T1" fmla="*/ 64 h 64"/>
                <a:gd name="T2" fmla="*/ 0 w 64"/>
                <a:gd name="T3" fmla="*/ 33 h 64"/>
                <a:gd name="T4" fmla="*/ 33 w 64"/>
                <a:gd name="T5" fmla="*/ 0 h 64"/>
                <a:gd name="T6" fmla="*/ 64 w 64"/>
                <a:gd name="T7" fmla="*/ 33 h 64"/>
                <a:gd name="T8" fmla="*/ 33 w 64"/>
                <a:gd name="T9" fmla="*/ 64 h 64"/>
              </a:gdLst>
              <a:ahLst/>
              <a:cxnLst>
                <a:cxn ang="0">
                  <a:pos x="T0" y="T1"/>
                </a:cxn>
                <a:cxn ang="0">
                  <a:pos x="T2" y="T3"/>
                </a:cxn>
                <a:cxn ang="0">
                  <a:pos x="T4" y="T5"/>
                </a:cxn>
                <a:cxn ang="0">
                  <a:pos x="T6" y="T7"/>
                </a:cxn>
                <a:cxn ang="0">
                  <a:pos x="T8" y="T9"/>
                </a:cxn>
              </a:cxnLst>
              <a:rect l="0" t="0" r="r" b="b"/>
              <a:pathLst>
                <a:path w="64" h="64">
                  <a:moveTo>
                    <a:pt x="33" y="64"/>
                  </a:moveTo>
                  <a:lnTo>
                    <a:pt x="0" y="33"/>
                  </a:lnTo>
                  <a:lnTo>
                    <a:pt x="33" y="0"/>
                  </a:lnTo>
                  <a:lnTo>
                    <a:pt x="64" y="33"/>
                  </a:lnTo>
                  <a:lnTo>
                    <a:pt x="33" y="64"/>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8" name="Line 184"/>
            <p:cNvSpPr>
              <a:spLocks noChangeShapeType="1"/>
            </p:cNvSpPr>
            <p:nvPr/>
          </p:nvSpPr>
          <p:spPr bwMode="auto">
            <a:xfrm>
              <a:off x="4148844" y="2319491"/>
              <a:ext cx="533400"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9" name="Line 185"/>
            <p:cNvSpPr>
              <a:spLocks noChangeShapeType="1"/>
            </p:cNvSpPr>
            <p:nvPr/>
          </p:nvSpPr>
          <p:spPr bwMode="auto">
            <a:xfrm>
              <a:off x="4152019" y="2288425"/>
              <a:ext cx="0" cy="6540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0" name="Line 186"/>
            <p:cNvSpPr>
              <a:spLocks noChangeShapeType="1"/>
            </p:cNvSpPr>
            <p:nvPr/>
          </p:nvSpPr>
          <p:spPr bwMode="auto">
            <a:xfrm>
              <a:off x="4682244" y="2288425"/>
              <a:ext cx="0" cy="6540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1" name="Freeform 187"/>
            <p:cNvSpPr>
              <a:spLocks/>
            </p:cNvSpPr>
            <p:nvPr/>
          </p:nvSpPr>
          <p:spPr bwMode="auto">
            <a:xfrm>
              <a:off x="4467931" y="2702107"/>
              <a:ext cx="87312" cy="89932"/>
            </a:xfrm>
            <a:custGeom>
              <a:avLst/>
              <a:gdLst>
                <a:gd name="T0" fmla="*/ 29 w 55"/>
                <a:gd name="T1" fmla="*/ 55 h 55"/>
                <a:gd name="T2" fmla="*/ 0 w 55"/>
                <a:gd name="T3" fmla="*/ 29 h 55"/>
                <a:gd name="T4" fmla="*/ 29 w 55"/>
                <a:gd name="T5" fmla="*/ 0 h 55"/>
                <a:gd name="T6" fmla="*/ 55 w 55"/>
                <a:gd name="T7" fmla="*/ 29 h 55"/>
                <a:gd name="T8" fmla="*/ 29 w 55"/>
                <a:gd name="T9" fmla="*/ 55 h 55"/>
              </a:gdLst>
              <a:ahLst/>
              <a:cxnLst>
                <a:cxn ang="0">
                  <a:pos x="T0" y="T1"/>
                </a:cxn>
                <a:cxn ang="0">
                  <a:pos x="T2" y="T3"/>
                </a:cxn>
                <a:cxn ang="0">
                  <a:pos x="T4" y="T5"/>
                </a:cxn>
                <a:cxn ang="0">
                  <a:pos x="T6" y="T7"/>
                </a:cxn>
                <a:cxn ang="0">
                  <a:pos x="T8" y="T9"/>
                </a:cxn>
              </a:cxnLst>
              <a:rect l="0" t="0" r="r" b="b"/>
              <a:pathLst>
                <a:path w="55" h="55">
                  <a:moveTo>
                    <a:pt x="29" y="55"/>
                  </a:moveTo>
                  <a:lnTo>
                    <a:pt x="0" y="29"/>
                  </a:lnTo>
                  <a:lnTo>
                    <a:pt x="29" y="0"/>
                  </a:lnTo>
                  <a:lnTo>
                    <a:pt x="55" y="29"/>
                  </a:lnTo>
                  <a:lnTo>
                    <a:pt x="29" y="55"/>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2" name="Line 188"/>
            <p:cNvSpPr>
              <a:spLocks noChangeShapeType="1"/>
            </p:cNvSpPr>
            <p:nvPr/>
          </p:nvSpPr>
          <p:spPr bwMode="auto">
            <a:xfrm>
              <a:off x="4167894" y="2744620"/>
              <a:ext cx="690562"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3" name="Line 189"/>
            <p:cNvSpPr>
              <a:spLocks noChangeShapeType="1"/>
            </p:cNvSpPr>
            <p:nvPr/>
          </p:nvSpPr>
          <p:spPr bwMode="auto">
            <a:xfrm>
              <a:off x="4171069" y="2713554"/>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4" name="Line 190"/>
            <p:cNvSpPr>
              <a:spLocks noChangeShapeType="1"/>
            </p:cNvSpPr>
            <p:nvPr/>
          </p:nvSpPr>
          <p:spPr bwMode="auto">
            <a:xfrm>
              <a:off x="4858456" y="2713554"/>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5" name="Freeform 191"/>
            <p:cNvSpPr>
              <a:spLocks/>
            </p:cNvSpPr>
            <p:nvPr/>
          </p:nvSpPr>
          <p:spPr bwMode="auto">
            <a:xfrm>
              <a:off x="4039306" y="3125602"/>
              <a:ext cx="87312" cy="88296"/>
            </a:xfrm>
            <a:custGeom>
              <a:avLst/>
              <a:gdLst>
                <a:gd name="T0" fmla="*/ 26 w 55"/>
                <a:gd name="T1" fmla="*/ 54 h 54"/>
                <a:gd name="T2" fmla="*/ 0 w 55"/>
                <a:gd name="T3" fmla="*/ 26 h 54"/>
                <a:gd name="T4" fmla="*/ 26 w 55"/>
                <a:gd name="T5" fmla="*/ 0 h 54"/>
                <a:gd name="T6" fmla="*/ 55 w 55"/>
                <a:gd name="T7" fmla="*/ 28 h 54"/>
                <a:gd name="T8" fmla="*/ 26 w 55"/>
                <a:gd name="T9" fmla="*/ 54 h 54"/>
              </a:gdLst>
              <a:ahLst/>
              <a:cxnLst>
                <a:cxn ang="0">
                  <a:pos x="T0" y="T1"/>
                </a:cxn>
                <a:cxn ang="0">
                  <a:pos x="T2" y="T3"/>
                </a:cxn>
                <a:cxn ang="0">
                  <a:pos x="T4" y="T5"/>
                </a:cxn>
                <a:cxn ang="0">
                  <a:pos x="T6" y="T7"/>
                </a:cxn>
                <a:cxn ang="0">
                  <a:pos x="T8" y="T9"/>
                </a:cxn>
              </a:cxnLst>
              <a:rect l="0" t="0" r="r" b="b"/>
              <a:pathLst>
                <a:path w="55" h="54">
                  <a:moveTo>
                    <a:pt x="26" y="54"/>
                  </a:moveTo>
                  <a:lnTo>
                    <a:pt x="0" y="26"/>
                  </a:lnTo>
                  <a:lnTo>
                    <a:pt x="26" y="0"/>
                  </a:lnTo>
                  <a:lnTo>
                    <a:pt x="55" y="28"/>
                  </a:lnTo>
                  <a:lnTo>
                    <a:pt x="26" y="54"/>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6" name="Line 192"/>
            <p:cNvSpPr>
              <a:spLocks noChangeShapeType="1"/>
            </p:cNvSpPr>
            <p:nvPr/>
          </p:nvSpPr>
          <p:spPr bwMode="auto">
            <a:xfrm>
              <a:off x="3796419" y="3168114"/>
              <a:ext cx="569912"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7" name="Line 193"/>
            <p:cNvSpPr>
              <a:spLocks noChangeShapeType="1"/>
            </p:cNvSpPr>
            <p:nvPr/>
          </p:nvSpPr>
          <p:spPr bwMode="auto">
            <a:xfrm>
              <a:off x="3796419" y="3137047"/>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8" name="Line 194"/>
            <p:cNvSpPr>
              <a:spLocks noChangeShapeType="1"/>
            </p:cNvSpPr>
            <p:nvPr/>
          </p:nvSpPr>
          <p:spPr bwMode="auto">
            <a:xfrm>
              <a:off x="4366331" y="3137047"/>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9" name="Freeform 195"/>
            <p:cNvSpPr>
              <a:spLocks/>
            </p:cNvSpPr>
            <p:nvPr/>
          </p:nvSpPr>
          <p:spPr bwMode="auto">
            <a:xfrm>
              <a:off x="4258381" y="3408475"/>
              <a:ext cx="85725" cy="85026"/>
            </a:xfrm>
            <a:custGeom>
              <a:avLst/>
              <a:gdLst>
                <a:gd name="T0" fmla="*/ 28 w 54"/>
                <a:gd name="T1" fmla="*/ 52 h 52"/>
                <a:gd name="T2" fmla="*/ 0 w 54"/>
                <a:gd name="T3" fmla="*/ 26 h 52"/>
                <a:gd name="T4" fmla="*/ 28 w 54"/>
                <a:gd name="T5" fmla="*/ 0 h 52"/>
                <a:gd name="T6" fmla="*/ 54 w 54"/>
                <a:gd name="T7" fmla="*/ 26 h 52"/>
                <a:gd name="T8" fmla="*/ 28 w 54"/>
                <a:gd name="T9" fmla="*/ 52 h 52"/>
              </a:gdLst>
              <a:ahLst/>
              <a:cxnLst>
                <a:cxn ang="0">
                  <a:pos x="T0" y="T1"/>
                </a:cxn>
                <a:cxn ang="0">
                  <a:pos x="T2" y="T3"/>
                </a:cxn>
                <a:cxn ang="0">
                  <a:pos x="T4" y="T5"/>
                </a:cxn>
                <a:cxn ang="0">
                  <a:pos x="T6" y="T7"/>
                </a:cxn>
                <a:cxn ang="0">
                  <a:pos x="T8" y="T9"/>
                </a:cxn>
              </a:cxnLst>
              <a:rect l="0" t="0" r="r" b="b"/>
              <a:pathLst>
                <a:path w="54" h="52">
                  <a:moveTo>
                    <a:pt x="28" y="52"/>
                  </a:moveTo>
                  <a:lnTo>
                    <a:pt x="0" y="26"/>
                  </a:lnTo>
                  <a:lnTo>
                    <a:pt x="28" y="0"/>
                  </a:lnTo>
                  <a:lnTo>
                    <a:pt x="54" y="26"/>
                  </a:lnTo>
                  <a:lnTo>
                    <a:pt x="28" y="52"/>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0" name="Line 196"/>
            <p:cNvSpPr>
              <a:spLocks noChangeShapeType="1"/>
            </p:cNvSpPr>
            <p:nvPr/>
          </p:nvSpPr>
          <p:spPr bwMode="auto">
            <a:xfrm>
              <a:off x="4036131" y="3450988"/>
              <a:ext cx="530225"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1" name="Line 197"/>
            <p:cNvSpPr>
              <a:spLocks noChangeShapeType="1"/>
            </p:cNvSpPr>
            <p:nvPr/>
          </p:nvSpPr>
          <p:spPr bwMode="auto">
            <a:xfrm>
              <a:off x="4039306" y="3419922"/>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2" name="Line 198"/>
            <p:cNvSpPr>
              <a:spLocks noChangeShapeType="1"/>
            </p:cNvSpPr>
            <p:nvPr/>
          </p:nvSpPr>
          <p:spPr bwMode="auto">
            <a:xfrm>
              <a:off x="4566356" y="3419922"/>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3" name="Freeform 199"/>
            <p:cNvSpPr>
              <a:spLocks/>
            </p:cNvSpPr>
            <p:nvPr/>
          </p:nvSpPr>
          <p:spPr bwMode="auto">
            <a:xfrm>
              <a:off x="4167894" y="3547460"/>
              <a:ext cx="85725" cy="85026"/>
            </a:xfrm>
            <a:custGeom>
              <a:avLst/>
              <a:gdLst>
                <a:gd name="T0" fmla="*/ 26 w 54"/>
                <a:gd name="T1" fmla="*/ 52 h 52"/>
                <a:gd name="T2" fmla="*/ 0 w 54"/>
                <a:gd name="T3" fmla="*/ 26 h 52"/>
                <a:gd name="T4" fmla="*/ 26 w 54"/>
                <a:gd name="T5" fmla="*/ 0 h 52"/>
                <a:gd name="T6" fmla="*/ 54 w 54"/>
                <a:gd name="T7" fmla="*/ 26 h 52"/>
                <a:gd name="T8" fmla="*/ 26 w 54"/>
                <a:gd name="T9" fmla="*/ 52 h 52"/>
              </a:gdLst>
              <a:ahLst/>
              <a:cxnLst>
                <a:cxn ang="0">
                  <a:pos x="T0" y="T1"/>
                </a:cxn>
                <a:cxn ang="0">
                  <a:pos x="T2" y="T3"/>
                </a:cxn>
                <a:cxn ang="0">
                  <a:pos x="T4" y="T5"/>
                </a:cxn>
                <a:cxn ang="0">
                  <a:pos x="T6" y="T7"/>
                </a:cxn>
                <a:cxn ang="0">
                  <a:pos x="T8" y="T9"/>
                </a:cxn>
              </a:cxnLst>
              <a:rect l="0" t="0" r="r" b="b"/>
              <a:pathLst>
                <a:path w="54" h="52">
                  <a:moveTo>
                    <a:pt x="26" y="52"/>
                  </a:moveTo>
                  <a:lnTo>
                    <a:pt x="0" y="26"/>
                  </a:lnTo>
                  <a:lnTo>
                    <a:pt x="26" y="0"/>
                  </a:lnTo>
                  <a:lnTo>
                    <a:pt x="54" y="26"/>
                  </a:lnTo>
                  <a:lnTo>
                    <a:pt x="26" y="52"/>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4" name="Line 200"/>
            <p:cNvSpPr>
              <a:spLocks noChangeShapeType="1"/>
            </p:cNvSpPr>
            <p:nvPr/>
          </p:nvSpPr>
          <p:spPr bwMode="auto">
            <a:xfrm>
              <a:off x="3950406" y="3589973"/>
              <a:ext cx="517525"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5" name="Line 201"/>
            <p:cNvSpPr>
              <a:spLocks noChangeShapeType="1"/>
            </p:cNvSpPr>
            <p:nvPr/>
          </p:nvSpPr>
          <p:spPr bwMode="auto">
            <a:xfrm>
              <a:off x="3953581" y="3558906"/>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6" name="Line 202"/>
            <p:cNvSpPr>
              <a:spLocks noChangeShapeType="1"/>
            </p:cNvSpPr>
            <p:nvPr/>
          </p:nvSpPr>
          <p:spPr bwMode="auto">
            <a:xfrm>
              <a:off x="4467931" y="3558906"/>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7" name="Freeform 203"/>
            <p:cNvSpPr>
              <a:spLocks/>
            </p:cNvSpPr>
            <p:nvPr/>
          </p:nvSpPr>
          <p:spPr bwMode="auto">
            <a:xfrm>
              <a:off x="4348869" y="4116479"/>
              <a:ext cx="85725" cy="86661"/>
            </a:xfrm>
            <a:custGeom>
              <a:avLst/>
              <a:gdLst>
                <a:gd name="T0" fmla="*/ 28 w 54"/>
                <a:gd name="T1" fmla="*/ 53 h 53"/>
                <a:gd name="T2" fmla="*/ 0 w 54"/>
                <a:gd name="T3" fmla="*/ 27 h 53"/>
                <a:gd name="T4" fmla="*/ 26 w 54"/>
                <a:gd name="T5" fmla="*/ 0 h 53"/>
                <a:gd name="T6" fmla="*/ 54 w 54"/>
                <a:gd name="T7" fmla="*/ 27 h 53"/>
                <a:gd name="T8" fmla="*/ 28 w 54"/>
                <a:gd name="T9" fmla="*/ 53 h 53"/>
              </a:gdLst>
              <a:ahLst/>
              <a:cxnLst>
                <a:cxn ang="0">
                  <a:pos x="T0" y="T1"/>
                </a:cxn>
                <a:cxn ang="0">
                  <a:pos x="T2" y="T3"/>
                </a:cxn>
                <a:cxn ang="0">
                  <a:pos x="T4" y="T5"/>
                </a:cxn>
                <a:cxn ang="0">
                  <a:pos x="T6" y="T7"/>
                </a:cxn>
                <a:cxn ang="0">
                  <a:pos x="T8" y="T9"/>
                </a:cxn>
              </a:cxnLst>
              <a:rect l="0" t="0" r="r" b="b"/>
              <a:pathLst>
                <a:path w="54" h="53">
                  <a:moveTo>
                    <a:pt x="28" y="53"/>
                  </a:moveTo>
                  <a:lnTo>
                    <a:pt x="0" y="27"/>
                  </a:lnTo>
                  <a:lnTo>
                    <a:pt x="26" y="0"/>
                  </a:lnTo>
                  <a:lnTo>
                    <a:pt x="54" y="27"/>
                  </a:lnTo>
                  <a:lnTo>
                    <a:pt x="28" y="53"/>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8" name="Line 204"/>
            <p:cNvSpPr>
              <a:spLocks noChangeShapeType="1"/>
            </p:cNvSpPr>
            <p:nvPr/>
          </p:nvSpPr>
          <p:spPr bwMode="auto">
            <a:xfrm>
              <a:off x="4032956" y="4160627"/>
              <a:ext cx="712787"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9" name="Line 206"/>
            <p:cNvSpPr>
              <a:spLocks noChangeShapeType="1"/>
            </p:cNvSpPr>
            <p:nvPr/>
          </p:nvSpPr>
          <p:spPr bwMode="auto">
            <a:xfrm>
              <a:off x="4036131" y="4129560"/>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0" name="Line 207"/>
            <p:cNvSpPr>
              <a:spLocks noChangeShapeType="1"/>
            </p:cNvSpPr>
            <p:nvPr/>
          </p:nvSpPr>
          <p:spPr bwMode="auto">
            <a:xfrm>
              <a:off x="4745744" y="4129560"/>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1" name="Freeform 208"/>
            <p:cNvSpPr>
              <a:spLocks/>
            </p:cNvSpPr>
            <p:nvPr/>
          </p:nvSpPr>
          <p:spPr bwMode="auto">
            <a:xfrm>
              <a:off x="3964694" y="2559853"/>
              <a:ext cx="82550" cy="88296"/>
            </a:xfrm>
            <a:custGeom>
              <a:avLst/>
              <a:gdLst>
                <a:gd name="T0" fmla="*/ 26 w 52"/>
                <a:gd name="T1" fmla="*/ 54 h 54"/>
                <a:gd name="T2" fmla="*/ 0 w 52"/>
                <a:gd name="T3" fmla="*/ 26 h 54"/>
                <a:gd name="T4" fmla="*/ 26 w 52"/>
                <a:gd name="T5" fmla="*/ 0 h 54"/>
                <a:gd name="T6" fmla="*/ 52 w 52"/>
                <a:gd name="T7" fmla="*/ 28 h 54"/>
                <a:gd name="T8" fmla="*/ 26 w 52"/>
                <a:gd name="T9" fmla="*/ 54 h 54"/>
              </a:gdLst>
              <a:ahLst/>
              <a:cxnLst>
                <a:cxn ang="0">
                  <a:pos x="T0" y="T1"/>
                </a:cxn>
                <a:cxn ang="0">
                  <a:pos x="T2" y="T3"/>
                </a:cxn>
                <a:cxn ang="0">
                  <a:pos x="T4" y="T5"/>
                </a:cxn>
                <a:cxn ang="0">
                  <a:pos x="T6" y="T7"/>
                </a:cxn>
                <a:cxn ang="0">
                  <a:pos x="T8" y="T9"/>
                </a:cxn>
              </a:cxnLst>
              <a:rect l="0" t="0" r="r" b="b"/>
              <a:pathLst>
                <a:path w="52" h="54">
                  <a:moveTo>
                    <a:pt x="26" y="54"/>
                  </a:moveTo>
                  <a:lnTo>
                    <a:pt x="0" y="26"/>
                  </a:lnTo>
                  <a:lnTo>
                    <a:pt x="26" y="0"/>
                  </a:lnTo>
                  <a:lnTo>
                    <a:pt x="52" y="28"/>
                  </a:lnTo>
                  <a:lnTo>
                    <a:pt x="26" y="54"/>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2" name="Line 209"/>
            <p:cNvSpPr>
              <a:spLocks noChangeShapeType="1"/>
            </p:cNvSpPr>
            <p:nvPr/>
          </p:nvSpPr>
          <p:spPr bwMode="auto">
            <a:xfrm>
              <a:off x="3678944" y="2602366"/>
              <a:ext cx="657225" cy="0"/>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3" name="Line 210"/>
            <p:cNvSpPr>
              <a:spLocks noChangeShapeType="1"/>
            </p:cNvSpPr>
            <p:nvPr/>
          </p:nvSpPr>
          <p:spPr bwMode="auto">
            <a:xfrm>
              <a:off x="3683706" y="2571298"/>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4" name="Line 211"/>
            <p:cNvSpPr>
              <a:spLocks noChangeShapeType="1"/>
            </p:cNvSpPr>
            <p:nvPr/>
          </p:nvSpPr>
          <p:spPr bwMode="auto">
            <a:xfrm>
              <a:off x="4336169" y="2571298"/>
              <a:ext cx="0" cy="62134"/>
            </a:xfrm>
            <a:prstGeom prst="line">
              <a:avLst/>
            </a:prstGeom>
            <a:noFill/>
            <a:ln w="30163"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5" name="Line 13"/>
            <p:cNvSpPr>
              <a:spLocks noChangeShapeType="1"/>
            </p:cNvSpPr>
            <p:nvPr/>
          </p:nvSpPr>
          <p:spPr bwMode="auto">
            <a:xfrm>
              <a:off x="2894719" y="4834696"/>
              <a:ext cx="77787"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6" name="Line 58"/>
            <p:cNvSpPr>
              <a:spLocks noChangeShapeType="1"/>
            </p:cNvSpPr>
            <p:nvPr/>
          </p:nvSpPr>
          <p:spPr bwMode="auto">
            <a:xfrm>
              <a:off x="5280731" y="2186229"/>
              <a:ext cx="82550"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cxnSp>
        <p:nvCxnSpPr>
          <p:cNvPr id="327" name="Straight Arrow Connector 326"/>
          <p:cNvCxnSpPr/>
          <p:nvPr/>
        </p:nvCxnSpPr>
        <p:spPr>
          <a:xfrm>
            <a:off x="4685516" y="6015115"/>
            <a:ext cx="648010" cy="0"/>
          </a:xfrm>
          <a:prstGeom prst="straightConnector1">
            <a:avLst/>
          </a:prstGeom>
          <a:ln w="254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p:nvPr/>
        </p:nvCxnSpPr>
        <p:spPr>
          <a:xfrm flipH="1">
            <a:off x="3907062" y="6015115"/>
            <a:ext cx="648010" cy="0"/>
          </a:xfrm>
          <a:prstGeom prst="straightConnector1">
            <a:avLst/>
          </a:prstGeom>
          <a:ln w="25400">
            <a:solidFill>
              <a:srgbClr val="B6082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9" name="TextBox 328"/>
          <p:cNvSpPr txBox="1"/>
          <p:nvPr/>
        </p:nvSpPr>
        <p:spPr>
          <a:xfrm>
            <a:off x="5673500" y="5738976"/>
            <a:ext cx="3078338" cy="230832"/>
          </a:xfrm>
          <a:prstGeom prst="rect">
            <a:avLst/>
          </a:prstGeom>
          <a:noFill/>
        </p:spPr>
        <p:txBody>
          <a:bodyPr wrap="square" rtlCol="0">
            <a:spAutoFit/>
          </a:bodyPr>
          <a:lstStyle/>
          <a:p>
            <a:pPr>
              <a:tabLst>
                <a:tab pos="265113" algn="ctr"/>
                <a:tab pos="1079500" algn="ctr"/>
                <a:tab pos="1692275" algn="ctr"/>
                <a:tab pos="2286000" algn="ctr"/>
              </a:tabLst>
            </a:pPr>
            <a:r>
              <a:rPr lang="en-GB" sz="900" dirty="0" smtClean="0">
                <a:solidFill>
                  <a:srgbClr val="363636"/>
                </a:solidFill>
              </a:rPr>
              <a:t>	0.2	0.5	1	2</a:t>
            </a:r>
            <a:endParaRPr lang="en-GB" sz="900" dirty="0">
              <a:solidFill>
                <a:srgbClr val="363636"/>
              </a:solidFill>
            </a:endParaRPr>
          </a:p>
        </p:txBody>
      </p:sp>
      <p:sp>
        <p:nvSpPr>
          <p:cNvPr id="330" name="TextBox 329"/>
          <p:cNvSpPr txBox="1"/>
          <p:nvPr/>
        </p:nvSpPr>
        <p:spPr>
          <a:xfrm>
            <a:off x="6353087" y="6096820"/>
            <a:ext cx="2205672" cy="230832"/>
          </a:xfrm>
          <a:prstGeom prst="rect">
            <a:avLst/>
          </a:prstGeom>
          <a:noFill/>
        </p:spPr>
        <p:txBody>
          <a:bodyPr wrap="square" rtlCol="0">
            <a:spAutoFit/>
          </a:bodyPr>
          <a:lstStyle/>
          <a:p>
            <a:pPr algn="ctr"/>
            <a:r>
              <a:rPr lang="en-GB" sz="900" dirty="0" smtClean="0">
                <a:solidFill>
                  <a:srgbClr val="363636"/>
                </a:solidFill>
              </a:rPr>
              <a:t>Favours RAM+PTX Favours PBO+PTX</a:t>
            </a:r>
            <a:endParaRPr lang="en-GB" sz="900" dirty="0">
              <a:solidFill>
                <a:srgbClr val="363636"/>
              </a:solidFill>
            </a:endParaRPr>
          </a:p>
        </p:txBody>
      </p:sp>
      <p:grpSp>
        <p:nvGrpSpPr>
          <p:cNvPr id="331" name="Group 330"/>
          <p:cNvGrpSpPr/>
          <p:nvPr/>
        </p:nvGrpSpPr>
        <p:grpSpPr>
          <a:xfrm>
            <a:off x="6719582" y="6015115"/>
            <a:ext cx="1426464" cy="0"/>
            <a:chOff x="3730752" y="5771683"/>
            <a:chExt cx="1426464" cy="0"/>
          </a:xfrm>
        </p:grpSpPr>
        <p:cxnSp>
          <p:nvCxnSpPr>
            <p:cNvPr id="332" name="Straight Arrow Connector 331"/>
            <p:cNvCxnSpPr/>
            <p:nvPr/>
          </p:nvCxnSpPr>
          <p:spPr>
            <a:xfrm>
              <a:off x="4509206" y="5771683"/>
              <a:ext cx="648010" cy="0"/>
            </a:xfrm>
            <a:prstGeom prst="straightConnector1">
              <a:avLst/>
            </a:prstGeom>
            <a:ln w="254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flipH="1">
              <a:off x="3730752" y="5771683"/>
              <a:ext cx="648010" cy="0"/>
            </a:xfrm>
            <a:prstGeom prst="straightConnector1">
              <a:avLst/>
            </a:prstGeom>
            <a:ln w="25400">
              <a:solidFill>
                <a:srgbClr val="B6082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34" name="TextBox 333"/>
          <p:cNvSpPr txBox="1"/>
          <p:nvPr/>
        </p:nvSpPr>
        <p:spPr>
          <a:xfrm>
            <a:off x="2241138" y="1666848"/>
            <a:ext cx="729194" cy="307777"/>
          </a:xfrm>
          <a:prstGeom prst="rect">
            <a:avLst/>
          </a:prstGeom>
          <a:noFill/>
        </p:spPr>
        <p:txBody>
          <a:bodyPr wrap="square" rtlCol="0">
            <a:spAutoFit/>
          </a:bodyPr>
          <a:lstStyle/>
          <a:p>
            <a:pPr algn="ctr"/>
            <a:r>
              <a:rPr lang="en-GB" sz="700" dirty="0" smtClean="0">
                <a:solidFill>
                  <a:srgbClr val="363636"/>
                </a:solidFill>
              </a:rPr>
              <a:t>N</a:t>
            </a:r>
            <a:br>
              <a:rPr lang="en-GB" sz="700" dirty="0" smtClean="0">
                <a:solidFill>
                  <a:srgbClr val="363636"/>
                </a:solidFill>
              </a:rPr>
            </a:br>
            <a:r>
              <a:rPr lang="en-GB" sz="700" dirty="0" smtClean="0">
                <a:solidFill>
                  <a:srgbClr val="363636"/>
                </a:solidFill>
              </a:rPr>
              <a:t>(RAM+PTX)</a:t>
            </a:r>
            <a:endParaRPr lang="en-GB" sz="700" dirty="0">
              <a:solidFill>
                <a:srgbClr val="363636"/>
              </a:solidFill>
            </a:endParaRPr>
          </a:p>
        </p:txBody>
      </p:sp>
      <p:sp>
        <p:nvSpPr>
          <p:cNvPr id="335" name="TextBox 334"/>
          <p:cNvSpPr txBox="1"/>
          <p:nvPr/>
        </p:nvSpPr>
        <p:spPr>
          <a:xfrm>
            <a:off x="2783241" y="1666848"/>
            <a:ext cx="729194" cy="307777"/>
          </a:xfrm>
          <a:prstGeom prst="rect">
            <a:avLst/>
          </a:prstGeom>
          <a:noFill/>
        </p:spPr>
        <p:txBody>
          <a:bodyPr wrap="square" rtlCol="0">
            <a:spAutoFit/>
          </a:bodyPr>
          <a:lstStyle/>
          <a:p>
            <a:pPr algn="ctr"/>
            <a:r>
              <a:rPr lang="en-GB" sz="700" dirty="0" smtClean="0">
                <a:solidFill>
                  <a:srgbClr val="363636"/>
                </a:solidFill>
              </a:rPr>
              <a:t>N</a:t>
            </a:r>
            <a:br>
              <a:rPr lang="en-GB" sz="700" dirty="0" smtClean="0">
                <a:solidFill>
                  <a:srgbClr val="363636"/>
                </a:solidFill>
              </a:rPr>
            </a:br>
            <a:r>
              <a:rPr lang="en-GB" sz="700" dirty="0" smtClean="0">
                <a:solidFill>
                  <a:srgbClr val="363636"/>
                </a:solidFill>
              </a:rPr>
              <a:t>(PBO+PTX)</a:t>
            </a:r>
            <a:endParaRPr lang="en-GB" sz="700" dirty="0">
              <a:solidFill>
                <a:srgbClr val="363636"/>
              </a:solidFill>
            </a:endParaRPr>
          </a:p>
        </p:txBody>
      </p:sp>
      <p:sp>
        <p:nvSpPr>
          <p:cNvPr id="338" name="Text Box 9"/>
          <p:cNvSpPr txBox="1">
            <a:spLocks noChangeArrowheads="1"/>
          </p:cNvSpPr>
          <p:nvPr/>
        </p:nvSpPr>
        <p:spPr bwMode="auto">
          <a:xfrm>
            <a:off x="231774" y="6284502"/>
            <a:ext cx="5101752" cy="41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b">
            <a:spAutoFit/>
          </a:bodyPr>
          <a:lstStyle/>
          <a:p>
            <a:r>
              <a:rPr lang="en-GB" sz="1100" dirty="0">
                <a:solidFill>
                  <a:srgbClr val="363636"/>
                </a:solidFill>
              </a:rPr>
              <a:t>*Region 1: Europe. United States and </a:t>
            </a:r>
            <a:r>
              <a:rPr lang="en-GB" sz="1100" dirty="0" smtClean="0">
                <a:solidFill>
                  <a:srgbClr val="363636"/>
                </a:solidFill>
              </a:rPr>
              <a:t>Australia. Region </a:t>
            </a:r>
            <a:r>
              <a:rPr lang="en-GB" sz="1100" dirty="0">
                <a:solidFill>
                  <a:srgbClr val="363636"/>
                </a:solidFill>
              </a:rPr>
              <a:t>2: Brazil, Chile, Mexico and </a:t>
            </a:r>
            <a:r>
              <a:rPr lang="en-GB" sz="1100" dirty="0" smtClean="0">
                <a:solidFill>
                  <a:srgbClr val="363636"/>
                </a:solidFill>
              </a:rPr>
              <a:t>Argentina. Region </a:t>
            </a:r>
            <a:r>
              <a:rPr lang="en-GB" sz="1100" dirty="0">
                <a:solidFill>
                  <a:srgbClr val="363636"/>
                </a:solidFill>
              </a:rPr>
              <a:t>3: Japan, South Korea, Hong, Taiwan and </a:t>
            </a:r>
            <a:r>
              <a:rPr lang="en-GB" sz="1100" dirty="0" smtClean="0">
                <a:solidFill>
                  <a:srgbClr val="363636"/>
                </a:solidFill>
              </a:rPr>
              <a:t>Singapore</a:t>
            </a:r>
            <a:endParaRPr lang="en-GB" sz="1100" dirty="0">
              <a:solidFill>
                <a:srgbClr val="363636"/>
              </a:solidFill>
            </a:endParaRPr>
          </a:p>
        </p:txBody>
      </p:sp>
    </p:spTree>
    <p:extLst>
      <p:ext uri="{BB962C8B-B14F-4D97-AF65-F5344CB8AC3E}">
        <p14:creationId xmlns:p14="http://schemas.microsoft.com/office/powerpoint/2010/main" val="202870211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500" dirty="0" smtClean="0"/>
              <a:t>LBA7: RAINBOW: A global, phase III, randomized, double-blind study of ramucirumab plus paclitaxel versus placebo plus paclitaxel in the treatment of metastatic </a:t>
            </a:r>
            <a:r>
              <a:rPr lang="en-GB" sz="1500" dirty="0" err="1" smtClean="0"/>
              <a:t>gastroesophageal</a:t>
            </a:r>
            <a:r>
              <a:rPr lang="en-GB" sz="1500" dirty="0" smtClean="0"/>
              <a:t> junction (GEJ) and gastric adenocarcinoma following disease progression on first-line platinum- and fluoropyrimidine-containing combination therapy RAINBOW IMCL CP12-0922 (I4T-IE-JVBE) – </a:t>
            </a:r>
            <a:r>
              <a:rPr lang="en-GB" sz="1500" dirty="0" err="1"/>
              <a:t>Wilke</a:t>
            </a:r>
            <a:r>
              <a:rPr lang="en-GB" sz="1500" dirty="0"/>
              <a:t> H et al</a:t>
            </a:r>
          </a:p>
        </p:txBody>
      </p:sp>
      <p:sp>
        <p:nvSpPr>
          <p:cNvPr id="3" name="Content Placeholder 2"/>
          <p:cNvSpPr>
            <a:spLocks noGrp="1"/>
          </p:cNvSpPr>
          <p:nvPr>
            <p:ph idx="1"/>
          </p:nvPr>
        </p:nvSpPr>
        <p:spPr/>
        <p:txBody>
          <a:bodyPr/>
          <a:lstStyle/>
          <a:p>
            <a:r>
              <a:rPr lang="en-GB" sz="1800" b="1" dirty="0" smtClean="0"/>
              <a:t>Key results</a:t>
            </a:r>
          </a:p>
          <a:p>
            <a:pPr lvl="1">
              <a:spcAft>
                <a:spcPts val="24000"/>
              </a:spcAft>
            </a:pPr>
            <a:r>
              <a:rPr lang="en-GB" sz="1800" dirty="0" smtClean="0"/>
              <a:t>Ramucirumab </a:t>
            </a:r>
            <a:r>
              <a:rPr lang="en-GB" sz="1800" dirty="0"/>
              <a:t>in </a:t>
            </a:r>
            <a:r>
              <a:rPr lang="en-GB" sz="1800" dirty="0" smtClean="0"/>
              <a:t>combination with paclitaxel provided a consistent additive effect across all efficacy endpoints</a:t>
            </a:r>
          </a:p>
          <a:p>
            <a:pPr lvl="1">
              <a:spcAft>
                <a:spcPts val="20000"/>
              </a:spcAft>
            </a:pPr>
            <a:r>
              <a:rPr lang="en-GB" sz="1800" dirty="0" smtClean="0"/>
              <a:t>Grade ≥3 TEAEs that occurred in &gt;10% of patients and at a higher incidence with </a:t>
            </a:r>
            <a:r>
              <a:rPr lang="en-GB" sz="1800" dirty="0" err="1" smtClean="0"/>
              <a:t>ramucirumab+paclitaxel</a:t>
            </a:r>
            <a:r>
              <a:rPr lang="en-GB" sz="1800" dirty="0" smtClean="0"/>
              <a:t> were: neutropenia, leukopenia, hypertension and fatigue; febrile neutropenia was low and similar between the two treatment groups</a:t>
            </a:r>
          </a:p>
        </p:txBody>
      </p:sp>
      <p:graphicFrame>
        <p:nvGraphicFramePr>
          <p:cNvPr id="22" name="Table 21"/>
          <p:cNvGraphicFramePr>
            <a:graphicFrameLocks noGrp="1"/>
          </p:cNvGraphicFramePr>
          <p:nvPr>
            <p:extLst>
              <p:ext uri="{D42A27DB-BD31-4B8C-83A1-F6EECF244321}">
                <p14:modId xmlns:p14="http://schemas.microsoft.com/office/powerpoint/2010/main" val="2982619455"/>
              </p:ext>
            </p:extLst>
          </p:nvPr>
        </p:nvGraphicFramePr>
        <p:xfrm>
          <a:off x="428626" y="2410691"/>
          <a:ext cx="8324853" cy="2714385"/>
        </p:xfrm>
        <a:graphic>
          <a:graphicData uri="http://schemas.openxmlformats.org/drawingml/2006/table">
            <a:tbl>
              <a:tblPr firstRow="1" bandRow="1">
                <a:tableStyleId>{69012ECD-51FC-41F1-AA8D-1B2483CD663E}</a:tableStyleId>
              </a:tblPr>
              <a:tblGrid>
                <a:gridCol w="3181349"/>
                <a:gridCol w="1393825"/>
                <a:gridCol w="1393825"/>
                <a:gridCol w="1393825"/>
                <a:gridCol w="962029"/>
              </a:tblGrid>
              <a:tr h="519825">
                <a:tc>
                  <a:txBody>
                    <a:bodyPr/>
                    <a:lstStyle/>
                    <a:p>
                      <a:r>
                        <a:rPr lang="en-GB" sz="1400" dirty="0" smtClean="0">
                          <a:solidFill>
                            <a:schemeClr val="tx2"/>
                          </a:solidFill>
                        </a:rPr>
                        <a:t>Efficacy</a:t>
                      </a:r>
                      <a:r>
                        <a:rPr lang="en-GB" sz="1400" baseline="0" dirty="0" smtClean="0">
                          <a:solidFill>
                            <a:schemeClr val="tx2"/>
                          </a:solidFill>
                        </a:rPr>
                        <a:t> parameter</a:t>
                      </a:r>
                      <a:endParaRPr lang="en-GB" sz="1400" dirty="0">
                        <a:solidFill>
                          <a:schemeClr val="tx2"/>
                        </a:solidFill>
                      </a:endParaRPr>
                    </a:p>
                  </a:txBody>
                  <a:tcPr anchor="b"/>
                </a:tc>
                <a:tc>
                  <a:txBody>
                    <a:bodyPr/>
                    <a:lstStyle/>
                    <a:p>
                      <a:pPr algn="ctr"/>
                      <a:r>
                        <a:rPr lang="en-GB" sz="1400" dirty="0" err="1" smtClean="0">
                          <a:solidFill>
                            <a:schemeClr val="tx2"/>
                          </a:solidFill>
                        </a:rPr>
                        <a:t>Ramucirumab+paclitaxel</a:t>
                      </a:r>
                      <a:endParaRPr lang="en-GB" sz="1400" dirty="0">
                        <a:solidFill>
                          <a:schemeClr val="tx2"/>
                        </a:solidFill>
                      </a:endParaRPr>
                    </a:p>
                  </a:txBody>
                  <a:tcPr anchor="b"/>
                </a:tc>
                <a:tc>
                  <a:txBody>
                    <a:bodyPr/>
                    <a:lstStyle/>
                    <a:p>
                      <a:pPr algn="ctr"/>
                      <a:r>
                        <a:rPr lang="en-GB" sz="1400" dirty="0" smtClean="0">
                          <a:solidFill>
                            <a:schemeClr val="tx2"/>
                          </a:solidFill>
                        </a:rPr>
                        <a:t>Placebo+</a:t>
                      </a:r>
                      <a:br>
                        <a:rPr lang="en-GB" sz="1400" dirty="0" smtClean="0">
                          <a:solidFill>
                            <a:schemeClr val="tx2"/>
                          </a:solidFill>
                        </a:rPr>
                      </a:br>
                      <a:r>
                        <a:rPr lang="en-GB" sz="1400" dirty="0" smtClean="0">
                          <a:solidFill>
                            <a:schemeClr val="tx2"/>
                          </a:solidFill>
                        </a:rPr>
                        <a:t>paclitaxel</a:t>
                      </a:r>
                      <a:endParaRPr lang="en-GB" sz="1400" dirty="0">
                        <a:solidFill>
                          <a:schemeClr val="tx2"/>
                        </a:solidFill>
                      </a:endParaRPr>
                    </a:p>
                  </a:txBody>
                  <a:tcPr anchor="b"/>
                </a:tc>
                <a:tc>
                  <a:txBody>
                    <a:bodyPr/>
                    <a:lstStyle/>
                    <a:p>
                      <a:pPr algn="ctr"/>
                      <a:r>
                        <a:rPr lang="en-GB" sz="1400" dirty="0" smtClean="0">
                          <a:solidFill>
                            <a:schemeClr val="tx2"/>
                          </a:solidFill>
                        </a:rPr>
                        <a:t>HR</a:t>
                      </a:r>
                      <a:br>
                        <a:rPr lang="en-GB" sz="1400" dirty="0" smtClean="0">
                          <a:solidFill>
                            <a:schemeClr val="tx2"/>
                          </a:solidFill>
                        </a:rPr>
                      </a:br>
                      <a:r>
                        <a:rPr lang="en-GB" sz="1400" dirty="0" smtClean="0">
                          <a:solidFill>
                            <a:schemeClr val="tx2"/>
                          </a:solidFill>
                        </a:rPr>
                        <a:t>p-value</a:t>
                      </a:r>
                      <a:endParaRPr lang="en-GB" sz="1400" dirty="0">
                        <a:solidFill>
                          <a:schemeClr val="tx2"/>
                        </a:solidFill>
                      </a:endParaRPr>
                    </a:p>
                  </a:txBody>
                  <a:tcPr anchor="b"/>
                </a:tc>
                <a:tc>
                  <a:txBody>
                    <a:bodyPr/>
                    <a:lstStyle/>
                    <a:p>
                      <a:pPr algn="ctr"/>
                      <a:r>
                        <a:rPr lang="en-GB" sz="1400" dirty="0" smtClean="0">
                          <a:solidFill>
                            <a:schemeClr val="tx2"/>
                          </a:solidFill>
                        </a:rPr>
                        <a:t>Delta</a:t>
                      </a:r>
                      <a:endParaRPr lang="en-GB" sz="1400" dirty="0">
                        <a:solidFill>
                          <a:schemeClr val="tx2"/>
                        </a:solidFill>
                      </a:endParaRPr>
                    </a:p>
                  </a:txBody>
                  <a:tcPr anchor="b"/>
                </a:tc>
              </a:tr>
              <a:tr h="365760">
                <a:tc>
                  <a:txBody>
                    <a:bodyPr/>
                    <a:lstStyle/>
                    <a:p>
                      <a:r>
                        <a:rPr lang="en-GB" sz="1400" dirty="0" smtClean="0"/>
                        <a:t>Response</a:t>
                      </a:r>
                      <a:r>
                        <a:rPr lang="en-GB" sz="1400" baseline="0" dirty="0" smtClean="0"/>
                        <a:t> rate, %</a:t>
                      </a:r>
                      <a:endParaRPr lang="en-GB" sz="1400" dirty="0"/>
                    </a:p>
                  </a:txBody>
                  <a:tcPr/>
                </a:tc>
                <a:tc>
                  <a:txBody>
                    <a:bodyPr/>
                    <a:lstStyle/>
                    <a:p>
                      <a:pPr algn="ctr"/>
                      <a:r>
                        <a:rPr lang="en-GB" sz="1400" dirty="0" smtClean="0"/>
                        <a:t>28</a:t>
                      </a:r>
                    </a:p>
                  </a:txBody>
                  <a:tcPr/>
                </a:tc>
                <a:tc>
                  <a:txBody>
                    <a:bodyPr/>
                    <a:lstStyle/>
                    <a:p>
                      <a:pPr algn="ctr"/>
                      <a:r>
                        <a:rPr lang="en-GB" sz="1400" dirty="0" smtClean="0"/>
                        <a:t>16</a:t>
                      </a:r>
                      <a:endParaRPr lang="en-GB" sz="1400" dirty="0"/>
                    </a:p>
                  </a:txBody>
                  <a:tcPr/>
                </a:tc>
                <a:tc>
                  <a:txBody>
                    <a:bodyPr/>
                    <a:lstStyle/>
                    <a:p>
                      <a:pPr algn="ctr"/>
                      <a:r>
                        <a:rPr lang="en-GB" sz="1400" dirty="0" smtClean="0"/>
                        <a:t>=0.0001</a:t>
                      </a:r>
                      <a:endParaRPr lang="en-GB" sz="1400" dirty="0"/>
                    </a:p>
                  </a:txBody>
                  <a:tcPr/>
                </a:tc>
                <a:tc>
                  <a:txBody>
                    <a:bodyPr/>
                    <a:lstStyle/>
                    <a:p>
                      <a:pPr algn="ctr"/>
                      <a:r>
                        <a:rPr lang="en-GB" sz="1400" dirty="0" smtClean="0"/>
                        <a:t>+12</a:t>
                      </a:r>
                      <a:endParaRPr lang="en-GB" sz="1400" dirty="0"/>
                    </a:p>
                  </a:txBody>
                  <a:tcPr/>
                </a:tc>
              </a:tr>
              <a:tr h="365760">
                <a:tc>
                  <a:txBody>
                    <a:bodyPr/>
                    <a:lstStyle/>
                    <a:p>
                      <a:r>
                        <a:rPr lang="en-GB" sz="1400" dirty="0" smtClean="0"/>
                        <a:t>Disease control rate,</a:t>
                      </a:r>
                      <a:r>
                        <a:rPr lang="en-GB" sz="1400" baseline="0" dirty="0" smtClean="0"/>
                        <a:t> %</a:t>
                      </a:r>
                      <a:endParaRPr lang="en-GB" sz="1400" dirty="0"/>
                    </a:p>
                  </a:txBody>
                  <a:tcPr/>
                </a:tc>
                <a:tc>
                  <a:txBody>
                    <a:bodyPr/>
                    <a:lstStyle/>
                    <a:p>
                      <a:pPr algn="ctr"/>
                      <a:r>
                        <a:rPr lang="en-GB" sz="1400" dirty="0" smtClean="0"/>
                        <a:t>80</a:t>
                      </a:r>
                      <a:endParaRPr lang="en-GB" sz="1400" dirty="0"/>
                    </a:p>
                  </a:txBody>
                  <a:tcPr/>
                </a:tc>
                <a:tc>
                  <a:txBody>
                    <a:bodyPr/>
                    <a:lstStyle/>
                    <a:p>
                      <a:pPr algn="ctr"/>
                      <a:r>
                        <a:rPr lang="en-GB" sz="1400" dirty="0" smtClean="0"/>
                        <a:t>64</a:t>
                      </a:r>
                      <a:endParaRPr lang="en-GB" sz="1400" dirty="0"/>
                    </a:p>
                  </a:txBody>
                  <a:tcPr/>
                </a:tc>
                <a:tc>
                  <a:txBody>
                    <a:bodyPr/>
                    <a:lstStyle/>
                    <a:p>
                      <a:pPr algn="ctr"/>
                      <a:r>
                        <a:rPr lang="en-GB" sz="1400" dirty="0" smtClean="0"/>
                        <a:t>&lt;0.0001</a:t>
                      </a:r>
                      <a:endParaRPr lang="en-GB" sz="1400" dirty="0"/>
                    </a:p>
                  </a:txBody>
                  <a:tcPr/>
                </a:tc>
                <a:tc>
                  <a:txBody>
                    <a:bodyPr/>
                    <a:lstStyle/>
                    <a:p>
                      <a:pPr algn="ctr"/>
                      <a:r>
                        <a:rPr lang="en-GB" sz="1400" dirty="0" smtClean="0"/>
                        <a:t>+16</a:t>
                      </a:r>
                      <a:endParaRPr lang="en-GB" sz="1400" dirty="0"/>
                    </a:p>
                  </a:txBody>
                  <a:tcPr/>
                </a:tc>
              </a:tr>
              <a:tr h="365760">
                <a:tc>
                  <a:txBody>
                    <a:bodyPr/>
                    <a:lstStyle/>
                    <a:p>
                      <a:r>
                        <a:rPr lang="en-GB" sz="1400" dirty="0" smtClean="0"/>
                        <a:t>Median</a:t>
                      </a:r>
                      <a:r>
                        <a:rPr lang="en-GB" sz="1400" baseline="0" dirty="0" smtClean="0"/>
                        <a:t> PFS, months</a:t>
                      </a:r>
                    </a:p>
                    <a:p>
                      <a:pPr marL="0" indent="177800"/>
                      <a:r>
                        <a:rPr lang="en-GB" sz="1400" baseline="0" dirty="0" smtClean="0"/>
                        <a:t>At 6 months, %</a:t>
                      </a:r>
                    </a:p>
                    <a:p>
                      <a:pPr marL="0" indent="177800"/>
                      <a:r>
                        <a:rPr lang="en-GB" sz="1400" baseline="0" dirty="0" smtClean="0"/>
                        <a:t>At 9 months, %</a:t>
                      </a:r>
                      <a:endParaRPr lang="en-GB" sz="1400" dirty="0"/>
                    </a:p>
                  </a:txBody>
                  <a:tcPr/>
                </a:tc>
                <a:tc>
                  <a:txBody>
                    <a:bodyPr/>
                    <a:lstStyle/>
                    <a:p>
                      <a:pPr algn="ctr"/>
                      <a:r>
                        <a:rPr lang="en-GB" sz="1400" dirty="0" smtClean="0"/>
                        <a:t>4.40</a:t>
                      </a:r>
                    </a:p>
                    <a:p>
                      <a:pPr algn="ctr"/>
                      <a:r>
                        <a:rPr lang="en-GB" sz="1400" dirty="0" smtClean="0"/>
                        <a:t>36</a:t>
                      </a:r>
                    </a:p>
                    <a:p>
                      <a:pPr algn="ctr"/>
                      <a:r>
                        <a:rPr lang="en-GB" sz="1400" dirty="0" smtClean="0"/>
                        <a:t>22</a:t>
                      </a:r>
                      <a:endParaRPr lang="en-GB" sz="1400" dirty="0"/>
                    </a:p>
                  </a:txBody>
                  <a:tcPr/>
                </a:tc>
                <a:tc>
                  <a:txBody>
                    <a:bodyPr/>
                    <a:lstStyle/>
                    <a:p>
                      <a:pPr algn="ctr"/>
                      <a:r>
                        <a:rPr lang="en-GB" sz="1400" dirty="0" smtClean="0"/>
                        <a:t>2.86</a:t>
                      </a:r>
                    </a:p>
                    <a:p>
                      <a:pPr algn="ctr"/>
                      <a:r>
                        <a:rPr lang="en-GB" sz="1400" dirty="0" smtClean="0"/>
                        <a:t>17</a:t>
                      </a:r>
                    </a:p>
                    <a:p>
                      <a:pPr algn="ctr"/>
                      <a:r>
                        <a:rPr lang="en-GB" sz="1400" dirty="0" smtClean="0"/>
                        <a:t>10</a:t>
                      </a:r>
                      <a:endParaRPr lang="en-GB" sz="1400" dirty="0"/>
                    </a:p>
                  </a:txBody>
                  <a:tcPr/>
                </a:tc>
                <a:tc>
                  <a:txBody>
                    <a:bodyPr/>
                    <a:lstStyle/>
                    <a:p>
                      <a:pPr algn="ctr"/>
                      <a:r>
                        <a:rPr lang="en-GB" sz="1400" dirty="0" smtClean="0"/>
                        <a:t>HR 0.635</a:t>
                      </a:r>
                      <a:br>
                        <a:rPr lang="en-GB" sz="1400" dirty="0" smtClean="0"/>
                      </a:br>
                      <a:r>
                        <a:rPr lang="en-GB" sz="1400" dirty="0" smtClean="0"/>
                        <a:t>&lt;0.0001</a:t>
                      </a:r>
                      <a:endParaRPr lang="en-GB" sz="1400" dirty="0"/>
                    </a:p>
                  </a:txBody>
                  <a:tcPr anchor="ctr"/>
                </a:tc>
                <a:tc>
                  <a:txBody>
                    <a:bodyPr/>
                    <a:lstStyle/>
                    <a:p>
                      <a:pPr algn="ctr"/>
                      <a:r>
                        <a:rPr lang="en-GB" sz="1400" dirty="0" smtClean="0"/>
                        <a:t>+1.5</a:t>
                      </a:r>
                    </a:p>
                    <a:p>
                      <a:pPr algn="ctr"/>
                      <a:r>
                        <a:rPr lang="en-GB" sz="1400" dirty="0" smtClean="0"/>
                        <a:t>+19</a:t>
                      </a:r>
                    </a:p>
                    <a:p>
                      <a:pPr algn="ctr"/>
                      <a:r>
                        <a:rPr lang="en-GB" sz="1400" dirty="0" smtClean="0"/>
                        <a:t>+12</a:t>
                      </a:r>
                      <a:endParaRPr lang="en-GB" sz="1400" dirty="0"/>
                    </a:p>
                  </a:txBody>
                  <a:tcPr/>
                </a:tc>
              </a:tr>
              <a:tr h="365760">
                <a:tc>
                  <a:txBody>
                    <a:bodyPr/>
                    <a:lstStyle/>
                    <a:p>
                      <a:r>
                        <a:rPr lang="en-GB" sz="1400" dirty="0" smtClean="0"/>
                        <a:t>Median</a:t>
                      </a:r>
                      <a:r>
                        <a:rPr lang="en-GB" sz="1400" baseline="0" dirty="0" smtClean="0"/>
                        <a:t> OS, months</a:t>
                      </a:r>
                    </a:p>
                    <a:p>
                      <a:pPr marL="0" indent="177800"/>
                      <a:r>
                        <a:rPr lang="en-GB" sz="1400" baseline="0" dirty="0" smtClean="0"/>
                        <a:t>At 6 months, %</a:t>
                      </a:r>
                    </a:p>
                    <a:p>
                      <a:pPr marL="0" indent="177800"/>
                      <a:r>
                        <a:rPr lang="en-GB" sz="1400" baseline="0" dirty="0" smtClean="0"/>
                        <a:t>At 12 months, %</a:t>
                      </a:r>
                      <a:endParaRPr lang="en-GB" sz="1400" dirty="0"/>
                    </a:p>
                  </a:txBody>
                  <a:tcPr/>
                </a:tc>
                <a:tc>
                  <a:txBody>
                    <a:bodyPr/>
                    <a:lstStyle/>
                    <a:p>
                      <a:pPr algn="ctr"/>
                      <a:r>
                        <a:rPr lang="en-GB" sz="1400" dirty="0" smtClean="0"/>
                        <a:t>9.63</a:t>
                      </a:r>
                    </a:p>
                    <a:p>
                      <a:pPr algn="ctr"/>
                      <a:r>
                        <a:rPr lang="en-GB" sz="1400" dirty="0" smtClean="0"/>
                        <a:t>72</a:t>
                      </a:r>
                    </a:p>
                    <a:p>
                      <a:pPr algn="ctr"/>
                      <a:r>
                        <a:rPr lang="en-GB" sz="1400" dirty="0" smtClean="0"/>
                        <a:t>40</a:t>
                      </a:r>
                      <a:endParaRPr lang="en-GB" sz="1400" dirty="0"/>
                    </a:p>
                  </a:txBody>
                  <a:tcPr/>
                </a:tc>
                <a:tc>
                  <a:txBody>
                    <a:bodyPr/>
                    <a:lstStyle/>
                    <a:p>
                      <a:pPr algn="ctr"/>
                      <a:r>
                        <a:rPr lang="en-GB" sz="1400" dirty="0" smtClean="0"/>
                        <a:t>7.36</a:t>
                      </a:r>
                    </a:p>
                    <a:p>
                      <a:pPr algn="ctr"/>
                      <a:r>
                        <a:rPr lang="en-GB" sz="1400" dirty="0" smtClean="0"/>
                        <a:t>57</a:t>
                      </a:r>
                    </a:p>
                    <a:p>
                      <a:pPr algn="ctr"/>
                      <a:r>
                        <a:rPr lang="en-GB" sz="1400" dirty="0" smtClean="0"/>
                        <a:t>30</a:t>
                      </a:r>
                      <a:endParaRPr lang="en-GB" sz="1400" dirty="0"/>
                    </a:p>
                  </a:txBody>
                  <a:tcPr/>
                </a:tc>
                <a:tc>
                  <a:txBody>
                    <a:bodyPr/>
                    <a:lstStyle/>
                    <a:p>
                      <a:pPr algn="ctr"/>
                      <a:r>
                        <a:rPr lang="en-GB" sz="1400" dirty="0" smtClean="0"/>
                        <a:t>HR 0.807</a:t>
                      </a:r>
                    </a:p>
                    <a:p>
                      <a:pPr algn="ctr"/>
                      <a:r>
                        <a:rPr lang="en-GB" sz="1400" dirty="0" smtClean="0"/>
                        <a:t>=0.0169</a:t>
                      </a:r>
                      <a:endParaRPr lang="en-GB" sz="1400" dirty="0"/>
                    </a:p>
                  </a:txBody>
                  <a:tcPr anchor="ctr"/>
                </a:tc>
                <a:tc>
                  <a:txBody>
                    <a:bodyPr/>
                    <a:lstStyle/>
                    <a:p>
                      <a:pPr algn="ctr"/>
                      <a:r>
                        <a:rPr lang="en-GB" sz="1400" dirty="0" smtClean="0"/>
                        <a:t>+2.3</a:t>
                      </a:r>
                    </a:p>
                    <a:p>
                      <a:pPr algn="ctr"/>
                      <a:r>
                        <a:rPr lang="en-GB" sz="1400" dirty="0" smtClean="0"/>
                        <a:t>+15</a:t>
                      </a:r>
                    </a:p>
                    <a:p>
                      <a:pPr algn="ctr"/>
                      <a:r>
                        <a:rPr lang="en-GB" sz="1400" dirty="0" smtClean="0"/>
                        <a:t>+10</a:t>
                      </a:r>
                      <a:endParaRPr lang="en-GB" sz="1400" dirty="0"/>
                    </a:p>
                  </a:txBody>
                  <a:tcPr/>
                </a:tc>
              </a:tr>
            </a:tbl>
          </a:graphicData>
        </a:graphic>
      </p:graphicFrame>
      <p:sp>
        <p:nvSpPr>
          <p:cNvPr id="6"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Wilke</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LBA7)</a:t>
            </a:r>
            <a:endParaRPr lang="en-GB" sz="1100" dirty="0">
              <a:solidFill>
                <a:srgbClr val="363636"/>
              </a:solidFill>
            </a:endParaRPr>
          </a:p>
        </p:txBody>
      </p:sp>
    </p:spTree>
    <p:extLst>
      <p:ext uri="{BB962C8B-B14F-4D97-AF65-F5344CB8AC3E}">
        <p14:creationId xmlns:p14="http://schemas.microsoft.com/office/powerpoint/2010/main" val="358290589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500" dirty="0" smtClean="0"/>
              <a:t>LBA7: RAINBOW: A global, phase III, randomized, double-blind study of ramucirumab plus paclitaxel versus placebo plus paclitaxel in the treatment of metastatic </a:t>
            </a:r>
            <a:r>
              <a:rPr lang="en-GB" sz="1500" dirty="0" err="1" smtClean="0"/>
              <a:t>gastroesophageal</a:t>
            </a:r>
            <a:r>
              <a:rPr lang="en-GB" sz="1500" dirty="0" smtClean="0"/>
              <a:t> junction (GEJ) and gastric adenocarcinoma following disease progression on first-line platinum- and fluoropyrimidine-containing combination therapy RAINBOW IMCL CP12-0922 (I4T-IE-JVBE) – </a:t>
            </a:r>
            <a:r>
              <a:rPr lang="en-GB" sz="1500" dirty="0" err="1"/>
              <a:t>Wilke</a:t>
            </a:r>
            <a:r>
              <a:rPr lang="en-GB" sz="1500" dirty="0"/>
              <a:t> H et al</a:t>
            </a:r>
          </a:p>
        </p:txBody>
      </p:sp>
      <p:sp>
        <p:nvSpPr>
          <p:cNvPr id="3" name="Content Placeholder 2"/>
          <p:cNvSpPr>
            <a:spLocks noGrp="1"/>
          </p:cNvSpPr>
          <p:nvPr>
            <p:ph idx="1"/>
          </p:nvPr>
        </p:nvSpPr>
        <p:spPr/>
        <p:txBody>
          <a:bodyPr/>
          <a:lstStyle/>
          <a:p>
            <a:r>
              <a:rPr lang="en-GB" b="1" dirty="0" smtClean="0"/>
              <a:t>Conclusions</a:t>
            </a:r>
          </a:p>
          <a:p>
            <a:pPr lvl="1"/>
            <a:r>
              <a:rPr lang="en-GB" b="1" dirty="0" smtClean="0"/>
              <a:t>Ramucirumab in combination with paclitaxel provided a significant and clinically meaningful OS benefit of &gt;2 months; risk reduction of death by 19%</a:t>
            </a:r>
          </a:p>
          <a:p>
            <a:pPr lvl="1"/>
            <a:r>
              <a:rPr lang="en-GB" b="1" dirty="0" smtClean="0"/>
              <a:t>Significant benefits were also observed for PFS and ORR</a:t>
            </a:r>
          </a:p>
          <a:p>
            <a:pPr lvl="1"/>
            <a:r>
              <a:rPr lang="en-GB" b="1" dirty="0" smtClean="0"/>
              <a:t>Ramucirumab is an effective new drug for the treatment of patients with metastatic or locally advanced </a:t>
            </a:r>
            <a:r>
              <a:rPr lang="en-GB" b="1" dirty="0" err="1" smtClean="0"/>
              <a:t>unresectable</a:t>
            </a:r>
            <a:r>
              <a:rPr lang="en-GB" b="1" dirty="0" smtClean="0"/>
              <a:t> gastric or GEJ cancer who have received prior chemotherapy</a:t>
            </a:r>
          </a:p>
          <a:p>
            <a:pPr lvl="1"/>
            <a:r>
              <a:rPr lang="en-GB" b="1" dirty="0" smtClean="0"/>
              <a:t>The findings demonstrate that second-line therapy improves survival of </a:t>
            </a:r>
            <a:r>
              <a:rPr lang="en-GB" b="1" dirty="0"/>
              <a:t>patients with metastatic or locally advanced </a:t>
            </a:r>
            <a:r>
              <a:rPr lang="en-GB" b="1" dirty="0" err="1"/>
              <a:t>unresectable</a:t>
            </a:r>
            <a:r>
              <a:rPr lang="en-GB" b="1" dirty="0"/>
              <a:t> gastric </a:t>
            </a:r>
            <a:r>
              <a:rPr lang="en-GB" b="1" dirty="0" smtClean="0"/>
              <a:t>cancer</a:t>
            </a:r>
          </a:p>
          <a:p>
            <a:pPr lvl="1"/>
            <a:endParaRPr lang="en-GB" b="1" dirty="0" smtClean="0"/>
          </a:p>
        </p:txBody>
      </p:sp>
      <p:sp>
        <p:nvSpPr>
          <p:cNvPr id="6"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Wilke</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LBA7)</a:t>
            </a:r>
            <a:endParaRPr lang="en-GB" sz="1100" dirty="0">
              <a:solidFill>
                <a:srgbClr val="363636"/>
              </a:solidFill>
            </a:endParaRPr>
          </a:p>
        </p:txBody>
      </p:sp>
    </p:spTree>
    <p:extLst>
      <p:ext uri="{BB962C8B-B14F-4D97-AF65-F5344CB8AC3E}">
        <p14:creationId xmlns:p14="http://schemas.microsoft.com/office/powerpoint/2010/main" val="757166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4020: E2208: Randomized phase II study of paclitaxel with or without the anti-IGF-IR</a:t>
            </a:r>
            <a:br>
              <a:rPr lang="en-GB" sz="1600" dirty="0"/>
            </a:br>
            <a:r>
              <a:rPr lang="en-GB" sz="1600" dirty="0"/>
              <a:t>antibody </a:t>
            </a:r>
            <a:r>
              <a:rPr lang="en-GB" sz="1600" dirty="0" err="1"/>
              <a:t>cixutumumab</a:t>
            </a:r>
            <a:r>
              <a:rPr lang="en-GB" sz="1600" dirty="0"/>
              <a:t> (IMC-A12) as second-line treatment for patients with</a:t>
            </a:r>
            <a:br>
              <a:rPr lang="en-GB" sz="1600" dirty="0"/>
            </a:br>
            <a:r>
              <a:rPr lang="en-GB" sz="1600" dirty="0"/>
              <a:t>metastatic </a:t>
            </a:r>
            <a:r>
              <a:rPr lang="en-GB" sz="1600" dirty="0" err="1"/>
              <a:t>esophageal</a:t>
            </a:r>
            <a:r>
              <a:rPr lang="en-GB" sz="1600" dirty="0"/>
              <a:t> or GE junction cancer – </a:t>
            </a:r>
            <a:r>
              <a:rPr lang="en-GB" sz="1600" dirty="0" smtClean="0"/>
              <a:t>Cohen SJ et </a:t>
            </a:r>
            <a:r>
              <a:rPr lang="en-GB" sz="1600" dirty="0"/>
              <a:t>al</a:t>
            </a:r>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dirty="0"/>
              <a:t>To compare </a:t>
            </a:r>
            <a:r>
              <a:rPr lang="en-GB" sz="1800" dirty="0" smtClean="0"/>
              <a:t>paclitaxel alone with </a:t>
            </a:r>
            <a:r>
              <a:rPr lang="en-GB" sz="1800" dirty="0" err="1" smtClean="0"/>
              <a:t>paclitaxel+cixutumumab</a:t>
            </a:r>
            <a:r>
              <a:rPr lang="en-GB" sz="1800" dirty="0" smtClean="0"/>
              <a:t> in patients </a:t>
            </a:r>
            <a:r>
              <a:rPr lang="en-GB" sz="1800" dirty="0"/>
              <a:t>as second-line </a:t>
            </a:r>
            <a:r>
              <a:rPr lang="en-GB" sz="1800" dirty="0" smtClean="0"/>
              <a:t>treatment </a:t>
            </a:r>
            <a:r>
              <a:rPr lang="en-GB" sz="1800" dirty="0"/>
              <a:t>for </a:t>
            </a:r>
            <a:r>
              <a:rPr lang="en-GB" sz="1800" dirty="0" smtClean="0"/>
              <a:t>patients with metastatic oesophageal </a:t>
            </a:r>
            <a:r>
              <a:rPr lang="en-GB" sz="1800" dirty="0"/>
              <a:t>or </a:t>
            </a:r>
            <a:r>
              <a:rPr lang="en-GB" sz="1800" dirty="0" smtClean="0"/>
              <a:t>gastro-oesophageal junction (GEJ) cancer</a:t>
            </a:r>
            <a:endParaRPr lang="en-GB" sz="1800" dirty="0"/>
          </a:p>
        </p:txBody>
      </p:sp>
      <p:sp>
        <p:nvSpPr>
          <p:cNvPr id="5124" name="Text Box 4"/>
          <p:cNvSpPr txBox="1">
            <a:spLocks noChangeArrowheads="1"/>
          </p:cNvSpPr>
          <p:nvPr/>
        </p:nvSpPr>
        <p:spPr bwMode="auto">
          <a:xfrm>
            <a:off x="5092161" y="6474897"/>
            <a:ext cx="383117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Cohen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4020) </a:t>
            </a:r>
            <a:endParaRPr lang="en-GB" sz="1200" dirty="0">
              <a:solidFill>
                <a:srgbClr val="363636"/>
              </a:solidFill>
            </a:endParaRPr>
          </a:p>
        </p:txBody>
      </p:sp>
      <p:sp>
        <p:nvSpPr>
          <p:cNvPr id="7" name="Rectangle 9"/>
          <p:cNvSpPr txBox="1">
            <a:spLocks noChangeArrowheads="1"/>
          </p:cNvSpPr>
          <p:nvPr/>
        </p:nvSpPr>
        <p:spPr bwMode="auto">
          <a:xfrm>
            <a:off x="228600" y="5447391"/>
            <a:ext cx="4267200" cy="97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PFS</a:t>
            </a:r>
          </a:p>
          <a:p>
            <a:pPr>
              <a:buClr>
                <a:srgbClr val="043882"/>
              </a:buClr>
            </a:pPr>
            <a:endParaRPr lang="en-GB" sz="1600" kern="0" dirty="0" smtClean="0">
              <a:solidFill>
                <a:srgbClr val="363636"/>
              </a:solidFill>
            </a:endParaRPr>
          </a:p>
        </p:txBody>
      </p:sp>
      <p:sp>
        <p:nvSpPr>
          <p:cNvPr id="8" name="Content Placeholder 26"/>
          <p:cNvSpPr txBox="1">
            <a:spLocks/>
          </p:cNvSpPr>
          <p:nvPr/>
        </p:nvSpPr>
        <p:spPr>
          <a:xfrm>
            <a:off x="4648200" y="5447391"/>
            <a:ext cx="4267200" cy="976648"/>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OS, RR and toxicity</a:t>
            </a:r>
          </a:p>
        </p:txBody>
      </p:sp>
      <p:sp>
        <p:nvSpPr>
          <p:cNvPr id="9" name="Oval 14"/>
          <p:cNvSpPr>
            <a:spLocks noChangeArrowheads="1"/>
          </p:cNvSpPr>
          <p:nvPr/>
        </p:nvSpPr>
        <p:spPr bwMode="auto">
          <a:xfrm>
            <a:off x="3941537" y="3664627"/>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10" name="AutoShape 15"/>
          <p:cNvCxnSpPr>
            <a:cxnSpLocks noChangeShapeType="1"/>
            <a:stCxn id="9" idx="0"/>
          </p:cNvCxnSpPr>
          <p:nvPr/>
        </p:nvCxnSpPr>
        <p:spPr bwMode="auto">
          <a:xfrm rot="5400000" flipH="1" flipV="1">
            <a:off x="4236189" y="3035507"/>
            <a:ext cx="626267" cy="631975"/>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p:cNvCxnSpPr>
          <p:nvPr/>
        </p:nvCxnSpPr>
        <p:spPr bwMode="auto">
          <a:xfrm rot="16200000" flipH="1">
            <a:off x="4239363" y="4242798"/>
            <a:ext cx="619919" cy="631975"/>
          </a:xfrm>
          <a:prstGeom prst="bentConnector2">
            <a:avLst/>
          </a:prstGeom>
          <a:noFill/>
          <a:ln w="38100">
            <a:solidFill>
              <a:schemeClr val="bg1"/>
            </a:solidFill>
            <a:miter lim="800000"/>
            <a:headEnd/>
            <a:tailEnd type="triangle" w="med" len="med"/>
          </a:ln>
        </p:spPr>
      </p:cxnSp>
      <p:sp>
        <p:nvSpPr>
          <p:cNvPr id="12" name="AutoShape 12"/>
          <p:cNvSpPr>
            <a:spLocks noChangeArrowheads="1"/>
          </p:cNvSpPr>
          <p:nvPr/>
        </p:nvSpPr>
        <p:spPr bwMode="auto">
          <a:xfrm>
            <a:off x="8257722" y="4604427"/>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3" name="AutoShape 12"/>
          <p:cNvSpPr>
            <a:spLocks noChangeArrowheads="1"/>
          </p:cNvSpPr>
          <p:nvPr/>
        </p:nvSpPr>
        <p:spPr bwMode="auto">
          <a:xfrm>
            <a:off x="8257722" y="2774041"/>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5" name="AutoShape 19"/>
          <p:cNvCxnSpPr>
            <a:cxnSpLocks noChangeShapeType="1"/>
            <a:endCxn id="9" idx="2"/>
          </p:cNvCxnSpPr>
          <p:nvPr/>
        </p:nvCxnSpPr>
        <p:spPr bwMode="auto">
          <a:xfrm>
            <a:off x="3684814" y="3956727"/>
            <a:ext cx="256723" cy="0"/>
          </a:xfrm>
          <a:prstGeom prst="straightConnector1">
            <a:avLst/>
          </a:prstGeom>
          <a:noFill/>
          <a:ln w="38100">
            <a:solidFill>
              <a:schemeClr val="bg1"/>
            </a:solidFill>
            <a:round/>
            <a:headEnd/>
            <a:tailEnd type="triangle" w="med" len="med"/>
          </a:ln>
        </p:spPr>
      </p:cxnSp>
      <p:cxnSp>
        <p:nvCxnSpPr>
          <p:cNvPr id="16" name="AutoShape 20"/>
          <p:cNvCxnSpPr>
            <a:cxnSpLocks noChangeShapeType="1"/>
            <a:stCxn id="19" idx="3"/>
            <a:endCxn id="12" idx="1"/>
          </p:cNvCxnSpPr>
          <p:nvPr/>
        </p:nvCxnSpPr>
        <p:spPr bwMode="auto">
          <a:xfrm>
            <a:off x="7646068" y="4868746"/>
            <a:ext cx="611654" cy="0"/>
          </a:xfrm>
          <a:prstGeom prst="straightConnector1">
            <a:avLst/>
          </a:prstGeom>
          <a:noFill/>
          <a:ln w="38100">
            <a:solidFill>
              <a:schemeClr val="bg1"/>
            </a:solidFill>
            <a:prstDash val="dash"/>
            <a:round/>
            <a:headEnd/>
            <a:tailEnd type="triangle" w="med" len="med"/>
          </a:ln>
        </p:spPr>
      </p:cxnSp>
      <p:cxnSp>
        <p:nvCxnSpPr>
          <p:cNvPr id="17" name="AutoShape 21"/>
          <p:cNvCxnSpPr>
            <a:cxnSpLocks noChangeShapeType="1"/>
            <a:stCxn id="20" idx="3"/>
            <a:endCxn id="13" idx="1"/>
          </p:cNvCxnSpPr>
          <p:nvPr/>
        </p:nvCxnSpPr>
        <p:spPr bwMode="auto">
          <a:xfrm>
            <a:off x="7647708" y="3038360"/>
            <a:ext cx="610014" cy="0"/>
          </a:xfrm>
          <a:prstGeom prst="straightConnector1">
            <a:avLst/>
          </a:prstGeom>
          <a:noFill/>
          <a:ln w="38100">
            <a:solidFill>
              <a:schemeClr val="bg1"/>
            </a:solidFill>
            <a:round/>
            <a:headEnd/>
            <a:tailEnd type="triangle" w="med" len="med"/>
          </a:ln>
        </p:spPr>
      </p:cxnSp>
      <p:sp>
        <p:nvSpPr>
          <p:cNvPr id="18" name="AutoShape 9"/>
          <p:cNvSpPr>
            <a:spLocks noChangeArrowheads="1"/>
          </p:cNvSpPr>
          <p:nvPr/>
        </p:nvSpPr>
        <p:spPr bwMode="auto">
          <a:xfrm>
            <a:off x="228600" y="2725338"/>
            <a:ext cx="3456214" cy="2475335"/>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Patients </a:t>
            </a:r>
            <a:r>
              <a:rPr lang="en-GB" altLang="zh-CN" dirty="0">
                <a:solidFill>
                  <a:srgbClr val="FFFFFF"/>
                </a:solidFill>
                <a:ea typeface="SimSun" pitchFamily="2" charset="-122"/>
              </a:rPr>
              <a:t>with metastatic </a:t>
            </a:r>
            <a:r>
              <a:rPr lang="en-GB" altLang="zh-CN" dirty="0" smtClean="0">
                <a:solidFill>
                  <a:srgbClr val="FFFFFF"/>
                </a:solidFill>
                <a:ea typeface="SimSun" pitchFamily="2" charset="-122"/>
              </a:rPr>
              <a:t>adenocarcinoma </a:t>
            </a:r>
            <a:r>
              <a:rPr lang="en-GB" altLang="zh-CN" dirty="0">
                <a:solidFill>
                  <a:srgbClr val="FFFFFF"/>
                </a:solidFill>
                <a:ea typeface="SimSun" pitchFamily="2" charset="-122"/>
              </a:rPr>
              <a:t>or </a:t>
            </a:r>
            <a:r>
              <a:rPr lang="en-GB" altLang="zh-CN" dirty="0" smtClean="0">
                <a:solidFill>
                  <a:srgbClr val="FFFFFF"/>
                </a:solidFill>
                <a:ea typeface="SimSun" pitchFamily="2" charset="-122"/>
              </a:rPr>
              <a:t>SCC of oesophagus or GEJ</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ECOG PS </a:t>
            </a:r>
            <a:r>
              <a:rPr lang="en-GB" altLang="zh-CN" dirty="0" smtClean="0">
                <a:solidFill>
                  <a:srgbClr val="FFFFFF"/>
                </a:solidFill>
                <a:ea typeface="SimSun" pitchFamily="2" charset="-122"/>
              </a:rPr>
              <a:t>0–2</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No </a:t>
            </a:r>
            <a:r>
              <a:rPr lang="en-GB" altLang="zh-CN" dirty="0">
                <a:solidFill>
                  <a:srgbClr val="FFFFFF"/>
                </a:solidFill>
                <a:ea typeface="SimSun" pitchFamily="2" charset="-122"/>
              </a:rPr>
              <a:t>prior </a:t>
            </a:r>
            <a:r>
              <a:rPr lang="en-GB" altLang="zh-CN" dirty="0" err="1" smtClean="0">
                <a:solidFill>
                  <a:srgbClr val="FFFFFF"/>
                </a:solidFill>
                <a:ea typeface="SimSun" pitchFamily="2" charset="-122"/>
              </a:rPr>
              <a:t>taxane</a:t>
            </a:r>
            <a:endParaRPr lang="en-GB" altLang="zh-CN" dirty="0" smtClean="0">
              <a:solidFill>
                <a:srgbClr val="FFFFFF"/>
              </a:solidFill>
              <a:ea typeface="SimSun" pitchFamily="2" charset="-122"/>
            </a:endParaRPr>
          </a:p>
          <a:p>
            <a:pPr defTabSz="892175" eaLnBrk="0" hangingPunct="0">
              <a:spcAft>
                <a:spcPct val="30000"/>
              </a:spcAft>
            </a:pPr>
            <a:r>
              <a:rPr lang="en-GB" altLang="zh-CN" dirty="0" smtClean="0">
                <a:solidFill>
                  <a:srgbClr val="FFFFFF"/>
                </a:solidFill>
                <a:ea typeface="SimSun" pitchFamily="2" charset="-122"/>
              </a:rPr>
              <a:t>(n=87)</a:t>
            </a:r>
            <a:endParaRPr lang="en-GB" altLang="zh-CN" dirty="0">
              <a:solidFill>
                <a:srgbClr val="FFFFFF"/>
              </a:solidFill>
              <a:ea typeface="SimSun" pitchFamily="2" charset="-122"/>
            </a:endParaRPr>
          </a:p>
        </p:txBody>
      </p:sp>
      <p:sp>
        <p:nvSpPr>
          <p:cNvPr id="19" name="AutoShape 12"/>
          <p:cNvSpPr>
            <a:spLocks noChangeArrowheads="1"/>
          </p:cNvSpPr>
          <p:nvPr/>
        </p:nvSpPr>
        <p:spPr bwMode="auto">
          <a:xfrm>
            <a:off x="4865310" y="4458378"/>
            <a:ext cx="2780758"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a:solidFill>
                  <a:srgbClr val="363636"/>
                </a:solidFill>
                <a:ea typeface="SimSun" pitchFamily="2" charset="-122"/>
              </a:rPr>
              <a:t>Arm </a:t>
            </a:r>
            <a:r>
              <a:rPr lang="en-GB" altLang="zh-CN" b="1" dirty="0" smtClean="0">
                <a:solidFill>
                  <a:srgbClr val="363636"/>
                </a:solidFill>
                <a:ea typeface="SimSun" pitchFamily="2" charset="-122"/>
              </a:rPr>
              <a:t>B</a:t>
            </a:r>
            <a:r>
              <a:rPr lang="en-GB" altLang="zh-CN" dirty="0" smtClean="0">
                <a:solidFill>
                  <a:srgbClr val="363636"/>
                </a:solidFill>
                <a:ea typeface="SimSun" pitchFamily="2" charset="-122"/>
              </a:rPr>
              <a:t>: Paclitaxel* </a:t>
            </a:r>
            <a:r>
              <a:rPr lang="en-GB" altLang="zh-CN" dirty="0">
                <a:solidFill>
                  <a:srgbClr val="363636"/>
                </a:solidFill>
                <a:ea typeface="SimSun" pitchFamily="2" charset="-122"/>
              </a:rPr>
              <a:t>+ </a:t>
            </a:r>
            <a:r>
              <a:rPr lang="en-GB" altLang="zh-CN" dirty="0" err="1" smtClean="0">
                <a:solidFill>
                  <a:srgbClr val="363636"/>
                </a:solidFill>
                <a:ea typeface="SimSun" pitchFamily="2" charset="-122"/>
              </a:rPr>
              <a:t>cixutumumab</a:t>
            </a:r>
            <a:r>
              <a:rPr lang="en-GB" altLang="zh-CN" baseline="30000" dirty="0" smtClean="0">
                <a:solidFill>
                  <a:srgbClr val="363636"/>
                </a:solidFill>
                <a:ea typeface="SimSun" pitchFamily="2" charset="-122"/>
              </a:rPr>
              <a:t>†</a:t>
            </a:r>
            <a:r>
              <a:rPr lang="en-GB" altLang="zh-CN" dirty="0" smtClean="0">
                <a:solidFill>
                  <a:srgbClr val="363636"/>
                </a:solidFill>
                <a:ea typeface="SimSun" pitchFamily="2" charset="-122"/>
              </a:rPr>
              <a:t> </a:t>
            </a:r>
          </a:p>
          <a:p>
            <a:pPr algn="ctr" defTabSz="892175" eaLnBrk="0" hangingPunct="0"/>
            <a:r>
              <a:rPr lang="en-GB" altLang="zh-CN" dirty="0" smtClean="0">
                <a:solidFill>
                  <a:srgbClr val="363636"/>
                </a:solidFill>
                <a:ea typeface="SimSun" pitchFamily="2" charset="-122"/>
              </a:rPr>
              <a:t>(n=44)</a:t>
            </a:r>
            <a:endParaRPr lang="en-GB" altLang="zh-CN" dirty="0">
              <a:solidFill>
                <a:srgbClr val="363636"/>
              </a:solidFill>
              <a:ea typeface="SimSun" pitchFamily="2" charset="-122"/>
            </a:endParaRPr>
          </a:p>
        </p:txBody>
      </p:sp>
      <p:sp>
        <p:nvSpPr>
          <p:cNvPr id="20" name="AutoShape 8"/>
          <p:cNvSpPr>
            <a:spLocks noChangeArrowheads="1"/>
          </p:cNvSpPr>
          <p:nvPr/>
        </p:nvSpPr>
        <p:spPr bwMode="auto">
          <a:xfrm>
            <a:off x="4865309" y="2627991"/>
            <a:ext cx="2782399"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Arm A</a:t>
            </a:r>
            <a:r>
              <a:rPr lang="en-GB" altLang="zh-CN" dirty="0" smtClean="0">
                <a:solidFill>
                  <a:srgbClr val="FFFFFF"/>
                </a:solidFill>
                <a:ea typeface="SimSun" pitchFamily="2" charset="-122"/>
              </a:rPr>
              <a:t>: Paclitaxel* alone</a:t>
            </a:r>
          </a:p>
          <a:p>
            <a:pPr algn="ctr" defTabSz="892175" eaLnBrk="0" hangingPunct="0"/>
            <a:r>
              <a:rPr lang="en-GB" altLang="zh-CN" dirty="0" smtClean="0">
                <a:solidFill>
                  <a:srgbClr val="FFFFFF"/>
                </a:solidFill>
                <a:ea typeface="SimSun" pitchFamily="2" charset="-122"/>
              </a:rPr>
              <a:t>(n=43)</a:t>
            </a:r>
            <a:endParaRPr lang="en-GB" altLang="zh-CN" dirty="0">
              <a:solidFill>
                <a:srgbClr val="FFFFFF"/>
              </a:solidFill>
              <a:ea typeface="SimSun" pitchFamily="2" charset="-122"/>
            </a:endParaRPr>
          </a:p>
        </p:txBody>
      </p:sp>
      <p:sp>
        <p:nvSpPr>
          <p:cNvPr id="21" name="Text Box 9"/>
          <p:cNvSpPr txBox="1">
            <a:spLocks noChangeArrowheads="1"/>
          </p:cNvSpPr>
          <p:nvPr/>
        </p:nvSpPr>
        <p:spPr bwMode="auto">
          <a:xfrm>
            <a:off x="231775" y="6474897"/>
            <a:ext cx="38728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*80 </a:t>
            </a:r>
            <a:r>
              <a:rPr lang="en-GB" sz="1200" dirty="0">
                <a:solidFill>
                  <a:srgbClr val="363636"/>
                </a:solidFill>
              </a:rPr>
              <a:t>mg/m</a:t>
            </a:r>
            <a:r>
              <a:rPr lang="en-GB" sz="1200" baseline="30000" dirty="0">
                <a:solidFill>
                  <a:srgbClr val="363636"/>
                </a:solidFill>
              </a:rPr>
              <a:t>2</a:t>
            </a:r>
            <a:r>
              <a:rPr lang="en-GB" sz="1200" dirty="0">
                <a:solidFill>
                  <a:srgbClr val="363636"/>
                </a:solidFill>
              </a:rPr>
              <a:t> IV days 1,8,15 </a:t>
            </a:r>
            <a:r>
              <a:rPr lang="en-GB" sz="1200" dirty="0" smtClean="0">
                <a:solidFill>
                  <a:srgbClr val="363636"/>
                </a:solidFill>
              </a:rPr>
              <a:t>q4w; </a:t>
            </a:r>
            <a:r>
              <a:rPr lang="en-GB" altLang="zh-CN" sz="1200" baseline="30000" dirty="0" smtClean="0">
                <a:solidFill>
                  <a:srgbClr val="363636"/>
                </a:solidFill>
                <a:ea typeface="SimSun" pitchFamily="2" charset="-122"/>
              </a:rPr>
              <a:t>†</a:t>
            </a:r>
            <a:r>
              <a:rPr lang="en-GB" sz="1200" dirty="0" smtClean="0">
                <a:solidFill>
                  <a:srgbClr val="363636"/>
                </a:solidFill>
              </a:rPr>
              <a:t>10 </a:t>
            </a:r>
            <a:r>
              <a:rPr lang="en-GB" sz="1200" dirty="0">
                <a:solidFill>
                  <a:srgbClr val="363636"/>
                </a:solidFill>
              </a:rPr>
              <a:t>mg/kg days 1,15 </a:t>
            </a:r>
            <a:r>
              <a:rPr lang="en-GB" sz="1200" dirty="0" smtClean="0">
                <a:solidFill>
                  <a:srgbClr val="363636"/>
                </a:solidFill>
              </a:rPr>
              <a:t>q4w</a:t>
            </a:r>
            <a:endParaRPr lang="en-GB" sz="1200" dirty="0">
              <a:solidFill>
                <a:srgbClr val="363636"/>
              </a:solidFill>
            </a:endParaRPr>
          </a:p>
        </p:txBody>
      </p:sp>
    </p:spTree>
    <p:custDataLst>
      <p:tags r:id="rId1"/>
    </p:custDataLst>
    <p:extLst>
      <p:ext uri="{BB962C8B-B14F-4D97-AF65-F5344CB8AC3E}">
        <p14:creationId xmlns:p14="http://schemas.microsoft.com/office/powerpoint/2010/main" val="4045088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43882"/>
                </a:solidFill>
              </a:rPr>
              <a:t>3603: Final results from NSABP protocol R-04: Neoadjuvant </a:t>
            </a:r>
            <a:r>
              <a:rPr lang="en-GB" sz="1800" dirty="0" err="1">
                <a:solidFill>
                  <a:srgbClr val="043882"/>
                </a:solidFill>
              </a:rPr>
              <a:t>chemoradiation</a:t>
            </a:r>
            <a:r>
              <a:rPr lang="en-GB" sz="1800" dirty="0">
                <a:solidFill>
                  <a:srgbClr val="043882"/>
                </a:solidFill>
              </a:rPr>
              <a:t> (RT) comparing continuous infusion (CIV) 5-FU with capecitabine (Cape) with or without oxaliplatin (Ox) in patients with stage II and III rectal cancer </a:t>
            </a:r>
            <a:br>
              <a:rPr lang="en-GB" sz="1800" dirty="0">
                <a:solidFill>
                  <a:srgbClr val="043882"/>
                </a:solidFill>
              </a:rPr>
            </a:br>
            <a:r>
              <a:rPr lang="en-GB" sz="1800" dirty="0">
                <a:solidFill>
                  <a:srgbClr val="043882"/>
                </a:solidFill>
              </a:rPr>
              <a:t>– Allegra CJ et al</a:t>
            </a:r>
            <a:endParaRPr lang="en-US" dirty="0"/>
          </a:p>
        </p:txBody>
      </p:sp>
      <p:sp>
        <p:nvSpPr>
          <p:cNvPr id="3" name="Content Placeholder 2"/>
          <p:cNvSpPr>
            <a:spLocks noGrp="1"/>
          </p:cNvSpPr>
          <p:nvPr>
            <p:ph idx="1"/>
          </p:nvPr>
        </p:nvSpPr>
        <p:spPr/>
        <p:txBody>
          <a:bodyPr/>
          <a:lstStyle/>
          <a:p>
            <a:r>
              <a:rPr lang="en-US" sz="1800" b="1" dirty="0" smtClean="0"/>
              <a:t>Conclusions</a:t>
            </a:r>
          </a:p>
          <a:p>
            <a:pPr lvl="1"/>
            <a:r>
              <a:rPr lang="en-NZ" sz="1800" b="1" dirty="0" smtClean="0"/>
              <a:t>The </a:t>
            </a:r>
            <a:r>
              <a:rPr lang="en-NZ" sz="1800" b="1" dirty="0"/>
              <a:t>addition of oxaliplatin did not improve outcomes but led to significant rates of diarrhoea and, therefore, </a:t>
            </a:r>
            <a:r>
              <a:rPr lang="en-NZ" sz="1800" b="1" dirty="0" smtClean="0"/>
              <a:t>is not </a:t>
            </a:r>
            <a:r>
              <a:rPr lang="en-NZ" sz="1800" b="1" dirty="0"/>
              <a:t>recommended to be combined with RT in the preoperative rectal setting</a:t>
            </a:r>
          </a:p>
          <a:p>
            <a:pPr lvl="1"/>
            <a:r>
              <a:rPr lang="en-NZ" sz="1800" b="1" dirty="0"/>
              <a:t>Capecitabine may be used as standard of care in the preoperative rectal </a:t>
            </a:r>
            <a:r>
              <a:rPr lang="en-NZ" sz="1800" b="1" dirty="0" smtClean="0"/>
              <a:t>setting</a:t>
            </a:r>
          </a:p>
          <a:p>
            <a:pPr lvl="1"/>
            <a:r>
              <a:rPr lang="en-US" sz="1800" b="1" dirty="0" smtClean="0"/>
              <a:t>Molecular studies using </a:t>
            </a:r>
            <a:r>
              <a:rPr lang="en-US" sz="1800" b="1" dirty="0"/>
              <a:t>this fully annotated tissue bank are </a:t>
            </a:r>
            <a:r>
              <a:rPr lang="en-US" sz="1800" b="1" dirty="0" smtClean="0"/>
              <a:t>ongoing</a:t>
            </a:r>
            <a:endParaRPr lang="en-GB" sz="8800" b="1" dirty="0"/>
          </a:p>
        </p:txBody>
      </p:sp>
      <p:sp>
        <p:nvSpPr>
          <p:cNvPr id="5" name="Text Box 4"/>
          <p:cNvSpPr txBox="1">
            <a:spLocks noChangeArrowheads="1"/>
          </p:cNvSpPr>
          <p:nvPr/>
        </p:nvSpPr>
        <p:spPr bwMode="auto">
          <a:xfrm>
            <a:off x="5066513" y="6474897"/>
            <a:ext cx="38568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Allegra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3603) </a:t>
            </a:r>
            <a:endParaRPr lang="en-GB" sz="1200" dirty="0">
              <a:solidFill>
                <a:srgbClr val="363636"/>
              </a:solidFill>
            </a:endParaRPr>
          </a:p>
        </p:txBody>
      </p:sp>
    </p:spTree>
    <p:extLst>
      <p:ext uri="{BB962C8B-B14F-4D97-AF65-F5344CB8AC3E}">
        <p14:creationId xmlns:p14="http://schemas.microsoft.com/office/powerpoint/2010/main" val="41960424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4020: E2208: Randomized phase II study of paclitaxel with or without the anti-IGF-IR</a:t>
            </a:r>
            <a:br>
              <a:rPr lang="en-GB" sz="1600" dirty="0"/>
            </a:br>
            <a:r>
              <a:rPr lang="en-GB" sz="1600" dirty="0"/>
              <a:t>antibody </a:t>
            </a:r>
            <a:r>
              <a:rPr lang="en-GB" sz="1600" dirty="0" err="1"/>
              <a:t>cixutumumab</a:t>
            </a:r>
            <a:r>
              <a:rPr lang="en-GB" sz="1600" dirty="0"/>
              <a:t> (IMC-A12) as second-line treatment for patients with</a:t>
            </a:r>
            <a:br>
              <a:rPr lang="en-GB" sz="1600" dirty="0"/>
            </a:br>
            <a:r>
              <a:rPr lang="en-GB" sz="1600" dirty="0"/>
              <a:t>metastatic </a:t>
            </a:r>
            <a:r>
              <a:rPr lang="en-GB" sz="1600" dirty="0" err="1"/>
              <a:t>esophageal</a:t>
            </a:r>
            <a:r>
              <a:rPr lang="en-GB" sz="1600" dirty="0"/>
              <a:t> or GE junction cancer – </a:t>
            </a:r>
            <a:r>
              <a:rPr lang="en-GB" sz="1600" dirty="0" smtClean="0"/>
              <a:t>Cohen SJ et </a:t>
            </a:r>
            <a:r>
              <a:rPr lang="en-GB" sz="1600" dirty="0"/>
              <a:t>al</a:t>
            </a:r>
          </a:p>
        </p:txBody>
      </p:sp>
      <p:sp>
        <p:nvSpPr>
          <p:cNvPr id="5123" name="Rectangle 3"/>
          <p:cNvSpPr>
            <a:spLocks noGrp="1" noChangeArrowheads="1"/>
          </p:cNvSpPr>
          <p:nvPr>
            <p:ph type="body" idx="1"/>
          </p:nvPr>
        </p:nvSpPr>
        <p:spPr/>
        <p:txBody>
          <a:bodyPr/>
          <a:lstStyle/>
          <a:p>
            <a:r>
              <a:rPr lang="en-GB" sz="1800" b="1" dirty="0" smtClean="0"/>
              <a:t>Key results</a:t>
            </a:r>
          </a:p>
          <a:p>
            <a:pPr lvl="2"/>
            <a:endParaRPr lang="en-GB" sz="1800" dirty="0" smtClean="0"/>
          </a:p>
          <a:p>
            <a:pPr lvl="2"/>
            <a:endParaRPr lang="en-GB" sz="1800" dirty="0"/>
          </a:p>
          <a:p>
            <a:pPr lvl="2"/>
            <a:endParaRPr lang="en-GB" sz="1800" dirty="0" smtClean="0"/>
          </a:p>
          <a:p>
            <a:pPr lvl="2"/>
            <a:endParaRPr lang="en-GB" sz="1800" dirty="0"/>
          </a:p>
          <a:p>
            <a:pPr lvl="2"/>
            <a:endParaRPr lang="en-GB" sz="1800" dirty="0" smtClean="0"/>
          </a:p>
          <a:p>
            <a:pPr lvl="2"/>
            <a:endParaRPr lang="en-GB" sz="1800" dirty="0"/>
          </a:p>
          <a:p>
            <a:pPr lvl="2"/>
            <a:endParaRPr lang="en-GB" sz="1800" dirty="0" smtClean="0"/>
          </a:p>
          <a:p>
            <a:pPr lvl="1">
              <a:spcBef>
                <a:spcPts val="1800"/>
              </a:spcBef>
            </a:pPr>
            <a:r>
              <a:rPr lang="en-GB" sz="1800" dirty="0" smtClean="0"/>
              <a:t>Median PFS: </a:t>
            </a:r>
            <a:r>
              <a:rPr lang="en-GB" sz="1800" dirty="0"/>
              <a:t>paclitaxel </a:t>
            </a:r>
            <a:r>
              <a:rPr lang="en-GB" sz="1800" dirty="0" smtClean="0"/>
              <a:t>2.6 m vs </a:t>
            </a:r>
            <a:r>
              <a:rPr lang="en-GB" sz="1800" dirty="0" err="1"/>
              <a:t>p</a:t>
            </a:r>
            <a:r>
              <a:rPr lang="en-GB" sz="1800" dirty="0" err="1" smtClean="0"/>
              <a:t>aclitaxel+cixutumumab</a:t>
            </a:r>
            <a:r>
              <a:rPr lang="en-GB" sz="1800" dirty="0" smtClean="0"/>
              <a:t> 2.3 m (p=0.72)</a:t>
            </a:r>
          </a:p>
          <a:p>
            <a:pPr lvl="1"/>
            <a:r>
              <a:rPr lang="en-GB" sz="1800" dirty="0" smtClean="0"/>
              <a:t>Median OS: </a:t>
            </a:r>
            <a:r>
              <a:rPr lang="en-GB" sz="1800" dirty="0"/>
              <a:t>paclitaxel </a:t>
            </a:r>
            <a:r>
              <a:rPr lang="en-GB" sz="1800" dirty="0" smtClean="0"/>
              <a:t>6.5 m vs </a:t>
            </a:r>
            <a:r>
              <a:rPr lang="en-GB" sz="1800" dirty="0" err="1"/>
              <a:t>paclitaxel+cixutumumab</a:t>
            </a:r>
            <a:r>
              <a:rPr lang="en-GB" sz="1800" dirty="0"/>
              <a:t> </a:t>
            </a:r>
            <a:r>
              <a:rPr lang="en-GB" sz="1800" dirty="0" smtClean="0"/>
              <a:t>6.4 (p=0.92) </a:t>
            </a:r>
          </a:p>
          <a:p>
            <a:pPr lvl="1"/>
            <a:r>
              <a:rPr lang="en-GB" sz="1800" dirty="0" smtClean="0"/>
              <a:t>RR </a:t>
            </a:r>
            <a:r>
              <a:rPr lang="en-GB" sz="1800" dirty="0"/>
              <a:t>(</a:t>
            </a:r>
            <a:r>
              <a:rPr lang="en-GB" sz="1800" dirty="0" smtClean="0"/>
              <a:t>CR+PR): 12% with </a:t>
            </a:r>
            <a:r>
              <a:rPr lang="en-GB" sz="1800" dirty="0"/>
              <a:t>paclitaxel</a:t>
            </a:r>
            <a:r>
              <a:rPr lang="en-GB" sz="1800" dirty="0" smtClean="0"/>
              <a:t> vs 14% with </a:t>
            </a:r>
            <a:r>
              <a:rPr lang="en-GB" sz="1800" dirty="0" err="1" smtClean="0"/>
              <a:t>paclitaxel+cixutumumab</a:t>
            </a:r>
            <a:endParaRPr lang="en-GB" sz="1800" dirty="0" smtClean="0"/>
          </a:p>
          <a:p>
            <a:pPr>
              <a:spcBef>
                <a:spcPts val="600"/>
              </a:spcBef>
            </a:pPr>
            <a:r>
              <a:rPr lang="en-GB" sz="1800" b="1" dirty="0" smtClean="0"/>
              <a:t>Conclusion</a:t>
            </a:r>
          </a:p>
          <a:p>
            <a:pPr lvl="1"/>
            <a:r>
              <a:rPr lang="en-GB" sz="1800" b="1" dirty="0"/>
              <a:t>The addition of </a:t>
            </a:r>
            <a:r>
              <a:rPr lang="en-GB" sz="1800" b="1" dirty="0" err="1"/>
              <a:t>cixutumumab</a:t>
            </a:r>
            <a:r>
              <a:rPr lang="en-GB" sz="1800" b="1" dirty="0"/>
              <a:t> to </a:t>
            </a:r>
            <a:r>
              <a:rPr lang="en-GB" sz="1800" b="1" dirty="0" smtClean="0"/>
              <a:t>paclitaxel in </a:t>
            </a:r>
            <a:r>
              <a:rPr lang="en-GB" sz="1800" b="1" dirty="0"/>
              <a:t>second-line therapy </a:t>
            </a:r>
            <a:r>
              <a:rPr lang="en-GB" sz="1800" b="1" dirty="0" smtClean="0"/>
              <a:t>was </a:t>
            </a:r>
            <a:r>
              <a:rPr lang="en-GB" sz="1800" b="1" dirty="0"/>
              <a:t>well </a:t>
            </a:r>
            <a:r>
              <a:rPr lang="en-GB" sz="1800" b="1" dirty="0" smtClean="0"/>
              <a:t>tolerated, </a:t>
            </a:r>
            <a:r>
              <a:rPr lang="en-GB" sz="1800" b="1" dirty="0"/>
              <a:t>but did not </a:t>
            </a:r>
            <a:r>
              <a:rPr lang="en-GB" sz="1800" b="1" dirty="0" smtClean="0"/>
              <a:t>improve clinical </a:t>
            </a:r>
            <a:r>
              <a:rPr lang="en-GB" sz="1800" b="1" dirty="0"/>
              <a:t>outcome</a:t>
            </a:r>
          </a:p>
          <a:p>
            <a:pPr lvl="1"/>
            <a:endParaRPr lang="en-GB" sz="1800" dirty="0"/>
          </a:p>
        </p:txBody>
      </p:sp>
      <p:sp>
        <p:nvSpPr>
          <p:cNvPr id="5124" name="Text Box 4"/>
          <p:cNvSpPr txBox="1">
            <a:spLocks noChangeArrowheads="1"/>
          </p:cNvSpPr>
          <p:nvPr/>
        </p:nvSpPr>
        <p:spPr bwMode="auto">
          <a:xfrm>
            <a:off x="5092161" y="6474897"/>
            <a:ext cx="383117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Cohen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4020) </a:t>
            </a:r>
            <a:endParaRPr lang="en-GB" sz="1200" dirty="0">
              <a:solidFill>
                <a:srgbClr val="363636"/>
              </a:solidFill>
            </a:endParaRPr>
          </a:p>
        </p:txBody>
      </p:sp>
      <p:sp>
        <p:nvSpPr>
          <p:cNvPr id="21" name="Text Box 9"/>
          <p:cNvSpPr txBox="1">
            <a:spLocks noChangeArrowheads="1"/>
          </p:cNvSpPr>
          <p:nvPr/>
        </p:nvSpPr>
        <p:spPr bwMode="auto">
          <a:xfrm>
            <a:off x="231775" y="6474897"/>
            <a:ext cx="4328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 </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18298853"/>
              </p:ext>
            </p:extLst>
          </p:nvPr>
        </p:nvGraphicFramePr>
        <p:xfrm>
          <a:off x="237038" y="1741375"/>
          <a:ext cx="8669925" cy="2565400"/>
        </p:xfrm>
        <a:graphic>
          <a:graphicData uri="http://schemas.openxmlformats.org/drawingml/2006/table">
            <a:tbl>
              <a:tblPr firstRow="1" bandRow="1">
                <a:tableStyleId>{69012ECD-51FC-41F1-AA8D-1B2483CD663E}</a:tableStyleId>
              </a:tblPr>
              <a:tblGrid>
                <a:gridCol w="2679793"/>
                <a:gridCol w="1497533"/>
                <a:gridCol w="1497533"/>
                <a:gridCol w="1497533"/>
                <a:gridCol w="1497533"/>
              </a:tblGrid>
              <a:tr h="215373">
                <a:tc>
                  <a:txBody>
                    <a:bodyPr/>
                    <a:lstStyle/>
                    <a:p>
                      <a:pPr>
                        <a:lnSpc>
                          <a:spcPts val="1300"/>
                        </a:lnSpc>
                      </a:pPr>
                      <a:r>
                        <a:rPr lang="en-GB" sz="1200" dirty="0" smtClean="0">
                          <a:solidFill>
                            <a:schemeClr val="tx2"/>
                          </a:solidFill>
                        </a:rPr>
                        <a:t>Most common AEs, n (%)</a:t>
                      </a:r>
                      <a:endParaRPr lang="en-GB" sz="1200" dirty="0">
                        <a:solidFill>
                          <a:schemeClr val="tx2"/>
                        </a:solidFill>
                      </a:endParaRPr>
                    </a:p>
                  </a:txBody>
                  <a:tcPr/>
                </a:tc>
                <a:tc>
                  <a:txBody>
                    <a:bodyPr/>
                    <a:lstStyle/>
                    <a:p>
                      <a:pPr algn="ctr">
                        <a:lnSpc>
                          <a:spcPts val="1300"/>
                        </a:lnSpc>
                      </a:pPr>
                      <a:r>
                        <a:rPr lang="en-GB" sz="1200" dirty="0" smtClean="0">
                          <a:solidFill>
                            <a:schemeClr val="tx2"/>
                          </a:solidFill>
                        </a:rPr>
                        <a:t>Arm A (Grade 3)</a:t>
                      </a:r>
                      <a:endParaRPr lang="en-GB" sz="1200" dirty="0">
                        <a:solidFill>
                          <a:schemeClr val="tx2"/>
                        </a:solidFill>
                      </a:endParaRPr>
                    </a:p>
                  </a:txBody>
                  <a:tcPr/>
                </a:tc>
                <a:tc>
                  <a:txBody>
                    <a:bodyPr/>
                    <a:lstStyle/>
                    <a:p>
                      <a:pPr algn="ctr">
                        <a:lnSpc>
                          <a:spcPts val="1300"/>
                        </a:lnSpc>
                      </a:pPr>
                      <a:r>
                        <a:rPr lang="en-GB" sz="1200" dirty="0" smtClean="0">
                          <a:solidFill>
                            <a:schemeClr val="tx2"/>
                          </a:solidFill>
                        </a:rPr>
                        <a:t>Arm A (Grade 4)</a:t>
                      </a:r>
                      <a:endParaRPr lang="en-GB" sz="1200" dirty="0">
                        <a:solidFill>
                          <a:schemeClr val="tx2"/>
                        </a:solidFill>
                      </a:endParaRPr>
                    </a:p>
                  </a:txBody>
                  <a:tcPr/>
                </a:tc>
                <a:tc>
                  <a:txBody>
                    <a:bodyPr/>
                    <a:lstStyle/>
                    <a:p>
                      <a:pPr algn="ctr">
                        <a:lnSpc>
                          <a:spcPts val="1300"/>
                        </a:lnSpc>
                      </a:pPr>
                      <a:r>
                        <a:rPr lang="en-GB" sz="1200" dirty="0" smtClean="0">
                          <a:solidFill>
                            <a:schemeClr val="tx2"/>
                          </a:solidFill>
                        </a:rPr>
                        <a:t>Arm B (Grade 3)</a:t>
                      </a:r>
                      <a:endParaRPr lang="en-GB" sz="1200" dirty="0">
                        <a:solidFill>
                          <a:schemeClr val="tx2"/>
                        </a:solidFill>
                      </a:endParaRPr>
                    </a:p>
                  </a:txBody>
                  <a:tcPr/>
                </a:tc>
                <a:tc>
                  <a:txBody>
                    <a:bodyPr/>
                    <a:lstStyle/>
                    <a:p>
                      <a:pPr algn="ctr">
                        <a:lnSpc>
                          <a:spcPts val="1300"/>
                        </a:lnSpc>
                      </a:pPr>
                      <a:r>
                        <a:rPr lang="en-GB" sz="1200" dirty="0" smtClean="0">
                          <a:solidFill>
                            <a:schemeClr val="tx2"/>
                          </a:solidFill>
                        </a:rPr>
                        <a:t>Arm B</a:t>
                      </a:r>
                      <a:r>
                        <a:rPr lang="en-GB" sz="1200" baseline="0" dirty="0" smtClean="0">
                          <a:solidFill>
                            <a:schemeClr val="tx2"/>
                          </a:solidFill>
                        </a:rPr>
                        <a:t> (Grade 4)</a:t>
                      </a:r>
                      <a:endParaRPr lang="en-GB" sz="1200" dirty="0">
                        <a:solidFill>
                          <a:schemeClr val="tx2"/>
                        </a:solidFill>
                      </a:endParaRPr>
                    </a:p>
                  </a:txBody>
                  <a:tcPr/>
                </a:tc>
              </a:tr>
              <a:tr h="215373">
                <a:tc>
                  <a:txBody>
                    <a:bodyPr/>
                    <a:lstStyle/>
                    <a:p>
                      <a:pPr>
                        <a:lnSpc>
                          <a:spcPts val="1300"/>
                        </a:lnSpc>
                      </a:pPr>
                      <a:r>
                        <a:rPr lang="en-GB" sz="1200" dirty="0" smtClean="0"/>
                        <a:t>Anaemia</a:t>
                      </a:r>
                      <a:endParaRPr lang="en-GB" sz="1200" dirty="0"/>
                    </a:p>
                  </a:txBody>
                  <a:tcPr/>
                </a:tc>
                <a:tc>
                  <a:txBody>
                    <a:bodyPr/>
                    <a:lstStyle/>
                    <a:p>
                      <a:pPr algn="ctr">
                        <a:lnSpc>
                          <a:spcPts val="1300"/>
                        </a:lnSpc>
                      </a:pPr>
                      <a:r>
                        <a:rPr lang="en-GB" sz="1200" dirty="0" smtClean="0"/>
                        <a:t>4 (10)</a:t>
                      </a:r>
                      <a:endParaRPr lang="en-GB" sz="1200" dirty="0"/>
                    </a:p>
                  </a:txBody>
                  <a:tcPr/>
                </a:tc>
                <a:tc>
                  <a:txBody>
                    <a:bodyPr/>
                    <a:lstStyle/>
                    <a:p>
                      <a:pPr algn="ctr">
                        <a:lnSpc>
                          <a:spcPts val="1300"/>
                        </a:lnSpc>
                      </a:pPr>
                      <a:r>
                        <a:rPr lang="en-GB" sz="1200" dirty="0" smtClean="0"/>
                        <a:t>0</a:t>
                      </a:r>
                      <a:endParaRPr lang="en-GB" sz="1200" dirty="0"/>
                    </a:p>
                  </a:txBody>
                  <a:tcPr/>
                </a:tc>
                <a:tc>
                  <a:txBody>
                    <a:bodyPr/>
                    <a:lstStyle/>
                    <a:p>
                      <a:pPr algn="ctr">
                        <a:lnSpc>
                          <a:spcPts val="1300"/>
                        </a:lnSpc>
                      </a:pPr>
                      <a:r>
                        <a:rPr lang="en-GB" sz="1200" dirty="0" smtClean="0"/>
                        <a:t>3 (7)</a:t>
                      </a:r>
                      <a:endParaRPr lang="en-GB" sz="1200" dirty="0"/>
                    </a:p>
                  </a:txBody>
                  <a:tcPr/>
                </a:tc>
                <a:tc>
                  <a:txBody>
                    <a:bodyPr/>
                    <a:lstStyle/>
                    <a:p>
                      <a:pPr algn="ctr">
                        <a:lnSpc>
                          <a:spcPts val="1300"/>
                        </a:lnSpc>
                      </a:pPr>
                      <a:r>
                        <a:rPr lang="en-GB" sz="1200" dirty="0" smtClean="0"/>
                        <a:t>1 (2)</a:t>
                      </a:r>
                      <a:endParaRPr lang="en-GB" sz="1200" dirty="0"/>
                    </a:p>
                  </a:txBody>
                  <a:tcPr/>
                </a:tc>
              </a:tr>
              <a:tr h="215373">
                <a:tc>
                  <a:txBody>
                    <a:bodyPr/>
                    <a:lstStyle/>
                    <a:p>
                      <a:pPr>
                        <a:lnSpc>
                          <a:spcPts val="1300"/>
                        </a:lnSpc>
                      </a:pPr>
                      <a:r>
                        <a:rPr lang="en-GB" sz="1200" dirty="0" smtClean="0"/>
                        <a:t>Fatigue</a:t>
                      </a:r>
                      <a:endParaRPr lang="en-GB" sz="1200" dirty="0"/>
                    </a:p>
                  </a:txBody>
                  <a:tcPr/>
                </a:tc>
                <a:tc>
                  <a:txBody>
                    <a:bodyPr/>
                    <a:lstStyle/>
                    <a:p>
                      <a:pPr algn="ctr">
                        <a:lnSpc>
                          <a:spcPts val="1300"/>
                        </a:lnSpc>
                      </a:pPr>
                      <a:r>
                        <a:rPr lang="en-GB" sz="1200" dirty="0" smtClean="0"/>
                        <a:t>3 (8)</a:t>
                      </a:r>
                      <a:endParaRPr lang="en-GB" sz="1200" dirty="0"/>
                    </a:p>
                  </a:txBody>
                  <a:tcPr/>
                </a:tc>
                <a:tc>
                  <a:txBody>
                    <a:bodyPr/>
                    <a:lstStyle/>
                    <a:p>
                      <a:pPr algn="ctr">
                        <a:lnSpc>
                          <a:spcPts val="1300"/>
                        </a:lnSpc>
                      </a:pPr>
                      <a:r>
                        <a:rPr lang="en-GB" sz="1200" dirty="0" smtClean="0"/>
                        <a:t>0</a:t>
                      </a:r>
                      <a:endParaRPr lang="en-GB" sz="1200" dirty="0"/>
                    </a:p>
                  </a:txBody>
                  <a:tcPr/>
                </a:tc>
                <a:tc>
                  <a:txBody>
                    <a:bodyPr/>
                    <a:lstStyle/>
                    <a:p>
                      <a:pPr algn="ctr">
                        <a:lnSpc>
                          <a:spcPts val="1300"/>
                        </a:lnSpc>
                      </a:pPr>
                      <a:r>
                        <a:rPr lang="en-GB" sz="1200" dirty="0" smtClean="0"/>
                        <a:t>1 (2)</a:t>
                      </a:r>
                      <a:endParaRPr lang="en-GB" sz="1200" dirty="0"/>
                    </a:p>
                  </a:txBody>
                  <a:tcPr/>
                </a:tc>
                <a:tc>
                  <a:txBody>
                    <a:bodyPr/>
                    <a:lstStyle/>
                    <a:p>
                      <a:pPr algn="ctr">
                        <a:lnSpc>
                          <a:spcPts val="1300"/>
                        </a:lnSpc>
                      </a:pPr>
                      <a:r>
                        <a:rPr lang="en-GB" sz="1200" dirty="0" smtClean="0"/>
                        <a:t>0</a:t>
                      </a:r>
                      <a:endParaRPr lang="en-GB" sz="1200" dirty="0"/>
                    </a:p>
                  </a:txBody>
                  <a:tcPr/>
                </a:tc>
              </a:tr>
              <a:tr h="215373">
                <a:tc>
                  <a:txBody>
                    <a:bodyPr/>
                    <a:lstStyle/>
                    <a:p>
                      <a:pPr>
                        <a:lnSpc>
                          <a:spcPts val="1300"/>
                        </a:lnSpc>
                      </a:pPr>
                      <a:r>
                        <a:rPr lang="en-GB" sz="1200" dirty="0" smtClean="0"/>
                        <a:t>Generalised muscle weakness</a:t>
                      </a:r>
                      <a:endParaRPr lang="en-GB" sz="1200" dirty="0"/>
                    </a:p>
                  </a:txBody>
                  <a:tcPr/>
                </a:tc>
                <a:tc>
                  <a:txBody>
                    <a:bodyPr/>
                    <a:lstStyle/>
                    <a:p>
                      <a:pPr algn="ctr">
                        <a:lnSpc>
                          <a:spcPts val="1300"/>
                        </a:lnSpc>
                      </a:pPr>
                      <a:r>
                        <a:rPr lang="en-GB" sz="1200" dirty="0" smtClean="0"/>
                        <a:t>0</a:t>
                      </a:r>
                      <a:endParaRPr lang="en-GB" sz="1200" dirty="0"/>
                    </a:p>
                  </a:txBody>
                  <a:tcPr/>
                </a:tc>
                <a:tc>
                  <a:txBody>
                    <a:bodyPr/>
                    <a:lstStyle/>
                    <a:p>
                      <a:pPr algn="ctr">
                        <a:lnSpc>
                          <a:spcPts val="1300"/>
                        </a:lnSpc>
                      </a:pPr>
                      <a:r>
                        <a:rPr lang="en-GB" sz="1200" dirty="0" smtClean="0"/>
                        <a:t>0</a:t>
                      </a:r>
                      <a:endParaRPr lang="en-GB" sz="1200" dirty="0"/>
                    </a:p>
                  </a:txBody>
                  <a:tcPr/>
                </a:tc>
                <a:tc>
                  <a:txBody>
                    <a:bodyPr/>
                    <a:lstStyle/>
                    <a:p>
                      <a:pPr algn="ctr">
                        <a:lnSpc>
                          <a:spcPts val="1300"/>
                        </a:lnSpc>
                      </a:pPr>
                      <a:r>
                        <a:rPr lang="en-GB" sz="1200" dirty="0" smtClean="0"/>
                        <a:t>2(5)</a:t>
                      </a:r>
                      <a:endParaRPr lang="en-GB" sz="1200" dirty="0"/>
                    </a:p>
                  </a:txBody>
                  <a:tcPr/>
                </a:tc>
                <a:tc>
                  <a:txBody>
                    <a:bodyPr/>
                    <a:lstStyle/>
                    <a:p>
                      <a:pPr algn="ctr">
                        <a:lnSpc>
                          <a:spcPts val="1300"/>
                        </a:lnSpc>
                      </a:pPr>
                      <a:r>
                        <a:rPr lang="en-GB" sz="1200" dirty="0" smtClean="0"/>
                        <a:t>0</a:t>
                      </a:r>
                      <a:endParaRPr lang="en-GB" sz="1200" dirty="0"/>
                    </a:p>
                  </a:txBody>
                  <a:tcPr/>
                </a:tc>
              </a:tr>
              <a:tr h="215373">
                <a:tc>
                  <a:txBody>
                    <a:bodyPr/>
                    <a:lstStyle/>
                    <a:p>
                      <a:pPr>
                        <a:lnSpc>
                          <a:spcPts val="1300"/>
                        </a:lnSpc>
                      </a:pPr>
                      <a:r>
                        <a:rPr lang="en-GB" sz="1200" dirty="0" smtClean="0"/>
                        <a:t>Hyperglycaemia</a:t>
                      </a:r>
                      <a:endParaRPr lang="en-GB" sz="1200" dirty="0"/>
                    </a:p>
                  </a:txBody>
                  <a:tcPr/>
                </a:tc>
                <a:tc>
                  <a:txBody>
                    <a:bodyPr/>
                    <a:lstStyle/>
                    <a:p>
                      <a:pPr algn="ctr">
                        <a:lnSpc>
                          <a:spcPts val="1300"/>
                        </a:lnSpc>
                      </a:pPr>
                      <a:r>
                        <a:rPr lang="en-GB" sz="1200" dirty="0" smtClean="0"/>
                        <a:t>2 (5)</a:t>
                      </a:r>
                      <a:endParaRPr lang="en-GB" sz="1200" dirty="0"/>
                    </a:p>
                  </a:txBody>
                  <a:tcPr/>
                </a:tc>
                <a:tc>
                  <a:txBody>
                    <a:bodyPr/>
                    <a:lstStyle/>
                    <a:p>
                      <a:pPr algn="ctr">
                        <a:lnSpc>
                          <a:spcPts val="1300"/>
                        </a:lnSpc>
                      </a:pPr>
                      <a:r>
                        <a:rPr lang="en-GB" sz="1200" dirty="0" smtClean="0"/>
                        <a:t>0</a:t>
                      </a:r>
                      <a:endParaRPr lang="en-GB" sz="1200" dirty="0"/>
                    </a:p>
                  </a:txBody>
                  <a:tcPr/>
                </a:tc>
                <a:tc>
                  <a:txBody>
                    <a:bodyPr/>
                    <a:lstStyle/>
                    <a:p>
                      <a:pPr algn="ctr">
                        <a:lnSpc>
                          <a:spcPts val="1300"/>
                        </a:lnSpc>
                      </a:pPr>
                      <a:r>
                        <a:rPr lang="en-GB" sz="1200" dirty="0" smtClean="0"/>
                        <a:t>5 (11)</a:t>
                      </a:r>
                      <a:endParaRPr lang="en-GB" sz="1200" dirty="0"/>
                    </a:p>
                  </a:txBody>
                  <a:tcPr/>
                </a:tc>
                <a:tc>
                  <a:txBody>
                    <a:bodyPr/>
                    <a:lstStyle/>
                    <a:p>
                      <a:pPr algn="ctr">
                        <a:lnSpc>
                          <a:spcPts val="1300"/>
                        </a:lnSpc>
                      </a:pPr>
                      <a:r>
                        <a:rPr lang="en-GB" sz="1200" dirty="0" smtClean="0"/>
                        <a:t>0</a:t>
                      </a:r>
                      <a:endParaRPr lang="en-GB" sz="1200" dirty="0"/>
                    </a:p>
                  </a:txBody>
                  <a:tcPr/>
                </a:tc>
              </a:tr>
              <a:tr h="215373">
                <a:tc>
                  <a:txBody>
                    <a:bodyPr/>
                    <a:lstStyle/>
                    <a:p>
                      <a:pPr>
                        <a:lnSpc>
                          <a:spcPts val="1300"/>
                        </a:lnSpc>
                      </a:pPr>
                      <a:r>
                        <a:rPr lang="en-GB" sz="1200" dirty="0" err="1" smtClean="0"/>
                        <a:t>Hypophosphataemia</a:t>
                      </a:r>
                      <a:endParaRPr lang="en-GB" sz="1200" dirty="0"/>
                    </a:p>
                  </a:txBody>
                  <a:tcPr/>
                </a:tc>
                <a:tc>
                  <a:txBody>
                    <a:bodyPr/>
                    <a:lstStyle/>
                    <a:p>
                      <a:pPr algn="ctr">
                        <a:lnSpc>
                          <a:spcPts val="1300"/>
                        </a:lnSpc>
                      </a:pPr>
                      <a:r>
                        <a:rPr lang="en-GB" sz="1200" dirty="0" smtClean="0"/>
                        <a:t>2 (5)</a:t>
                      </a:r>
                      <a:endParaRPr lang="en-GB" sz="1200" dirty="0"/>
                    </a:p>
                  </a:txBody>
                  <a:tcPr/>
                </a:tc>
                <a:tc>
                  <a:txBody>
                    <a:bodyPr/>
                    <a:lstStyle/>
                    <a:p>
                      <a:pPr algn="ctr">
                        <a:lnSpc>
                          <a:spcPts val="1300"/>
                        </a:lnSpc>
                      </a:pPr>
                      <a:r>
                        <a:rPr lang="en-GB" sz="1200" dirty="0" smtClean="0"/>
                        <a:t>0</a:t>
                      </a:r>
                      <a:endParaRPr lang="en-GB" sz="1200" dirty="0"/>
                    </a:p>
                  </a:txBody>
                  <a:tcPr/>
                </a:tc>
                <a:tc>
                  <a:txBody>
                    <a:bodyPr/>
                    <a:lstStyle/>
                    <a:p>
                      <a:pPr algn="ctr">
                        <a:lnSpc>
                          <a:spcPts val="1300"/>
                        </a:lnSpc>
                      </a:pPr>
                      <a:r>
                        <a:rPr lang="en-GB" sz="1200" dirty="0" smtClean="0"/>
                        <a:t>1</a:t>
                      </a:r>
                      <a:r>
                        <a:rPr lang="en-GB" sz="1200" baseline="0" dirty="0" smtClean="0"/>
                        <a:t> (2)</a:t>
                      </a:r>
                      <a:endParaRPr lang="en-GB" sz="1200" dirty="0"/>
                    </a:p>
                  </a:txBody>
                  <a:tcPr/>
                </a:tc>
                <a:tc>
                  <a:txBody>
                    <a:bodyPr/>
                    <a:lstStyle/>
                    <a:p>
                      <a:pPr algn="ctr">
                        <a:lnSpc>
                          <a:spcPts val="1300"/>
                        </a:lnSpc>
                      </a:pPr>
                      <a:r>
                        <a:rPr lang="en-GB" sz="1200" dirty="0" smtClean="0"/>
                        <a:t>0</a:t>
                      </a:r>
                      <a:endParaRPr lang="en-GB" sz="1200" dirty="0"/>
                    </a:p>
                  </a:txBody>
                  <a:tcPr/>
                </a:tc>
              </a:tr>
              <a:tr h="215373">
                <a:tc>
                  <a:txBody>
                    <a:bodyPr/>
                    <a:lstStyle/>
                    <a:p>
                      <a:pPr>
                        <a:lnSpc>
                          <a:spcPts val="1300"/>
                        </a:lnSpc>
                      </a:pPr>
                      <a:r>
                        <a:rPr lang="en-GB" sz="1200" dirty="0" err="1" smtClean="0"/>
                        <a:t>Lymphopenia</a:t>
                      </a:r>
                      <a:endParaRPr lang="en-GB" sz="1200" dirty="0"/>
                    </a:p>
                  </a:txBody>
                  <a:tcPr/>
                </a:tc>
                <a:tc>
                  <a:txBody>
                    <a:bodyPr/>
                    <a:lstStyle/>
                    <a:p>
                      <a:pPr algn="ctr">
                        <a:lnSpc>
                          <a:spcPts val="1300"/>
                        </a:lnSpc>
                      </a:pPr>
                      <a:r>
                        <a:rPr lang="en-GB" sz="1200" dirty="0" smtClean="0"/>
                        <a:t>7</a:t>
                      </a:r>
                      <a:r>
                        <a:rPr lang="en-GB" sz="1200" baseline="0" dirty="0" smtClean="0"/>
                        <a:t> (18)</a:t>
                      </a:r>
                      <a:endParaRPr lang="en-GB" sz="1200" dirty="0"/>
                    </a:p>
                  </a:txBody>
                  <a:tcPr/>
                </a:tc>
                <a:tc>
                  <a:txBody>
                    <a:bodyPr/>
                    <a:lstStyle/>
                    <a:p>
                      <a:pPr algn="ctr">
                        <a:lnSpc>
                          <a:spcPts val="1300"/>
                        </a:lnSpc>
                      </a:pPr>
                      <a:r>
                        <a:rPr lang="en-GB" sz="1200" dirty="0" smtClean="0"/>
                        <a:t>1 (3)</a:t>
                      </a:r>
                      <a:endParaRPr lang="en-GB" sz="1200" dirty="0"/>
                    </a:p>
                  </a:txBody>
                  <a:tcPr/>
                </a:tc>
                <a:tc>
                  <a:txBody>
                    <a:bodyPr/>
                    <a:lstStyle/>
                    <a:p>
                      <a:pPr algn="ctr">
                        <a:lnSpc>
                          <a:spcPts val="1300"/>
                        </a:lnSpc>
                      </a:pPr>
                      <a:r>
                        <a:rPr lang="en-GB" sz="1200" dirty="0" smtClean="0"/>
                        <a:t>7 (16)</a:t>
                      </a:r>
                      <a:endParaRPr lang="en-GB" sz="1200" dirty="0"/>
                    </a:p>
                  </a:txBody>
                  <a:tcPr/>
                </a:tc>
                <a:tc>
                  <a:txBody>
                    <a:bodyPr/>
                    <a:lstStyle/>
                    <a:p>
                      <a:pPr algn="ctr">
                        <a:lnSpc>
                          <a:spcPts val="1300"/>
                        </a:lnSpc>
                      </a:pPr>
                      <a:r>
                        <a:rPr lang="en-GB" sz="1200" dirty="0" smtClean="0"/>
                        <a:t>1</a:t>
                      </a:r>
                      <a:r>
                        <a:rPr lang="en-GB" sz="1200" baseline="0" dirty="0" smtClean="0"/>
                        <a:t> (2)</a:t>
                      </a:r>
                      <a:endParaRPr lang="en-GB" sz="1200" dirty="0"/>
                    </a:p>
                  </a:txBody>
                  <a:tcPr/>
                </a:tc>
              </a:tr>
              <a:tr h="215373">
                <a:tc>
                  <a:txBody>
                    <a:bodyPr/>
                    <a:lstStyle/>
                    <a:p>
                      <a:pPr>
                        <a:lnSpc>
                          <a:spcPts val="1300"/>
                        </a:lnSpc>
                      </a:pPr>
                      <a:r>
                        <a:rPr lang="en-GB" sz="1200" dirty="0" err="1" smtClean="0"/>
                        <a:t>Mucositis</a:t>
                      </a:r>
                      <a:endParaRPr lang="en-GB" sz="1200" dirty="0"/>
                    </a:p>
                  </a:txBody>
                  <a:tcPr/>
                </a:tc>
                <a:tc>
                  <a:txBody>
                    <a:bodyPr/>
                    <a:lstStyle/>
                    <a:p>
                      <a:pPr algn="ctr">
                        <a:lnSpc>
                          <a:spcPts val="1300"/>
                        </a:lnSpc>
                      </a:pPr>
                      <a:r>
                        <a:rPr lang="en-GB" sz="1200" dirty="0" smtClean="0"/>
                        <a:t>0</a:t>
                      </a:r>
                      <a:endParaRPr lang="en-GB" sz="1200" dirty="0"/>
                    </a:p>
                  </a:txBody>
                  <a:tcPr/>
                </a:tc>
                <a:tc>
                  <a:txBody>
                    <a:bodyPr/>
                    <a:lstStyle/>
                    <a:p>
                      <a:pPr algn="ctr">
                        <a:lnSpc>
                          <a:spcPts val="1300"/>
                        </a:lnSpc>
                      </a:pPr>
                      <a:r>
                        <a:rPr lang="en-GB" sz="1200" dirty="0" smtClean="0"/>
                        <a:t>0</a:t>
                      </a:r>
                      <a:endParaRPr lang="en-GB" sz="1200" dirty="0"/>
                    </a:p>
                  </a:txBody>
                  <a:tcPr/>
                </a:tc>
                <a:tc>
                  <a:txBody>
                    <a:bodyPr/>
                    <a:lstStyle/>
                    <a:p>
                      <a:pPr algn="ctr">
                        <a:lnSpc>
                          <a:spcPts val="1300"/>
                        </a:lnSpc>
                      </a:pPr>
                      <a:r>
                        <a:rPr lang="en-GB" sz="1200" dirty="0" smtClean="0"/>
                        <a:t>2 (5)</a:t>
                      </a:r>
                      <a:endParaRPr lang="en-GB" sz="1200" dirty="0"/>
                    </a:p>
                  </a:txBody>
                  <a:tcPr/>
                </a:tc>
                <a:tc>
                  <a:txBody>
                    <a:bodyPr/>
                    <a:lstStyle/>
                    <a:p>
                      <a:pPr algn="ctr">
                        <a:lnSpc>
                          <a:spcPts val="1300"/>
                        </a:lnSpc>
                      </a:pPr>
                      <a:r>
                        <a:rPr lang="en-GB" sz="1200" dirty="0" smtClean="0"/>
                        <a:t>0</a:t>
                      </a:r>
                      <a:endParaRPr lang="en-GB" sz="1200" dirty="0"/>
                    </a:p>
                  </a:txBody>
                  <a:tcPr/>
                </a:tc>
              </a:tr>
              <a:tr h="215373">
                <a:tc>
                  <a:txBody>
                    <a:bodyPr/>
                    <a:lstStyle/>
                    <a:p>
                      <a:pPr>
                        <a:lnSpc>
                          <a:spcPts val="1300"/>
                        </a:lnSpc>
                      </a:pPr>
                      <a:r>
                        <a:rPr lang="en-GB" sz="1200" dirty="0" smtClean="0"/>
                        <a:t>Neutropenia</a:t>
                      </a:r>
                      <a:endParaRPr lang="en-GB" sz="1200" dirty="0"/>
                    </a:p>
                  </a:txBody>
                  <a:tcPr/>
                </a:tc>
                <a:tc>
                  <a:txBody>
                    <a:bodyPr/>
                    <a:lstStyle/>
                    <a:p>
                      <a:pPr algn="ctr">
                        <a:lnSpc>
                          <a:spcPts val="1300"/>
                        </a:lnSpc>
                      </a:pPr>
                      <a:r>
                        <a:rPr lang="en-GB" sz="1200" dirty="0" smtClean="0"/>
                        <a:t>3 (8)</a:t>
                      </a:r>
                      <a:endParaRPr lang="en-GB" sz="1200" dirty="0"/>
                    </a:p>
                  </a:txBody>
                  <a:tcPr/>
                </a:tc>
                <a:tc>
                  <a:txBody>
                    <a:bodyPr/>
                    <a:lstStyle/>
                    <a:p>
                      <a:pPr algn="ctr">
                        <a:lnSpc>
                          <a:spcPts val="1300"/>
                        </a:lnSpc>
                      </a:pPr>
                      <a:r>
                        <a:rPr lang="en-GB" sz="1200" dirty="0" smtClean="0"/>
                        <a:t>0</a:t>
                      </a:r>
                      <a:endParaRPr lang="en-GB" sz="1200" dirty="0"/>
                    </a:p>
                  </a:txBody>
                  <a:tcPr/>
                </a:tc>
                <a:tc>
                  <a:txBody>
                    <a:bodyPr/>
                    <a:lstStyle/>
                    <a:p>
                      <a:pPr algn="ctr">
                        <a:lnSpc>
                          <a:spcPts val="1300"/>
                        </a:lnSpc>
                      </a:pPr>
                      <a:r>
                        <a:rPr lang="en-GB" sz="1200" dirty="0" smtClean="0"/>
                        <a:t>5 (11)</a:t>
                      </a:r>
                      <a:endParaRPr lang="en-GB" sz="1200" dirty="0"/>
                    </a:p>
                  </a:txBody>
                  <a:tcPr/>
                </a:tc>
                <a:tc>
                  <a:txBody>
                    <a:bodyPr/>
                    <a:lstStyle/>
                    <a:p>
                      <a:pPr algn="ctr">
                        <a:lnSpc>
                          <a:spcPts val="1300"/>
                        </a:lnSpc>
                      </a:pPr>
                      <a:r>
                        <a:rPr lang="en-GB" sz="1200" dirty="0" smtClean="0"/>
                        <a:t>3 (7)</a:t>
                      </a:r>
                      <a:endParaRPr lang="en-GB" sz="1200" dirty="0"/>
                    </a:p>
                  </a:txBody>
                  <a:tcPr/>
                </a:tc>
              </a:tr>
              <a:tr h="215373">
                <a:tc>
                  <a:txBody>
                    <a:bodyPr/>
                    <a:lstStyle/>
                    <a:p>
                      <a:pPr>
                        <a:lnSpc>
                          <a:spcPts val="1300"/>
                        </a:lnSpc>
                      </a:pPr>
                      <a:r>
                        <a:rPr lang="en-GB" sz="1200" dirty="0" smtClean="0"/>
                        <a:t>Vomiting</a:t>
                      </a:r>
                      <a:endParaRPr lang="en-GB" sz="1200" dirty="0"/>
                    </a:p>
                  </a:txBody>
                  <a:tcPr/>
                </a:tc>
                <a:tc>
                  <a:txBody>
                    <a:bodyPr/>
                    <a:lstStyle/>
                    <a:p>
                      <a:pPr algn="ctr">
                        <a:lnSpc>
                          <a:spcPts val="1300"/>
                        </a:lnSpc>
                      </a:pPr>
                      <a:r>
                        <a:rPr lang="en-GB" sz="1200" dirty="0" smtClean="0"/>
                        <a:t>0</a:t>
                      </a:r>
                      <a:endParaRPr lang="en-GB" sz="1200" dirty="0"/>
                    </a:p>
                  </a:txBody>
                  <a:tcPr/>
                </a:tc>
                <a:tc>
                  <a:txBody>
                    <a:bodyPr/>
                    <a:lstStyle/>
                    <a:p>
                      <a:pPr algn="ctr">
                        <a:lnSpc>
                          <a:spcPts val="1300"/>
                        </a:lnSpc>
                      </a:pPr>
                      <a:r>
                        <a:rPr lang="en-GB" sz="1200" dirty="0" smtClean="0"/>
                        <a:t>0</a:t>
                      </a:r>
                      <a:endParaRPr lang="en-GB" sz="1200" dirty="0"/>
                    </a:p>
                  </a:txBody>
                  <a:tcPr/>
                </a:tc>
                <a:tc>
                  <a:txBody>
                    <a:bodyPr/>
                    <a:lstStyle/>
                    <a:p>
                      <a:pPr algn="ctr">
                        <a:lnSpc>
                          <a:spcPts val="1300"/>
                        </a:lnSpc>
                      </a:pPr>
                      <a:r>
                        <a:rPr lang="en-GB" sz="1200" dirty="0" smtClean="0"/>
                        <a:t>2 (5)</a:t>
                      </a:r>
                      <a:endParaRPr lang="en-GB" sz="1200" dirty="0"/>
                    </a:p>
                  </a:txBody>
                  <a:tcPr/>
                </a:tc>
                <a:tc>
                  <a:txBody>
                    <a:bodyPr/>
                    <a:lstStyle/>
                    <a:p>
                      <a:pPr algn="ctr">
                        <a:lnSpc>
                          <a:spcPts val="1300"/>
                        </a:lnSpc>
                      </a:pPr>
                      <a:r>
                        <a:rPr lang="en-GB" sz="1200" dirty="0" smtClean="0"/>
                        <a:t>0</a:t>
                      </a:r>
                      <a:endParaRPr lang="en-GB" sz="1200" dirty="0"/>
                    </a:p>
                  </a:txBody>
                  <a:tcPr/>
                </a:tc>
              </a:tr>
            </a:tbl>
          </a:graphicData>
        </a:graphic>
      </p:graphicFrame>
    </p:spTree>
    <p:custDataLst>
      <p:tags r:id="rId1"/>
    </p:custDataLst>
    <p:extLst>
      <p:ext uri="{BB962C8B-B14F-4D97-AF65-F5344CB8AC3E}">
        <p14:creationId xmlns:p14="http://schemas.microsoft.com/office/powerpoint/2010/main" val="14431845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solidFill>
                  <a:srgbClr val="043882"/>
                </a:solidFill>
              </a:rPr>
              <a:t>4003: Phase III study of apatinib in advanced gastric cancer: A randomized, double-blind,</a:t>
            </a:r>
            <a:br>
              <a:rPr lang="en-GB" sz="1600" dirty="0">
                <a:solidFill>
                  <a:srgbClr val="043882"/>
                </a:solidFill>
              </a:rPr>
            </a:br>
            <a:r>
              <a:rPr lang="en-GB" sz="1600" dirty="0">
                <a:solidFill>
                  <a:srgbClr val="043882"/>
                </a:solidFill>
              </a:rPr>
              <a:t>placebo-controlled trial – </a:t>
            </a:r>
            <a:r>
              <a:rPr lang="en-GB" sz="1600" dirty="0" smtClean="0">
                <a:solidFill>
                  <a:srgbClr val="043882"/>
                </a:solidFill>
              </a:rPr>
              <a:t>Qin S </a:t>
            </a:r>
            <a:r>
              <a:rPr lang="en-GB" sz="1600" dirty="0">
                <a:solidFill>
                  <a:srgbClr val="043882"/>
                </a:solidFill>
              </a:rPr>
              <a:t>et al</a:t>
            </a:r>
            <a:endParaRPr lang="en-GB" dirty="0"/>
          </a:p>
        </p:txBody>
      </p:sp>
      <p:sp>
        <p:nvSpPr>
          <p:cNvPr id="3" name="Content Placeholder 2"/>
          <p:cNvSpPr>
            <a:spLocks noGrp="1"/>
          </p:cNvSpPr>
          <p:nvPr>
            <p:ph idx="1"/>
          </p:nvPr>
        </p:nvSpPr>
        <p:spPr>
          <a:xfrm>
            <a:off x="228599" y="1320800"/>
            <a:ext cx="8784771" cy="5308600"/>
          </a:xfrm>
        </p:spPr>
        <p:txBody>
          <a:bodyPr/>
          <a:lstStyle/>
          <a:p>
            <a:r>
              <a:rPr lang="en-GB" sz="1800" b="1" dirty="0" smtClean="0"/>
              <a:t>Study objective</a:t>
            </a:r>
          </a:p>
          <a:p>
            <a:pPr lvl="1"/>
            <a:r>
              <a:rPr lang="en-GB" sz="1800" dirty="0"/>
              <a:t>To assess the efficacy and safety </a:t>
            </a:r>
            <a:r>
              <a:rPr lang="en-GB" sz="1800" dirty="0" smtClean="0"/>
              <a:t>of apatinib (a VEGFR-2 </a:t>
            </a:r>
            <a:r>
              <a:rPr lang="en-GB" sz="1800" dirty="0"/>
              <a:t>tyrosine kinase </a:t>
            </a:r>
            <a:r>
              <a:rPr lang="en-GB" sz="1800" dirty="0" smtClean="0"/>
              <a:t>inhibitor</a:t>
            </a:r>
            <a:r>
              <a:rPr lang="en-GB" sz="1800" dirty="0"/>
              <a:t>)</a:t>
            </a:r>
            <a:r>
              <a:rPr lang="en-GB" sz="1800" dirty="0" smtClean="0"/>
              <a:t> </a:t>
            </a:r>
            <a:r>
              <a:rPr lang="en-GB" sz="1800" dirty="0"/>
              <a:t>in </a:t>
            </a:r>
            <a:r>
              <a:rPr lang="en-GB" sz="1800" dirty="0" smtClean="0"/>
              <a:t>patients </a:t>
            </a:r>
            <a:r>
              <a:rPr lang="en-GB" sz="1800" dirty="0"/>
              <a:t>with advanced </a:t>
            </a:r>
            <a:r>
              <a:rPr lang="en-GB" sz="1800" dirty="0" smtClean="0"/>
              <a:t>gastric cancer who have previously failed second-line CT</a:t>
            </a:r>
          </a:p>
          <a:p>
            <a:pPr marL="252412" lvl="1" indent="0">
              <a:buNone/>
            </a:pPr>
            <a:endParaRPr lang="en-GB" sz="1800" dirty="0"/>
          </a:p>
        </p:txBody>
      </p:sp>
      <p:sp>
        <p:nvSpPr>
          <p:cNvPr id="4" name="Text Box 4"/>
          <p:cNvSpPr txBox="1">
            <a:spLocks noChangeArrowheads="1"/>
          </p:cNvSpPr>
          <p:nvPr/>
        </p:nvSpPr>
        <p:spPr bwMode="auto">
          <a:xfrm>
            <a:off x="5303757" y="6474897"/>
            <a:ext cx="36195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Qin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4003)</a:t>
            </a:r>
            <a:endParaRPr lang="en-GB" sz="1200" dirty="0">
              <a:solidFill>
                <a:srgbClr val="363636"/>
              </a:solidFill>
            </a:endParaRPr>
          </a:p>
        </p:txBody>
      </p:sp>
      <p:sp>
        <p:nvSpPr>
          <p:cNvPr id="7" name="Rectangle 9"/>
          <p:cNvSpPr txBox="1">
            <a:spLocks noChangeArrowheads="1"/>
          </p:cNvSpPr>
          <p:nvPr/>
        </p:nvSpPr>
        <p:spPr bwMode="auto">
          <a:xfrm>
            <a:off x="228600" y="5464980"/>
            <a:ext cx="4267200" cy="64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OS</a:t>
            </a:r>
          </a:p>
          <a:p>
            <a:pPr>
              <a:buClr>
                <a:srgbClr val="043882"/>
              </a:buClr>
            </a:pPr>
            <a:endParaRPr lang="en-GB" sz="1600" kern="0" dirty="0" smtClean="0">
              <a:solidFill>
                <a:srgbClr val="363636"/>
              </a:solidFill>
            </a:endParaRPr>
          </a:p>
        </p:txBody>
      </p:sp>
      <p:sp>
        <p:nvSpPr>
          <p:cNvPr id="9" name="Oval 14"/>
          <p:cNvSpPr>
            <a:spLocks noChangeArrowheads="1"/>
          </p:cNvSpPr>
          <p:nvPr/>
        </p:nvSpPr>
        <p:spPr bwMode="auto">
          <a:xfrm>
            <a:off x="3941537" y="3682216"/>
            <a:ext cx="583595" cy="584200"/>
          </a:xfrm>
          <a:prstGeom prst="ellipse">
            <a:avLst/>
          </a:prstGeom>
          <a:noFill/>
          <a:ln w="28575">
            <a:solidFill>
              <a:schemeClr val="bg1"/>
            </a:solidFill>
            <a:round/>
            <a:headEnd/>
            <a:tailEnd/>
          </a:ln>
        </p:spPr>
        <p:txBody>
          <a:bodyPr wrap="none" anchor="ctr"/>
          <a:lstStyle/>
          <a:p>
            <a:pPr algn="ctr">
              <a:lnSpc>
                <a:spcPts val="2000"/>
              </a:lnSpc>
            </a:pPr>
            <a:r>
              <a:rPr lang="en-GB" altLang="zh-CN" b="1" dirty="0" smtClean="0">
                <a:solidFill>
                  <a:srgbClr val="043882"/>
                </a:solidFill>
                <a:ea typeface="SimSun" pitchFamily="2" charset="-122"/>
              </a:rPr>
              <a:t>R</a:t>
            </a:r>
          </a:p>
          <a:p>
            <a:pPr algn="ctr">
              <a:lnSpc>
                <a:spcPts val="2000"/>
              </a:lnSpc>
            </a:pPr>
            <a:r>
              <a:rPr lang="en-GB" altLang="zh-CN" b="1" dirty="0" smtClean="0">
                <a:solidFill>
                  <a:srgbClr val="043882"/>
                </a:solidFill>
                <a:ea typeface="SimSun" pitchFamily="2" charset="-122"/>
              </a:rPr>
              <a:t>2:1</a:t>
            </a:r>
            <a:endParaRPr lang="en-GB" altLang="zh-CN" b="1" dirty="0">
              <a:solidFill>
                <a:srgbClr val="043882"/>
              </a:solidFill>
              <a:ea typeface="SimSun" pitchFamily="2" charset="-122"/>
            </a:endParaRPr>
          </a:p>
        </p:txBody>
      </p:sp>
      <p:cxnSp>
        <p:nvCxnSpPr>
          <p:cNvPr id="10" name="AutoShape 15"/>
          <p:cNvCxnSpPr>
            <a:cxnSpLocks noChangeShapeType="1"/>
            <a:stCxn id="9" idx="0"/>
          </p:cNvCxnSpPr>
          <p:nvPr/>
        </p:nvCxnSpPr>
        <p:spPr bwMode="auto">
          <a:xfrm rot="5400000" flipH="1" flipV="1">
            <a:off x="4236189" y="3053096"/>
            <a:ext cx="626267" cy="631975"/>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p:cNvCxnSpPr>
          <p:nvPr/>
        </p:nvCxnSpPr>
        <p:spPr bwMode="auto">
          <a:xfrm rot="16200000" flipH="1">
            <a:off x="4239363" y="4260387"/>
            <a:ext cx="619919" cy="631975"/>
          </a:xfrm>
          <a:prstGeom prst="bentConnector2">
            <a:avLst/>
          </a:prstGeom>
          <a:noFill/>
          <a:ln w="38100">
            <a:solidFill>
              <a:schemeClr val="bg1"/>
            </a:solidFill>
            <a:miter lim="800000"/>
            <a:headEnd/>
            <a:tailEnd type="triangle" w="med" len="med"/>
          </a:ln>
        </p:spPr>
      </p:cxnSp>
      <p:sp>
        <p:nvSpPr>
          <p:cNvPr id="12" name="AutoShape 12"/>
          <p:cNvSpPr>
            <a:spLocks noChangeArrowheads="1"/>
          </p:cNvSpPr>
          <p:nvPr/>
        </p:nvSpPr>
        <p:spPr bwMode="auto">
          <a:xfrm>
            <a:off x="8257722" y="4622016"/>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3" name="AutoShape 12"/>
          <p:cNvSpPr>
            <a:spLocks noChangeArrowheads="1"/>
          </p:cNvSpPr>
          <p:nvPr/>
        </p:nvSpPr>
        <p:spPr bwMode="auto">
          <a:xfrm>
            <a:off x="8257722" y="2791630"/>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4" name="Content Placeholder 26"/>
          <p:cNvSpPr txBox="1">
            <a:spLocks/>
          </p:cNvSpPr>
          <p:nvPr/>
        </p:nvSpPr>
        <p:spPr bwMode="auto">
          <a:xfrm>
            <a:off x="4855936" y="3602059"/>
            <a:ext cx="2819703" cy="698500"/>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Number of metastatic sites </a:t>
            </a:r>
            <a:br>
              <a:rPr lang="en-GB" sz="1400" dirty="0" smtClean="0">
                <a:solidFill>
                  <a:srgbClr val="363636"/>
                </a:solidFill>
                <a:latin typeface="Arial"/>
              </a:rPr>
            </a:br>
            <a:r>
              <a:rPr lang="en-GB" sz="1400" dirty="0" smtClean="0">
                <a:solidFill>
                  <a:srgbClr val="363636"/>
                </a:solidFill>
                <a:latin typeface="Arial"/>
              </a:rPr>
              <a:t>(≥2 vs &lt;2)</a:t>
            </a:r>
            <a:endParaRPr lang="en-GB" sz="1400" dirty="0">
              <a:solidFill>
                <a:srgbClr val="363636"/>
              </a:solidFill>
              <a:latin typeface="Arial"/>
            </a:endParaRPr>
          </a:p>
        </p:txBody>
      </p:sp>
      <p:cxnSp>
        <p:nvCxnSpPr>
          <p:cNvPr id="15" name="AutoShape 19"/>
          <p:cNvCxnSpPr>
            <a:cxnSpLocks noChangeShapeType="1"/>
            <a:endCxn id="9" idx="2"/>
          </p:cNvCxnSpPr>
          <p:nvPr/>
        </p:nvCxnSpPr>
        <p:spPr bwMode="auto">
          <a:xfrm>
            <a:off x="3684814" y="3974316"/>
            <a:ext cx="256723" cy="0"/>
          </a:xfrm>
          <a:prstGeom prst="straightConnector1">
            <a:avLst/>
          </a:prstGeom>
          <a:noFill/>
          <a:ln w="38100">
            <a:solidFill>
              <a:schemeClr val="bg1"/>
            </a:solidFill>
            <a:round/>
            <a:headEnd/>
            <a:tailEnd type="triangle" w="med" len="med"/>
          </a:ln>
        </p:spPr>
      </p:cxnSp>
      <p:cxnSp>
        <p:nvCxnSpPr>
          <p:cNvPr id="16" name="AutoShape 20"/>
          <p:cNvCxnSpPr>
            <a:cxnSpLocks noChangeShapeType="1"/>
            <a:stCxn id="19" idx="3"/>
            <a:endCxn id="12" idx="1"/>
          </p:cNvCxnSpPr>
          <p:nvPr/>
        </p:nvCxnSpPr>
        <p:spPr bwMode="auto">
          <a:xfrm>
            <a:off x="7542220" y="4886335"/>
            <a:ext cx="715502" cy="0"/>
          </a:xfrm>
          <a:prstGeom prst="straightConnector1">
            <a:avLst/>
          </a:prstGeom>
          <a:noFill/>
          <a:ln w="38100">
            <a:solidFill>
              <a:schemeClr val="bg1"/>
            </a:solidFill>
            <a:prstDash val="dash"/>
            <a:round/>
            <a:headEnd/>
            <a:tailEnd type="triangle" w="med" len="med"/>
          </a:ln>
        </p:spPr>
      </p:cxnSp>
      <p:cxnSp>
        <p:nvCxnSpPr>
          <p:cNvPr id="17" name="AutoShape 21"/>
          <p:cNvCxnSpPr>
            <a:cxnSpLocks noChangeShapeType="1"/>
            <a:stCxn id="20" idx="3"/>
            <a:endCxn id="13" idx="1"/>
          </p:cNvCxnSpPr>
          <p:nvPr/>
        </p:nvCxnSpPr>
        <p:spPr bwMode="auto">
          <a:xfrm>
            <a:off x="7543800" y="3055949"/>
            <a:ext cx="713922" cy="0"/>
          </a:xfrm>
          <a:prstGeom prst="straightConnector1">
            <a:avLst/>
          </a:prstGeom>
          <a:noFill/>
          <a:ln w="38100">
            <a:solidFill>
              <a:schemeClr val="bg1"/>
            </a:solidFill>
            <a:round/>
            <a:headEnd/>
            <a:tailEnd type="triangle" w="med" len="med"/>
          </a:ln>
        </p:spPr>
      </p:cxnSp>
      <p:sp>
        <p:nvSpPr>
          <p:cNvPr id="18" name="AutoShape 9"/>
          <p:cNvSpPr>
            <a:spLocks noChangeArrowheads="1"/>
          </p:cNvSpPr>
          <p:nvPr/>
        </p:nvSpPr>
        <p:spPr bwMode="auto">
          <a:xfrm>
            <a:off x="228600" y="3064902"/>
            <a:ext cx="3456214" cy="1807430"/>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Advanced gastric cancer</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Previously failed second-line CT</a:t>
            </a:r>
            <a:r>
              <a:rPr lang="en-GB" altLang="zh-CN" dirty="0" smtClean="0">
                <a:solidFill>
                  <a:srgbClr val="FFFFFF"/>
                </a:solidFill>
                <a:ea typeface="SimSun" pitchFamily="2" charset="-122"/>
              </a:rPr>
              <a:t> </a:t>
            </a:r>
          </a:p>
          <a:p>
            <a:pPr defTabSz="892175" eaLnBrk="0" hangingPunct="0">
              <a:spcAft>
                <a:spcPct val="30000"/>
              </a:spcAft>
            </a:pPr>
            <a:r>
              <a:rPr lang="en-GB" altLang="zh-CN" dirty="0" smtClean="0">
                <a:solidFill>
                  <a:srgbClr val="FFFFFF"/>
                </a:solidFill>
                <a:ea typeface="SimSun" pitchFamily="2" charset="-122"/>
              </a:rPr>
              <a:t>(n=270</a:t>
            </a:r>
            <a:r>
              <a:rPr lang="en-GB" altLang="zh-CN" dirty="0">
                <a:solidFill>
                  <a:srgbClr val="FFFFFF"/>
                </a:solidFill>
                <a:ea typeface="SimSun" pitchFamily="2" charset="-122"/>
              </a:rPr>
              <a:t>)</a:t>
            </a:r>
          </a:p>
        </p:txBody>
      </p:sp>
      <p:sp>
        <p:nvSpPr>
          <p:cNvPr id="19" name="AutoShape 12"/>
          <p:cNvSpPr>
            <a:spLocks noChangeArrowheads="1"/>
          </p:cNvSpPr>
          <p:nvPr/>
        </p:nvSpPr>
        <p:spPr bwMode="auto">
          <a:xfrm>
            <a:off x="4865310" y="4475967"/>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Placebo</a:t>
            </a:r>
          </a:p>
          <a:p>
            <a:pPr algn="ctr" defTabSz="892175" eaLnBrk="0" hangingPunct="0"/>
            <a:r>
              <a:rPr lang="en-GB" altLang="zh-CN" dirty="0" smtClean="0">
                <a:solidFill>
                  <a:srgbClr val="363636"/>
                </a:solidFill>
                <a:ea typeface="SimSun" pitchFamily="2" charset="-122"/>
              </a:rPr>
              <a:t>(n=90)</a:t>
            </a:r>
            <a:endParaRPr lang="en-GB" altLang="zh-CN" dirty="0">
              <a:solidFill>
                <a:srgbClr val="363636"/>
              </a:solidFill>
              <a:ea typeface="SimSun" pitchFamily="2" charset="-122"/>
            </a:endParaRPr>
          </a:p>
        </p:txBody>
      </p:sp>
      <p:sp>
        <p:nvSpPr>
          <p:cNvPr id="20" name="AutoShape 8"/>
          <p:cNvSpPr>
            <a:spLocks noChangeArrowheads="1"/>
          </p:cNvSpPr>
          <p:nvPr/>
        </p:nvSpPr>
        <p:spPr bwMode="auto">
          <a:xfrm>
            <a:off x="4865310" y="2645580"/>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Apatinib 850 mg/day for 1 cycle (28 days) </a:t>
            </a:r>
          </a:p>
          <a:p>
            <a:pPr algn="ctr" defTabSz="892175" eaLnBrk="0" hangingPunct="0"/>
            <a:r>
              <a:rPr lang="en-GB" altLang="zh-CN" dirty="0" smtClean="0">
                <a:solidFill>
                  <a:srgbClr val="FFFFFF"/>
                </a:solidFill>
                <a:ea typeface="SimSun" pitchFamily="2" charset="-122"/>
              </a:rPr>
              <a:t>(n=180)</a:t>
            </a:r>
            <a:endParaRPr lang="en-GB" altLang="zh-CN" dirty="0">
              <a:solidFill>
                <a:srgbClr val="FFFFFF"/>
              </a:solidFill>
              <a:ea typeface="SimSun" pitchFamily="2" charset="-122"/>
            </a:endParaRPr>
          </a:p>
        </p:txBody>
      </p:sp>
    </p:spTree>
    <p:extLst>
      <p:ext uri="{BB962C8B-B14F-4D97-AF65-F5344CB8AC3E}">
        <p14:creationId xmlns:p14="http://schemas.microsoft.com/office/powerpoint/2010/main" val="50325353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solidFill>
                  <a:srgbClr val="043882"/>
                </a:solidFill>
              </a:rPr>
              <a:t>4003: Phase III study of apatinib in advanced gastric cancer: A randomized, double-blind,</a:t>
            </a:r>
            <a:br>
              <a:rPr lang="en-GB" sz="1600" dirty="0">
                <a:solidFill>
                  <a:srgbClr val="043882"/>
                </a:solidFill>
              </a:rPr>
            </a:br>
            <a:r>
              <a:rPr lang="en-GB" sz="1600" dirty="0">
                <a:solidFill>
                  <a:srgbClr val="043882"/>
                </a:solidFill>
              </a:rPr>
              <a:t>placebo-controlled trial – </a:t>
            </a:r>
            <a:r>
              <a:rPr lang="en-GB" sz="1600" dirty="0" smtClean="0">
                <a:solidFill>
                  <a:srgbClr val="043882"/>
                </a:solidFill>
              </a:rPr>
              <a:t>Qin S </a:t>
            </a:r>
            <a:r>
              <a:rPr lang="en-GB" sz="1600" dirty="0">
                <a:solidFill>
                  <a:srgbClr val="043882"/>
                </a:solidFill>
              </a:rPr>
              <a:t>et al</a:t>
            </a:r>
            <a:endParaRPr lang="en-GB" dirty="0"/>
          </a:p>
        </p:txBody>
      </p:sp>
      <p:sp>
        <p:nvSpPr>
          <p:cNvPr id="3" name="Content Placeholder 2"/>
          <p:cNvSpPr>
            <a:spLocks noGrp="1"/>
          </p:cNvSpPr>
          <p:nvPr>
            <p:ph idx="1"/>
          </p:nvPr>
        </p:nvSpPr>
        <p:spPr>
          <a:xfrm>
            <a:off x="228599" y="1320800"/>
            <a:ext cx="8784771" cy="5308600"/>
          </a:xfrm>
        </p:spPr>
        <p:txBody>
          <a:bodyPr/>
          <a:lstStyle/>
          <a:p>
            <a:r>
              <a:rPr lang="en-GB" sz="1800" b="1" dirty="0" smtClean="0"/>
              <a:t>Key results</a:t>
            </a:r>
          </a:p>
          <a:p>
            <a:endParaRPr lang="en-GB" sz="1800" dirty="0"/>
          </a:p>
          <a:p>
            <a:endParaRPr lang="en-GB" sz="1800" dirty="0" smtClean="0"/>
          </a:p>
          <a:p>
            <a:endParaRPr lang="en-GB" sz="1800" dirty="0"/>
          </a:p>
          <a:p>
            <a:endParaRPr lang="en-GB" sz="1800" dirty="0" smtClean="0"/>
          </a:p>
          <a:p>
            <a:pPr lvl="1"/>
            <a:endParaRPr lang="en-GB" sz="1800" dirty="0" smtClean="0"/>
          </a:p>
          <a:p>
            <a:pPr lvl="1"/>
            <a:r>
              <a:rPr lang="en-GB" sz="1800" dirty="0" smtClean="0"/>
              <a:t>Apatinib was </a:t>
            </a:r>
            <a:r>
              <a:rPr lang="en-GB" sz="1800" dirty="0"/>
              <a:t>generally well </a:t>
            </a:r>
            <a:r>
              <a:rPr lang="en-GB" sz="1800" dirty="0" smtClean="0"/>
              <a:t>tolerated</a:t>
            </a:r>
            <a:endParaRPr lang="en-GB" sz="1800" dirty="0"/>
          </a:p>
          <a:p>
            <a:pPr lvl="2"/>
            <a:r>
              <a:rPr lang="en-GB" sz="1800" dirty="0"/>
              <a:t>Most </a:t>
            </a:r>
            <a:r>
              <a:rPr lang="en-GB" sz="1800" dirty="0" smtClean="0"/>
              <a:t>AEs were managed by </a:t>
            </a:r>
            <a:r>
              <a:rPr lang="en-GB" sz="1800" dirty="0"/>
              <a:t>dose interruptions or </a:t>
            </a:r>
            <a:r>
              <a:rPr lang="en-GB" sz="1800" dirty="0" smtClean="0"/>
              <a:t>reductions</a:t>
            </a:r>
          </a:p>
          <a:p>
            <a:pPr lvl="2">
              <a:spcAft>
                <a:spcPts val="0"/>
              </a:spcAft>
            </a:pPr>
            <a:r>
              <a:rPr lang="en-GB" sz="1800" dirty="0" smtClean="0"/>
              <a:t>Grade 3–4 AEs that </a:t>
            </a:r>
            <a:r>
              <a:rPr lang="en-GB" sz="1800" dirty="0"/>
              <a:t>occurred in &gt;</a:t>
            </a:r>
            <a:r>
              <a:rPr lang="en-GB" sz="1800" dirty="0" smtClean="0"/>
              <a:t>2</a:t>
            </a:r>
            <a:r>
              <a:rPr lang="en-GB" sz="1800" dirty="0"/>
              <a:t>% of patients </a:t>
            </a:r>
            <a:r>
              <a:rPr lang="en-GB" sz="1800" dirty="0" smtClean="0"/>
              <a:t>were: </a:t>
            </a:r>
            <a:r>
              <a:rPr lang="en-GB" sz="1800" dirty="0"/>
              <a:t>hypertension, </a:t>
            </a:r>
            <a:r>
              <a:rPr lang="en-GB" sz="1800" dirty="0" smtClean="0"/>
              <a:t/>
            </a:r>
            <a:br>
              <a:rPr lang="en-GB" sz="1800" dirty="0" smtClean="0"/>
            </a:br>
            <a:r>
              <a:rPr lang="en-GB" sz="1800" dirty="0" smtClean="0"/>
              <a:t>hand-and-foot </a:t>
            </a:r>
            <a:r>
              <a:rPr lang="en-GB" sz="1800" dirty="0"/>
              <a:t>syndrome, </a:t>
            </a:r>
            <a:r>
              <a:rPr lang="en-GB" sz="1800" dirty="0" smtClean="0"/>
              <a:t>proteinuria, fatigue</a:t>
            </a:r>
            <a:r>
              <a:rPr lang="en-GB" sz="1800" dirty="0"/>
              <a:t>, </a:t>
            </a:r>
            <a:r>
              <a:rPr lang="en-GB" sz="1800" dirty="0" smtClean="0"/>
              <a:t>anorexia and </a:t>
            </a:r>
            <a:r>
              <a:rPr lang="en-GB" sz="1800" dirty="0"/>
              <a:t>elevated </a:t>
            </a:r>
            <a:r>
              <a:rPr lang="en-GB" sz="1800" dirty="0" smtClean="0"/>
              <a:t>aminotransferase</a:t>
            </a:r>
          </a:p>
          <a:p>
            <a:pPr>
              <a:spcBef>
                <a:spcPts val="1200"/>
              </a:spcBef>
            </a:pPr>
            <a:r>
              <a:rPr lang="en-GB" sz="1800" b="1" dirty="0" smtClean="0"/>
              <a:t>Conclusions</a:t>
            </a:r>
            <a:endParaRPr lang="en-GB" sz="1800" b="1" dirty="0"/>
          </a:p>
          <a:p>
            <a:pPr lvl="1"/>
            <a:r>
              <a:rPr lang="en-GB" sz="1800" b="1" dirty="0"/>
              <a:t>This study </a:t>
            </a:r>
            <a:r>
              <a:rPr lang="en-GB" sz="1800" b="1" dirty="0" smtClean="0"/>
              <a:t>provides further evidence of the </a:t>
            </a:r>
            <a:r>
              <a:rPr lang="en-GB" sz="1800" b="1" dirty="0"/>
              <a:t>efficacy and safety of apatinib in the patients with advanced gastric cancer</a:t>
            </a:r>
          </a:p>
          <a:p>
            <a:pPr lvl="1"/>
            <a:r>
              <a:rPr lang="en-GB" sz="1800" b="1" dirty="0" smtClean="0"/>
              <a:t>The </a:t>
            </a:r>
            <a:r>
              <a:rPr lang="en-GB" sz="1800" b="1" dirty="0"/>
              <a:t>recommended dose </a:t>
            </a:r>
            <a:r>
              <a:rPr lang="en-GB" sz="1800" b="1" dirty="0" smtClean="0"/>
              <a:t>of apatinib </a:t>
            </a:r>
            <a:r>
              <a:rPr lang="en-GB" sz="1800" b="1" dirty="0"/>
              <a:t>for clinical </a:t>
            </a:r>
            <a:r>
              <a:rPr lang="en-GB" sz="1800" b="1" dirty="0" smtClean="0"/>
              <a:t>use is 850 mg/day</a:t>
            </a:r>
            <a:endParaRPr lang="en-GB" sz="1800" b="1" dirty="0"/>
          </a:p>
          <a:p>
            <a:endParaRPr lang="en-GB" sz="1800" dirty="0"/>
          </a:p>
          <a:p>
            <a:pPr marL="252412" lvl="1" indent="0">
              <a:buNone/>
            </a:pPr>
            <a:endParaRPr lang="en-GB" sz="1800" dirty="0"/>
          </a:p>
        </p:txBody>
      </p:sp>
      <p:sp>
        <p:nvSpPr>
          <p:cNvPr id="4" name="Text Box 4"/>
          <p:cNvSpPr txBox="1">
            <a:spLocks noChangeArrowheads="1"/>
          </p:cNvSpPr>
          <p:nvPr/>
        </p:nvSpPr>
        <p:spPr bwMode="auto">
          <a:xfrm>
            <a:off x="5303757" y="6474897"/>
            <a:ext cx="36195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Qin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4003)</a:t>
            </a:r>
            <a:endParaRPr lang="en-GB" sz="1200" dirty="0">
              <a:solidFill>
                <a:srgbClr val="36363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62492115"/>
              </p:ext>
            </p:extLst>
          </p:nvPr>
        </p:nvGraphicFramePr>
        <p:xfrm>
          <a:off x="464025" y="1792792"/>
          <a:ext cx="8202305" cy="1483360"/>
        </p:xfrm>
        <a:graphic>
          <a:graphicData uri="http://schemas.openxmlformats.org/drawingml/2006/table">
            <a:tbl>
              <a:tblPr firstRow="1" bandRow="1">
                <a:tableStyleId>{69012ECD-51FC-41F1-AA8D-1B2483CD663E}</a:tableStyleId>
              </a:tblPr>
              <a:tblGrid>
                <a:gridCol w="2148546"/>
                <a:gridCol w="1293613"/>
                <a:gridCol w="1293613"/>
                <a:gridCol w="2101755"/>
                <a:gridCol w="1364778"/>
              </a:tblGrid>
              <a:tr h="370840">
                <a:tc>
                  <a:txBody>
                    <a:bodyPr/>
                    <a:lstStyle/>
                    <a:p>
                      <a:endParaRPr lang="en-GB" dirty="0">
                        <a:solidFill>
                          <a:schemeClr val="tx2"/>
                        </a:solidFill>
                      </a:endParaRPr>
                    </a:p>
                  </a:txBody>
                  <a:tcPr/>
                </a:tc>
                <a:tc>
                  <a:txBody>
                    <a:bodyPr/>
                    <a:lstStyle/>
                    <a:p>
                      <a:pPr algn="ctr"/>
                      <a:r>
                        <a:rPr lang="en-GB" dirty="0" smtClean="0">
                          <a:solidFill>
                            <a:schemeClr val="tx2"/>
                          </a:solidFill>
                        </a:rPr>
                        <a:t>Apatinib</a:t>
                      </a:r>
                      <a:endParaRPr lang="en-GB" dirty="0">
                        <a:solidFill>
                          <a:schemeClr val="tx2"/>
                        </a:solidFill>
                      </a:endParaRPr>
                    </a:p>
                  </a:txBody>
                  <a:tcPr/>
                </a:tc>
                <a:tc>
                  <a:txBody>
                    <a:bodyPr/>
                    <a:lstStyle/>
                    <a:p>
                      <a:pPr algn="ctr"/>
                      <a:r>
                        <a:rPr lang="en-GB" dirty="0" smtClean="0">
                          <a:solidFill>
                            <a:schemeClr val="tx2"/>
                          </a:solidFill>
                        </a:rPr>
                        <a:t>Placebo</a:t>
                      </a:r>
                      <a:endParaRPr lang="en-GB" dirty="0">
                        <a:solidFill>
                          <a:schemeClr val="tx2"/>
                        </a:solidFill>
                      </a:endParaRPr>
                    </a:p>
                  </a:txBody>
                  <a:tcPr/>
                </a:tc>
                <a:tc>
                  <a:txBody>
                    <a:bodyPr/>
                    <a:lstStyle/>
                    <a:p>
                      <a:pPr algn="ctr"/>
                      <a:r>
                        <a:rPr lang="en-GB" dirty="0" smtClean="0">
                          <a:solidFill>
                            <a:schemeClr val="tx2"/>
                          </a:solidFill>
                        </a:rPr>
                        <a:t>HR (95% CI)</a:t>
                      </a:r>
                      <a:endParaRPr lang="en-GB" dirty="0">
                        <a:solidFill>
                          <a:schemeClr val="tx2"/>
                        </a:solidFill>
                      </a:endParaRPr>
                    </a:p>
                  </a:txBody>
                  <a:tcPr/>
                </a:tc>
                <a:tc>
                  <a:txBody>
                    <a:bodyPr/>
                    <a:lstStyle/>
                    <a:p>
                      <a:pPr algn="ctr"/>
                      <a:r>
                        <a:rPr lang="en-GB" dirty="0" smtClean="0">
                          <a:solidFill>
                            <a:schemeClr val="tx2"/>
                          </a:solidFill>
                        </a:rPr>
                        <a:t>p-value</a:t>
                      </a:r>
                      <a:endParaRPr lang="en-GB" dirty="0">
                        <a:solidFill>
                          <a:schemeClr val="tx2"/>
                        </a:solidFill>
                      </a:endParaRPr>
                    </a:p>
                  </a:txBody>
                  <a:tcPr/>
                </a:tc>
              </a:tr>
              <a:tr h="370840">
                <a:tc>
                  <a:txBody>
                    <a:bodyPr/>
                    <a:lstStyle/>
                    <a:p>
                      <a:r>
                        <a:rPr lang="en-GB" dirty="0" smtClean="0"/>
                        <a:t>Median OS, days</a:t>
                      </a:r>
                      <a:endParaRPr lang="en-GB" dirty="0"/>
                    </a:p>
                  </a:txBody>
                  <a:tcPr/>
                </a:tc>
                <a:tc>
                  <a:txBody>
                    <a:bodyPr/>
                    <a:lstStyle/>
                    <a:p>
                      <a:pPr algn="ctr"/>
                      <a:r>
                        <a:rPr lang="en-GB" dirty="0" smtClean="0"/>
                        <a:t>195</a:t>
                      </a:r>
                      <a:endParaRPr lang="en-GB" dirty="0"/>
                    </a:p>
                  </a:txBody>
                  <a:tcPr/>
                </a:tc>
                <a:tc>
                  <a:txBody>
                    <a:bodyPr/>
                    <a:lstStyle/>
                    <a:p>
                      <a:pPr algn="ctr"/>
                      <a:r>
                        <a:rPr lang="en-GB" dirty="0" smtClean="0"/>
                        <a:t>140</a:t>
                      </a:r>
                      <a:endParaRPr lang="en-GB" dirty="0"/>
                    </a:p>
                  </a:txBody>
                  <a:tcPr/>
                </a:tc>
                <a:tc>
                  <a:txBody>
                    <a:bodyPr/>
                    <a:lstStyle/>
                    <a:p>
                      <a:pPr algn="ctr"/>
                      <a:r>
                        <a:rPr lang="en-GB" dirty="0" smtClean="0"/>
                        <a:t>0.71 </a:t>
                      </a:r>
                      <a:r>
                        <a:rPr lang="en-GB" sz="1800" dirty="0" smtClean="0"/>
                        <a:t>(0.54, 0.94)</a:t>
                      </a:r>
                      <a:endParaRPr lang="en-GB" dirty="0"/>
                    </a:p>
                  </a:txBody>
                  <a:tcPr/>
                </a:tc>
                <a:tc>
                  <a:txBody>
                    <a:bodyPr/>
                    <a:lstStyle/>
                    <a:p>
                      <a:pPr algn="ctr"/>
                      <a:r>
                        <a:rPr lang="en-GB" sz="1800" dirty="0" smtClean="0"/>
                        <a:t>&lt;0.016</a:t>
                      </a:r>
                      <a:endParaRPr lang="en-GB" dirty="0"/>
                    </a:p>
                  </a:txBody>
                  <a:tcPr/>
                </a:tc>
              </a:tr>
              <a:tr h="370840">
                <a:tc>
                  <a:txBody>
                    <a:bodyPr/>
                    <a:lstStyle/>
                    <a:p>
                      <a:r>
                        <a:rPr lang="en-GB" dirty="0" smtClean="0"/>
                        <a:t>Median</a:t>
                      </a:r>
                      <a:r>
                        <a:rPr lang="en-GB" baseline="0" dirty="0" smtClean="0"/>
                        <a:t> </a:t>
                      </a:r>
                      <a:r>
                        <a:rPr lang="en-GB" dirty="0" smtClean="0"/>
                        <a:t>PFS, days</a:t>
                      </a:r>
                      <a:endParaRPr lang="en-GB" dirty="0"/>
                    </a:p>
                  </a:txBody>
                  <a:tcPr/>
                </a:tc>
                <a:tc>
                  <a:txBody>
                    <a:bodyPr/>
                    <a:lstStyle/>
                    <a:p>
                      <a:pPr algn="ctr"/>
                      <a:r>
                        <a:rPr lang="en-GB" dirty="0" smtClean="0"/>
                        <a:t>78</a:t>
                      </a:r>
                      <a:endParaRPr lang="en-GB" dirty="0"/>
                    </a:p>
                  </a:txBody>
                  <a:tcPr/>
                </a:tc>
                <a:tc>
                  <a:txBody>
                    <a:bodyPr/>
                    <a:lstStyle/>
                    <a:p>
                      <a:pPr algn="ctr"/>
                      <a:r>
                        <a:rPr lang="en-GB" dirty="0" smtClean="0"/>
                        <a:t>53</a:t>
                      </a:r>
                      <a:r>
                        <a:rPr lang="en-GB" baseline="0" dirty="0" smtClean="0"/>
                        <a:t> </a:t>
                      </a:r>
                      <a:endParaRPr lang="en-GB" dirty="0"/>
                    </a:p>
                  </a:txBody>
                  <a:tcPr/>
                </a:tc>
                <a:tc>
                  <a:txBody>
                    <a:bodyPr/>
                    <a:lstStyle/>
                    <a:p>
                      <a:pPr algn="ctr"/>
                      <a:r>
                        <a:rPr lang="en-GB" sz="1800" dirty="0" smtClean="0"/>
                        <a:t>0.44 (0.33, 0.61)</a:t>
                      </a:r>
                      <a:endParaRPr lang="en-GB" dirty="0"/>
                    </a:p>
                  </a:txBody>
                  <a:tcPr/>
                </a:tc>
                <a:tc>
                  <a:txBody>
                    <a:bodyPr/>
                    <a:lstStyle/>
                    <a:p>
                      <a:pPr algn="ctr"/>
                      <a:r>
                        <a:rPr lang="en-GB" sz="1800" dirty="0" smtClean="0"/>
                        <a:t>&lt;0.0001</a:t>
                      </a:r>
                      <a:endParaRPr lang="en-GB" dirty="0"/>
                    </a:p>
                  </a:txBody>
                  <a:tcPr/>
                </a:tc>
              </a:tr>
              <a:tr h="370840">
                <a:tc>
                  <a:txBody>
                    <a:bodyPr/>
                    <a:lstStyle/>
                    <a:p>
                      <a:r>
                        <a:rPr lang="en-GB" dirty="0" smtClean="0"/>
                        <a:t>ORR, %</a:t>
                      </a:r>
                      <a:endParaRPr lang="en-GB" dirty="0"/>
                    </a:p>
                  </a:txBody>
                  <a:tcPr/>
                </a:tc>
                <a:tc>
                  <a:txBody>
                    <a:bodyPr/>
                    <a:lstStyle/>
                    <a:p>
                      <a:pPr algn="ctr"/>
                      <a:r>
                        <a:rPr lang="en-GB" dirty="0" smtClean="0"/>
                        <a:t>2.8</a:t>
                      </a:r>
                      <a:endParaRPr lang="en-GB" dirty="0"/>
                    </a:p>
                  </a:txBody>
                  <a:tcPr/>
                </a:tc>
                <a:tc>
                  <a:txBody>
                    <a:bodyPr/>
                    <a:lstStyle/>
                    <a:p>
                      <a:pPr algn="ctr"/>
                      <a:r>
                        <a:rPr lang="en-GB" dirty="0" smtClean="0"/>
                        <a:t>0</a:t>
                      </a:r>
                      <a:endParaRPr lang="en-GB" dirty="0"/>
                    </a:p>
                  </a:txBody>
                  <a:tcPr/>
                </a:tc>
                <a:tc>
                  <a:txBody>
                    <a:bodyPr/>
                    <a:lstStyle/>
                    <a:p>
                      <a:pPr algn="ctr"/>
                      <a:endParaRPr lang="en-GB" dirty="0"/>
                    </a:p>
                  </a:txBody>
                  <a:tcPr/>
                </a:tc>
                <a:tc>
                  <a:txBody>
                    <a:bodyPr/>
                    <a:lstStyle/>
                    <a:p>
                      <a:pPr algn="ctr"/>
                      <a:endParaRPr lang="en-GB" dirty="0"/>
                    </a:p>
                  </a:txBody>
                  <a:tcPr/>
                </a:tc>
              </a:tr>
            </a:tbl>
          </a:graphicData>
        </a:graphic>
      </p:graphicFrame>
    </p:spTree>
    <p:extLst>
      <p:ext uri="{BB962C8B-B14F-4D97-AF65-F5344CB8AC3E}">
        <p14:creationId xmlns:p14="http://schemas.microsoft.com/office/powerpoint/2010/main" val="162288535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RARE TUMOURS</a:t>
            </a:r>
            <a:endParaRPr lang="en-GB" dirty="0"/>
          </a:p>
        </p:txBody>
      </p:sp>
    </p:spTree>
    <p:extLst>
      <p:ext uri="{BB962C8B-B14F-4D97-AF65-F5344CB8AC3E}">
        <p14:creationId xmlns:p14="http://schemas.microsoft.com/office/powerpoint/2010/main" val="393097815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b="1" dirty="0" smtClean="0"/>
              <a:t>RARE TUMOURS</a:t>
            </a:r>
            <a:endParaRPr lang="en-GB" b="1" dirty="0"/>
          </a:p>
        </p:txBody>
      </p:sp>
      <p:sp>
        <p:nvSpPr>
          <p:cNvPr id="4" name="Title 3"/>
          <p:cNvSpPr>
            <a:spLocks noGrp="1"/>
          </p:cNvSpPr>
          <p:nvPr>
            <p:ph type="title"/>
          </p:nvPr>
        </p:nvSpPr>
        <p:spPr/>
        <p:txBody>
          <a:bodyPr/>
          <a:lstStyle/>
          <a:p>
            <a:r>
              <a:rPr lang="en-GB" dirty="0"/>
              <a:t>NEUROENDOCRINE TUMOURS </a:t>
            </a:r>
          </a:p>
        </p:txBody>
      </p:sp>
    </p:spTree>
    <p:extLst>
      <p:ext uri="{BB962C8B-B14F-4D97-AF65-F5344CB8AC3E}">
        <p14:creationId xmlns:p14="http://schemas.microsoft.com/office/powerpoint/2010/main" val="84768619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179: Prospective phase II study of capecitabine and </a:t>
            </a:r>
            <a:r>
              <a:rPr lang="en-US" sz="1800" dirty="0" err="1" smtClean="0"/>
              <a:t>temozolomide</a:t>
            </a:r>
            <a:r>
              <a:rPr lang="en-US" sz="1800" dirty="0" smtClean="0"/>
              <a:t> (CAPTEM) for progressive, moderately, and well-differentiated metastatic neuroendocrine tumors – Fine RL et al</a:t>
            </a:r>
            <a:endParaRPr lang="en-US" sz="1800" dirty="0"/>
          </a:p>
        </p:txBody>
      </p:sp>
      <p:sp>
        <p:nvSpPr>
          <p:cNvPr id="3" name="Content Placeholder 2"/>
          <p:cNvSpPr>
            <a:spLocks noGrp="1"/>
          </p:cNvSpPr>
          <p:nvPr>
            <p:ph idx="1"/>
          </p:nvPr>
        </p:nvSpPr>
        <p:spPr/>
        <p:txBody>
          <a:bodyPr/>
          <a:lstStyle/>
          <a:p>
            <a:r>
              <a:rPr lang="en-GB" sz="1800" b="1" dirty="0" smtClean="0"/>
              <a:t>Study objective</a:t>
            </a:r>
          </a:p>
          <a:p>
            <a:pPr lvl="1"/>
            <a:r>
              <a:rPr lang="en-GB" sz="1800" dirty="0" smtClean="0"/>
              <a:t>To assess treatment with capecitabine and </a:t>
            </a:r>
            <a:r>
              <a:rPr lang="en-GB" sz="1800" dirty="0" err="1" smtClean="0"/>
              <a:t>temozolomide</a:t>
            </a:r>
            <a:r>
              <a:rPr lang="en-GB" sz="1800" dirty="0" smtClean="0"/>
              <a:t> in patients with progressive, metastatic, well- or moderately-differentiated neuroendocrine tumours (NETs) who </a:t>
            </a:r>
            <a:r>
              <a:rPr lang="en-GB" sz="1800" dirty="0"/>
              <a:t>f</a:t>
            </a:r>
            <a:r>
              <a:rPr lang="en-GB" sz="1800" dirty="0" smtClean="0"/>
              <a:t>ailed </a:t>
            </a:r>
            <a:r>
              <a:rPr lang="en-GB" sz="1800" dirty="0" err="1" smtClean="0"/>
              <a:t>Sandostatin</a:t>
            </a:r>
            <a:r>
              <a:rPr lang="en-GB" sz="1800" dirty="0" smtClean="0"/>
              <a:t> LAR 60 mg</a:t>
            </a:r>
            <a:endParaRPr lang="en-GB" sz="1800" dirty="0"/>
          </a:p>
        </p:txBody>
      </p:sp>
      <p:sp>
        <p:nvSpPr>
          <p:cNvPr id="68" name="Text Box 9"/>
          <p:cNvSpPr txBox="1">
            <a:spLocks noChangeArrowheads="1"/>
          </p:cNvSpPr>
          <p:nvPr/>
        </p:nvSpPr>
        <p:spPr bwMode="auto">
          <a:xfrm>
            <a:off x="231774" y="5945947"/>
            <a:ext cx="4352101" cy="74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b">
            <a:spAutoFit/>
          </a:bodyPr>
          <a:lstStyle/>
          <a:p>
            <a:r>
              <a:rPr lang="en-GB" sz="1100" dirty="0" smtClean="0">
                <a:solidFill>
                  <a:srgbClr val="363636"/>
                </a:solidFill>
              </a:rPr>
              <a:t>Capecitabine 1500 mg/m</a:t>
            </a:r>
            <a:r>
              <a:rPr lang="en-GB" sz="1100" baseline="30000" dirty="0" smtClean="0">
                <a:solidFill>
                  <a:srgbClr val="363636"/>
                </a:solidFill>
              </a:rPr>
              <a:t>2</a:t>
            </a:r>
            <a:r>
              <a:rPr lang="en-GB" sz="1100" dirty="0" smtClean="0">
                <a:solidFill>
                  <a:srgbClr val="363636"/>
                </a:solidFill>
              </a:rPr>
              <a:t>/day (PO divided BID, max 2500 mg/day) on days 1–14 ; </a:t>
            </a:r>
            <a:r>
              <a:rPr lang="en-GB" sz="1100" dirty="0" err="1">
                <a:solidFill>
                  <a:srgbClr val="363636"/>
                </a:solidFill>
              </a:rPr>
              <a:t>t</a:t>
            </a:r>
            <a:r>
              <a:rPr lang="en-GB" sz="1100" dirty="0" err="1" smtClean="0">
                <a:solidFill>
                  <a:srgbClr val="363636"/>
                </a:solidFill>
              </a:rPr>
              <a:t>emozolomide</a:t>
            </a:r>
            <a:r>
              <a:rPr lang="en-GB" sz="1100" dirty="0" smtClean="0">
                <a:solidFill>
                  <a:srgbClr val="363636"/>
                </a:solidFill>
              </a:rPr>
              <a:t> 150–200 mg/m</a:t>
            </a:r>
            <a:r>
              <a:rPr lang="en-GB" sz="1100" baseline="30000" dirty="0" smtClean="0">
                <a:solidFill>
                  <a:srgbClr val="363636"/>
                </a:solidFill>
              </a:rPr>
              <a:t>2</a:t>
            </a:r>
            <a:r>
              <a:rPr lang="en-GB" sz="1100" dirty="0" smtClean="0">
                <a:solidFill>
                  <a:srgbClr val="363636"/>
                </a:solidFill>
              </a:rPr>
              <a:t>/day (PO divided bid, lower dose for patients who had prior chemotherapy or extensive radiation) on days 1–14 </a:t>
            </a:r>
          </a:p>
        </p:txBody>
      </p:sp>
      <p:sp>
        <p:nvSpPr>
          <p:cNvPr id="70" name="Rectangle 9"/>
          <p:cNvSpPr txBox="1">
            <a:spLocks noChangeArrowheads="1"/>
          </p:cNvSpPr>
          <p:nvPr/>
        </p:nvSpPr>
        <p:spPr bwMode="auto">
          <a:xfrm>
            <a:off x="371225" y="5109745"/>
            <a:ext cx="323887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Response rate (RR)</a:t>
            </a:r>
          </a:p>
        </p:txBody>
      </p:sp>
      <p:sp>
        <p:nvSpPr>
          <p:cNvPr id="72" name="Rectangle 9"/>
          <p:cNvSpPr txBox="1">
            <a:spLocks noChangeArrowheads="1"/>
          </p:cNvSpPr>
          <p:nvPr/>
        </p:nvSpPr>
        <p:spPr bwMode="auto">
          <a:xfrm>
            <a:off x="4929373" y="5109745"/>
            <a:ext cx="421462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PFS, OS, safety</a:t>
            </a:r>
          </a:p>
        </p:txBody>
      </p:sp>
      <p:cxnSp>
        <p:nvCxnSpPr>
          <p:cNvPr id="25" name="AutoShape 19"/>
          <p:cNvCxnSpPr>
            <a:cxnSpLocks noChangeShapeType="1"/>
          </p:cNvCxnSpPr>
          <p:nvPr/>
        </p:nvCxnSpPr>
        <p:spPr bwMode="auto">
          <a:xfrm>
            <a:off x="4079784" y="3781241"/>
            <a:ext cx="1031574" cy="2837"/>
          </a:xfrm>
          <a:prstGeom prst="straightConnector1">
            <a:avLst/>
          </a:prstGeom>
          <a:noFill/>
          <a:ln w="38100">
            <a:solidFill>
              <a:schemeClr val="bg1"/>
            </a:solidFill>
            <a:round/>
            <a:headEnd/>
            <a:tailEnd type="triangle" w="med" len="med"/>
          </a:ln>
        </p:spPr>
      </p:cxnSp>
      <p:sp>
        <p:nvSpPr>
          <p:cNvPr id="26" name="AutoShape 9"/>
          <p:cNvSpPr>
            <a:spLocks noChangeArrowheads="1"/>
          </p:cNvSpPr>
          <p:nvPr/>
        </p:nvSpPr>
        <p:spPr bwMode="auto">
          <a:xfrm>
            <a:off x="676883" y="2898753"/>
            <a:ext cx="3776364" cy="1807430"/>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Patients with NETs </a:t>
            </a: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Progressive disease after </a:t>
            </a:r>
            <a:r>
              <a:rPr lang="en-GB" altLang="zh-CN" dirty="0" err="1" smtClean="0">
                <a:solidFill>
                  <a:srgbClr val="FFFFFF"/>
                </a:solidFill>
                <a:ea typeface="SimSun" pitchFamily="2" charset="-122"/>
              </a:rPr>
              <a:t>Sandostatin</a:t>
            </a:r>
            <a:r>
              <a:rPr lang="en-GB" altLang="zh-CN" dirty="0" smtClean="0">
                <a:solidFill>
                  <a:srgbClr val="FFFFFF"/>
                </a:solidFill>
                <a:ea typeface="SimSun" pitchFamily="2" charset="-122"/>
              </a:rPr>
              <a:t> LAR 60 mg</a:t>
            </a: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Ki-67 ≤20%</a:t>
            </a:r>
          </a:p>
          <a:p>
            <a:pPr defTabSz="892175" eaLnBrk="0" hangingPunct="0">
              <a:spcAft>
                <a:spcPct val="30000"/>
              </a:spcAft>
            </a:pPr>
            <a:r>
              <a:rPr lang="en-GB" altLang="zh-CN" dirty="0" smtClean="0">
                <a:solidFill>
                  <a:srgbClr val="FFFFFF"/>
                </a:solidFill>
                <a:ea typeface="SimSun" pitchFamily="2" charset="-122"/>
              </a:rPr>
              <a:t>(n=28)</a:t>
            </a:r>
          </a:p>
        </p:txBody>
      </p:sp>
      <p:sp>
        <p:nvSpPr>
          <p:cNvPr id="27" name="AutoShape 8"/>
          <p:cNvSpPr>
            <a:spLocks noChangeArrowheads="1"/>
          </p:cNvSpPr>
          <p:nvPr/>
        </p:nvSpPr>
        <p:spPr bwMode="auto">
          <a:xfrm>
            <a:off x="5115949" y="3343279"/>
            <a:ext cx="3458035" cy="87876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err="1" smtClean="0">
                <a:solidFill>
                  <a:srgbClr val="FFFFFF"/>
                </a:solidFill>
                <a:ea typeface="SimSun" pitchFamily="2" charset="-122"/>
              </a:rPr>
              <a:t>Capecitabine+temozolomide</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(CAPTEM)</a:t>
            </a:r>
            <a:endParaRPr lang="en-GB" altLang="zh-CN" dirty="0">
              <a:solidFill>
                <a:srgbClr val="FFFFFF"/>
              </a:solidFill>
              <a:ea typeface="SimSun" pitchFamily="2" charset="-122"/>
            </a:endParaRPr>
          </a:p>
        </p:txBody>
      </p:sp>
      <p:sp>
        <p:nvSpPr>
          <p:cNvPr id="28"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Suntharalingam</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LBA6)</a:t>
            </a:r>
            <a:endParaRPr lang="en-GB" sz="1100" dirty="0">
              <a:solidFill>
                <a:srgbClr val="363636"/>
              </a:solidFill>
            </a:endParaRPr>
          </a:p>
        </p:txBody>
      </p:sp>
    </p:spTree>
    <p:extLst>
      <p:ext uri="{BB962C8B-B14F-4D97-AF65-F5344CB8AC3E}">
        <p14:creationId xmlns:p14="http://schemas.microsoft.com/office/powerpoint/2010/main" val="123097962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179: Prospective phase II study of capecitabine and </a:t>
            </a:r>
            <a:r>
              <a:rPr lang="en-US" sz="1800" dirty="0" err="1" smtClean="0"/>
              <a:t>temozolomide</a:t>
            </a:r>
            <a:r>
              <a:rPr lang="en-US" sz="1800" dirty="0" smtClean="0"/>
              <a:t> (CAPTEM) for progressive, moderately, and well-differentiated metastatic neuroendocrine tumors – Fine RL et al</a:t>
            </a:r>
            <a:endParaRPr lang="en-US" sz="1800" dirty="0"/>
          </a:p>
        </p:txBody>
      </p:sp>
      <p:sp>
        <p:nvSpPr>
          <p:cNvPr id="3" name="Content Placeholder 2"/>
          <p:cNvSpPr>
            <a:spLocks noGrp="1"/>
          </p:cNvSpPr>
          <p:nvPr>
            <p:ph idx="1"/>
          </p:nvPr>
        </p:nvSpPr>
        <p:spPr/>
        <p:txBody>
          <a:bodyPr/>
          <a:lstStyle/>
          <a:p>
            <a:r>
              <a:rPr lang="en-GB" sz="1800" b="1" dirty="0" smtClean="0"/>
              <a:t>Key results</a:t>
            </a:r>
          </a:p>
          <a:p>
            <a:pPr lvl="1"/>
            <a:r>
              <a:rPr lang="en-GB" sz="1800" dirty="0" smtClean="0"/>
              <a:t>Interim findings showed an overall RR of 43% (CR 11%, PR 32%) and SD rate of 54%, with a clinical benefit in 97%</a:t>
            </a:r>
          </a:p>
          <a:p>
            <a:pPr lvl="2"/>
            <a:r>
              <a:rPr lang="en-GB" sz="1800" dirty="0" smtClean="0"/>
              <a:t>In carcinoid tumours (typical and atypical), the ORR was 41%</a:t>
            </a:r>
          </a:p>
          <a:p>
            <a:pPr lvl="1">
              <a:spcBef>
                <a:spcPts val="21000"/>
              </a:spcBef>
            </a:pPr>
            <a:r>
              <a:rPr lang="en-GB" sz="1800" dirty="0" smtClean="0"/>
              <a:t>Most common grade 3/4 toxicities were </a:t>
            </a:r>
            <a:r>
              <a:rPr lang="en-GB" sz="1800" dirty="0" err="1" smtClean="0"/>
              <a:t>lymphopenia</a:t>
            </a:r>
            <a:r>
              <a:rPr lang="en-GB" sz="1800" dirty="0" smtClean="0"/>
              <a:t> (35%), hyperglycaemia (6%, unlikely related), thrombocytopenia (3%) and diarrhoea (3%)</a:t>
            </a:r>
          </a:p>
        </p:txBody>
      </p:sp>
      <p:graphicFrame>
        <p:nvGraphicFramePr>
          <p:cNvPr id="11" name="Table 10"/>
          <p:cNvGraphicFramePr>
            <a:graphicFrameLocks noGrp="1"/>
          </p:cNvGraphicFramePr>
          <p:nvPr>
            <p:extLst>
              <p:ext uri="{D42A27DB-BD31-4B8C-83A1-F6EECF244321}">
                <p14:modId xmlns:p14="http://schemas.microsoft.com/office/powerpoint/2010/main" val="3653664670"/>
              </p:ext>
            </p:extLst>
          </p:nvPr>
        </p:nvGraphicFramePr>
        <p:xfrm>
          <a:off x="594885" y="2707589"/>
          <a:ext cx="8228480" cy="2550805"/>
        </p:xfrm>
        <a:graphic>
          <a:graphicData uri="http://schemas.openxmlformats.org/drawingml/2006/table">
            <a:tbl>
              <a:tblPr firstRow="1" bandRow="1">
                <a:tableStyleId>{69012ECD-51FC-41F1-AA8D-1B2483CD663E}</a:tableStyleId>
              </a:tblPr>
              <a:tblGrid>
                <a:gridCol w="2214974"/>
                <a:gridCol w="1002251"/>
                <a:gridCol w="1002251"/>
                <a:gridCol w="1002251"/>
                <a:gridCol w="1002251"/>
                <a:gridCol w="1002251"/>
                <a:gridCol w="1002251"/>
              </a:tblGrid>
              <a:tr h="356245">
                <a:tc>
                  <a:txBody>
                    <a:bodyPr/>
                    <a:lstStyle/>
                    <a:p>
                      <a:endParaRPr lang="en-GB" sz="1400" dirty="0">
                        <a:solidFill>
                          <a:schemeClr val="tx2"/>
                        </a:solidFill>
                      </a:endParaRPr>
                    </a:p>
                  </a:txBody>
                  <a:tcPr anchor="b"/>
                </a:tc>
                <a:tc>
                  <a:txBody>
                    <a:bodyPr/>
                    <a:lstStyle/>
                    <a:p>
                      <a:pPr algn="ctr"/>
                      <a:r>
                        <a:rPr lang="en-GB" sz="1400" dirty="0" smtClean="0">
                          <a:solidFill>
                            <a:schemeClr val="tx2"/>
                          </a:solidFill>
                        </a:rPr>
                        <a:t>% SD</a:t>
                      </a:r>
                      <a:endParaRPr lang="en-GB" sz="1400" dirty="0">
                        <a:solidFill>
                          <a:schemeClr val="tx2"/>
                        </a:solidFill>
                      </a:endParaRPr>
                    </a:p>
                  </a:txBody>
                  <a:tcPr anchor="b"/>
                </a:tc>
                <a:tc>
                  <a:txBody>
                    <a:bodyPr/>
                    <a:lstStyle/>
                    <a:p>
                      <a:pPr algn="ctr"/>
                      <a:r>
                        <a:rPr lang="en-GB" sz="1400" dirty="0" smtClean="0">
                          <a:solidFill>
                            <a:schemeClr val="tx2"/>
                          </a:solidFill>
                        </a:rPr>
                        <a:t>% PR</a:t>
                      </a:r>
                      <a:endParaRPr lang="en-GB" sz="1400" dirty="0">
                        <a:solidFill>
                          <a:schemeClr val="tx2"/>
                        </a:solidFill>
                      </a:endParaRPr>
                    </a:p>
                  </a:txBody>
                  <a:tcPr anchor="b"/>
                </a:tc>
                <a:tc>
                  <a:txBody>
                    <a:bodyPr/>
                    <a:lstStyle/>
                    <a:p>
                      <a:pPr algn="ctr"/>
                      <a:r>
                        <a:rPr lang="en-GB" sz="1400" dirty="0" smtClean="0">
                          <a:solidFill>
                            <a:schemeClr val="tx2"/>
                          </a:solidFill>
                        </a:rPr>
                        <a:t>% CR</a:t>
                      </a:r>
                      <a:endParaRPr lang="en-GB" sz="1400" dirty="0">
                        <a:solidFill>
                          <a:schemeClr val="tx2"/>
                        </a:solidFill>
                      </a:endParaRPr>
                    </a:p>
                  </a:txBody>
                  <a:tcPr anchor="b"/>
                </a:tc>
                <a:tc>
                  <a:txBody>
                    <a:bodyPr/>
                    <a:lstStyle/>
                    <a:p>
                      <a:pPr algn="ctr"/>
                      <a:r>
                        <a:rPr lang="en-GB" sz="1400" dirty="0" smtClean="0">
                          <a:solidFill>
                            <a:schemeClr val="tx2"/>
                          </a:solidFill>
                        </a:rPr>
                        <a:t>% PD</a:t>
                      </a:r>
                      <a:endParaRPr lang="en-GB" sz="1400" dirty="0">
                        <a:solidFill>
                          <a:schemeClr val="tx2"/>
                        </a:solidFill>
                      </a:endParaRPr>
                    </a:p>
                  </a:txBody>
                  <a:tcPr anchor="b"/>
                </a:tc>
                <a:tc>
                  <a:txBody>
                    <a:bodyPr/>
                    <a:lstStyle/>
                    <a:p>
                      <a:pPr algn="ctr"/>
                      <a:r>
                        <a:rPr lang="en-GB" sz="1400" dirty="0" smtClean="0">
                          <a:solidFill>
                            <a:schemeClr val="tx2"/>
                          </a:solidFill>
                        </a:rPr>
                        <a:t>PFS, </a:t>
                      </a:r>
                      <a:r>
                        <a:rPr lang="en-GB" sz="1400" dirty="0" err="1" smtClean="0">
                          <a:solidFill>
                            <a:schemeClr val="tx2"/>
                          </a:solidFill>
                        </a:rPr>
                        <a:t>mo</a:t>
                      </a:r>
                      <a:endParaRPr lang="en-GB" sz="1400" dirty="0">
                        <a:solidFill>
                          <a:schemeClr val="tx2"/>
                        </a:solidFill>
                      </a:endParaRPr>
                    </a:p>
                  </a:txBody>
                  <a:tcPr anchor="b"/>
                </a:tc>
                <a:tc>
                  <a:txBody>
                    <a:bodyPr/>
                    <a:lstStyle/>
                    <a:p>
                      <a:pPr algn="ctr"/>
                      <a:r>
                        <a:rPr lang="en-GB" sz="1400" dirty="0" smtClean="0">
                          <a:solidFill>
                            <a:schemeClr val="tx2"/>
                          </a:solidFill>
                        </a:rPr>
                        <a:t>OS, </a:t>
                      </a:r>
                      <a:r>
                        <a:rPr lang="en-GB" sz="1400" dirty="0" err="1" smtClean="0">
                          <a:solidFill>
                            <a:schemeClr val="tx2"/>
                          </a:solidFill>
                        </a:rPr>
                        <a:t>mo</a:t>
                      </a:r>
                      <a:endParaRPr lang="en-GB" sz="1400" dirty="0">
                        <a:solidFill>
                          <a:schemeClr val="tx2"/>
                        </a:solidFill>
                      </a:endParaRPr>
                    </a:p>
                  </a:txBody>
                  <a:tcPr anchor="b"/>
                </a:tc>
              </a:tr>
              <a:tr h="365760">
                <a:tc>
                  <a:txBody>
                    <a:bodyPr/>
                    <a:lstStyle/>
                    <a:p>
                      <a:r>
                        <a:rPr lang="en-GB" sz="1400" dirty="0" smtClean="0"/>
                        <a:t>Carcinoid</a:t>
                      </a:r>
                      <a:r>
                        <a:rPr lang="en-GB" sz="1400" baseline="0" dirty="0" smtClean="0"/>
                        <a:t> (total) (n=12) </a:t>
                      </a:r>
                    </a:p>
                    <a:p>
                      <a:pPr marL="0" indent="177800"/>
                      <a:r>
                        <a:rPr lang="en-GB" sz="1400" baseline="0" dirty="0" smtClean="0"/>
                        <a:t>Typical (n=10)</a:t>
                      </a:r>
                    </a:p>
                    <a:p>
                      <a:pPr marL="0" indent="177800"/>
                      <a:r>
                        <a:rPr lang="en-GB" sz="1400" baseline="0" dirty="0" smtClean="0"/>
                        <a:t>Atypical (n=2)</a:t>
                      </a:r>
                      <a:endParaRPr lang="en-GB" sz="1400" dirty="0"/>
                    </a:p>
                  </a:txBody>
                  <a:tcPr/>
                </a:tc>
                <a:tc>
                  <a:txBody>
                    <a:bodyPr/>
                    <a:lstStyle/>
                    <a:p>
                      <a:pPr algn="ctr"/>
                      <a:r>
                        <a:rPr lang="en-GB" sz="1400" dirty="0" smtClean="0"/>
                        <a:t>58</a:t>
                      </a:r>
                    </a:p>
                    <a:p>
                      <a:pPr algn="ctr"/>
                      <a:r>
                        <a:rPr lang="en-GB" sz="1400" dirty="0" smtClean="0"/>
                        <a:t>60</a:t>
                      </a:r>
                    </a:p>
                    <a:p>
                      <a:pPr algn="ctr"/>
                      <a:r>
                        <a:rPr lang="en-GB" sz="1400" dirty="0" smtClean="0"/>
                        <a:t>50</a:t>
                      </a:r>
                      <a:endParaRPr lang="en-GB" sz="1400" dirty="0"/>
                    </a:p>
                  </a:txBody>
                  <a:tcPr/>
                </a:tc>
                <a:tc>
                  <a:txBody>
                    <a:bodyPr/>
                    <a:lstStyle/>
                    <a:p>
                      <a:pPr algn="ctr"/>
                      <a:r>
                        <a:rPr lang="en-GB" sz="1400" dirty="0" smtClean="0"/>
                        <a:t>33</a:t>
                      </a:r>
                    </a:p>
                    <a:p>
                      <a:pPr algn="ctr"/>
                      <a:r>
                        <a:rPr lang="en-GB" sz="1400" dirty="0" smtClean="0"/>
                        <a:t>30</a:t>
                      </a:r>
                    </a:p>
                    <a:p>
                      <a:pPr algn="ctr"/>
                      <a:r>
                        <a:rPr lang="en-GB" sz="1400" dirty="0" smtClean="0"/>
                        <a:t>50</a:t>
                      </a:r>
                      <a:endParaRPr lang="en-GB" sz="1400" dirty="0"/>
                    </a:p>
                  </a:txBody>
                  <a:tcPr/>
                </a:tc>
                <a:tc>
                  <a:txBody>
                    <a:bodyPr/>
                    <a:lstStyle/>
                    <a:p>
                      <a:pPr algn="ctr"/>
                      <a:r>
                        <a:rPr lang="en-GB" sz="1400" dirty="0" smtClean="0"/>
                        <a:t>8</a:t>
                      </a:r>
                    </a:p>
                    <a:p>
                      <a:pPr algn="ctr"/>
                      <a:r>
                        <a:rPr lang="en-GB" sz="1400" dirty="0" smtClean="0"/>
                        <a:t>10</a:t>
                      </a:r>
                    </a:p>
                    <a:p>
                      <a:pPr algn="ctr"/>
                      <a:r>
                        <a:rPr lang="en-GB" sz="1400" dirty="0" smtClean="0"/>
                        <a:t>0</a:t>
                      </a:r>
                      <a:endParaRPr lang="en-GB" sz="1400" dirty="0"/>
                    </a:p>
                  </a:txBody>
                  <a:tcPr/>
                </a:tc>
                <a:tc>
                  <a:txBody>
                    <a:bodyPr/>
                    <a:lstStyle/>
                    <a:p>
                      <a:pPr algn="ctr"/>
                      <a:r>
                        <a:rPr lang="en-GB" sz="1400" dirty="0" smtClean="0"/>
                        <a:t>0</a:t>
                      </a:r>
                    </a:p>
                    <a:p>
                      <a:pPr algn="ctr"/>
                      <a:r>
                        <a:rPr lang="en-GB" sz="1400" dirty="0" smtClean="0"/>
                        <a:t>0</a:t>
                      </a:r>
                    </a:p>
                    <a:p>
                      <a:pPr algn="ctr"/>
                      <a:r>
                        <a:rPr lang="en-GB" sz="1400" dirty="0" smtClean="0"/>
                        <a:t>0</a:t>
                      </a:r>
                      <a:endParaRPr lang="en-GB" sz="1400" dirty="0"/>
                    </a:p>
                  </a:txBody>
                  <a:tcPr/>
                </a:tc>
                <a:tc>
                  <a:txBody>
                    <a:bodyPr/>
                    <a:lstStyle/>
                    <a:p>
                      <a:pPr algn="ctr"/>
                      <a:r>
                        <a:rPr lang="en-GB" sz="1400" dirty="0" smtClean="0"/>
                        <a:t>&gt;23.9</a:t>
                      </a:r>
                    </a:p>
                    <a:p>
                      <a:pPr algn="ctr"/>
                      <a:r>
                        <a:rPr lang="en-GB" sz="1400" dirty="0" smtClean="0"/>
                        <a:t>&gt;23.9</a:t>
                      </a:r>
                    </a:p>
                    <a:p>
                      <a:pPr algn="ctr"/>
                      <a:r>
                        <a:rPr lang="en-GB" sz="1400" dirty="0" smtClean="0"/>
                        <a:t>&gt;23.8</a:t>
                      </a:r>
                      <a:endParaRPr lang="en-GB" sz="1400" dirty="0"/>
                    </a:p>
                  </a:txBody>
                  <a:tcPr/>
                </a:tc>
                <a:tc>
                  <a:txBody>
                    <a:bodyPr/>
                    <a:lstStyle/>
                    <a:p>
                      <a:pPr algn="ctr"/>
                      <a:r>
                        <a:rPr lang="en-GB" sz="1400" dirty="0" smtClean="0"/>
                        <a:t>&gt;31.5</a:t>
                      </a:r>
                    </a:p>
                    <a:p>
                      <a:pPr algn="ctr"/>
                      <a:r>
                        <a:rPr lang="en-GB" sz="1400" dirty="0" smtClean="0"/>
                        <a:t>&gt;28.3</a:t>
                      </a:r>
                    </a:p>
                    <a:p>
                      <a:pPr algn="ctr"/>
                      <a:r>
                        <a:rPr lang="en-GB" sz="1400" dirty="0" smtClean="0"/>
                        <a:t>&gt;27.4</a:t>
                      </a:r>
                      <a:endParaRPr lang="en-GB" sz="1400" dirty="0"/>
                    </a:p>
                  </a:txBody>
                  <a:tcPr/>
                </a:tc>
              </a:tr>
              <a:tr h="365760">
                <a:tc>
                  <a:txBody>
                    <a:bodyPr/>
                    <a:lstStyle/>
                    <a:p>
                      <a:r>
                        <a:rPr lang="en-GB" sz="1400" dirty="0" smtClean="0"/>
                        <a:t>Pituitary (n=3)</a:t>
                      </a:r>
                      <a:endParaRPr lang="en-GB" sz="1400" dirty="0"/>
                    </a:p>
                  </a:txBody>
                  <a:tcPr anchor="ctr"/>
                </a:tc>
                <a:tc>
                  <a:txBody>
                    <a:bodyPr/>
                    <a:lstStyle/>
                    <a:p>
                      <a:pPr algn="ctr"/>
                      <a:r>
                        <a:rPr lang="en-GB" sz="1400" dirty="0" smtClean="0"/>
                        <a:t>0</a:t>
                      </a:r>
                      <a:endParaRPr lang="en-GB" sz="1400" dirty="0"/>
                    </a:p>
                  </a:txBody>
                  <a:tcPr anchor="ctr"/>
                </a:tc>
                <a:tc>
                  <a:txBody>
                    <a:bodyPr/>
                    <a:lstStyle/>
                    <a:p>
                      <a:pPr algn="ctr"/>
                      <a:r>
                        <a:rPr lang="en-GB" sz="1400" dirty="0" smtClean="0"/>
                        <a:t>33</a:t>
                      </a:r>
                      <a:endParaRPr lang="en-GB" sz="1400" dirty="0"/>
                    </a:p>
                  </a:txBody>
                  <a:tcPr anchor="ctr"/>
                </a:tc>
                <a:tc>
                  <a:txBody>
                    <a:bodyPr/>
                    <a:lstStyle/>
                    <a:p>
                      <a:pPr algn="ctr"/>
                      <a:r>
                        <a:rPr lang="en-GB" sz="1400" dirty="0" smtClean="0"/>
                        <a:t>67</a:t>
                      </a:r>
                      <a:endParaRPr lang="en-GB" sz="1400" dirty="0"/>
                    </a:p>
                  </a:txBody>
                  <a:tcPr anchor="ctr"/>
                </a:tc>
                <a:tc>
                  <a:txBody>
                    <a:bodyPr/>
                    <a:lstStyle/>
                    <a:p>
                      <a:pPr algn="ctr"/>
                      <a:r>
                        <a:rPr lang="en-GB" sz="1400" dirty="0" smtClean="0"/>
                        <a:t>0</a:t>
                      </a:r>
                      <a:endParaRPr lang="en-GB" sz="1400" dirty="0"/>
                    </a:p>
                  </a:txBody>
                  <a:tcPr anchor="ctr"/>
                </a:tc>
                <a:tc>
                  <a:txBody>
                    <a:bodyPr/>
                    <a:lstStyle/>
                    <a:p>
                      <a:pPr algn="ctr"/>
                      <a:r>
                        <a:rPr lang="en-GB" sz="1400" dirty="0" smtClean="0"/>
                        <a:t>&gt;41.6</a:t>
                      </a:r>
                      <a:endParaRPr lang="en-GB" sz="1400" dirty="0"/>
                    </a:p>
                  </a:txBody>
                  <a:tcPr anchor="ctr"/>
                </a:tc>
                <a:tc>
                  <a:txBody>
                    <a:bodyPr/>
                    <a:lstStyle/>
                    <a:p>
                      <a:pPr algn="ctr"/>
                      <a:r>
                        <a:rPr lang="en-GB" sz="1400" dirty="0" smtClean="0"/>
                        <a:t>&gt;41.6</a:t>
                      </a:r>
                      <a:endParaRPr lang="en-GB" sz="1400" dirty="0"/>
                    </a:p>
                  </a:txBody>
                  <a:tcPr anchor="ctr"/>
                </a:tc>
              </a:tr>
              <a:tr h="365760">
                <a:tc>
                  <a:txBody>
                    <a:bodyPr/>
                    <a:lstStyle/>
                    <a:p>
                      <a:r>
                        <a:rPr lang="en-GB" sz="1400" dirty="0" smtClean="0"/>
                        <a:t>Pancreatic NET (n=11)</a:t>
                      </a:r>
                      <a:endParaRPr lang="en-GB" sz="1400" dirty="0"/>
                    </a:p>
                  </a:txBody>
                  <a:tcPr anchor="ctr"/>
                </a:tc>
                <a:tc>
                  <a:txBody>
                    <a:bodyPr/>
                    <a:lstStyle/>
                    <a:p>
                      <a:pPr algn="ctr"/>
                      <a:r>
                        <a:rPr lang="en-GB" sz="1400" dirty="0" smtClean="0"/>
                        <a:t>55</a:t>
                      </a:r>
                      <a:endParaRPr lang="en-GB" sz="1400" dirty="0"/>
                    </a:p>
                  </a:txBody>
                  <a:tcPr anchor="ctr"/>
                </a:tc>
                <a:tc>
                  <a:txBody>
                    <a:bodyPr/>
                    <a:lstStyle/>
                    <a:p>
                      <a:pPr algn="ctr"/>
                      <a:r>
                        <a:rPr lang="en-GB" sz="1400" dirty="0" smtClean="0"/>
                        <a:t>36</a:t>
                      </a:r>
                      <a:endParaRPr lang="en-GB" sz="1400" dirty="0"/>
                    </a:p>
                  </a:txBody>
                  <a:tcPr anchor="ctr"/>
                </a:tc>
                <a:tc>
                  <a:txBody>
                    <a:bodyPr/>
                    <a:lstStyle/>
                    <a:p>
                      <a:pPr algn="ctr"/>
                      <a:r>
                        <a:rPr lang="en-GB" sz="1400" dirty="0" smtClean="0"/>
                        <a:t>0</a:t>
                      </a:r>
                      <a:endParaRPr lang="en-GB" sz="1400" dirty="0"/>
                    </a:p>
                  </a:txBody>
                  <a:tcPr anchor="ctr"/>
                </a:tc>
                <a:tc>
                  <a:txBody>
                    <a:bodyPr/>
                    <a:lstStyle/>
                    <a:p>
                      <a:pPr algn="ctr"/>
                      <a:r>
                        <a:rPr lang="en-GB" sz="1400" dirty="0" smtClean="0"/>
                        <a:t>9</a:t>
                      </a:r>
                      <a:endParaRPr lang="en-GB" sz="1400" dirty="0"/>
                    </a:p>
                  </a:txBody>
                  <a:tcPr anchor="ctr"/>
                </a:tc>
                <a:tc>
                  <a:txBody>
                    <a:bodyPr/>
                    <a:lstStyle/>
                    <a:p>
                      <a:pPr algn="ctr"/>
                      <a:r>
                        <a:rPr lang="en-GB" sz="1400" dirty="0" smtClean="0"/>
                        <a:t>&gt;20.0</a:t>
                      </a:r>
                      <a:endParaRPr lang="en-GB" sz="1400" dirty="0"/>
                    </a:p>
                  </a:txBody>
                  <a:tcPr anchor="ctr"/>
                </a:tc>
                <a:tc>
                  <a:txBody>
                    <a:bodyPr/>
                    <a:lstStyle/>
                    <a:p>
                      <a:pPr algn="ctr"/>
                      <a:r>
                        <a:rPr lang="en-GB" sz="1400" dirty="0" smtClean="0"/>
                        <a:t>&gt;24.4</a:t>
                      </a:r>
                      <a:endParaRPr lang="en-GB" sz="1400" dirty="0"/>
                    </a:p>
                  </a:txBody>
                  <a:tcPr anchor="ctr"/>
                </a:tc>
              </a:tr>
              <a:tr h="365760">
                <a:tc>
                  <a:txBody>
                    <a:bodyPr/>
                    <a:lstStyle/>
                    <a:p>
                      <a:r>
                        <a:rPr lang="en-GB" sz="1400" dirty="0" smtClean="0"/>
                        <a:t>Medullary thyroid (n=2)</a:t>
                      </a:r>
                      <a:endParaRPr lang="en-GB" sz="1400" dirty="0"/>
                    </a:p>
                  </a:txBody>
                  <a:tcPr anchor="ctr"/>
                </a:tc>
                <a:tc>
                  <a:txBody>
                    <a:bodyPr/>
                    <a:lstStyle/>
                    <a:p>
                      <a:pPr algn="ctr"/>
                      <a:r>
                        <a:rPr lang="en-GB" sz="1400" dirty="0" smtClean="0"/>
                        <a:t>100</a:t>
                      </a:r>
                      <a:endParaRPr lang="en-GB" sz="1400" dirty="0"/>
                    </a:p>
                  </a:txBody>
                  <a:tcPr anchor="ctr"/>
                </a:tc>
                <a:tc>
                  <a:txBody>
                    <a:bodyPr/>
                    <a:lstStyle/>
                    <a:p>
                      <a:pPr algn="ctr"/>
                      <a:r>
                        <a:rPr lang="en-GB" sz="1400" dirty="0" smtClean="0"/>
                        <a:t>0</a:t>
                      </a:r>
                      <a:endParaRPr lang="en-GB" sz="1400" dirty="0"/>
                    </a:p>
                  </a:txBody>
                  <a:tcPr anchor="ctr"/>
                </a:tc>
                <a:tc>
                  <a:txBody>
                    <a:bodyPr/>
                    <a:lstStyle/>
                    <a:p>
                      <a:pPr algn="ctr"/>
                      <a:r>
                        <a:rPr lang="en-GB" sz="1400" dirty="0" smtClean="0"/>
                        <a:t>0</a:t>
                      </a:r>
                      <a:endParaRPr lang="en-GB" sz="1400" dirty="0"/>
                    </a:p>
                  </a:txBody>
                  <a:tcPr anchor="ctr"/>
                </a:tc>
                <a:tc>
                  <a:txBody>
                    <a:bodyPr/>
                    <a:lstStyle/>
                    <a:p>
                      <a:pPr algn="ctr"/>
                      <a:r>
                        <a:rPr lang="en-GB" sz="1400" dirty="0" smtClean="0"/>
                        <a:t>0</a:t>
                      </a:r>
                      <a:endParaRPr lang="en-GB" sz="1400" dirty="0"/>
                    </a:p>
                  </a:txBody>
                  <a:tcPr anchor="ctr"/>
                </a:tc>
                <a:tc>
                  <a:txBody>
                    <a:bodyPr/>
                    <a:lstStyle/>
                    <a:p>
                      <a:pPr algn="ctr"/>
                      <a:r>
                        <a:rPr lang="en-GB" sz="1400" dirty="0" smtClean="0"/>
                        <a:t>&gt;22.8</a:t>
                      </a:r>
                      <a:endParaRPr lang="en-GB" sz="1400" dirty="0"/>
                    </a:p>
                  </a:txBody>
                  <a:tcPr anchor="ctr"/>
                </a:tc>
                <a:tc>
                  <a:txBody>
                    <a:bodyPr/>
                    <a:lstStyle/>
                    <a:p>
                      <a:pPr algn="ctr"/>
                      <a:r>
                        <a:rPr lang="en-GB" sz="1400" dirty="0" smtClean="0"/>
                        <a:t>&gt;27.7</a:t>
                      </a:r>
                      <a:endParaRPr lang="en-GB" sz="1400" dirty="0"/>
                    </a:p>
                  </a:txBody>
                  <a:tcPr anchor="ctr"/>
                </a:tc>
              </a:tr>
              <a:tr h="365760">
                <a:tc>
                  <a:txBody>
                    <a:bodyPr/>
                    <a:lstStyle/>
                    <a:p>
                      <a:r>
                        <a:rPr lang="en-GB" sz="1400" dirty="0" smtClean="0"/>
                        <a:t>Overall (n=28)</a:t>
                      </a:r>
                      <a:endParaRPr lang="en-GB" sz="1400" dirty="0"/>
                    </a:p>
                  </a:txBody>
                  <a:tcPr/>
                </a:tc>
                <a:tc>
                  <a:txBody>
                    <a:bodyPr/>
                    <a:lstStyle/>
                    <a:p>
                      <a:pPr algn="ctr"/>
                      <a:r>
                        <a:rPr lang="en-GB" sz="1400" dirty="0" smtClean="0"/>
                        <a:t>54</a:t>
                      </a:r>
                      <a:endParaRPr lang="en-GB" sz="1400" dirty="0"/>
                    </a:p>
                  </a:txBody>
                  <a:tcPr/>
                </a:tc>
                <a:tc>
                  <a:txBody>
                    <a:bodyPr/>
                    <a:lstStyle/>
                    <a:p>
                      <a:pPr algn="ctr"/>
                      <a:r>
                        <a:rPr lang="en-GB" sz="1400" dirty="0" smtClean="0"/>
                        <a:t>32</a:t>
                      </a:r>
                      <a:endParaRPr lang="en-GB" sz="1400" dirty="0"/>
                    </a:p>
                  </a:txBody>
                  <a:tcPr/>
                </a:tc>
                <a:tc>
                  <a:txBody>
                    <a:bodyPr/>
                    <a:lstStyle/>
                    <a:p>
                      <a:pPr algn="ctr"/>
                      <a:r>
                        <a:rPr lang="en-GB" sz="1400" dirty="0" smtClean="0"/>
                        <a:t>11</a:t>
                      </a:r>
                      <a:endParaRPr lang="en-GB" sz="1400" dirty="0"/>
                    </a:p>
                  </a:txBody>
                  <a:tcPr/>
                </a:tc>
                <a:tc>
                  <a:txBody>
                    <a:bodyPr/>
                    <a:lstStyle/>
                    <a:p>
                      <a:pPr algn="ctr"/>
                      <a:r>
                        <a:rPr lang="en-GB" sz="1400" dirty="0" smtClean="0"/>
                        <a:t>3</a:t>
                      </a:r>
                      <a:endParaRPr lang="en-GB" sz="1400" dirty="0"/>
                    </a:p>
                  </a:txBody>
                  <a:tcPr/>
                </a:tc>
                <a:tc>
                  <a:txBody>
                    <a:bodyPr/>
                    <a:lstStyle/>
                    <a:p>
                      <a:pPr algn="ctr"/>
                      <a:r>
                        <a:rPr lang="en-GB" sz="1400" dirty="0" smtClean="0"/>
                        <a:t>&gt;22.2</a:t>
                      </a:r>
                      <a:endParaRPr lang="en-GB" sz="1400" dirty="0"/>
                    </a:p>
                  </a:txBody>
                  <a:tcPr/>
                </a:tc>
                <a:tc>
                  <a:txBody>
                    <a:bodyPr/>
                    <a:lstStyle/>
                    <a:p>
                      <a:pPr algn="ctr"/>
                      <a:r>
                        <a:rPr lang="en-GB" sz="1400" dirty="0" smtClean="0"/>
                        <a:t>&gt;29.1</a:t>
                      </a:r>
                      <a:endParaRPr lang="en-GB" sz="1400" dirty="0"/>
                    </a:p>
                  </a:txBody>
                  <a:tcPr/>
                </a:tc>
              </a:tr>
            </a:tbl>
          </a:graphicData>
        </a:graphic>
      </p:graphicFrame>
      <p:sp>
        <p:nvSpPr>
          <p:cNvPr id="15"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smtClean="0">
                <a:solidFill>
                  <a:srgbClr val="363636"/>
                </a:solidFill>
              </a:rPr>
              <a:t>Fine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179)</a:t>
            </a:r>
            <a:endParaRPr lang="en-GB" sz="1100" dirty="0">
              <a:solidFill>
                <a:srgbClr val="363636"/>
              </a:solidFill>
            </a:endParaRPr>
          </a:p>
        </p:txBody>
      </p:sp>
    </p:spTree>
    <p:extLst>
      <p:ext uri="{BB962C8B-B14F-4D97-AF65-F5344CB8AC3E}">
        <p14:creationId xmlns:p14="http://schemas.microsoft.com/office/powerpoint/2010/main" val="423351015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179: Prospective phase II study of capecitabine and </a:t>
            </a:r>
            <a:r>
              <a:rPr lang="en-US" sz="1800" dirty="0" err="1" smtClean="0"/>
              <a:t>temozolomide</a:t>
            </a:r>
            <a:r>
              <a:rPr lang="en-US" sz="1800" dirty="0" smtClean="0"/>
              <a:t> (CAPTEM) for progressive, moderately, and well-differentiated metastatic neuroendocrine tumors – Fine RL et al</a:t>
            </a:r>
            <a:endParaRPr lang="en-US" sz="1800" dirty="0"/>
          </a:p>
        </p:txBody>
      </p:sp>
      <p:sp>
        <p:nvSpPr>
          <p:cNvPr id="3" name="Content Placeholder 2"/>
          <p:cNvSpPr>
            <a:spLocks noGrp="1"/>
          </p:cNvSpPr>
          <p:nvPr>
            <p:ph idx="1"/>
          </p:nvPr>
        </p:nvSpPr>
        <p:spPr/>
        <p:txBody>
          <a:bodyPr/>
          <a:lstStyle/>
          <a:p>
            <a:r>
              <a:rPr lang="en-GB" sz="1800" b="1" dirty="0" smtClean="0"/>
              <a:t>Conclusions</a:t>
            </a:r>
          </a:p>
          <a:p>
            <a:pPr lvl="1"/>
            <a:r>
              <a:rPr lang="en-GB" sz="1800" dirty="0" smtClean="0"/>
              <a:t>CAPTEM was associated with significant response rates (RR 43%, SD 54%) in patients with various types of NET</a:t>
            </a:r>
          </a:p>
          <a:p>
            <a:pPr lvl="2"/>
            <a:r>
              <a:rPr lang="en-GB" sz="1800" dirty="0" smtClean="0"/>
              <a:t>PFS and OS analysis is ongoing</a:t>
            </a:r>
          </a:p>
          <a:p>
            <a:pPr lvl="1"/>
            <a:r>
              <a:rPr lang="en-GB" sz="1800" dirty="0" smtClean="0"/>
              <a:t>Significant responses were also observed in the traditionally chemo-resistant carcinoids (RR 42%, SD 58%) and pituitary tumours (RR 100%, CR 2/3)</a:t>
            </a:r>
          </a:p>
        </p:txBody>
      </p:sp>
      <p:sp>
        <p:nvSpPr>
          <p:cNvPr id="6"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smtClean="0">
                <a:solidFill>
                  <a:srgbClr val="363636"/>
                </a:solidFill>
              </a:rPr>
              <a:t>Fine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179)</a:t>
            </a:r>
            <a:endParaRPr lang="en-GB" sz="1100" dirty="0">
              <a:solidFill>
                <a:srgbClr val="363636"/>
              </a:solidFill>
            </a:endParaRPr>
          </a:p>
        </p:txBody>
      </p:sp>
    </p:spTree>
    <p:extLst>
      <p:ext uri="{BB962C8B-B14F-4D97-AF65-F5344CB8AC3E}">
        <p14:creationId xmlns:p14="http://schemas.microsoft.com/office/powerpoint/2010/main" val="253962610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19411" cy="1362075"/>
          </a:xfrm>
        </p:spPr>
        <p:txBody>
          <a:bodyPr/>
          <a:lstStyle/>
          <a:p>
            <a:r>
              <a:rPr lang="en-GB" dirty="0"/>
              <a:t>PSEUDOMYXOMA PERITONEI</a:t>
            </a:r>
          </a:p>
        </p:txBody>
      </p:sp>
      <p:sp>
        <p:nvSpPr>
          <p:cNvPr id="3" name="Text Placeholder 2"/>
          <p:cNvSpPr>
            <a:spLocks noGrp="1"/>
          </p:cNvSpPr>
          <p:nvPr>
            <p:ph type="body" idx="1"/>
          </p:nvPr>
        </p:nvSpPr>
        <p:spPr/>
        <p:txBody>
          <a:bodyPr/>
          <a:lstStyle/>
          <a:p>
            <a:r>
              <a:rPr lang="en-GB" b="1" dirty="0" smtClean="0"/>
              <a:t>RARE TUMOURS</a:t>
            </a:r>
            <a:endParaRPr lang="en-GB" b="1" dirty="0"/>
          </a:p>
        </p:txBody>
      </p:sp>
    </p:spTree>
    <p:extLst>
      <p:ext uri="{BB962C8B-B14F-4D97-AF65-F5344CB8AC3E}">
        <p14:creationId xmlns:p14="http://schemas.microsoft.com/office/powerpoint/2010/main" val="35884761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4033: </a:t>
            </a:r>
            <a:r>
              <a:rPr lang="en-GB" sz="1800" dirty="0" err="1"/>
              <a:t>Nomograms</a:t>
            </a:r>
            <a:r>
              <a:rPr lang="en-GB" sz="1800" dirty="0"/>
              <a:t> to predict prognosis in </a:t>
            </a:r>
            <a:r>
              <a:rPr lang="en-GB" sz="1800" dirty="0" err="1"/>
              <a:t>pseudomyxoma</a:t>
            </a:r>
            <a:r>
              <a:rPr lang="en-GB" sz="1800" dirty="0"/>
              <a:t> </a:t>
            </a:r>
            <a:r>
              <a:rPr lang="en-GB" sz="1800" dirty="0" err="1"/>
              <a:t>peritonei</a:t>
            </a:r>
            <a:r>
              <a:rPr lang="en-GB" sz="1800" dirty="0"/>
              <a:t>: </a:t>
            </a:r>
            <a:r>
              <a:rPr lang="en-GB" sz="1800" dirty="0" smtClean="0"/>
              <a:t>A Peritoneal Surface Oncology </a:t>
            </a:r>
            <a:r>
              <a:rPr lang="en-GB" sz="1800" dirty="0"/>
              <a:t>Group International (PSOGI) </a:t>
            </a:r>
            <a:r>
              <a:rPr lang="en-GB" sz="1800" dirty="0" err="1"/>
              <a:t>multicenter</a:t>
            </a:r>
            <a:r>
              <a:rPr lang="en-GB" sz="1800" dirty="0"/>
              <a:t> </a:t>
            </a:r>
            <a:r>
              <a:rPr lang="en-GB" sz="1800" dirty="0" smtClean="0"/>
              <a:t>study </a:t>
            </a:r>
            <a:br>
              <a:rPr lang="en-GB" sz="1800" dirty="0" smtClean="0"/>
            </a:br>
            <a:r>
              <a:rPr lang="en-GB" sz="1800" dirty="0" smtClean="0"/>
              <a:t>– </a:t>
            </a:r>
            <a:r>
              <a:rPr lang="en-GB" sz="1800" dirty="0" err="1" smtClean="0"/>
              <a:t>Kusamura</a:t>
            </a:r>
            <a:r>
              <a:rPr lang="en-GB" sz="1800" dirty="0" smtClean="0"/>
              <a:t> S et </a:t>
            </a:r>
            <a:r>
              <a:rPr lang="en-GB" sz="1800" dirty="0"/>
              <a:t>al </a:t>
            </a:r>
          </a:p>
        </p:txBody>
      </p:sp>
      <p:sp>
        <p:nvSpPr>
          <p:cNvPr id="3" name="Content Placeholder 2"/>
          <p:cNvSpPr>
            <a:spLocks noGrp="1"/>
          </p:cNvSpPr>
          <p:nvPr>
            <p:ph idx="1"/>
          </p:nvPr>
        </p:nvSpPr>
        <p:spPr/>
        <p:txBody>
          <a:bodyPr/>
          <a:lstStyle/>
          <a:p>
            <a:r>
              <a:rPr lang="en-GB" sz="1800" b="1" dirty="0"/>
              <a:t>Study </a:t>
            </a:r>
            <a:r>
              <a:rPr lang="en-GB" sz="1800" b="1" dirty="0" smtClean="0"/>
              <a:t>objective</a:t>
            </a:r>
          </a:p>
          <a:p>
            <a:pPr lvl="1"/>
            <a:r>
              <a:rPr lang="en-GB" sz="1800" dirty="0"/>
              <a:t>To </a:t>
            </a:r>
            <a:r>
              <a:rPr lang="en-GB" sz="1800" dirty="0" smtClean="0"/>
              <a:t>determine whether </a:t>
            </a:r>
            <a:r>
              <a:rPr lang="en-GB" sz="1800" dirty="0" err="1" smtClean="0"/>
              <a:t>clinico</a:t>
            </a:r>
            <a:r>
              <a:rPr lang="en-GB" sz="1800" dirty="0" smtClean="0"/>
              <a:t>-pathological variables can predict </a:t>
            </a:r>
            <a:r>
              <a:rPr lang="en-GB" sz="1800" dirty="0"/>
              <a:t>survival in </a:t>
            </a:r>
            <a:r>
              <a:rPr lang="en-GB" sz="1800" dirty="0" smtClean="0"/>
              <a:t>patients </a:t>
            </a:r>
            <a:r>
              <a:rPr lang="en-GB" sz="1800" dirty="0"/>
              <a:t>with </a:t>
            </a:r>
            <a:r>
              <a:rPr lang="en-GB" sz="1800" dirty="0" smtClean="0"/>
              <a:t>PMP </a:t>
            </a:r>
            <a:r>
              <a:rPr lang="en-GB" sz="1800" dirty="0"/>
              <a:t>treated with </a:t>
            </a:r>
            <a:r>
              <a:rPr lang="en-GB" sz="1800" dirty="0" err="1"/>
              <a:t>cytoreductive</a:t>
            </a:r>
            <a:r>
              <a:rPr lang="en-GB" sz="1800" dirty="0"/>
              <a:t> surgery </a:t>
            </a:r>
            <a:r>
              <a:rPr lang="en-GB" sz="1800" dirty="0" smtClean="0">
                <a:latin typeface="Arial"/>
                <a:cs typeface="Arial"/>
              </a:rPr>
              <a:t>and</a:t>
            </a:r>
            <a:r>
              <a:rPr lang="en-GB" sz="1800" i="1" dirty="0" smtClean="0">
                <a:latin typeface="Arial"/>
                <a:cs typeface="Arial"/>
              </a:rPr>
              <a:t> </a:t>
            </a:r>
            <a:r>
              <a:rPr lang="en-GB" sz="1800" dirty="0" err="1" smtClean="0"/>
              <a:t>intraperitoneal</a:t>
            </a:r>
            <a:r>
              <a:rPr lang="en-GB" sz="1800" dirty="0" smtClean="0"/>
              <a:t> CT</a:t>
            </a:r>
          </a:p>
          <a:p>
            <a:r>
              <a:rPr lang="en-GB" sz="1800" b="1" dirty="0" smtClean="0"/>
              <a:t>Study design</a:t>
            </a:r>
          </a:p>
          <a:p>
            <a:pPr lvl="1"/>
            <a:r>
              <a:rPr lang="en-GB" sz="1800" dirty="0" smtClean="0"/>
              <a:t>The developing set comprised data from 1715 </a:t>
            </a:r>
            <a:r>
              <a:rPr lang="en-GB" sz="1800" dirty="0"/>
              <a:t>PMP </a:t>
            </a:r>
            <a:r>
              <a:rPr lang="en-GB" sz="1800" dirty="0" smtClean="0"/>
              <a:t>patients from 29 centres </a:t>
            </a:r>
          </a:p>
          <a:p>
            <a:pPr lvl="1"/>
            <a:r>
              <a:rPr lang="en-GB" sz="1800" dirty="0"/>
              <a:t>The covariates were chosen according to literature </a:t>
            </a:r>
            <a:r>
              <a:rPr lang="en-GB" sz="1800" dirty="0" smtClean="0"/>
              <a:t>data</a:t>
            </a:r>
            <a:endParaRPr lang="en-GB" sz="1800" dirty="0"/>
          </a:p>
          <a:p>
            <a:pPr lvl="1"/>
            <a:r>
              <a:rPr lang="en-GB" sz="1800" dirty="0" smtClean="0"/>
              <a:t>Continuous </a:t>
            </a:r>
            <a:r>
              <a:rPr lang="en-GB" sz="1800" dirty="0"/>
              <a:t>variables were transformed using restricted cubic </a:t>
            </a:r>
            <a:r>
              <a:rPr lang="en-GB" sz="1800" dirty="0" smtClean="0"/>
              <a:t>splines</a:t>
            </a:r>
          </a:p>
          <a:p>
            <a:pPr lvl="1"/>
            <a:r>
              <a:rPr lang="en-GB" sz="1800" dirty="0" smtClean="0"/>
              <a:t>Missing </a:t>
            </a:r>
            <a:r>
              <a:rPr lang="en-GB" sz="1800" dirty="0"/>
              <a:t>data </a:t>
            </a:r>
            <a:r>
              <a:rPr lang="en-GB" sz="1800" dirty="0" smtClean="0"/>
              <a:t>were handled using </a:t>
            </a:r>
            <a:r>
              <a:rPr lang="en-GB" sz="1800" dirty="0"/>
              <a:t>multiple imputation with chained equations (MICE) </a:t>
            </a:r>
            <a:r>
              <a:rPr lang="en-GB" sz="1800" dirty="0" smtClean="0"/>
              <a:t>approach</a:t>
            </a:r>
          </a:p>
          <a:p>
            <a:pPr lvl="1"/>
            <a:r>
              <a:rPr lang="en-GB" sz="1800" dirty="0" smtClean="0"/>
              <a:t>A Cox model was fitted in </a:t>
            </a:r>
            <a:r>
              <a:rPr lang="en-GB" sz="1800" dirty="0"/>
              <a:t>each of the different completed developing datasets generated by </a:t>
            </a:r>
            <a:r>
              <a:rPr lang="en-GB" sz="1800" dirty="0" smtClean="0"/>
              <a:t>MICE</a:t>
            </a:r>
          </a:p>
          <a:p>
            <a:pPr lvl="1"/>
            <a:r>
              <a:rPr lang="en-GB" sz="1800" dirty="0" smtClean="0"/>
              <a:t>Pooled </a:t>
            </a:r>
            <a:r>
              <a:rPr lang="en-GB" sz="1800" dirty="0"/>
              <a:t>estimates </a:t>
            </a:r>
            <a:r>
              <a:rPr lang="en-GB" sz="1800" dirty="0" smtClean="0"/>
              <a:t>of regression </a:t>
            </a:r>
            <a:r>
              <a:rPr lang="en-GB" sz="1800" dirty="0"/>
              <a:t>coefficients, variances, and models’ </a:t>
            </a:r>
            <a:r>
              <a:rPr lang="en-GB" sz="1800" dirty="0" smtClean="0"/>
              <a:t>discriminations </a:t>
            </a:r>
            <a:r>
              <a:rPr lang="en-GB" sz="1800" dirty="0"/>
              <a:t>(bootstrap corrected Harrell C indexes)</a:t>
            </a:r>
            <a:r>
              <a:rPr lang="en-GB" sz="1800" dirty="0" smtClean="0"/>
              <a:t> were obtained </a:t>
            </a:r>
            <a:r>
              <a:rPr lang="en-GB" sz="1800" dirty="0"/>
              <a:t>using Rubin’s </a:t>
            </a:r>
            <a:r>
              <a:rPr lang="en-GB" sz="1800" dirty="0" smtClean="0"/>
              <a:t>rule</a:t>
            </a:r>
          </a:p>
          <a:p>
            <a:pPr lvl="1"/>
            <a:r>
              <a:rPr lang="en-GB" sz="1800" dirty="0" smtClean="0"/>
              <a:t>The </a:t>
            </a:r>
            <a:r>
              <a:rPr lang="en-GB" sz="1800" dirty="0" err="1"/>
              <a:t>nomograms</a:t>
            </a:r>
            <a:r>
              <a:rPr lang="en-GB" sz="1800" dirty="0"/>
              <a:t> were externally validated on 733 PMP </a:t>
            </a:r>
            <a:r>
              <a:rPr lang="en-GB" sz="1800" dirty="0" smtClean="0"/>
              <a:t>patients (</a:t>
            </a:r>
            <a:r>
              <a:rPr lang="en-GB" sz="1800" dirty="0"/>
              <a:t>validating set</a:t>
            </a:r>
            <a:r>
              <a:rPr lang="en-GB" sz="1800" dirty="0" smtClean="0"/>
              <a:t>)</a:t>
            </a:r>
            <a:endParaRPr lang="en-GB" sz="1800" dirty="0"/>
          </a:p>
          <a:p>
            <a:endParaRPr lang="en-GB" sz="1800" dirty="0"/>
          </a:p>
        </p:txBody>
      </p:sp>
      <p:sp>
        <p:nvSpPr>
          <p:cNvPr id="4" name="Text Box 4"/>
          <p:cNvSpPr txBox="1">
            <a:spLocks noChangeArrowheads="1"/>
          </p:cNvSpPr>
          <p:nvPr/>
        </p:nvSpPr>
        <p:spPr bwMode="auto">
          <a:xfrm>
            <a:off x="4843695" y="6474897"/>
            <a:ext cx="40796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Kusamura</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4033) </a:t>
            </a:r>
            <a:endParaRPr lang="en-GB" sz="1200" dirty="0">
              <a:solidFill>
                <a:srgbClr val="363636"/>
              </a:solidFill>
            </a:endParaRPr>
          </a:p>
        </p:txBody>
      </p:sp>
      <p:sp>
        <p:nvSpPr>
          <p:cNvPr id="5" name="Text Box 9"/>
          <p:cNvSpPr txBox="1">
            <a:spLocks noChangeArrowheads="1"/>
          </p:cNvSpPr>
          <p:nvPr/>
        </p:nvSpPr>
        <p:spPr bwMode="auto">
          <a:xfrm>
            <a:off x="231775" y="6474897"/>
            <a:ext cx="21554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 PMP</a:t>
            </a:r>
            <a:r>
              <a:rPr lang="en-GB" sz="1200" dirty="0">
                <a:solidFill>
                  <a:srgbClr val="363636"/>
                </a:solidFill>
              </a:rPr>
              <a:t>, </a:t>
            </a:r>
            <a:r>
              <a:rPr lang="en-GB" sz="1200" dirty="0" err="1">
                <a:solidFill>
                  <a:srgbClr val="363636"/>
                </a:solidFill>
              </a:rPr>
              <a:t>pseudomyxoma</a:t>
            </a:r>
            <a:r>
              <a:rPr lang="en-GB" sz="1200" dirty="0">
                <a:solidFill>
                  <a:srgbClr val="363636"/>
                </a:solidFill>
              </a:rPr>
              <a:t> </a:t>
            </a:r>
            <a:r>
              <a:rPr lang="en-GB" sz="1200" dirty="0" err="1" smtClean="0">
                <a:solidFill>
                  <a:srgbClr val="363636"/>
                </a:solidFill>
              </a:rPr>
              <a:t>peritonei</a:t>
            </a:r>
            <a:endParaRPr lang="en-GB" sz="1200" dirty="0">
              <a:solidFill>
                <a:srgbClr val="363636"/>
              </a:solidFill>
            </a:endParaRPr>
          </a:p>
        </p:txBody>
      </p:sp>
    </p:spTree>
    <p:extLst>
      <p:ext uri="{BB962C8B-B14F-4D97-AF65-F5344CB8AC3E}">
        <p14:creationId xmlns:p14="http://schemas.microsoft.com/office/powerpoint/2010/main" val="2956418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864339" cy="1362075"/>
          </a:xfrm>
        </p:spPr>
        <p:txBody>
          <a:bodyPr/>
          <a:lstStyle/>
          <a:p>
            <a:r>
              <a:rPr lang="en-GB" dirty="0" smtClean="0"/>
              <a:t>Adjuvant therapy</a:t>
            </a:r>
            <a:endParaRPr lang="en-GB" dirty="0"/>
          </a:p>
        </p:txBody>
      </p:sp>
      <p:sp>
        <p:nvSpPr>
          <p:cNvPr id="3" name="Text Placeholder 2"/>
          <p:cNvSpPr>
            <a:spLocks noGrp="1"/>
          </p:cNvSpPr>
          <p:nvPr>
            <p:ph type="body" idx="1"/>
          </p:nvPr>
        </p:nvSpPr>
        <p:spPr/>
        <p:txBody>
          <a:bodyPr/>
          <a:lstStyle/>
          <a:p>
            <a:r>
              <a:rPr lang="en-GB" b="1" dirty="0" smtClean="0"/>
              <a:t>RECTAL CANCER</a:t>
            </a:r>
            <a:endParaRPr lang="en-GB" b="1" dirty="0"/>
          </a:p>
        </p:txBody>
      </p:sp>
    </p:spTree>
    <p:extLst>
      <p:ext uri="{BB962C8B-B14F-4D97-AF65-F5344CB8AC3E}">
        <p14:creationId xmlns:p14="http://schemas.microsoft.com/office/powerpoint/2010/main" val="39839198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4033: </a:t>
            </a:r>
            <a:r>
              <a:rPr lang="en-GB" sz="1800" dirty="0" err="1"/>
              <a:t>Nomograms</a:t>
            </a:r>
            <a:r>
              <a:rPr lang="en-GB" sz="1800" dirty="0"/>
              <a:t> to predict prognosis in </a:t>
            </a:r>
            <a:r>
              <a:rPr lang="en-GB" sz="1800" dirty="0" err="1"/>
              <a:t>pseudomyxoma</a:t>
            </a:r>
            <a:r>
              <a:rPr lang="en-GB" sz="1800" dirty="0"/>
              <a:t> </a:t>
            </a:r>
            <a:r>
              <a:rPr lang="en-GB" sz="1800" dirty="0" err="1"/>
              <a:t>peritonei</a:t>
            </a:r>
            <a:r>
              <a:rPr lang="en-GB" sz="1800" dirty="0"/>
              <a:t>: </a:t>
            </a:r>
            <a:r>
              <a:rPr lang="en-GB" sz="1800" dirty="0" smtClean="0"/>
              <a:t>A Peritoneal Surface Oncology </a:t>
            </a:r>
            <a:r>
              <a:rPr lang="en-GB" sz="1800" dirty="0"/>
              <a:t>Group International (PSOGI) </a:t>
            </a:r>
            <a:r>
              <a:rPr lang="en-GB" sz="1800" dirty="0" err="1"/>
              <a:t>multicenter</a:t>
            </a:r>
            <a:r>
              <a:rPr lang="en-GB" sz="1800" dirty="0"/>
              <a:t> </a:t>
            </a:r>
            <a:r>
              <a:rPr lang="en-GB" sz="1800" dirty="0" smtClean="0"/>
              <a:t>study </a:t>
            </a:r>
            <a:r>
              <a:rPr lang="en-GB" sz="1800" dirty="0"/>
              <a:t>– </a:t>
            </a:r>
            <a:r>
              <a:rPr lang="en-GB" sz="1800" dirty="0" err="1" smtClean="0"/>
              <a:t>Kusamura</a:t>
            </a:r>
            <a:r>
              <a:rPr lang="en-GB" sz="1800" dirty="0" smtClean="0"/>
              <a:t> S et </a:t>
            </a:r>
            <a:r>
              <a:rPr lang="en-GB" sz="1800" dirty="0"/>
              <a:t>al </a:t>
            </a:r>
          </a:p>
        </p:txBody>
      </p:sp>
      <p:sp>
        <p:nvSpPr>
          <p:cNvPr id="3" name="Content Placeholder 2"/>
          <p:cNvSpPr>
            <a:spLocks noGrp="1"/>
          </p:cNvSpPr>
          <p:nvPr>
            <p:ph idx="1"/>
          </p:nvPr>
        </p:nvSpPr>
        <p:spPr/>
        <p:txBody>
          <a:bodyPr/>
          <a:lstStyle/>
          <a:p>
            <a:pPr>
              <a:spcAft>
                <a:spcPts val="400"/>
              </a:spcAft>
            </a:pPr>
            <a:r>
              <a:rPr lang="en-GB" sz="1800" b="1" dirty="0" smtClean="0"/>
              <a:t>Key results</a:t>
            </a:r>
          </a:p>
          <a:p>
            <a:pPr lvl="1">
              <a:spcAft>
                <a:spcPts val="400"/>
              </a:spcAft>
            </a:pPr>
            <a:r>
              <a:rPr lang="en-GB" sz="1800" dirty="0" smtClean="0"/>
              <a:t>5-year OS: </a:t>
            </a:r>
            <a:r>
              <a:rPr lang="en-GB" sz="1800" dirty="0"/>
              <a:t>74.1% (95</a:t>
            </a:r>
            <a:r>
              <a:rPr lang="en-GB" sz="1800" dirty="0" smtClean="0"/>
              <a:t>% CI 71.3, 76.8)</a:t>
            </a:r>
            <a:r>
              <a:rPr lang="en-GB" sz="1800" dirty="0"/>
              <a:t>;</a:t>
            </a:r>
            <a:r>
              <a:rPr lang="en-GB" sz="1800" dirty="0" smtClean="0"/>
              <a:t> 5-year PFS: 52.3</a:t>
            </a:r>
            <a:r>
              <a:rPr lang="en-GB" sz="1800" dirty="0"/>
              <a:t>% (</a:t>
            </a:r>
            <a:r>
              <a:rPr lang="en-GB" sz="1800" dirty="0" smtClean="0"/>
              <a:t>95% CI 49.4, 55.2)</a:t>
            </a:r>
          </a:p>
          <a:p>
            <a:pPr lvl="1">
              <a:spcAft>
                <a:spcPts val="400"/>
              </a:spcAft>
            </a:pPr>
            <a:r>
              <a:rPr lang="en-GB" sz="1800" dirty="0"/>
              <a:t>Adjusted </a:t>
            </a:r>
            <a:r>
              <a:rPr lang="en-GB" sz="1800" dirty="0" smtClean="0"/>
              <a:t>OS/PFS </a:t>
            </a:r>
            <a:r>
              <a:rPr lang="en-GB" sz="1800" dirty="0"/>
              <a:t>were </a:t>
            </a:r>
            <a:r>
              <a:rPr lang="en-GB" sz="1800" dirty="0" smtClean="0"/>
              <a:t>0.80/0.74 (developing set), 0.74/0.72 (validating set) </a:t>
            </a:r>
          </a:p>
          <a:p>
            <a:pPr>
              <a:spcBef>
                <a:spcPts val="1200"/>
              </a:spcBef>
              <a:spcAft>
                <a:spcPts val="400"/>
              </a:spcAft>
            </a:pPr>
            <a:endParaRPr lang="en-GB" sz="1800" dirty="0" smtClean="0"/>
          </a:p>
          <a:p>
            <a:pPr marL="0" indent="0">
              <a:spcBef>
                <a:spcPts val="1200"/>
              </a:spcBef>
              <a:spcAft>
                <a:spcPts val="400"/>
              </a:spcAft>
              <a:buNone/>
            </a:pPr>
            <a:endParaRPr lang="en-GB" sz="1800" dirty="0" smtClean="0"/>
          </a:p>
          <a:p>
            <a:pPr>
              <a:spcBef>
                <a:spcPts val="1200"/>
              </a:spcBef>
              <a:spcAft>
                <a:spcPts val="400"/>
              </a:spcAft>
            </a:pPr>
            <a:endParaRPr lang="en-GB" sz="1800" dirty="0"/>
          </a:p>
          <a:p>
            <a:pPr>
              <a:spcBef>
                <a:spcPts val="1200"/>
              </a:spcBef>
              <a:spcAft>
                <a:spcPts val="400"/>
              </a:spcAft>
            </a:pPr>
            <a:endParaRPr lang="en-GB" sz="1800" dirty="0" smtClean="0"/>
          </a:p>
          <a:p>
            <a:pPr marL="0" indent="0">
              <a:spcBef>
                <a:spcPts val="1200"/>
              </a:spcBef>
              <a:spcAft>
                <a:spcPts val="400"/>
              </a:spcAft>
              <a:buNone/>
            </a:pPr>
            <a:endParaRPr lang="en-GB" sz="1800" dirty="0" smtClean="0"/>
          </a:p>
          <a:p>
            <a:pPr marL="0" indent="0">
              <a:spcBef>
                <a:spcPts val="1200"/>
              </a:spcBef>
              <a:spcAft>
                <a:spcPts val="400"/>
              </a:spcAft>
              <a:buNone/>
            </a:pPr>
            <a:endParaRPr lang="en-GB" sz="1800" dirty="0" smtClean="0"/>
          </a:p>
          <a:p>
            <a:pPr>
              <a:spcAft>
                <a:spcPts val="400"/>
              </a:spcAft>
            </a:pPr>
            <a:r>
              <a:rPr lang="en-GB" sz="1800" b="1" dirty="0" smtClean="0"/>
              <a:t>Conclusion</a:t>
            </a:r>
          </a:p>
          <a:p>
            <a:pPr lvl="1">
              <a:spcAft>
                <a:spcPts val="400"/>
              </a:spcAft>
            </a:pPr>
            <a:r>
              <a:rPr lang="en-GB" sz="1800" b="1" dirty="0" smtClean="0"/>
              <a:t>The </a:t>
            </a:r>
            <a:r>
              <a:rPr lang="en-GB" sz="1800" b="1" dirty="0" err="1"/>
              <a:t>nomograms</a:t>
            </a:r>
            <a:r>
              <a:rPr lang="en-GB" sz="1800" b="1" dirty="0"/>
              <a:t> may allow </a:t>
            </a:r>
            <a:r>
              <a:rPr lang="en-GB" sz="1800" b="1" dirty="0" smtClean="0"/>
              <a:t>the prediction of </a:t>
            </a:r>
            <a:r>
              <a:rPr lang="en-GB" sz="1800" b="1" dirty="0"/>
              <a:t>OS </a:t>
            </a:r>
            <a:r>
              <a:rPr lang="en-GB" sz="1800" b="1" dirty="0" smtClean="0"/>
              <a:t>and PFS, </a:t>
            </a:r>
            <a:r>
              <a:rPr lang="en-GB" sz="1800" b="1" dirty="0"/>
              <a:t>providing </a:t>
            </a:r>
            <a:r>
              <a:rPr lang="en-GB" sz="1800" b="1" dirty="0" smtClean="0"/>
              <a:t>individualised </a:t>
            </a:r>
            <a:r>
              <a:rPr lang="en-GB" sz="1800" b="1" dirty="0"/>
              <a:t>outcome </a:t>
            </a:r>
            <a:r>
              <a:rPr lang="en-GB" sz="1800" b="1" dirty="0" smtClean="0"/>
              <a:t>prognostication</a:t>
            </a:r>
          </a:p>
        </p:txBody>
      </p:sp>
      <p:sp>
        <p:nvSpPr>
          <p:cNvPr id="4" name="Text Box 4"/>
          <p:cNvSpPr txBox="1">
            <a:spLocks noChangeArrowheads="1"/>
          </p:cNvSpPr>
          <p:nvPr/>
        </p:nvSpPr>
        <p:spPr bwMode="auto">
          <a:xfrm>
            <a:off x="4843695" y="6474897"/>
            <a:ext cx="40796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Kusamura</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4033) </a:t>
            </a:r>
            <a:endParaRPr lang="en-GB" sz="1200" dirty="0">
              <a:solidFill>
                <a:srgbClr val="363636"/>
              </a:solidFill>
            </a:endParaRPr>
          </a:p>
        </p:txBody>
      </p:sp>
      <p:sp>
        <p:nvSpPr>
          <p:cNvPr id="5" name="Text Box 9"/>
          <p:cNvSpPr txBox="1">
            <a:spLocks noChangeArrowheads="1"/>
          </p:cNvSpPr>
          <p:nvPr/>
        </p:nvSpPr>
        <p:spPr bwMode="auto">
          <a:xfrm>
            <a:off x="231775" y="6105565"/>
            <a:ext cx="457497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*Corrected </a:t>
            </a:r>
            <a:r>
              <a:rPr lang="en-GB" sz="1200" dirty="0">
                <a:solidFill>
                  <a:srgbClr val="363636"/>
                </a:solidFill>
              </a:rPr>
              <a:t>Harrell C indexes; CC, completeness of </a:t>
            </a:r>
            <a:r>
              <a:rPr lang="en-GB" sz="1200" dirty="0" err="1">
                <a:solidFill>
                  <a:srgbClr val="363636"/>
                </a:solidFill>
              </a:rPr>
              <a:t>cytoreduction</a:t>
            </a:r>
            <a:r>
              <a:rPr lang="en-GB" sz="1200" dirty="0">
                <a:solidFill>
                  <a:srgbClr val="363636"/>
                </a:solidFill>
              </a:rPr>
              <a:t>; </a:t>
            </a:r>
            <a:br>
              <a:rPr lang="en-GB" sz="1200" dirty="0">
                <a:solidFill>
                  <a:srgbClr val="363636"/>
                </a:solidFill>
              </a:rPr>
            </a:br>
            <a:r>
              <a:rPr lang="en-GB" sz="1200" dirty="0">
                <a:solidFill>
                  <a:srgbClr val="363636"/>
                </a:solidFill>
              </a:rPr>
              <a:t>EPIC, early postoperative CT; HIPEC, </a:t>
            </a:r>
            <a:r>
              <a:rPr lang="en-GB" sz="1200" dirty="0" err="1">
                <a:solidFill>
                  <a:srgbClr val="363636"/>
                </a:solidFill>
              </a:rPr>
              <a:t>hyperthermic</a:t>
            </a:r>
            <a:r>
              <a:rPr lang="en-GB" sz="1200" dirty="0">
                <a:solidFill>
                  <a:srgbClr val="363636"/>
                </a:solidFill>
              </a:rPr>
              <a:t> </a:t>
            </a:r>
            <a:r>
              <a:rPr lang="en-GB" sz="1200" dirty="0" err="1">
                <a:solidFill>
                  <a:srgbClr val="363636"/>
                </a:solidFill>
              </a:rPr>
              <a:t>intraperitoneal</a:t>
            </a:r>
            <a:r>
              <a:rPr lang="en-GB" sz="1200" dirty="0">
                <a:solidFill>
                  <a:srgbClr val="363636"/>
                </a:solidFill>
              </a:rPr>
              <a:t> </a:t>
            </a:r>
            <a:br>
              <a:rPr lang="en-GB" sz="1200" dirty="0">
                <a:solidFill>
                  <a:srgbClr val="363636"/>
                </a:solidFill>
              </a:rPr>
            </a:br>
            <a:r>
              <a:rPr lang="en-GB" sz="1200" dirty="0">
                <a:solidFill>
                  <a:srgbClr val="363636"/>
                </a:solidFill>
              </a:rPr>
              <a:t>CT; PCI, peritoneal cancer index</a:t>
            </a:r>
          </a:p>
        </p:txBody>
      </p:sp>
      <p:sp>
        <p:nvSpPr>
          <p:cNvPr id="8" name="TextBox 7"/>
          <p:cNvSpPr txBox="1"/>
          <p:nvPr/>
        </p:nvSpPr>
        <p:spPr>
          <a:xfrm>
            <a:off x="4795052" y="2517787"/>
            <a:ext cx="3560590" cy="338554"/>
          </a:xfrm>
          <a:prstGeom prst="rect">
            <a:avLst/>
          </a:prstGeom>
          <a:noFill/>
        </p:spPr>
        <p:txBody>
          <a:bodyPr wrap="none" rtlCol="0">
            <a:spAutoFit/>
          </a:bodyPr>
          <a:lstStyle/>
          <a:p>
            <a:pPr algn="ctr"/>
            <a:r>
              <a:rPr lang="en-GB" sz="1600" b="1" dirty="0" smtClean="0">
                <a:solidFill>
                  <a:srgbClr val="363636"/>
                </a:solidFill>
              </a:rPr>
              <a:t>Independent predictors of OS (HR)</a:t>
            </a:r>
            <a:endParaRPr lang="en-GB" sz="1600" b="1" dirty="0">
              <a:solidFill>
                <a:srgbClr val="363636"/>
              </a:solidFill>
            </a:endParaRPr>
          </a:p>
        </p:txBody>
      </p:sp>
      <p:cxnSp>
        <p:nvCxnSpPr>
          <p:cNvPr id="9" name="Straight Connector 8"/>
          <p:cNvCxnSpPr/>
          <p:nvPr/>
        </p:nvCxnSpPr>
        <p:spPr>
          <a:xfrm>
            <a:off x="972457" y="2536849"/>
            <a:ext cx="0" cy="165168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9797" y="2536849"/>
            <a:ext cx="826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9797" y="2865569"/>
            <a:ext cx="826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9797" y="3202489"/>
            <a:ext cx="826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9797" y="3543509"/>
            <a:ext cx="826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89797" y="3884529"/>
            <a:ext cx="826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9797" y="4196521"/>
            <a:ext cx="826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8318" y="2382960"/>
            <a:ext cx="284052" cy="307777"/>
          </a:xfrm>
          <a:prstGeom prst="rect">
            <a:avLst/>
          </a:prstGeom>
          <a:noFill/>
        </p:spPr>
        <p:txBody>
          <a:bodyPr wrap="none" rtlCol="0">
            <a:spAutoFit/>
          </a:bodyPr>
          <a:lstStyle/>
          <a:p>
            <a:r>
              <a:rPr lang="en-GB" sz="1400" dirty="0" smtClean="0">
                <a:solidFill>
                  <a:srgbClr val="000000"/>
                </a:solidFill>
              </a:rPr>
              <a:t>5</a:t>
            </a:r>
            <a:endParaRPr lang="en-GB" sz="1400" dirty="0">
              <a:solidFill>
                <a:srgbClr val="000000"/>
              </a:solidFill>
            </a:endParaRPr>
          </a:p>
        </p:txBody>
      </p:sp>
      <p:sp>
        <p:nvSpPr>
          <p:cNvPr id="17" name="TextBox 16"/>
          <p:cNvSpPr txBox="1"/>
          <p:nvPr/>
        </p:nvSpPr>
        <p:spPr>
          <a:xfrm>
            <a:off x="678318" y="2711680"/>
            <a:ext cx="284052" cy="307777"/>
          </a:xfrm>
          <a:prstGeom prst="rect">
            <a:avLst/>
          </a:prstGeom>
          <a:noFill/>
        </p:spPr>
        <p:txBody>
          <a:bodyPr wrap="none" rtlCol="0">
            <a:spAutoFit/>
          </a:bodyPr>
          <a:lstStyle/>
          <a:p>
            <a:r>
              <a:rPr lang="en-GB" sz="1400" dirty="0" smtClean="0">
                <a:solidFill>
                  <a:srgbClr val="000000"/>
                </a:solidFill>
              </a:rPr>
              <a:t>4</a:t>
            </a:r>
            <a:endParaRPr lang="en-GB" sz="1400" dirty="0">
              <a:solidFill>
                <a:srgbClr val="000000"/>
              </a:solidFill>
            </a:endParaRPr>
          </a:p>
        </p:txBody>
      </p:sp>
      <p:sp>
        <p:nvSpPr>
          <p:cNvPr id="18" name="TextBox 17"/>
          <p:cNvSpPr txBox="1"/>
          <p:nvPr/>
        </p:nvSpPr>
        <p:spPr>
          <a:xfrm>
            <a:off x="678318" y="3044860"/>
            <a:ext cx="284052" cy="307777"/>
          </a:xfrm>
          <a:prstGeom prst="rect">
            <a:avLst/>
          </a:prstGeom>
          <a:noFill/>
        </p:spPr>
        <p:txBody>
          <a:bodyPr wrap="none" rtlCol="0">
            <a:spAutoFit/>
          </a:bodyPr>
          <a:lstStyle/>
          <a:p>
            <a:r>
              <a:rPr lang="en-GB" sz="1400" dirty="0" smtClean="0">
                <a:solidFill>
                  <a:srgbClr val="000000"/>
                </a:solidFill>
              </a:rPr>
              <a:t>3</a:t>
            </a:r>
            <a:endParaRPr lang="en-GB" sz="1400" dirty="0">
              <a:solidFill>
                <a:srgbClr val="000000"/>
              </a:solidFill>
            </a:endParaRPr>
          </a:p>
        </p:txBody>
      </p:sp>
      <p:sp>
        <p:nvSpPr>
          <p:cNvPr id="19" name="TextBox 18"/>
          <p:cNvSpPr txBox="1"/>
          <p:nvPr/>
        </p:nvSpPr>
        <p:spPr>
          <a:xfrm>
            <a:off x="678318" y="3378040"/>
            <a:ext cx="284052" cy="307777"/>
          </a:xfrm>
          <a:prstGeom prst="rect">
            <a:avLst/>
          </a:prstGeom>
          <a:noFill/>
        </p:spPr>
        <p:txBody>
          <a:bodyPr wrap="none" rtlCol="0">
            <a:spAutoFit/>
          </a:bodyPr>
          <a:lstStyle/>
          <a:p>
            <a:r>
              <a:rPr lang="en-GB" sz="1400" dirty="0" smtClean="0">
                <a:solidFill>
                  <a:srgbClr val="000000"/>
                </a:solidFill>
              </a:rPr>
              <a:t>2</a:t>
            </a:r>
            <a:endParaRPr lang="en-GB" sz="1400" dirty="0">
              <a:solidFill>
                <a:srgbClr val="000000"/>
              </a:solidFill>
            </a:endParaRPr>
          </a:p>
        </p:txBody>
      </p:sp>
      <p:sp>
        <p:nvSpPr>
          <p:cNvPr id="20" name="TextBox 19"/>
          <p:cNvSpPr txBox="1"/>
          <p:nvPr/>
        </p:nvSpPr>
        <p:spPr>
          <a:xfrm>
            <a:off x="678318" y="3720140"/>
            <a:ext cx="284052" cy="307777"/>
          </a:xfrm>
          <a:prstGeom prst="rect">
            <a:avLst/>
          </a:prstGeom>
          <a:noFill/>
        </p:spPr>
        <p:txBody>
          <a:bodyPr wrap="none" rtlCol="0">
            <a:spAutoFit/>
          </a:bodyPr>
          <a:lstStyle/>
          <a:p>
            <a:r>
              <a:rPr lang="en-GB" sz="1400" dirty="0" smtClean="0">
                <a:solidFill>
                  <a:srgbClr val="000000"/>
                </a:solidFill>
              </a:rPr>
              <a:t>1</a:t>
            </a:r>
            <a:endParaRPr lang="en-GB" sz="1400" dirty="0">
              <a:solidFill>
                <a:srgbClr val="000000"/>
              </a:solidFill>
            </a:endParaRPr>
          </a:p>
        </p:txBody>
      </p:sp>
      <p:sp>
        <p:nvSpPr>
          <p:cNvPr id="21" name="TextBox 20"/>
          <p:cNvSpPr txBox="1"/>
          <p:nvPr/>
        </p:nvSpPr>
        <p:spPr>
          <a:xfrm>
            <a:off x="678318" y="4033212"/>
            <a:ext cx="284052" cy="307777"/>
          </a:xfrm>
          <a:prstGeom prst="rect">
            <a:avLst/>
          </a:prstGeom>
          <a:noFill/>
        </p:spPr>
        <p:txBody>
          <a:bodyPr wrap="none" rtlCol="0">
            <a:spAutoFit/>
          </a:bodyPr>
          <a:lstStyle/>
          <a:p>
            <a:r>
              <a:rPr lang="en-GB" sz="1400" dirty="0" smtClean="0">
                <a:solidFill>
                  <a:srgbClr val="000000"/>
                </a:solidFill>
              </a:rPr>
              <a:t>0</a:t>
            </a:r>
            <a:endParaRPr lang="en-GB" sz="1400" dirty="0">
              <a:solidFill>
                <a:srgbClr val="000000"/>
              </a:solidFill>
            </a:endParaRPr>
          </a:p>
        </p:txBody>
      </p:sp>
      <p:cxnSp>
        <p:nvCxnSpPr>
          <p:cNvPr id="22" name="Straight Connector 21"/>
          <p:cNvCxnSpPr/>
          <p:nvPr/>
        </p:nvCxnSpPr>
        <p:spPr>
          <a:xfrm>
            <a:off x="962370" y="3830898"/>
            <a:ext cx="7362121"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790079" y="3571902"/>
            <a:ext cx="45719" cy="387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4" name="Rectangle 23"/>
          <p:cNvSpPr/>
          <p:nvPr/>
        </p:nvSpPr>
        <p:spPr>
          <a:xfrm rot="2700000">
            <a:off x="1774569" y="3784279"/>
            <a:ext cx="76738" cy="7673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5" name="Rectangle 24"/>
          <p:cNvSpPr/>
          <p:nvPr/>
        </p:nvSpPr>
        <p:spPr>
          <a:xfrm>
            <a:off x="2347552" y="3044860"/>
            <a:ext cx="45719" cy="487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6" name="Rectangle 25"/>
          <p:cNvSpPr/>
          <p:nvPr/>
        </p:nvSpPr>
        <p:spPr>
          <a:xfrm rot="2700000">
            <a:off x="2332042" y="3276715"/>
            <a:ext cx="76738" cy="7673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7" name="TextBox 26"/>
          <p:cNvSpPr txBox="1"/>
          <p:nvPr/>
        </p:nvSpPr>
        <p:spPr>
          <a:xfrm>
            <a:off x="1796355" y="3581867"/>
            <a:ext cx="532518" cy="307777"/>
          </a:xfrm>
          <a:prstGeom prst="rect">
            <a:avLst/>
          </a:prstGeom>
          <a:noFill/>
        </p:spPr>
        <p:txBody>
          <a:bodyPr wrap="none" rtlCol="0">
            <a:spAutoFit/>
          </a:bodyPr>
          <a:lstStyle/>
          <a:p>
            <a:pPr algn="ctr"/>
            <a:r>
              <a:rPr lang="en-GB" sz="1400" dirty="0" smtClean="0">
                <a:solidFill>
                  <a:srgbClr val="000000"/>
                </a:solidFill>
              </a:rPr>
              <a:t>1.19</a:t>
            </a:r>
            <a:endParaRPr lang="en-GB" sz="1400" dirty="0">
              <a:solidFill>
                <a:srgbClr val="000000"/>
              </a:solidFill>
            </a:endParaRPr>
          </a:p>
        </p:txBody>
      </p:sp>
      <p:sp>
        <p:nvSpPr>
          <p:cNvPr id="28" name="TextBox 27"/>
          <p:cNvSpPr txBox="1"/>
          <p:nvPr/>
        </p:nvSpPr>
        <p:spPr>
          <a:xfrm>
            <a:off x="2357624" y="3154925"/>
            <a:ext cx="532518" cy="307777"/>
          </a:xfrm>
          <a:prstGeom prst="rect">
            <a:avLst/>
          </a:prstGeom>
          <a:noFill/>
        </p:spPr>
        <p:txBody>
          <a:bodyPr wrap="none" rtlCol="0">
            <a:spAutoFit/>
          </a:bodyPr>
          <a:lstStyle/>
          <a:p>
            <a:pPr algn="ctr"/>
            <a:r>
              <a:rPr lang="en-GB" sz="1400" dirty="0" smtClean="0">
                <a:solidFill>
                  <a:srgbClr val="000000"/>
                </a:solidFill>
              </a:rPr>
              <a:t>2.66</a:t>
            </a:r>
            <a:endParaRPr lang="en-GB" sz="1400" dirty="0">
              <a:solidFill>
                <a:srgbClr val="000000"/>
              </a:solidFill>
            </a:endParaRPr>
          </a:p>
        </p:txBody>
      </p:sp>
      <p:sp>
        <p:nvSpPr>
          <p:cNvPr id="29" name="Rectangle 28"/>
          <p:cNvSpPr/>
          <p:nvPr/>
        </p:nvSpPr>
        <p:spPr>
          <a:xfrm>
            <a:off x="2910525" y="3562881"/>
            <a:ext cx="45719" cy="268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0" name="Rectangle 29"/>
          <p:cNvSpPr/>
          <p:nvPr/>
        </p:nvSpPr>
        <p:spPr>
          <a:xfrm rot="2700000">
            <a:off x="2895015" y="3678400"/>
            <a:ext cx="76738" cy="7673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1" name="TextBox 30"/>
          <p:cNvSpPr txBox="1"/>
          <p:nvPr/>
        </p:nvSpPr>
        <p:spPr>
          <a:xfrm>
            <a:off x="2918269" y="3551864"/>
            <a:ext cx="532518" cy="307777"/>
          </a:xfrm>
          <a:prstGeom prst="rect">
            <a:avLst/>
          </a:prstGeom>
          <a:noFill/>
        </p:spPr>
        <p:txBody>
          <a:bodyPr wrap="none" rtlCol="0">
            <a:spAutoFit/>
          </a:bodyPr>
          <a:lstStyle/>
          <a:p>
            <a:pPr algn="ctr"/>
            <a:r>
              <a:rPr lang="en-GB" sz="1400" dirty="0" smtClean="0">
                <a:solidFill>
                  <a:srgbClr val="000000"/>
                </a:solidFill>
              </a:rPr>
              <a:t>1.47</a:t>
            </a:r>
            <a:endParaRPr lang="en-GB" sz="1400" dirty="0">
              <a:solidFill>
                <a:srgbClr val="000000"/>
              </a:solidFill>
            </a:endParaRPr>
          </a:p>
        </p:txBody>
      </p:sp>
      <p:sp>
        <p:nvSpPr>
          <p:cNvPr id="32" name="Rectangle 31"/>
          <p:cNvSpPr/>
          <p:nvPr/>
        </p:nvSpPr>
        <p:spPr>
          <a:xfrm>
            <a:off x="3472500" y="3241115"/>
            <a:ext cx="45719" cy="479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3" name="Rectangle 32"/>
          <p:cNvSpPr/>
          <p:nvPr/>
        </p:nvSpPr>
        <p:spPr>
          <a:xfrm rot="2700000">
            <a:off x="3456990" y="3485208"/>
            <a:ext cx="76738" cy="7673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4" name="TextBox 33"/>
          <p:cNvSpPr txBox="1"/>
          <p:nvPr/>
        </p:nvSpPr>
        <p:spPr>
          <a:xfrm>
            <a:off x="3502278" y="3364927"/>
            <a:ext cx="532518" cy="307777"/>
          </a:xfrm>
          <a:prstGeom prst="rect">
            <a:avLst/>
          </a:prstGeom>
          <a:noFill/>
        </p:spPr>
        <p:txBody>
          <a:bodyPr wrap="none" rtlCol="0">
            <a:spAutoFit/>
          </a:bodyPr>
          <a:lstStyle/>
          <a:p>
            <a:pPr algn="ctr"/>
            <a:r>
              <a:rPr lang="en-GB" sz="1400" dirty="0" smtClean="0">
                <a:solidFill>
                  <a:srgbClr val="000000"/>
                </a:solidFill>
              </a:rPr>
              <a:t>2.06</a:t>
            </a:r>
            <a:endParaRPr lang="en-GB" sz="1400" dirty="0">
              <a:solidFill>
                <a:srgbClr val="000000"/>
              </a:solidFill>
            </a:endParaRPr>
          </a:p>
        </p:txBody>
      </p:sp>
      <p:sp>
        <p:nvSpPr>
          <p:cNvPr id="35" name="Rectangle 34"/>
          <p:cNvSpPr/>
          <p:nvPr/>
        </p:nvSpPr>
        <p:spPr>
          <a:xfrm>
            <a:off x="4035463" y="2723464"/>
            <a:ext cx="45719" cy="75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6" name="Rectangle 35"/>
          <p:cNvSpPr/>
          <p:nvPr/>
        </p:nvSpPr>
        <p:spPr>
          <a:xfrm rot="2700000">
            <a:off x="4019953" y="3131846"/>
            <a:ext cx="76738" cy="7673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7" name="TextBox 36"/>
          <p:cNvSpPr txBox="1"/>
          <p:nvPr/>
        </p:nvSpPr>
        <p:spPr>
          <a:xfrm>
            <a:off x="4065241" y="3012531"/>
            <a:ext cx="532518" cy="307777"/>
          </a:xfrm>
          <a:prstGeom prst="rect">
            <a:avLst/>
          </a:prstGeom>
          <a:noFill/>
        </p:spPr>
        <p:txBody>
          <a:bodyPr wrap="none" rtlCol="0">
            <a:spAutoFit/>
          </a:bodyPr>
          <a:lstStyle/>
          <a:p>
            <a:pPr algn="ctr"/>
            <a:r>
              <a:rPr lang="en-GB" sz="1400" dirty="0" smtClean="0">
                <a:solidFill>
                  <a:srgbClr val="000000"/>
                </a:solidFill>
              </a:rPr>
              <a:t>3.01</a:t>
            </a:r>
            <a:endParaRPr lang="en-GB" sz="1400" dirty="0">
              <a:solidFill>
                <a:srgbClr val="000000"/>
              </a:solidFill>
            </a:endParaRPr>
          </a:p>
        </p:txBody>
      </p:sp>
      <p:sp>
        <p:nvSpPr>
          <p:cNvPr id="38" name="Rectangle 37"/>
          <p:cNvSpPr/>
          <p:nvPr/>
        </p:nvSpPr>
        <p:spPr>
          <a:xfrm>
            <a:off x="4598830" y="3424148"/>
            <a:ext cx="45719" cy="40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9" name="Rectangle 38"/>
          <p:cNvSpPr/>
          <p:nvPr/>
        </p:nvSpPr>
        <p:spPr>
          <a:xfrm rot="2700000">
            <a:off x="4590463" y="3627711"/>
            <a:ext cx="76738" cy="7673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0" name="TextBox 39"/>
          <p:cNvSpPr txBox="1"/>
          <p:nvPr/>
        </p:nvSpPr>
        <p:spPr>
          <a:xfrm>
            <a:off x="4598826" y="3517559"/>
            <a:ext cx="532518" cy="307777"/>
          </a:xfrm>
          <a:prstGeom prst="rect">
            <a:avLst/>
          </a:prstGeom>
          <a:noFill/>
        </p:spPr>
        <p:txBody>
          <a:bodyPr wrap="none" rtlCol="0">
            <a:spAutoFit/>
          </a:bodyPr>
          <a:lstStyle/>
          <a:p>
            <a:pPr algn="ctr"/>
            <a:r>
              <a:rPr lang="en-GB" sz="1400" dirty="0" smtClean="0">
                <a:solidFill>
                  <a:srgbClr val="000000"/>
                </a:solidFill>
              </a:rPr>
              <a:t>1.64</a:t>
            </a:r>
            <a:endParaRPr lang="en-GB" sz="1400" dirty="0">
              <a:solidFill>
                <a:srgbClr val="000000"/>
              </a:solidFill>
            </a:endParaRPr>
          </a:p>
        </p:txBody>
      </p:sp>
      <p:sp>
        <p:nvSpPr>
          <p:cNvPr id="41" name="Rectangle 40"/>
          <p:cNvSpPr/>
          <p:nvPr/>
        </p:nvSpPr>
        <p:spPr>
          <a:xfrm>
            <a:off x="5160805" y="3781719"/>
            <a:ext cx="45719" cy="330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2" name="Rectangle 41"/>
          <p:cNvSpPr/>
          <p:nvPr/>
        </p:nvSpPr>
        <p:spPr>
          <a:xfrm rot="2700000">
            <a:off x="5152438" y="3963853"/>
            <a:ext cx="76738" cy="7673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3" name="TextBox 42"/>
          <p:cNvSpPr txBox="1"/>
          <p:nvPr/>
        </p:nvSpPr>
        <p:spPr>
          <a:xfrm>
            <a:off x="5171818" y="3853096"/>
            <a:ext cx="532518" cy="307777"/>
          </a:xfrm>
          <a:prstGeom prst="rect">
            <a:avLst/>
          </a:prstGeom>
          <a:noFill/>
        </p:spPr>
        <p:txBody>
          <a:bodyPr wrap="none" rtlCol="0">
            <a:spAutoFit/>
          </a:bodyPr>
          <a:lstStyle/>
          <a:p>
            <a:pPr algn="ctr"/>
            <a:r>
              <a:rPr lang="en-GB" sz="1400" dirty="0" smtClean="0">
                <a:solidFill>
                  <a:srgbClr val="000000"/>
                </a:solidFill>
              </a:rPr>
              <a:t>0.66</a:t>
            </a:r>
            <a:endParaRPr lang="en-GB" sz="1400" dirty="0">
              <a:solidFill>
                <a:srgbClr val="000000"/>
              </a:solidFill>
            </a:endParaRPr>
          </a:p>
        </p:txBody>
      </p:sp>
      <p:sp>
        <p:nvSpPr>
          <p:cNvPr id="44" name="Rectangle 43"/>
          <p:cNvSpPr/>
          <p:nvPr/>
        </p:nvSpPr>
        <p:spPr>
          <a:xfrm>
            <a:off x="5721984" y="4027917"/>
            <a:ext cx="45719" cy="10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5" name="Rectangle 44"/>
          <p:cNvSpPr/>
          <p:nvPr/>
        </p:nvSpPr>
        <p:spPr>
          <a:xfrm rot="2700000">
            <a:off x="5713617" y="4047999"/>
            <a:ext cx="76738" cy="7673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6" name="TextBox 45"/>
          <p:cNvSpPr txBox="1"/>
          <p:nvPr/>
        </p:nvSpPr>
        <p:spPr>
          <a:xfrm>
            <a:off x="5732997" y="3931270"/>
            <a:ext cx="532518" cy="307777"/>
          </a:xfrm>
          <a:prstGeom prst="rect">
            <a:avLst/>
          </a:prstGeom>
          <a:noFill/>
        </p:spPr>
        <p:txBody>
          <a:bodyPr wrap="none" rtlCol="0">
            <a:spAutoFit/>
          </a:bodyPr>
          <a:lstStyle/>
          <a:p>
            <a:pPr algn="ctr"/>
            <a:r>
              <a:rPr lang="en-GB" sz="1400" dirty="0" smtClean="0">
                <a:solidFill>
                  <a:srgbClr val="000000"/>
                </a:solidFill>
              </a:rPr>
              <a:t>0.39</a:t>
            </a:r>
            <a:endParaRPr lang="en-GB" sz="1400" dirty="0">
              <a:solidFill>
                <a:srgbClr val="000000"/>
              </a:solidFill>
            </a:endParaRPr>
          </a:p>
        </p:txBody>
      </p:sp>
      <p:sp>
        <p:nvSpPr>
          <p:cNvPr id="47" name="Rectangle 46"/>
          <p:cNvSpPr/>
          <p:nvPr/>
        </p:nvSpPr>
        <p:spPr>
          <a:xfrm>
            <a:off x="6283959" y="4057579"/>
            <a:ext cx="45719" cy="83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8" name="Rectangle 47"/>
          <p:cNvSpPr/>
          <p:nvPr/>
        </p:nvSpPr>
        <p:spPr>
          <a:xfrm rot="2700000">
            <a:off x="6275592" y="4077660"/>
            <a:ext cx="76738" cy="7673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9" name="TextBox 48"/>
          <p:cNvSpPr txBox="1"/>
          <p:nvPr/>
        </p:nvSpPr>
        <p:spPr>
          <a:xfrm>
            <a:off x="6294972" y="3956813"/>
            <a:ext cx="532518" cy="307777"/>
          </a:xfrm>
          <a:prstGeom prst="rect">
            <a:avLst/>
          </a:prstGeom>
          <a:noFill/>
        </p:spPr>
        <p:txBody>
          <a:bodyPr wrap="none" rtlCol="0">
            <a:spAutoFit/>
          </a:bodyPr>
          <a:lstStyle/>
          <a:p>
            <a:pPr algn="ctr"/>
            <a:r>
              <a:rPr lang="en-GB" sz="1400" dirty="0" smtClean="0">
                <a:solidFill>
                  <a:srgbClr val="000000"/>
                </a:solidFill>
              </a:rPr>
              <a:t>0.31</a:t>
            </a:r>
            <a:endParaRPr lang="en-GB" sz="1400" dirty="0">
              <a:solidFill>
                <a:srgbClr val="000000"/>
              </a:solidFill>
            </a:endParaRPr>
          </a:p>
        </p:txBody>
      </p:sp>
      <p:sp>
        <p:nvSpPr>
          <p:cNvPr id="50" name="Rectangle 49"/>
          <p:cNvSpPr/>
          <p:nvPr/>
        </p:nvSpPr>
        <p:spPr>
          <a:xfrm>
            <a:off x="7409955" y="3523578"/>
            <a:ext cx="45719" cy="28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1" name="Rectangle 50"/>
          <p:cNvSpPr/>
          <p:nvPr/>
        </p:nvSpPr>
        <p:spPr>
          <a:xfrm rot="2700000">
            <a:off x="7401588" y="3647607"/>
            <a:ext cx="76738" cy="7673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2" name="TextBox 51"/>
          <p:cNvSpPr txBox="1"/>
          <p:nvPr/>
        </p:nvSpPr>
        <p:spPr>
          <a:xfrm>
            <a:off x="7420080" y="3527326"/>
            <a:ext cx="532518" cy="307777"/>
          </a:xfrm>
          <a:prstGeom prst="rect">
            <a:avLst/>
          </a:prstGeom>
          <a:noFill/>
        </p:spPr>
        <p:txBody>
          <a:bodyPr wrap="none" rtlCol="0">
            <a:spAutoFit/>
          </a:bodyPr>
          <a:lstStyle/>
          <a:p>
            <a:pPr algn="ctr"/>
            <a:r>
              <a:rPr lang="en-GB" sz="1400" dirty="0" smtClean="0">
                <a:solidFill>
                  <a:srgbClr val="000000"/>
                </a:solidFill>
              </a:rPr>
              <a:t>1.59</a:t>
            </a:r>
            <a:endParaRPr lang="en-GB" sz="1400" dirty="0">
              <a:solidFill>
                <a:srgbClr val="000000"/>
              </a:solidFill>
            </a:endParaRPr>
          </a:p>
        </p:txBody>
      </p:sp>
      <p:sp>
        <p:nvSpPr>
          <p:cNvPr id="53" name="Rectangle 52"/>
          <p:cNvSpPr/>
          <p:nvPr/>
        </p:nvSpPr>
        <p:spPr>
          <a:xfrm>
            <a:off x="7969679" y="3720141"/>
            <a:ext cx="45719" cy="22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4" name="Rectangle 53"/>
          <p:cNvSpPr/>
          <p:nvPr/>
        </p:nvSpPr>
        <p:spPr>
          <a:xfrm rot="2700000">
            <a:off x="7961312" y="3801870"/>
            <a:ext cx="76738" cy="7673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5" name="TextBox 54"/>
          <p:cNvSpPr txBox="1"/>
          <p:nvPr/>
        </p:nvSpPr>
        <p:spPr>
          <a:xfrm>
            <a:off x="7937682" y="3573878"/>
            <a:ext cx="519181" cy="307777"/>
          </a:xfrm>
          <a:prstGeom prst="rect">
            <a:avLst/>
          </a:prstGeom>
          <a:noFill/>
        </p:spPr>
        <p:txBody>
          <a:bodyPr wrap="none" rtlCol="0">
            <a:spAutoFit/>
          </a:bodyPr>
          <a:lstStyle/>
          <a:p>
            <a:pPr algn="ctr"/>
            <a:r>
              <a:rPr lang="en-GB" sz="1400" dirty="0" smtClean="0">
                <a:solidFill>
                  <a:srgbClr val="000000"/>
                </a:solidFill>
              </a:rPr>
              <a:t>1.11</a:t>
            </a:r>
            <a:endParaRPr lang="en-GB" sz="1400" dirty="0">
              <a:solidFill>
                <a:srgbClr val="000000"/>
              </a:solidFill>
            </a:endParaRPr>
          </a:p>
        </p:txBody>
      </p:sp>
      <p:sp>
        <p:nvSpPr>
          <p:cNvPr id="56" name="TextBox 55"/>
          <p:cNvSpPr txBox="1"/>
          <p:nvPr/>
        </p:nvSpPr>
        <p:spPr>
          <a:xfrm rot="18900000">
            <a:off x="1073244" y="4414061"/>
            <a:ext cx="923394" cy="307777"/>
          </a:xfrm>
          <a:prstGeom prst="rect">
            <a:avLst/>
          </a:prstGeom>
          <a:noFill/>
        </p:spPr>
        <p:txBody>
          <a:bodyPr wrap="none" rtlCol="0">
            <a:spAutoFit/>
          </a:bodyPr>
          <a:lstStyle/>
          <a:p>
            <a:pPr algn="r"/>
            <a:r>
              <a:rPr lang="en-GB" sz="1400" dirty="0" smtClean="0">
                <a:solidFill>
                  <a:srgbClr val="000000"/>
                </a:solidFill>
              </a:rPr>
              <a:t>PMCA ID</a:t>
            </a:r>
            <a:endParaRPr lang="en-GB" sz="1400" dirty="0">
              <a:solidFill>
                <a:srgbClr val="000000"/>
              </a:solidFill>
            </a:endParaRPr>
          </a:p>
        </p:txBody>
      </p:sp>
      <p:sp>
        <p:nvSpPr>
          <p:cNvPr id="57" name="TextBox 56"/>
          <p:cNvSpPr txBox="1"/>
          <p:nvPr/>
        </p:nvSpPr>
        <p:spPr>
          <a:xfrm rot="18900000">
            <a:off x="1758634" y="4336507"/>
            <a:ext cx="704039" cy="307777"/>
          </a:xfrm>
          <a:prstGeom prst="rect">
            <a:avLst/>
          </a:prstGeom>
          <a:noFill/>
        </p:spPr>
        <p:txBody>
          <a:bodyPr wrap="none" rtlCol="0">
            <a:spAutoFit/>
          </a:bodyPr>
          <a:lstStyle/>
          <a:p>
            <a:pPr algn="r"/>
            <a:r>
              <a:rPr lang="en-GB" sz="1400" dirty="0" smtClean="0">
                <a:solidFill>
                  <a:srgbClr val="000000"/>
                </a:solidFill>
              </a:rPr>
              <a:t>PMCA</a:t>
            </a:r>
            <a:endParaRPr lang="en-GB" sz="1400" dirty="0">
              <a:solidFill>
                <a:srgbClr val="000000"/>
              </a:solidFill>
            </a:endParaRPr>
          </a:p>
        </p:txBody>
      </p:sp>
      <p:sp>
        <p:nvSpPr>
          <p:cNvPr id="58" name="TextBox 57"/>
          <p:cNvSpPr txBox="1"/>
          <p:nvPr/>
        </p:nvSpPr>
        <p:spPr>
          <a:xfrm rot="18900000">
            <a:off x="1967300" y="4512199"/>
            <a:ext cx="1200970" cy="307777"/>
          </a:xfrm>
          <a:prstGeom prst="rect">
            <a:avLst/>
          </a:prstGeom>
          <a:noFill/>
        </p:spPr>
        <p:txBody>
          <a:bodyPr wrap="none" rtlCol="0">
            <a:spAutoFit/>
          </a:bodyPr>
          <a:lstStyle/>
          <a:p>
            <a:pPr algn="r"/>
            <a:r>
              <a:rPr lang="en-GB" sz="1400" dirty="0" smtClean="0">
                <a:solidFill>
                  <a:srgbClr val="000000"/>
                </a:solidFill>
              </a:rPr>
              <a:t>Systemic CT</a:t>
            </a:r>
            <a:endParaRPr lang="en-GB" sz="1400" dirty="0">
              <a:solidFill>
                <a:srgbClr val="000000"/>
              </a:solidFill>
            </a:endParaRPr>
          </a:p>
        </p:txBody>
      </p:sp>
      <p:sp>
        <p:nvSpPr>
          <p:cNvPr id="59" name="TextBox 58"/>
          <p:cNvSpPr txBox="1"/>
          <p:nvPr/>
        </p:nvSpPr>
        <p:spPr>
          <a:xfrm rot="18900000">
            <a:off x="3145871" y="4258863"/>
            <a:ext cx="484428" cy="307777"/>
          </a:xfrm>
          <a:prstGeom prst="rect">
            <a:avLst/>
          </a:prstGeom>
          <a:noFill/>
        </p:spPr>
        <p:txBody>
          <a:bodyPr wrap="none" rtlCol="0">
            <a:spAutoFit/>
          </a:bodyPr>
          <a:lstStyle/>
          <a:p>
            <a:pPr algn="r"/>
            <a:r>
              <a:rPr lang="en-GB" sz="1400" dirty="0" smtClean="0">
                <a:solidFill>
                  <a:srgbClr val="000000"/>
                </a:solidFill>
              </a:rPr>
              <a:t>PCI</a:t>
            </a:r>
            <a:endParaRPr lang="en-GB" sz="1400" dirty="0">
              <a:solidFill>
                <a:srgbClr val="000000"/>
              </a:solidFill>
            </a:endParaRPr>
          </a:p>
        </p:txBody>
      </p:sp>
      <p:sp>
        <p:nvSpPr>
          <p:cNvPr id="60" name="TextBox 59"/>
          <p:cNvSpPr txBox="1"/>
          <p:nvPr/>
        </p:nvSpPr>
        <p:spPr>
          <a:xfrm rot="18900000">
            <a:off x="3747120" y="4244694"/>
            <a:ext cx="444352" cy="307777"/>
          </a:xfrm>
          <a:prstGeom prst="rect">
            <a:avLst/>
          </a:prstGeom>
          <a:noFill/>
        </p:spPr>
        <p:txBody>
          <a:bodyPr wrap="none" rtlCol="0">
            <a:spAutoFit/>
          </a:bodyPr>
          <a:lstStyle/>
          <a:p>
            <a:pPr algn="r"/>
            <a:r>
              <a:rPr lang="en-GB" sz="1400" dirty="0" smtClean="0">
                <a:solidFill>
                  <a:srgbClr val="000000"/>
                </a:solidFill>
              </a:rPr>
              <a:t>CC</a:t>
            </a:r>
            <a:endParaRPr lang="en-GB" sz="1400" dirty="0">
              <a:solidFill>
                <a:srgbClr val="000000"/>
              </a:solidFill>
            </a:endParaRPr>
          </a:p>
        </p:txBody>
      </p:sp>
      <p:sp>
        <p:nvSpPr>
          <p:cNvPr id="61" name="TextBox 60"/>
          <p:cNvSpPr txBox="1"/>
          <p:nvPr/>
        </p:nvSpPr>
        <p:spPr>
          <a:xfrm rot="18900000">
            <a:off x="3098111" y="4754568"/>
            <a:ext cx="1869539" cy="307777"/>
          </a:xfrm>
          <a:prstGeom prst="rect">
            <a:avLst/>
          </a:prstGeom>
          <a:noFill/>
        </p:spPr>
        <p:txBody>
          <a:bodyPr wrap="square" rtlCol="0">
            <a:spAutoFit/>
          </a:bodyPr>
          <a:lstStyle/>
          <a:p>
            <a:pPr algn="r"/>
            <a:r>
              <a:rPr lang="en-GB" sz="1400" spc="-60" dirty="0" smtClean="0">
                <a:solidFill>
                  <a:srgbClr val="000000"/>
                </a:solidFill>
              </a:rPr>
              <a:t>Lymph node status</a:t>
            </a:r>
            <a:endParaRPr lang="en-GB" sz="1400" spc="-60" dirty="0">
              <a:solidFill>
                <a:srgbClr val="000000"/>
              </a:solidFill>
            </a:endParaRPr>
          </a:p>
        </p:txBody>
      </p:sp>
      <p:sp>
        <p:nvSpPr>
          <p:cNvPr id="62" name="TextBox 61"/>
          <p:cNvSpPr txBox="1"/>
          <p:nvPr/>
        </p:nvSpPr>
        <p:spPr>
          <a:xfrm rot="18900000">
            <a:off x="4711434" y="4301369"/>
            <a:ext cx="604653" cy="307777"/>
          </a:xfrm>
          <a:prstGeom prst="rect">
            <a:avLst/>
          </a:prstGeom>
          <a:noFill/>
        </p:spPr>
        <p:txBody>
          <a:bodyPr wrap="none" rtlCol="0">
            <a:spAutoFit/>
          </a:bodyPr>
          <a:lstStyle/>
          <a:p>
            <a:pPr algn="r"/>
            <a:r>
              <a:rPr lang="en-GB" sz="1400" dirty="0" smtClean="0">
                <a:solidFill>
                  <a:srgbClr val="000000"/>
                </a:solidFill>
              </a:rPr>
              <a:t>EPIC</a:t>
            </a:r>
            <a:endParaRPr lang="en-GB" sz="1400" dirty="0">
              <a:solidFill>
                <a:srgbClr val="000000"/>
              </a:solidFill>
            </a:endParaRPr>
          </a:p>
        </p:txBody>
      </p:sp>
      <p:sp>
        <p:nvSpPr>
          <p:cNvPr id="63" name="TextBox 62"/>
          <p:cNvSpPr txBox="1"/>
          <p:nvPr/>
        </p:nvSpPr>
        <p:spPr>
          <a:xfrm rot="18900000">
            <a:off x="5177635" y="4347275"/>
            <a:ext cx="734496" cy="307777"/>
          </a:xfrm>
          <a:prstGeom prst="rect">
            <a:avLst/>
          </a:prstGeom>
          <a:noFill/>
        </p:spPr>
        <p:txBody>
          <a:bodyPr wrap="none" rtlCol="0">
            <a:spAutoFit/>
          </a:bodyPr>
          <a:lstStyle/>
          <a:p>
            <a:pPr algn="r"/>
            <a:r>
              <a:rPr lang="en-GB" sz="1400" dirty="0" smtClean="0">
                <a:solidFill>
                  <a:srgbClr val="000000"/>
                </a:solidFill>
              </a:rPr>
              <a:t>HIPEC</a:t>
            </a:r>
            <a:endParaRPr lang="en-GB" sz="1400" dirty="0">
              <a:solidFill>
                <a:srgbClr val="000000"/>
              </a:solidFill>
            </a:endParaRPr>
          </a:p>
        </p:txBody>
      </p:sp>
      <p:sp>
        <p:nvSpPr>
          <p:cNvPr id="64" name="TextBox 63"/>
          <p:cNvSpPr txBox="1"/>
          <p:nvPr/>
        </p:nvSpPr>
        <p:spPr>
          <a:xfrm rot="18900000">
            <a:off x="5193255" y="4573407"/>
            <a:ext cx="1374094" cy="307777"/>
          </a:xfrm>
          <a:prstGeom prst="rect">
            <a:avLst/>
          </a:prstGeom>
          <a:noFill/>
        </p:spPr>
        <p:txBody>
          <a:bodyPr wrap="none" rtlCol="0">
            <a:spAutoFit/>
          </a:bodyPr>
          <a:lstStyle/>
          <a:p>
            <a:pPr algn="r"/>
            <a:r>
              <a:rPr lang="en-GB" sz="1400" dirty="0" smtClean="0">
                <a:solidFill>
                  <a:srgbClr val="000000"/>
                </a:solidFill>
              </a:rPr>
              <a:t>HIPEC &amp; EPIC</a:t>
            </a:r>
            <a:endParaRPr lang="en-GB" sz="1400" dirty="0">
              <a:solidFill>
                <a:srgbClr val="000000"/>
              </a:solidFill>
            </a:endParaRPr>
          </a:p>
        </p:txBody>
      </p:sp>
      <p:sp>
        <p:nvSpPr>
          <p:cNvPr id="65" name="TextBox 64"/>
          <p:cNvSpPr txBox="1"/>
          <p:nvPr/>
        </p:nvSpPr>
        <p:spPr>
          <a:xfrm rot="18900000">
            <a:off x="6329367" y="4568307"/>
            <a:ext cx="1359668" cy="307777"/>
          </a:xfrm>
          <a:prstGeom prst="rect">
            <a:avLst/>
          </a:prstGeom>
          <a:noFill/>
        </p:spPr>
        <p:txBody>
          <a:bodyPr wrap="none" rtlCol="0">
            <a:spAutoFit/>
          </a:bodyPr>
          <a:lstStyle/>
          <a:p>
            <a:pPr algn="r"/>
            <a:r>
              <a:rPr lang="en-GB" sz="1400" dirty="0" smtClean="0">
                <a:solidFill>
                  <a:srgbClr val="000000"/>
                </a:solidFill>
              </a:rPr>
              <a:t>G3</a:t>
            </a:r>
            <a:r>
              <a:rPr lang="en-GB" sz="1400" dirty="0" smtClean="0">
                <a:solidFill>
                  <a:srgbClr val="000000"/>
                </a:solidFill>
                <a:latin typeface="Calibri"/>
              </a:rPr>
              <a:t>–5 morbidity</a:t>
            </a:r>
            <a:endParaRPr lang="en-GB" sz="1400" dirty="0">
              <a:solidFill>
                <a:srgbClr val="000000"/>
              </a:solidFill>
            </a:endParaRPr>
          </a:p>
        </p:txBody>
      </p:sp>
      <p:sp>
        <p:nvSpPr>
          <p:cNvPr id="66" name="TextBox 65"/>
          <p:cNvSpPr txBox="1"/>
          <p:nvPr/>
        </p:nvSpPr>
        <p:spPr>
          <a:xfrm rot="18900000">
            <a:off x="7104900" y="4462892"/>
            <a:ext cx="1061509" cy="307777"/>
          </a:xfrm>
          <a:prstGeom prst="rect">
            <a:avLst/>
          </a:prstGeom>
          <a:noFill/>
        </p:spPr>
        <p:txBody>
          <a:bodyPr wrap="none" rtlCol="0">
            <a:spAutoFit/>
          </a:bodyPr>
          <a:lstStyle/>
          <a:p>
            <a:pPr algn="r"/>
            <a:r>
              <a:rPr lang="en-GB" sz="1400" dirty="0" smtClean="0">
                <a:solidFill>
                  <a:srgbClr val="000000"/>
                </a:solidFill>
              </a:rPr>
              <a:t>Proficiency</a:t>
            </a:r>
            <a:endParaRPr lang="en-GB" sz="1400" dirty="0">
              <a:solidFill>
                <a:srgbClr val="000000"/>
              </a:solidFill>
            </a:endParaRPr>
          </a:p>
        </p:txBody>
      </p:sp>
    </p:spTree>
    <p:extLst>
      <p:ext uri="{BB962C8B-B14F-4D97-AF65-F5344CB8AC3E}">
        <p14:creationId xmlns:p14="http://schemas.microsoft.com/office/powerpoint/2010/main" val="563909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599" y="228600"/>
            <a:ext cx="8796647" cy="939801"/>
          </a:xfrm>
        </p:spPr>
        <p:txBody>
          <a:bodyPr/>
          <a:lstStyle/>
          <a:p>
            <a:r>
              <a:rPr lang="en-GB" sz="1700" dirty="0" smtClean="0"/>
              <a:t>3502: Adjuvant chemotherapy with oxaliplatin/5-fluorouracil/</a:t>
            </a:r>
            <a:r>
              <a:rPr lang="en-GB" sz="1700" dirty="0" err="1" smtClean="0"/>
              <a:t>leucovorin</a:t>
            </a:r>
            <a:r>
              <a:rPr lang="en-GB" sz="1700" dirty="0" smtClean="0"/>
              <a:t> (FOLFOX) versus 5-fluorouracil/</a:t>
            </a:r>
            <a:r>
              <a:rPr lang="en-GB" sz="1700" dirty="0" err="1" smtClean="0"/>
              <a:t>leucovorin</a:t>
            </a:r>
            <a:r>
              <a:rPr lang="en-GB" sz="1700" dirty="0" smtClean="0"/>
              <a:t> (FL) for rectal cancer patients whose postoperative </a:t>
            </a:r>
            <a:r>
              <a:rPr lang="en-GB" sz="1700" dirty="0" err="1" smtClean="0"/>
              <a:t>yp</a:t>
            </a:r>
            <a:r>
              <a:rPr lang="en-GB" sz="1700" dirty="0" smtClean="0"/>
              <a:t> stage 2 or 3 after preoperative </a:t>
            </a:r>
            <a:r>
              <a:rPr lang="en-GB" sz="1700" dirty="0" err="1" smtClean="0"/>
              <a:t>chemoradiotherapy</a:t>
            </a:r>
            <a:r>
              <a:rPr lang="en-GB" sz="1700" dirty="0" smtClean="0"/>
              <a:t>: Updated results of 3-year disease-free survival from a randomized phase II study (The ADORE) – Hong YS et al</a:t>
            </a:r>
            <a:endParaRPr lang="en-GB" sz="1700" dirty="0"/>
          </a:p>
        </p:txBody>
      </p:sp>
      <p:sp>
        <p:nvSpPr>
          <p:cNvPr id="5123" name="Rectangle 3"/>
          <p:cNvSpPr>
            <a:spLocks noGrp="1" noChangeArrowheads="1"/>
          </p:cNvSpPr>
          <p:nvPr>
            <p:ph type="body" idx="1"/>
          </p:nvPr>
        </p:nvSpPr>
        <p:spPr/>
        <p:txBody>
          <a:bodyPr/>
          <a:lstStyle/>
          <a:p>
            <a:r>
              <a:rPr lang="en-GB" sz="1800" b="1" dirty="0"/>
              <a:t>Study </a:t>
            </a:r>
            <a:r>
              <a:rPr lang="en-GB" sz="1800" b="1" dirty="0" smtClean="0"/>
              <a:t>objective</a:t>
            </a:r>
          </a:p>
          <a:p>
            <a:pPr lvl="1"/>
            <a:r>
              <a:rPr lang="en-GB" sz="1800" dirty="0" smtClean="0"/>
              <a:t>To investigate the addition of oxaliplatin (FOLFOX regimen) to 5-FU+leucovorin in patients with resected rectal cancer</a:t>
            </a:r>
            <a:endParaRPr lang="en-GB" sz="1800" dirty="0"/>
          </a:p>
        </p:txBody>
      </p:sp>
      <p:sp>
        <p:nvSpPr>
          <p:cNvPr id="5124" name="Text Box 4"/>
          <p:cNvSpPr txBox="1">
            <a:spLocks noChangeArrowheads="1"/>
          </p:cNvSpPr>
          <p:nvPr/>
        </p:nvSpPr>
        <p:spPr bwMode="auto">
          <a:xfrm>
            <a:off x="5177120" y="6474897"/>
            <a:ext cx="37462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Hong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3502) </a:t>
            </a:r>
            <a:endParaRPr lang="en-GB" sz="1200" dirty="0">
              <a:solidFill>
                <a:srgbClr val="363636"/>
              </a:solidFill>
            </a:endParaRPr>
          </a:p>
        </p:txBody>
      </p:sp>
      <p:sp>
        <p:nvSpPr>
          <p:cNvPr id="16" name="Rectangle 9"/>
          <p:cNvSpPr txBox="1">
            <a:spLocks noChangeArrowheads="1"/>
          </p:cNvSpPr>
          <p:nvPr/>
        </p:nvSpPr>
        <p:spPr bwMode="auto">
          <a:xfrm>
            <a:off x="214329" y="5308040"/>
            <a:ext cx="2611285" cy="82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dirty="0" smtClean="0">
                <a:solidFill>
                  <a:srgbClr val="363636"/>
                </a:solidFill>
              </a:rPr>
              <a:t>Primary endpoint</a:t>
            </a:r>
          </a:p>
          <a:p>
            <a:pPr>
              <a:buClr>
                <a:srgbClr val="043882"/>
              </a:buClr>
            </a:pPr>
            <a:r>
              <a:rPr lang="en-GB" sz="1600" dirty="0" smtClean="0">
                <a:solidFill>
                  <a:srgbClr val="363636"/>
                </a:solidFill>
              </a:rPr>
              <a:t>DFS at 3 years</a:t>
            </a:r>
          </a:p>
          <a:p>
            <a:pPr>
              <a:buClr>
                <a:srgbClr val="043882"/>
              </a:buClr>
            </a:pPr>
            <a:endParaRPr lang="en-GB" sz="1600" dirty="0" smtClean="0">
              <a:solidFill>
                <a:srgbClr val="363636"/>
              </a:solidFill>
            </a:endParaRPr>
          </a:p>
        </p:txBody>
      </p:sp>
      <p:sp>
        <p:nvSpPr>
          <p:cNvPr id="17" name="Oval 14"/>
          <p:cNvSpPr>
            <a:spLocks noChangeArrowheads="1"/>
          </p:cNvSpPr>
          <p:nvPr/>
        </p:nvSpPr>
        <p:spPr bwMode="auto">
          <a:xfrm>
            <a:off x="3403057" y="3642270"/>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18" name="AutoShape 15"/>
          <p:cNvCxnSpPr>
            <a:cxnSpLocks noChangeShapeType="1"/>
            <a:stCxn id="17" idx="0"/>
            <a:endCxn id="27" idx="1"/>
          </p:cNvCxnSpPr>
          <p:nvPr/>
        </p:nvCxnSpPr>
        <p:spPr bwMode="auto">
          <a:xfrm rot="5400000" flipH="1" flipV="1">
            <a:off x="4010301" y="2787262"/>
            <a:ext cx="539563" cy="1170455"/>
          </a:xfrm>
          <a:prstGeom prst="bentConnector2">
            <a:avLst/>
          </a:prstGeom>
          <a:noFill/>
          <a:ln w="38100">
            <a:solidFill>
              <a:schemeClr val="bg1"/>
            </a:solidFill>
            <a:miter lim="800000"/>
            <a:headEnd/>
            <a:tailEnd type="triangle" w="med" len="med"/>
          </a:ln>
        </p:spPr>
      </p:cxnSp>
      <p:cxnSp>
        <p:nvCxnSpPr>
          <p:cNvPr id="19" name="AutoShape 16"/>
          <p:cNvCxnSpPr>
            <a:cxnSpLocks noChangeShapeType="1"/>
            <a:stCxn id="17" idx="4"/>
            <a:endCxn id="26" idx="1"/>
          </p:cNvCxnSpPr>
          <p:nvPr/>
        </p:nvCxnSpPr>
        <p:spPr bwMode="auto">
          <a:xfrm rot="16200000" flipH="1">
            <a:off x="4027355" y="3893969"/>
            <a:ext cx="505455" cy="1170455"/>
          </a:xfrm>
          <a:prstGeom prst="bentConnector2">
            <a:avLst/>
          </a:prstGeom>
          <a:noFill/>
          <a:ln w="38100">
            <a:solidFill>
              <a:schemeClr val="bg1"/>
            </a:solidFill>
            <a:miter lim="800000"/>
            <a:headEnd/>
            <a:tailEnd type="triangle" w="med" len="med"/>
          </a:ln>
        </p:spPr>
      </p:cxnSp>
      <p:sp>
        <p:nvSpPr>
          <p:cNvPr id="20" name="AutoShape 12"/>
          <p:cNvSpPr>
            <a:spLocks noChangeArrowheads="1"/>
          </p:cNvSpPr>
          <p:nvPr/>
        </p:nvSpPr>
        <p:spPr bwMode="auto">
          <a:xfrm>
            <a:off x="8257722" y="4473210"/>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21" name="AutoShape 12"/>
          <p:cNvSpPr>
            <a:spLocks noChangeArrowheads="1"/>
          </p:cNvSpPr>
          <p:nvPr/>
        </p:nvSpPr>
        <p:spPr bwMode="auto">
          <a:xfrm>
            <a:off x="8257722" y="2838207"/>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22" name="AutoShape 19"/>
          <p:cNvCxnSpPr>
            <a:cxnSpLocks noChangeShapeType="1"/>
            <a:stCxn id="25" idx="3"/>
            <a:endCxn id="17" idx="2"/>
          </p:cNvCxnSpPr>
          <p:nvPr/>
        </p:nvCxnSpPr>
        <p:spPr bwMode="auto">
          <a:xfrm>
            <a:off x="3137647" y="3934080"/>
            <a:ext cx="265410" cy="290"/>
          </a:xfrm>
          <a:prstGeom prst="straightConnector1">
            <a:avLst/>
          </a:prstGeom>
          <a:noFill/>
          <a:ln w="38100">
            <a:solidFill>
              <a:schemeClr val="bg1"/>
            </a:solidFill>
            <a:round/>
            <a:headEnd/>
            <a:tailEnd type="triangle" w="med" len="med"/>
          </a:ln>
        </p:spPr>
      </p:cxnSp>
      <p:cxnSp>
        <p:nvCxnSpPr>
          <p:cNvPr id="23" name="AutoShape 20"/>
          <p:cNvCxnSpPr>
            <a:cxnSpLocks noChangeShapeType="1"/>
            <a:stCxn id="26" idx="3"/>
            <a:endCxn id="20" idx="1"/>
          </p:cNvCxnSpPr>
          <p:nvPr/>
        </p:nvCxnSpPr>
        <p:spPr bwMode="auto">
          <a:xfrm>
            <a:off x="7884160" y="4731925"/>
            <a:ext cx="373562" cy="5604"/>
          </a:xfrm>
          <a:prstGeom prst="straightConnector1">
            <a:avLst/>
          </a:prstGeom>
          <a:noFill/>
          <a:ln w="38100">
            <a:solidFill>
              <a:schemeClr val="bg1"/>
            </a:solidFill>
            <a:prstDash val="dash"/>
            <a:round/>
            <a:headEnd/>
            <a:tailEnd type="triangle" w="med" len="med"/>
          </a:ln>
        </p:spPr>
      </p:cxnSp>
      <p:cxnSp>
        <p:nvCxnSpPr>
          <p:cNvPr id="24" name="AutoShape 21"/>
          <p:cNvCxnSpPr>
            <a:cxnSpLocks noChangeShapeType="1"/>
            <a:stCxn id="27" idx="3"/>
            <a:endCxn id="21" idx="1"/>
          </p:cNvCxnSpPr>
          <p:nvPr/>
        </p:nvCxnSpPr>
        <p:spPr bwMode="auto">
          <a:xfrm flipV="1">
            <a:off x="7884160" y="3102526"/>
            <a:ext cx="373562" cy="181"/>
          </a:xfrm>
          <a:prstGeom prst="straightConnector1">
            <a:avLst/>
          </a:prstGeom>
          <a:noFill/>
          <a:ln w="38100">
            <a:solidFill>
              <a:schemeClr val="bg1"/>
            </a:solidFill>
            <a:round/>
            <a:headEnd/>
            <a:tailEnd type="triangle" w="med" len="med"/>
          </a:ln>
        </p:spPr>
      </p:cxnSp>
      <p:sp>
        <p:nvSpPr>
          <p:cNvPr id="25" name="AutoShape 9"/>
          <p:cNvSpPr>
            <a:spLocks noChangeArrowheads="1"/>
          </p:cNvSpPr>
          <p:nvPr/>
        </p:nvSpPr>
        <p:spPr bwMode="auto">
          <a:xfrm>
            <a:off x="228600" y="2915821"/>
            <a:ext cx="2909047" cy="2036518"/>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a:solidFill>
                  <a:srgbClr val="FFFFFF"/>
                </a:solidFill>
                <a:ea typeface="SimSun" pitchFamily="2" charset="-122"/>
              </a:rPr>
              <a:t>Key patient inclusion criteria</a:t>
            </a:r>
            <a:endParaRPr lang="en-GB" altLang="zh-CN" sz="1400" dirty="0">
              <a:solidFill>
                <a:srgbClr val="FFFFFF"/>
              </a:solidFill>
              <a:ea typeface="SimSun" pitchFamily="2" charset="-122"/>
            </a:endParaRPr>
          </a:p>
          <a:p>
            <a:pPr marL="182563" indent="-182563" defTabSz="892175" eaLnBrk="0" hangingPunct="0">
              <a:spcAft>
                <a:spcPct val="30000"/>
              </a:spcAft>
              <a:buFont typeface="Arial" pitchFamily="34" charset="0"/>
              <a:buChar char="•"/>
            </a:pPr>
            <a:r>
              <a:rPr lang="en-NZ" altLang="zh-CN" sz="1400" dirty="0" smtClean="0">
                <a:solidFill>
                  <a:srgbClr val="FFFFFF"/>
                </a:solidFill>
                <a:ea typeface="SimSun" pitchFamily="2" charset="-122"/>
              </a:rPr>
              <a:t>Patients with curatively resected rectal cancer</a:t>
            </a:r>
          </a:p>
          <a:p>
            <a:pPr marL="182563" indent="-182563">
              <a:buFont typeface="Arial"/>
              <a:buChar char="•"/>
            </a:pPr>
            <a:r>
              <a:rPr lang="en-US" sz="1400" dirty="0" err="1" smtClean="0">
                <a:solidFill>
                  <a:srgbClr val="FFFFFF"/>
                </a:solidFill>
              </a:rPr>
              <a:t>ypStage</a:t>
            </a:r>
            <a:r>
              <a:rPr lang="en-US" sz="1400" dirty="0" smtClean="0">
                <a:solidFill>
                  <a:srgbClr val="FFFFFF"/>
                </a:solidFill>
              </a:rPr>
              <a:t> II </a:t>
            </a:r>
            <a:r>
              <a:rPr lang="en-US" sz="1400" dirty="0">
                <a:solidFill>
                  <a:srgbClr val="FFFFFF"/>
                </a:solidFill>
              </a:rPr>
              <a:t>(</a:t>
            </a:r>
            <a:r>
              <a:rPr lang="en-US" sz="1400" dirty="0" smtClean="0">
                <a:solidFill>
                  <a:srgbClr val="FFFFFF"/>
                </a:solidFill>
              </a:rPr>
              <a:t>ypT3-4/N0</a:t>
            </a:r>
            <a:r>
              <a:rPr lang="en-US" sz="1400" dirty="0">
                <a:solidFill>
                  <a:srgbClr val="FFFFFF"/>
                </a:solidFill>
              </a:rPr>
              <a:t>) or </a:t>
            </a:r>
            <a:r>
              <a:rPr lang="en-US" sz="1400" dirty="0" err="1" smtClean="0">
                <a:solidFill>
                  <a:srgbClr val="FFFFFF"/>
                </a:solidFill>
              </a:rPr>
              <a:t>ypStage</a:t>
            </a:r>
            <a:r>
              <a:rPr lang="en-US" sz="1400" dirty="0" smtClean="0">
                <a:solidFill>
                  <a:srgbClr val="FFFFFF"/>
                </a:solidFill>
              </a:rPr>
              <a:t> III (</a:t>
            </a:r>
            <a:r>
              <a:rPr lang="en-US" sz="1400" dirty="0" err="1" smtClean="0">
                <a:solidFill>
                  <a:srgbClr val="FFFFFF"/>
                </a:solidFill>
              </a:rPr>
              <a:t>ypT</a:t>
            </a:r>
            <a:r>
              <a:rPr lang="en-US" sz="1400" baseline="-25000" dirty="0" err="1" smtClean="0">
                <a:solidFill>
                  <a:srgbClr val="FFFFFF"/>
                </a:solidFill>
              </a:rPr>
              <a:t>any</a:t>
            </a:r>
            <a:r>
              <a:rPr lang="en-US" sz="1400" dirty="0" smtClean="0">
                <a:solidFill>
                  <a:srgbClr val="FFFFFF"/>
                </a:solidFill>
              </a:rPr>
              <a:t>/N1–2</a:t>
            </a:r>
            <a:r>
              <a:rPr lang="en-US" sz="1400" dirty="0">
                <a:solidFill>
                  <a:srgbClr val="FFFFFF"/>
                </a:solidFill>
              </a:rPr>
              <a:t>) </a:t>
            </a:r>
            <a:endParaRPr lang="en-US" sz="1400" dirty="0" smtClean="0">
              <a:solidFill>
                <a:srgbClr val="FFFFFF"/>
              </a:solidFill>
            </a:endParaRPr>
          </a:p>
          <a:p>
            <a:pPr marL="182563" indent="-182563">
              <a:buFont typeface="Arial"/>
              <a:buChar char="•"/>
            </a:pPr>
            <a:r>
              <a:rPr lang="en-US" sz="1400" dirty="0" smtClean="0">
                <a:solidFill>
                  <a:srgbClr val="FFFFFF"/>
                </a:solidFill>
              </a:rPr>
              <a:t>Received preoperative CRT with </a:t>
            </a:r>
            <a:r>
              <a:rPr lang="en-US" sz="1400" dirty="0" err="1">
                <a:solidFill>
                  <a:srgbClr val="FFFFFF"/>
                </a:solidFill>
              </a:rPr>
              <a:t>fluoropyrimidines</a:t>
            </a:r>
            <a:r>
              <a:rPr lang="en-US" sz="1400" dirty="0">
                <a:solidFill>
                  <a:srgbClr val="FFFFFF"/>
                </a:solidFill>
              </a:rPr>
              <a:t> </a:t>
            </a:r>
            <a:r>
              <a:rPr lang="en-US" sz="1400" dirty="0" smtClean="0">
                <a:solidFill>
                  <a:srgbClr val="FFFFFF"/>
                </a:solidFill>
              </a:rPr>
              <a:t>alone</a:t>
            </a:r>
          </a:p>
          <a:p>
            <a:pPr defTabSz="892175" eaLnBrk="0" hangingPunct="0">
              <a:spcAft>
                <a:spcPct val="30000"/>
              </a:spcAft>
            </a:pPr>
            <a:r>
              <a:rPr lang="en-GB" altLang="zh-CN" sz="1400" dirty="0" smtClean="0">
                <a:solidFill>
                  <a:srgbClr val="FFFFFF"/>
                </a:solidFill>
                <a:ea typeface="SimSun" pitchFamily="2" charset="-122"/>
              </a:rPr>
              <a:t>(n=321)</a:t>
            </a:r>
            <a:endParaRPr lang="en-GB" altLang="zh-CN" sz="1400" dirty="0">
              <a:solidFill>
                <a:srgbClr val="FFFFFF"/>
              </a:solidFill>
              <a:ea typeface="SimSun" pitchFamily="2" charset="-122"/>
            </a:endParaRPr>
          </a:p>
        </p:txBody>
      </p:sp>
      <p:sp>
        <p:nvSpPr>
          <p:cNvPr id="26" name="AutoShape 12"/>
          <p:cNvSpPr>
            <a:spLocks noChangeArrowheads="1"/>
          </p:cNvSpPr>
          <p:nvPr/>
        </p:nvSpPr>
        <p:spPr bwMode="auto">
          <a:xfrm>
            <a:off x="4865310" y="4306377"/>
            <a:ext cx="3018850" cy="851095"/>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363636"/>
                </a:solidFill>
                <a:ea typeface="SimSun" pitchFamily="2" charset="-122"/>
              </a:rPr>
              <a:t>Adjuvant FOLFOX*</a:t>
            </a:r>
          </a:p>
          <a:p>
            <a:pPr algn="ctr" defTabSz="892175" eaLnBrk="0" hangingPunct="0"/>
            <a:r>
              <a:rPr lang="en-NZ" altLang="zh-CN" sz="1600" dirty="0" smtClean="0">
                <a:solidFill>
                  <a:srgbClr val="363636"/>
                </a:solidFill>
                <a:ea typeface="SimSun" pitchFamily="2" charset="-122"/>
              </a:rPr>
              <a:t>(</a:t>
            </a:r>
            <a:r>
              <a:rPr lang="en-NZ" altLang="zh-CN" sz="1600" dirty="0">
                <a:solidFill>
                  <a:srgbClr val="363636"/>
                </a:solidFill>
                <a:ea typeface="SimSun" pitchFamily="2" charset="-122"/>
              </a:rPr>
              <a:t>n</a:t>
            </a:r>
            <a:r>
              <a:rPr lang="en-NZ" altLang="zh-CN" sz="1600" dirty="0" smtClean="0">
                <a:solidFill>
                  <a:srgbClr val="363636"/>
                </a:solidFill>
                <a:ea typeface="SimSun" pitchFamily="2" charset="-122"/>
              </a:rPr>
              <a:t>=160)</a:t>
            </a:r>
            <a:endParaRPr lang="en-GB" altLang="zh-CN" sz="1600" dirty="0">
              <a:solidFill>
                <a:srgbClr val="363636"/>
              </a:solidFill>
              <a:ea typeface="SimSun" pitchFamily="2" charset="-122"/>
            </a:endParaRPr>
          </a:p>
        </p:txBody>
      </p:sp>
      <p:sp>
        <p:nvSpPr>
          <p:cNvPr id="27" name="AutoShape 8"/>
          <p:cNvSpPr>
            <a:spLocks noChangeArrowheads="1"/>
          </p:cNvSpPr>
          <p:nvPr/>
        </p:nvSpPr>
        <p:spPr bwMode="auto">
          <a:xfrm>
            <a:off x="4865310" y="2497747"/>
            <a:ext cx="3018850" cy="120992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US" sz="1600" dirty="0" smtClean="0">
                <a:solidFill>
                  <a:srgbClr val="FFFFFF"/>
                </a:solidFill>
              </a:rPr>
              <a:t>5-FU (</a:t>
            </a:r>
            <a:r>
              <a:rPr lang="en-NZ" sz="1600" dirty="0" smtClean="0">
                <a:solidFill>
                  <a:srgbClr val="FFFFFF"/>
                </a:solidFill>
                <a:ea typeface="SimSun" pitchFamily="2" charset="-122"/>
              </a:rPr>
              <a:t>380</a:t>
            </a:r>
            <a:r>
              <a:rPr lang="en-NZ" altLang="zh-CN" sz="1600" dirty="0" smtClean="0">
                <a:solidFill>
                  <a:srgbClr val="FFFFFF"/>
                </a:solidFill>
                <a:ea typeface="SimSun" pitchFamily="2" charset="-122"/>
              </a:rPr>
              <a:t> </a:t>
            </a:r>
            <a:r>
              <a:rPr lang="en-NZ" altLang="zh-CN" sz="1600" dirty="0">
                <a:solidFill>
                  <a:srgbClr val="FFFFFF"/>
                </a:solidFill>
                <a:ea typeface="SimSun" pitchFamily="2" charset="-122"/>
              </a:rPr>
              <a:t>mg/m</a:t>
            </a:r>
            <a:r>
              <a:rPr lang="en-NZ" altLang="zh-CN" sz="1600" dirty="0" smtClean="0">
                <a:solidFill>
                  <a:srgbClr val="FFFFFF"/>
                </a:solidFill>
                <a:ea typeface="SimSun" pitchFamily="2" charset="-122"/>
              </a:rPr>
              <a:t>²) </a:t>
            </a:r>
            <a:r>
              <a:rPr lang="en-US" sz="1600" dirty="0" smtClean="0">
                <a:solidFill>
                  <a:srgbClr val="FFFFFF"/>
                </a:solidFill>
              </a:rPr>
              <a:t>+ </a:t>
            </a:r>
            <a:r>
              <a:rPr lang="en-US" sz="1600" dirty="0" err="1" smtClean="0">
                <a:solidFill>
                  <a:srgbClr val="FFFFFF"/>
                </a:solidFill>
              </a:rPr>
              <a:t>leucovori</a:t>
            </a:r>
            <a:r>
              <a:rPr lang="en-NZ" sz="1600" dirty="0" smtClean="0">
                <a:solidFill>
                  <a:srgbClr val="FFFFFF"/>
                </a:solidFill>
                <a:ea typeface="SimSun" pitchFamily="2" charset="-122"/>
              </a:rPr>
              <a:t>n (20</a:t>
            </a:r>
            <a:r>
              <a:rPr lang="en-NZ" altLang="zh-CN" sz="1600" dirty="0" smtClean="0">
                <a:solidFill>
                  <a:srgbClr val="FFFFFF"/>
                </a:solidFill>
                <a:ea typeface="SimSun" pitchFamily="2" charset="-122"/>
              </a:rPr>
              <a:t> </a:t>
            </a:r>
            <a:r>
              <a:rPr lang="en-NZ" altLang="zh-CN" sz="1600" dirty="0">
                <a:solidFill>
                  <a:srgbClr val="FFFFFF"/>
                </a:solidFill>
                <a:ea typeface="SimSun" pitchFamily="2" charset="-122"/>
              </a:rPr>
              <a:t>mg/m</a:t>
            </a:r>
            <a:r>
              <a:rPr lang="en-NZ" altLang="zh-CN" sz="1600" dirty="0" smtClean="0">
                <a:solidFill>
                  <a:srgbClr val="FFFFFF"/>
                </a:solidFill>
                <a:ea typeface="SimSun" pitchFamily="2" charset="-122"/>
              </a:rPr>
              <a:t>²) </a:t>
            </a:r>
            <a:br>
              <a:rPr lang="en-NZ" altLang="zh-CN" sz="1600" dirty="0" smtClean="0">
                <a:solidFill>
                  <a:srgbClr val="FFFFFF"/>
                </a:solidFill>
                <a:ea typeface="SimSun" pitchFamily="2" charset="-122"/>
              </a:rPr>
            </a:br>
            <a:r>
              <a:rPr lang="en-NZ" altLang="zh-CN" sz="1600" dirty="0" smtClean="0">
                <a:solidFill>
                  <a:srgbClr val="FFFFFF"/>
                </a:solidFill>
                <a:ea typeface="SimSun" pitchFamily="2" charset="-122"/>
              </a:rPr>
              <a:t>days 1–5 q4w for 4 cycles</a:t>
            </a:r>
          </a:p>
          <a:p>
            <a:pPr algn="ctr" defTabSz="892175" eaLnBrk="0" hangingPunct="0"/>
            <a:r>
              <a:rPr lang="en-NZ" altLang="zh-CN" sz="1600" dirty="0" smtClean="0">
                <a:solidFill>
                  <a:srgbClr val="FFFFFF"/>
                </a:solidFill>
                <a:ea typeface="SimSun" pitchFamily="2" charset="-122"/>
              </a:rPr>
              <a:t>(n=161)</a:t>
            </a:r>
            <a:endParaRPr lang="en-NZ" altLang="zh-CN" sz="1600" dirty="0">
              <a:solidFill>
                <a:srgbClr val="FFFFFF"/>
              </a:solidFill>
              <a:ea typeface="SimSun" pitchFamily="2" charset="-122"/>
            </a:endParaRPr>
          </a:p>
        </p:txBody>
      </p:sp>
      <p:sp>
        <p:nvSpPr>
          <p:cNvPr id="31" name="Text Box 9"/>
          <p:cNvSpPr txBox="1">
            <a:spLocks noChangeArrowheads="1"/>
          </p:cNvSpPr>
          <p:nvPr/>
        </p:nvSpPr>
        <p:spPr bwMode="auto">
          <a:xfrm>
            <a:off x="231776" y="6305080"/>
            <a:ext cx="4720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solidFill>
                  <a:srgbClr val="363636"/>
                </a:solidFill>
              </a:rPr>
              <a:t>*</a:t>
            </a:r>
            <a:r>
              <a:rPr lang="en-US" sz="1200" dirty="0" smtClean="0">
                <a:solidFill>
                  <a:srgbClr val="363636"/>
                </a:solidFill>
              </a:rPr>
              <a:t>oxaliplatin </a:t>
            </a:r>
            <a:r>
              <a:rPr lang="en-US" sz="1200" dirty="0">
                <a:solidFill>
                  <a:srgbClr val="363636"/>
                </a:solidFill>
              </a:rPr>
              <a:t>85 mg/m</a:t>
            </a:r>
            <a:r>
              <a:rPr lang="en-US" sz="1200" baseline="30000" dirty="0">
                <a:solidFill>
                  <a:srgbClr val="363636"/>
                </a:solidFill>
              </a:rPr>
              <a:t>2</a:t>
            </a:r>
            <a:r>
              <a:rPr lang="en-US" sz="1200" dirty="0">
                <a:solidFill>
                  <a:srgbClr val="363636"/>
                </a:solidFill>
              </a:rPr>
              <a:t>, </a:t>
            </a:r>
            <a:r>
              <a:rPr lang="en-US" sz="1200" dirty="0" err="1" smtClean="0">
                <a:solidFill>
                  <a:srgbClr val="363636"/>
                </a:solidFill>
              </a:rPr>
              <a:t>leucovorin</a:t>
            </a:r>
            <a:r>
              <a:rPr lang="en-US" sz="1200" dirty="0" smtClean="0">
                <a:solidFill>
                  <a:srgbClr val="363636"/>
                </a:solidFill>
              </a:rPr>
              <a:t> 200 mg</a:t>
            </a:r>
            <a:r>
              <a:rPr lang="en-US" sz="1200" dirty="0">
                <a:solidFill>
                  <a:srgbClr val="363636"/>
                </a:solidFill>
              </a:rPr>
              <a:t>/m</a:t>
            </a:r>
            <a:r>
              <a:rPr lang="en-US" sz="1200" baseline="30000" dirty="0">
                <a:solidFill>
                  <a:srgbClr val="363636"/>
                </a:solidFill>
              </a:rPr>
              <a:t>2</a:t>
            </a:r>
            <a:r>
              <a:rPr lang="en-US" sz="1200" dirty="0">
                <a:solidFill>
                  <a:srgbClr val="363636"/>
                </a:solidFill>
              </a:rPr>
              <a:t>, 5-FU bolus 400 mg/m</a:t>
            </a:r>
            <a:r>
              <a:rPr lang="en-US" sz="1200" baseline="30000" dirty="0">
                <a:solidFill>
                  <a:srgbClr val="363636"/>
                </a:solidFill>
              </a:rPr>
              <a:t>2</a:t>
            </a:r>
            <a:r>
              <a:rPr lang="en-US" sz="1200" dirty="0">
                <a:solidFill>
                  <a:srgbClr val="363636"/>
                </a:solidFill>
              </a:rPr>
              <a:t> on </a:t>
            </a:r>
            <a:r>
              <a:rPr lang="en-US" sz="1200" dirty="0" smtClean="0">
                <a:solidFill>
                  <a:srgbClr val="363636"/>
                </a:solidFill>
              </a:rPr>
              <a:t>day 1</a:t>
            </a:r>
            <a:r>
              <a:rPr lang="en-US" sz="1200" dirty="0">
                <a:solidFill>
                  <a:srgbClr val="363636"/>
                </a:solidFill>
              </a:rPr>
              <a:t>, 5-FU infusion 2400 mg/m</a:t>
            </a:r>
            <a:r>
              <a:rPr lang="en-US" sz="1200" baseline="30000" dirty="0">
                <a:solidFill>
                  <a:srgbClr val="363636"/>
                </a:solidFill>
              </a:rPr>
              <a:t>2</a:t>
            </a:r>
            <a:r>
              <a:rPr lang="en-US" sz="1200" dirty="0">
                <a:solidFill>
                  <a:srgbClr val="363636"/>
                </a:solidFill>
              </a:rPr>
              <a:t> for 46 </a:t>
            </a:r>
            <a:r>
              <a:rPr lang="en-US" sz="1200" dirty="0" smtClean="0">
                <a:solidFill>
                  <a:srgbClr val="363636"/>
                </a:solidFill>
              </a:rPr>
              <a:t>hours q2w for </a:t>
            </a:r>
            <a:r>
              <a:rPr lang="en-US" sz="1200" dirty="0">
                <a:solidFill>
                  <a:srgbClr val="363636"/>
                </a:solidFill>
              </a:rPr>
              <a:t>8 </a:t>
            </a:r>
            <a:r>
              <a:rPr lang="en-US" sz="1200" dirty="0" smtClean="0">
                <a:solidFill>
                  <a:srgbClr val="363636"/>
                </a:solidFill>
              </a:rPr>
              <a:t>cycles</a:t>
            </a:r>
            <a:r>
              <a:rPr lang="en-GB" sz="1200" dirty="0" smtClean="0">
                <a:solidFill>
                  <a:srgbClr val="363636"/>
                </a:solidFill>
              </a:rPr>
              <a:t> </a:t>
            </a:r>
            <a:endParaRPr lang="en-GB" sz="1200" dirty="0">
              <a:solidFill>
                <a:srgbClr val="363636"/>
              </a:solidFill>
            </a:endParaRPr>
          </a:p>
        </p:txBody>
      </p:sp>
      <p:sp>
        <p:nvSpPr>
          <p:cNvPr id="28" name="Content Placeholder 26"/>
          <p:cNvSpPr txBox="1">
            <a:spLocks/>
          </p:cNvSpPr>
          <p:nvPr/>
        </p:nvSpPr>
        <p:spPr bwMode="auto">
          <a:xfrm>
            <a:off x="5032743" y="3707062"/>
            <a:ext cx="2480462" cy="629795"/>
          </a:xfrm>
          <a:prstGeom prst="rect">
            <a:avLst/>
          </a:prstGeom>
          <a:noFill/>
          <a:ln w="9525">
            <a:noFill/>
            <a:miter lim="800000"/>
            <a:headEnd/>
            <a:tailEnd/>
          </a:ln>
        </p:spPr>
        <p:txBody>
          <a:bodyPr lIns="0" rIns="0"/>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err="1" smtClean="0">
                <a:solidFill>
                  <a:srgbClr val="363636"/>
                </a:solidFill>
                <a:latin typeface="Arial"/>
              </a:rPr>
              <a:t>ypStage</a:t>
            </a:r>
            <a:r>
              <a:rPr lang="en-GB" sz="1400" dirty="0" smtClean="0">
                <a:solidFill>
                  <a:srgbClr val="363636"/>
                </a:solidFill>
                <a:latin typeface="Arial"/>
              </a:rPr>
              <a:t> (II </a:t>
            </a:r>
            <a:r>
              <a:rPr lang="en-GB" sz="1400" dirty="0" err="1" smtClean="0">
                <a:solidFill>
                  <a:srgbClr val="363636"/>
                </a:solidFill>
                <a:latin typeface="Arial"/>
              </a:rPr>
              <a:t>vs</a:t>
            </a:r>
            <a:r>
              <a:rPr lang="en-GB" sz="1400" dirty="0" smtClean="0">
                <a:solidFill>
                  <a:srgbClr val="363636"/>
                </a:solidFill>
                <a:latin typeface="Arial"/>
              </a:rPr>
              <a:t> III), centre</a:t>
            </a:r>
            <a:endParaRPr lang="en-GB" sz="1400" dirty="0">
              <a:solidFill>
                <a:srgbClr val="363636"/>
              </a:solidFill>
              <a:latin typeface="Arial"/>
            </a:endParaRPr>
          </a:p>
        </p:txBody>
      </p:sp>
    </p:spTree>
    <p:custDataLst>
      <p:tags r:id="rId1"/>
    </p:custDataLst>
    <p:extLst>
      <p:ext uri="{BB962C8B-B14F-4D97-AF65-F5344CB8AC3E}">
        <p14:creationId xmlns:p14="http://schemas.microsoft.com/office/powerpoint/2010/main" val="3556530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599" y="228600"/>
            <a:ext cx="8796647" cy="939801"/>
          </a:xfrm>
        </p:spPr>
        <p:txBody>
          <a:bodyPr/>
          <a:lstStyle/>
          <a:p>
            <a:r>
              <a:rPr lang="en-GB" sz="1700" dirty="0" smtClean="0"/>
              <a:t>3502: Adjuvant chemotherapy with oxaliplatin/5-fluorouracil/</a:t>
            </a:r>
            <a:r>
              <a:rPr lang="en-GB" sz="1700" dirty="0" err="1" smtClean="0"/>
              <a:t>leucovorin</a:t>
            </a:r>
            <a:r>
              <a:rPr lang="en-GB" sz="1700" dirty="0" smtClean="0"/>
              <a:t> (FOLFOX) versus 5-fluorouracil/</a:t>
            </a:r>
            <a:r>
              <a:rPr lang="en-GB" sz="1700" dirty="0" err="1" smtClean="0"/>
              <a:t>leucovorin</a:t>
            </a:r>
            <a:r>
              <a:rPr lang="en-GB" sz="1700" dirty="0" smtClean="0"/>
              <a:t> (FL) for rectal cancer patients whose postoperative </a:t>
            </a:r>
            <a:r>
              <a:rPr lang="en-GB" sz="1700" dirty="0" err="1" smtClean="0"/>
              <a:t>yp</a:t>
            </a:r>
            <a:r>
              <a:rPr lang="en-GB" sz="1700" dirty="0" smtClean="0"/>
              <a:t> stage 2 or 3 after preoperative </a:t>
            </a:r>
            <a:r>
              <a:rPr lang="en-GB" sz="1700" dirty="0" err="1" smtClean="0"/>
              <a:t>chemoradiotherapy</a:t>
            </a:r>
            <a:r>
              <a:rPr lang="en-GB" sz="1700" dirty="0" smtClean="0"/>
              <a:t>: Updated results of 3-year disease-free survival from a randomized phase II study (The ADORE) – Hong YS et al</a:t>
            </a:r>
            <a:endParaRPr lang="en-GB" sz="1700" dirty="0"/>
          </a:p>
        </p:txBody>
      </p:sp>
      <p:sp>
        <p:nvSpPr>
          <p:cNvPr id="5123" name="Rectangle 3"/>
          <p:cNvSpPr>
            <a:spLocks noGrp="1" noChangeArrowheads="1"/>
          </p:cNvSpPr>
          <p:nvPr>
            <p:ph type="body" idx="1"/>
          </p:nvPr>
        </p:nvSpPr>
        <p:spPr/>
        <p:txBody>
          <a:bodyPr/>
          <a:lstStyle/>
          <a:p>
            <a:r>
              <a:rPr lang="en-GB" sz="1600" b="1" dirty="0" smtClean="0"/>
              <a:t>Key results</a:t>
            </a:r>
          </a:p>
          <a:p>
            <a:pPr lvl="1"/>
            <a:r>
              <a:rPr lang="en-GB" sz="1600" dirty="0" smtClean="0"/>
              <a:t>At median follow-up of 38.2 months patients benefitted more from FOLFOX than </a:t>
            </a:r>
            <a:br>
              <a:rPr lang="en-GB" sz="1600" dirty="0" smtClean="0"/>
            </a:br>
            <a:r>
              <a:rPr lang="en-GB" sz="1600" dirty="0" smtClean="0"/>
              <a:t>5-FU+leucovorin</a:t>
            </a:r>
            <a:endParaRPr lang="en-GB" sz="1600" dirty="0"/>
          </a:p>
        </p:txBody>
      </p:sp>
      <p:sp>
        <p:nvSpPr>
          <p:cNvPr id="5124" name="Text Box 4"/>
          <p:cNvSpPr txBox="1">
            <a:spLocks noChangeArrowheads="1"/>
          </p:cNvSpPr>
          <p:nvPr/>
        </p:nvSpPr>
        <p:spPr bwMode="auto">
          <a:xfrm>
            <a:off x="5177120" y="6474897"/>
            <a:ext cx="37462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Hong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3502) </a:t>
            </a:r>
            <a:endParaRPr lang="en-GB" sz="1200" dirty="0">
              <a:solidFill>
                <a:srgbClr val="363636"/>
              </a:solidFill>
            </a:endParaRPr>
          </a:p>
        </p:txBody>
      </p:sp>
      <p:grpSp>
        <p:nvGrpSpPr>
          <p:cNvPr id="6" name="Group 5"/>
          <p:cNvGrpSpPr/>
          <p:nvPr/>
        </p:nvGrpSpPr>
        <p:grpSpPr>
          <a:xfrm>
            <a:off x="1734492" y="2449816"/>
            <a:ext cx="6139544" cy="3600517"/>
            <a:chOff x="1717074" y="1483117"/>
            <a:chExt cx="6139544" cy="3600517"/>
          </a:xfrm>
        </p:grpSpPr>
        <p:grpSp>
          <p:nvGrpSpPr>
            <p:cNvPr id="7" name="Group 6"/>
            <p:cNvGrpSpPr/>
            <p:nvPr/>
          </p:nvGrpSpPr>
          <p:grpSpPr>
            <a:xfrm>
              <a:off x="1717074" y="4675467"/>
              <a:ext cx="6139544" cy="63133"/>
              <a:chOff x="1488468" y="4468633"/>
              <a:chExt cx="6139544" cy="63133"/>
            </a:xfrm>
          </p:grpSpPr>
          <p:cxnSp>
            <p:nvCxnSpPr>
              <p:cNvPr id="140" name="Straight Connector 139"/>
              <p:cNvCxnSpPr/>
              <p:nvPr/>
            </p:nvCxnSpPr>
            <p:spPr>
              <a:xfrm>
                <a:off x="1488468" y="4468633"/>
                <a:ext cx="613954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364992" y="4468633"/>
                <a:ext cx="0" cy="6313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669536" y="4468633"/>
                <a:ext cx="0" cy="6313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974080" y="4468633"/>
                <a:ext cx="0" cy="6313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762451"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983900"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150586"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279176"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376813"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4464926"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543515"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607818"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5055462"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286435"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5445978"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5574568"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5679348"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760318"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841288"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907972" y="4468633"/>
                <a:ext cx="0" cy="278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a:off x="4885833" y="1527634"/>
              <a:ext cx="0" cy="3161754"/>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421987" y="1684401"/>
              <a:ext cx="476155" cy="66675"/>
              <a:chOff x="4193381" y="1477567"/>
              <a:chExt cx="476155" cy="66675"/>
            </a:xfrm>
          </p:grpSpPr>
          <p:cxnSp>
            <p:nvCxnSpPr>
              <p:cNvPr id="137" name="Straight Connector 136"/>
              <p:cNvCxnSpPr/>
              <p:nvPr/>
            </p:nvCxnSpPr>
            <p:spPr>
              <a:xfrm>
                <a:off x="4193381" y="1510904"/>
                <a:ext cx="47615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193381" y="1477567"/>
                <a:ext cx="0" cy="6667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664370" y="1477567"/>
                <a:ext cx="0" cy="6667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321976" y="2903601"/>
              <a:ext cx="563858" cy="66675"/>
              <a:chOff x="4193381" y="1477567"/>
              <a:chExt cx="476155" cy="66675"/>
            </a:xfrm>
          </p:grpSpPr>
          <p:cxnSp>
            <p:nvCxnSpPr>
              <p:cNvPr id="134" name="Straight Connector 133"/>
              <p:cNvCxnSpPr/>
              <p:nvPr/>
            </p:nvCxnSpPr>
            <p:spPr>
              <a:xfrm>
                <a:off x="4193381" y="1510904"/>
                <a:ext cx="47615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193381" y="1477567"/>
                <a:ext cx="0" cy="6667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664370" y="1477567"/>
                <a:ext cx="0" cy="6667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358267" y="3308414"/>
              <a:ext cx="478157" cy="66675"/>
              <a:chOff x="4193381" y="1477567"/>
              <a:chExt cx="476155" cy="66675"/>
            </a:xfrm>
          </p:grpSpPr>
          <p:cxnSp>
            <p:nvCxnSpPr>
              <p:cNvPr id="131" name="Straight Connector 130"/>
              <p:cNvCxnSpPr/>
              <p:nvPr/>
            </p:nvCxnSpPr>
            <p:spPr>
              <a:xfrm>
                <a:off x="4193381" y="1510904"/>
                <a:ext cx="47615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193381" y="1477567"/>
                <a:ext cx="0" cy="6667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4664370" y="1477567"/>
                <a:ext cx="0" cy="6667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748094" y="3829908"/>
              <a:ext cx="1119433" cy="66675"/>
              <a:chOff x="4193381" y="1477567"/>
              <a:chExt cx="476155" cy="66675"/>
            </a:xfrm>
          </p:grpSpPr>
          <p:cxnSp>
            <p:nvCxnSpPr>
              <p:cNvPr id="128" name="Straight Connector 127"/>
              <p:cNvCxnSpPr/>
              <p:nvPr/>
            </p:nvCxnSpPr>
            <p:spPr>
              <a:xfrm>
                <a:off x="4193381" y="1510904"/>
                <a:ext cx="47615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193381" y="1477567"/>
                <a:ext cx="0" cy="6667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664370" y="1477567"/>
                <a:ext cx="0" cy="6667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926687" y="3965640"/>
              <a:ext cx="928695" cy="66675"/>
              <a:chOff x="4193381" y="1477567"/>
              <a:chExt cx="476155" cy="66675"/>
            </a:xfrm>
          </p:grpSpPr>
          <p:cxnSp>
            <p:nvCxnSpPr>
              <p:cNvPr id="125" name="Straight Connector 124"/>
              <p:cNvCxnSpPr/>
              <p:nvPr/>
            </p:nvCxnSpPr>
            <p:spPr>
              <a:xfrm>
                <a:off x="4193381" y="1510904"/>
                <a:ext cx="47615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193381" y="1477567"/>
                <a:ext cx="0" cy="6667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664370" y="1477567"/>
                <a:ext cx="0" cy="6667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a:spLocks noChangeAspect="1"/>
            </p:cNvSpPr>
            <p:nvPr/>
          </p:nvSpPr>
          <p:spPr>
            <a:xfrm>
              <a:off x="4612512" y="1679636"/>
              <a:ext cx="75439" cy="7543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15" name="Rectangle 14"/>
            <p:cNvSpPr>
              <a:spLocks noChangeAspect="1"/>
            </p:cNvSpPr>
            <p:nvPr/>
          </p:nvSpPr>
          <p:spPr>
            <a:xfrm>
              <a:off x="4559625" y="2895646"/>
              <a:ext cx="75439" cy="7543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16" name="Rectangle 15"/>
            <p:cNvSpPr>
              <a:spLocks noChangeAspect="1"/>
            </p:cNvSpPr>
            <p:nvPr/>
          </p:nvSpPr>
          <p:spPr>
            <a:xfrm>
              <a:off x="4280447" y="3831480"/>
              <a:ext cx="75439" cy="7543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17" name="Rectangle 16"/>
            <p:cNvSpPr>
              <a:spLocks noChangeAspect="1"/>
            </p:cNvSpPr>
            <p:nvPr/>
          </p:nvSpPr>
          <p:spPr>
            <a:xfrm>
              <a:off x="4358267" y="3965640"/>
              <a:ext cx="75439" cy="7543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18" name="Rectangle 17"/>
            <p:cNvSpPr>
              <a:spLocks noChangeAspect="1"/>
            </p:cNvSpPr>
            <p:nvPr/>
          </p:nvSpPr>
          <p:spPr>
            <a:xfrm>
              <a:off x="4570983" y="3308414"/>
              <a:ext cx="75439" cy="7543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grpSp>
          <p:nvGrpSpPr>
            <p:cNvPr id="19" name="Group 18"/>
            <p:cNvGrpSpPr/>
            <p:nvPr/>
          </p:nvGrpSpPr>
          <p:grpSpPr>
            <a:xfrm>
              <a:off x="4374434" y="1955863"/>
              <a:ext cx="557141" cy="66675"/>
              <a:chOff x="4193381" y="1477567"/>
              <a:chExt cx="476155" cy="66675"/>
            </a:xfrm>
          </p:grpSpPr>
          <p:cxnSp>
            <p:nvCxnSpPr>
              <p:cNvPr id="122" name="Straight Connector 121"/>
              <p:cNvCxnSpPr/>
              <p:nvPr/>
            </p:nvCxnSpPr>
            <p:spPr>
              <a:xfrm>
                <a:off x="4193381" y="1510904"/>
                <a:ext cx="476155"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4193381"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664370"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a:spLocks noChangeAspect="1"/>
            </p:cNvSpPr>
            <p:nvPr/>
          </p:nvSpPr>
          <p:spPr>
            <a:xfrm>
              <a:off x="4610198" y="1951098"/>
              <a:ext cx="75439" cy="754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grpSp>
          <p:nvGrpSpPr>
            <p:cNvPr id="21" name="Group 20"/>
            <p:cNvGrpSpPr/>
            <p:nvPr/>
          </p:nvGrpSpPr>
          <p:grpSpPr>
            <a:xfrm>
              <a:off x="4307811" y="2089215"/>
              <a:ext cx="816642" cy="66675"/>
              <a:chOff x="4193381" y="1477567"/>
              <a:chExt cx="476155" cy="66675"/>
            </a:xfrm>
          </p:grpSpPr>
          <p:cxnSp>
            <p:nvCxnSpPr>
              <p:cNvPr id="119" name="Straight Connector 118"/>
              <p:cNvCxnSpPr/>
              <p:nvPr/>
            </p:nvCxnSpPr>
            <p:spPr>
              <a:xfrm>
                <a:off x="4193381" y="1510904"/>
                <a:ext cx="476155"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193381"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664370"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59987" y="2353535"/>
              <a:ext cx="1271588" cy="66675"/>
              <a:chOff x="4193381" y="1477567"/>
              <a:chExt cx="476155" cy="66675"/>
            </a:xfrm>
          </p:grpSpPr>
          <p:cxnSp>
            <p:nvCxnSpPr>
              <p:cNvPr id="116" name="Straight Connector 115"/>
              <p:cNvCxnSpPr/>
              <p:nvPr/>
            </p:nvCxnSpPr>
            <p:spPr>
              <a:xfrm>
                <a:off x="4193381" y="1510904"/>
                <a:ext cx="476155"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193381"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664370"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a:spLocks noChangeAspect="1"/>
            </p:cNvSpPr>
            <p:nvPr/>
          </p:nvSpPr>
          <p:spPr>
            <a:xfrm>
              <a:off x="4678412" y="2089215"/>
              <a:ext cx="75439" cy="754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4" name="Rectangle 23"/>
            <p:cNvSpPr>
              <a:spLocks noChangeAspect="1"/>
            </p:cNvSpPr>
            <p:nvPr/>
          </p:nvSpPr>
          <p:spPr>
            <a:xfrm>
              <a:off x="4258061" y="2349152"/>
              <a:ext cx="75439" cy="754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grpSp>
          <p:nvGrpSpPr>
            <p:cNvPr id="25" name="Group 24"/>
            <p:cNvGrpSpPr/>
            <p:nvPr/>
          </p:nvGrpSpPr>
          <p:grpSpPr>
            <a:xfrm>
              <a:off x="4455325" y="2496411"/>
              <a:ext cx="514350" cy="66675"/>
              <a:chOff x="4193381" y="1477567"/>
              <a:chExt cx="476155" cy="66675"/>
            </a:xfrm>
          </p:grpSpPr>
          <p:cxnSp>
            <p:nvCxnSpPr>
              <p:cNvPr id="113" name="Straight Connector 112"/>
              <p:cNvCxnSpPr/>
              <p:nvPr/>
            </p:nvCxnSpPr>
            <p:spPr>
              <a:xfrm>
                <a:off x="4193381" y="1510904"/>
                <a:ext cx="476155"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193381"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664370"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a:spLocks noChangeAspect="1"/>
            </p:cNvSpPr>
            <p:nvPr/>
          </p:nvSpPr>
          <p:spPr>
            <a:xfrm>
              <a:off x="4667207" y="2495601"/>
              <a:ext cx="75439" cy="754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7" name="Rectangle 26"/>
            <p:cNvSpPr>
              <a:spLocks noChangeAspect="1"/>
            </p:cNvSpPr>
            <p:nvPr/>
          </p:nvSpPr>
          <p:spPr>
            <a:xfrm>
              <a:off x="4687951" y="2763494"/>
              <a:ext cx="75439" cy="754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grpSp>
          <p:nvGrpSpPr>
            <p:cNvPr id="29" name="Group 28"/>
            <p:cNvGrpSpPr/>
            <p:nvPr/>
          </p:nvGrpSpPr>
          <p:grpSpPr>
            <a:xfrm>
              <a:off x="4258061" y="2763494"/>
              <a:ext cx="916353" cy="66675"/>
              <a:chOff x="4193381" y="1477567"/>
              <a:chExt cx="476155" cy="66675"/>
            </a:xfrm>
          </p:grpSpPr>
          <p:cxnSp>
            <p:nvCxnSpPr>
              <p:cNvPr id="110" name="Straight Connector 109"/>
              <p:cNvCxnSpPr/>
              <p:nvPr/>
            </p:nvCxnSpPr>
            <p:spPr>
              <a:xfrm>
                <a:off x="4193381" y="1510904"/>
                <a:ext cx="476155"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193381"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664370"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152021" y="3166309"/>
              <a:ext cx="1598704" cy="66675"/>
              <a:chOff x="4193381" y="1477567"/>
              <a:chExt cx="476155" cy="66675"/>
            </a:xfrm>
          </p:grpSpPr>
          <p:cxnSp>
            <p:nvCxnSpPr>
              <p:cNvPr id="107" name="Straight Connector 106"/>
              <p:cNvCxnSpPr/>
              <p:nvPr/>
            </p:nvCxnSpPr>
            <p:spPr>
              <a:xfrm>
                <a:off x="4193381" y="1510904"/>
                <a:ext cx="476155"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193381"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664370"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a:spLocks noChangeAspect="1"/>
            </p:cNvSpPr>
            <p:nvPr/>
          </p:nvSpPr>
          <p:spPr>
            <a:xfrm>
              <a:off x="4913653" y="3157545"/>
              <a:ext cx="75439" cy="754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32" name="Rectangle 31"/>
            <p:cNvSpPr>
              <a:spLocks noChangeAspect="1"/>
            </p:cNvSpPr>
            <p:nvPr/>
          </p:nvSpPr>
          <p:spPr>
            <a:xfrm>
              <a:off x="4689346" y="3558739"/>
              <a:ext cx="75439" cy="754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grpSp>
          <p:nvGrpSpPr>
            <p:cNvPr id="33" name="Group 32"/>
            <p:cNvGrpSpPr/>
            <p:nvPr/>
          </p:nvGrpSpPr>
          <p:grpSpPr>
            <a:xfrm>
              <a:off x="4260442" y="3565498"/>
              <a:ext cx="913972" cy="66675"/>
              <a:chOff x="4193381" y="1477567"/>
              <a:chExt cx="476155" cy="66675"/>
            </a:xfrm>
          </p:grpSpPr>
          <p:cxnSp>
            <p:nvCxnSpPr>
              <p:cNvPr id="104" name="Straight Connector 103"/>
              <p:cNvCxnSpPr/>
              <p:nvPr/>
            </p:nvCxnSpPr>
            <p:spPr>
              <a:xfrm>
                <a:off x="4193381" y="1510904"/>
                <a:ext cx="476155"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193381"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664370"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507108" y="3705131"/>
              <a:ext cx="1057879" cy="66675"/>
              <a:chOff x="4193381" y="1477567"/>
              <a:chExt cx="476155" cy="66675"/>
            </a:xfrm>
          </p:grpSpPr>
          <p:cxnSp>
            <p:nvCxnSpPr>
              <p:cNvPr id="101" name="Straight Connector 100"/>
              <p:cNvCxnSpPr/>
              <p:nvPr/>
            </p:nvCxnSpPr>
            <p:spPr>
              <a:xfrm>
                <a:off x="4193381" y="1510904"/>
                <a:ext cx="476155"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193381"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664370"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35" name="Rectangle 34"/>
            <p:cNvSpPr>
              <a:spLocks noChangeAspect="1"/>
            </p:cNvSpPr>
            <p:nvPr/>
          </p:nvSpPr>
          <p:spPr>
            <a:xfrm>
              <a:off x="4989092" y="3699853"/>
              <a:ext cx="75439" cy="754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36" name="Rectangle 35"/>
            <p:cNvSpPr>
              <a:spLocks noChangeAspect="1"/>
            </p:cNvSpPr>
            <p:nvPr/>
          </p:nvSpPr>
          <p:spPr>
            <a:xfrm>
              <a:off x="4584625" y="4229110"/>
              <a:ext cx="75439" cy="754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grpSp>
          <p:nvGrpSpPr>
            <p:cNvPr id="37" name="Group 36"/>
            <p:cNvGrpSpPr/>
            <p:nvPr/>
          </p:nvGrpSpPr>
          <p:grpSpPr>
            <a:xfrm>
              <a:off x="4235846" y="4229350"/>
              <a:ext cx="790966" cy="66675"/>
              <a:chOff x="4193381" y="1477567"/>
              <a:chExt cx="476155" cy="66675"/>
            </a:xfrm>
          </p:grpSpPr>
          <p:cxnSp>
            <p:nvCxnSpPr>
              <p:cNvPr id="98" name="Straight Connector 97"/>
              <p:cNvCxnSpPr/>
              <p:nvPr/>
            </p:nvCxnSpPr>
            <p:spPr>
              <a:xfrm>
                <a:off x="4193381" y="1510904"/>
                <a:ext cx="476155"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193381"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664370"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421606" y="4370188"/>
              <a:ext cx="664750" cy="66675"/>
              <a:chOff x="4193381" y="1477567"/>
              <a:chExt cx="476155" cy="66675"/>
            </a:xfrm>
          </p:grpSpPr>
          <p:cxnSp>
            <p:nvCxnSpPr>
              <p:cNvPr id="95" name="Straight Connector 94"/>
              <p:cNvCxnSpPr/>
              <p:nvPr/>
            </p:nvCxnSpPr>
            <p:spPr>
              <a:xfrm>
                <a:off x="4193381" y="1510904"/>
                <a:ext cx="476155"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193381"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664370"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779050" y="4511026"/>
              <a:ext cx="1238299" cy="66675"/>
              <a:chOff x="4193381" y="1477567"/>
              <a:chExt cx="476155" cy="66675"/>
            </a:xfrm>
          </p:grpSpPr>
          <p:cxnSp>
            <p:nvCxnSpPr>
              <p:cNvPr id="92" name="Straight Connector 91"/>
              <p:cNvCxnSpPr/>
              <p:nvPr/>
            </p:nvCxnSpPr>
            <p:spPr>
              <a:xfrm>
                <a:off x="4193381" y="1510904"/>
                <a:ext cx="476155"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193381"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664370" y="1477567"/>
                <a:ext cx="0" cy="6667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a:spLocks noChangeAspect="1"/>
            </p:cNvSpPr>
            <p:nvPr/>
          </p:nvSpPr>
          <p:spPr>
            <a:xfrm>
              <a:off x="4717760" y="4365805"/>
              <a:ext cx="75439" cy="754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1" name="Rectangle 40"/>
            <p:cNvSpPr>
              <a:spLocks noChangeAspect="1"/>
            </p:cNvSpPr>
            <p:nvPr/>
          </p:nvSpPr>
          <p:spPr>
            <a:xfrm>
              <a:off x="4360479" y="4513916"/>
              <a:ext cx="75439" cy="754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2" name="TextBox 41"/>
            <p:cNvSpPr txBox="1"/>
            <p:nvPr/>
          </p:nvSpPr>
          <p:spPr>
            <a:xfrm>
              <a:off x="3655220" y="4806635"/>
              <a:ext cx="1281120" cy="276999"/>
            </a:xfrm>
            <a:prstGeom prst="rect">
              <a:avLst/>
            </a:prstGeom>
            <a:noFill/>
          </p:spPr>
          <p:txBody>
            <a:bodyPr wrap="none" rtlCol="0">
              <a:spAutoFit/>
            </a:bodyPr>
            <a:lstStyle/>
            <a:p>
              <a:pPr algn="ctr"/>
              <a:r>
                <a:rPr lang="en-GB" sz="1200" b="1" dirty="0" smtClean="0">
                  <a:solidFill>
                    <a:srgbClr val="B60D27"/>
                  </a:solidFill>
                </a:rPr>
                <a:t>FOLFOX</a:t>
              </a:r>
              <a:r>
                <a:rPr lang="en-GB" sz="1200" b="1" dirty="0" smtClean="0">
                  <a:solidFill>
                    <a:srgbClr val="363636"/>
                  </a:solidFill>
                </a:rPr>
                <a:t> better</a:t>
              </a:r>
              <a:endParaRPr lang="en-GB" sz="1200" b="1" dirty="0">
                <a:solidFill>
                  <a:srgbClr val="363636"/>
                </a:solidFill>
              </a:endParaRPr>
            </a:p>
          </p:txBody>
        </p:sp>
        <p:sp>
          <p:nvSpPr>
            <p:cNvPr id="43" name="TextBox 42"/>
            <p:cNvSpPr txBox="1"/>
            <p:nvPr/>
          </p:nvSpPr>
          <p:spPr>
            <a:xfrm>
              <a:off x="5174755" y="4806635"/>
              <a:ext cx="840743" cy="276999"/>
            </a:xfrm>
            <a:prstGeom prst="rect">
              <a:avLst/>
            </a:prstGeom>
            <a:noFill/>
          </p:spPr>
          <p:txBody>
            <a:bodyPr wrap="none" rtlCol="0">
              <a:spAutoFit/>
            </a:bodyPr>
            <a:lstStyle/>
            <a:p>
              <a:pPr algn="ctr"/>
              <a:r>
                <a:rPr lang="en-GB" sz="1200" b="1" dirty="0" smtClean="0">
                  <a:solidFill>
                    <a:srgbClr val="000000"/>
                  </a:solidFill>
                </a:rPr>
                <a:t>FL better</a:t>
              </a:r>
              <a:endParaRPr lang="en-GB" sz="1200" b="1" dirty="0">
                <a:solidFill>
                  <a:srgbClr val="000000"/>
                </a:solidFill>
              </a:endParaRPr>
            </a:p>
          </p:txBody>
        </p:sp>
        <p:sp>
          <p:nvSpPr>
            <p:cNvPr id="44" name="TextBox 43"/>
            <p:cNvSpPr txBox="1"/>
            <p:nvPr/>
          </p:nvSpPr>
          <p:spPr>
            <a:xfrm>
              <a:off x="3394665" y="4672164"/>
              <a:ext cx="397866" cy="276999"/>
            </a:xfrm>
            <a:prstGeom prst="rect">
              <a:avLst/>
            </a:prstGeom>
            <a:noFill/>
          </p:spPr>
          <p:txBody>
            <a:bodyPr wrap="none" rtlCol="0">
              <a:spAutoFit/>
            </a:bodyPr>
            <a:lstStyle/>
            <a:p>
              <a:pPr algn="ctr"/>
              <a:r>
                <a:rPr lang="en-GB" sz="1200" dirty="0" smtClean="0">
                  <a:solidFill>
                    <a:srgbClr val="000000"/>
                  </a:solidFill>
                </a:rPr>
                <a:t>0.1</a:t>
              </a:r>
              <a:endParaRPr lang="en-GB" sz="1200" dirty="0">
                <a:solidFill>
                  <a:srgbClr val="000000"/>
                </a:solidFill>
              </a:endParaRPr>
            </a:p>
          </p:txBody>
        </p:sp>
        <p:sp>
          <p:nvSpPr>
            <p:cNvPr id="45" name="TextBox 44"/>
            <p:cNvSpPr txBox="1"/>
            <p:nvPr/>
          </p:nvSpPr>
          <p:spPr>
            <a:xfrm>
              <a:off x="4757804" y="4672164"/>
              <a:ext cx="269625" cy="276999"/>
            </a:xfrm>
            <a:prstGeom prst="rect">
              <a:avLst/>
            </a:prstGeom>
            <a:noFill/>
          </p:spPr>
          <p:txBody>
            <a:bodyPr wrap="none" rtlCol="0">
              <a:spAutoFit/>
            </a:bodyPr>
            <a:lstStyle/>
            <a:p>
              <a:pPr algn="ctr"/>
              <a:r>
                <a:rPr lang="en-GB" sz="1200" dirty="0" smtClean="0">
                  <a:solidFill>
                    <a:srgbClr val="000000"/>
                  </a:solidFill>
                </a:rPr>
                <a:t>1</a:t>
              </a:r>
              <a:endParaRPr lang="en-GB" sz="1200" dirty="0">
                <a:solidFill>
                  <a:srgbClr val="000000"/>
                </a:solidFill>
              </a:endParaRPr>
            </a:p>
          </p:txBody>
        </p:sp>
        <p:sp>
          <p:nvSpPr>
            <p:cNvPr id="46" name="TextBox 45"/>
            <p:cNvSpPr txBox="1"/>
            <p:nvPr/>
          </p:nvSpPr>
          <p:spPr>
            <a:xfrm>
              <a:off x="6026068" y="4672164"/>
              <a:ext cx="354584" cy="276999"/>
            </a:xfrm>
            <a:prstGeom prst="rect">
              <a:avLst/>
            </a:prstGeom>
            <a:noFill/>
          </p:spPr>
          <p:txBody>
            <a:bodyPr wrap="none" rtlCol="0">
              <a:spAutoFit/>
            </a:bodyPr>
            <a:lstStyle/>
            <a:p>
              <a:pPr algn="ctr"/>
              <a:r>
                <a:rPr lang="en-GB" sz="1200" dirty="0" smtClean="0">
                  <a:solidFill>
                    <a:srgbClr val="000000"/>
                  </a:solidFill>
                </a:rPr>
                <a:t>10</a:t>
              </a:r>
              <a:endParaRPr lang="en-GB" sz="1200" dirty="0">
                <a:solidFill>
                  <a:srgbClr val="000000"/>
                </a:solidFill>
              </a:endParaRPr>
            </a:p>
          </p:txBody>
        </p:sp>
        <p:sp>
          <p:nvSpPr>
            <p:cNvPr id="47" name="TextBox 46"/>
            <p:cNvSpPr txBox="1"/>
            <p:nvPr/>
          </p:nvSpPr>
          <p:spPr>
            <a:xfrm>
              <a:off x="1740881" y="1609633"/>
              <a:ext cx="510076" cy="215444"/>
            </a:xfrm>
            <a:prstGeom prst="rect">
              <a:avLst/>
            </a:prstGeom>
            <a:noFill/>
          </p:spPr>
          <p:txBody>
            <a:bodyPr wrap="none" rtlCol="0">
              <a:spAutoFit/>
            </a:bodyPr>
            <a:lstStyle/>
            <a:p>
              <a:r>
                <a:rPr lang="en-GB" sz="800" dirty="0" smtClean="0">
                  <a:solidFill>
                    <a:srgbClr val="B60D27"/>
                  </a:solidFill>
                </a:rPr>
                <a:t>Overall</a:t>
              </a:r>
              <a:endParaRPr lang="en-GB" sz="800" dirty="0">
                <a:solidFill>
                  <a:srgbClr val="B60D27"/>
                </a:solidFill>
              </a:endParaRPr>
            </a:p>
          </p:txBody>
        </p:sp>
        <p:sp>
          <p:nvSpPr>
            <p:cNvPr id="48" name="TextBox 47"/>
            <p:cNvSpPr txBox="1"/>
            <p:nvPr/>
          </p:nvSpPr>
          <p:spPr>
            <a:xfrm>
              <a:off x="1740881" y="1746401"/>
              <a:ext cx="529312" cy="215444"/>
            </a:xfrm>
            <a:prstGeom prst="rect">
              <a:avLst/>
            </a:prstGeom>
            <a:noFill/>
          </p:spPr>
          <p:txBody>
            <a:bodyPr wrap="none" rtlCol="0">
              <a:spAutoFit/>
            </a:bodyPr>
            <a:lstStyle/>
            <a:p>
              <a:r>
                <a:rPr lang="en-GB" sz="800" dirty="0" smtClean="0">
                  <a:solidFill>
                    <a:srgbClr val="000000"/>
                  </a:solidFill>
                </a:rPr>
                <a:t>Gender</a:t>
              </a:r>
              <a:endParaRPr lang="en-GB" sz="800" dirty="0">
                <a:solidFill>
                  <a:srgbClr val="000000"/>
                </a:solidFill>
              </a:endParaRPr>
            </a:p>
          </p:txBody>
        </p:sp>
        <p:sp>
          <p:nvSpPr>
            <p:cNvPr id="49" name="TextBox 48"/>
            <p:cNvSpPr txBox="1"/>
            <p:nvPr/>
          </p:nvSpPr>
          <p:spPr>
            <a:xfrm>
              <a:off x="1945663" y="1881835"/>
              <a:ext cx="527709" cy="338554"/>
            </a:xfrm>
            <a:prstGeom prst="rect">
              <a:avLst/>
            </a:prstGeom>
            <a:noFill/>
          </p:spPr>
          <p:txBody>
            <a:bodyPr wrap="none" rtlCol="0">
              <a:spAutoFit/>
            </a:bodyPr>
            <a:lstStyle/>
            <a:p>
              <a:r>
                <a:rPr lang="en-GB" sz="800" dirty="0" smtClean="0">
                  <a:solidFill>
                    <a:srgbClr val="000000"/>
                  </a:solidFill>
                </a:rPr>
                <a:t>Male</a:t>
              </a:r>
            </a:p>
            <a:p>
              <a:r>
                <a:rPr lang="en-GB" sz="800" dirty="0" smtClean="0">
                  <a:solidFill>
                    <a:srgbClr val="000000"/>
                  </a:solidFill>
                </a:rPr>
                <a:t>Female</a:t>
              </a:r>
              <a:endParaRPr lang="en-GB" sz="800" dirty="0">
                <a:solidFill>
                  <a:srgbClr val="000000"/>
                </a:solidFill>
              </a:endParaRPr>
            </a:p>
          </p:txBody>
        </p:sp>
        <p:sp>
          <p:nvSpPr>
            <p:cNvPr id="50" name="TextBox 49"/>
            <p:cNvSpPr txBox="1"/>
            <p:nvPr/>
          </p:nvSpPr>
          <p:spPr>
            <a:xfrm>
              <a:off x="1740881" y="2152785"/>
              <a:ext cx="369012" cy="215444"/>
            </a:xfrm>
            <a:prstGeom prst="rect">
              <a:avLst/>
            </a:prstGeom>
            <a:noFill/>
          </p:spPr>
          <p:txBody>
            <a:bodyPr wrap="none" rtlCol="0">
              <a:spAutoFit/>
            </a:bodyPr>
            <a:lstStyle/>
            <a:p>
              <a:r>
                <a:rPr lang="en-GB" sz="800" dirty="0" smtClean="0">
                  <a:solidFill>
                    <a:srgbClr val="000000"/>
                  </a:solidFill>
                </a:rPr>
                <a:t>Age</a:t>
              </a:r>
              <a:endParaRPr lang="en-GB" sz="800" dirty="0">
                <a:solidFill>
                  <a:srgbClr val="000000"/>
                </a:solidFill>
              </a:endParaRPr>
            </a:p>
          </p:txBody>
        </p:sp>
        <p:sp>
          <p:nvSpPr>
            <p:cNvPr id="51" name="TextBox 50"/>
            <p:cNvSpPr txBox="1"/>
            <p:nvPr/>
          </p:nvSpPr>
          <p:spPr>
            <a:xfrm>
              <a:off x="1945663" y="2291383"/>
              <a:ext cx="636713" cy="338554"/>
            </a:xfrm>
            <a:prstGeom prst="rect">
              <a:avLst/>
            </a:prstGeom>
            <a:noFill/>
          </p:spPr>
          <p:txBody>
            <a:bodyPr wrap="none" rtlCol="0">
              <a:spAutoFit/>
            </a:bodyPr>
            <a:lstStyle/>
            <a:p>
              <a:r>
                <a:rPr lang="en-GB" sz="800" dirty="0" smtClean="0">
                  <a:solidFill>
                    <a:srgbClr val="000000"/>
                  </a:solidFill>
                </a:rPr>
                <a:t>≥65 years</a:t>
              </a:r>
            </a:p>
            <a:p>
              <a:r>
                <a:rPr lang="en-GB" sz="800" dirty="0" smtClean="0">
                  <a:solidFill>
                    <a:srgbClr val="000000"/>
                  </a:solidFill>
                </a:rPr>
                <a:t>&lt;65 years</a:t>
              </a:r>
              <a:endParaRPr lang="en-GB" sz="800" dirty="0">
                <a:solidFill>
                  <a:srgbClr val="000000"/>
                </a:solidFill>
              </a:endParaRPr>
            </a:p>
          </p:txBody>
        </p:sp>
        <p:sp>
          <p:nvSpPr>
            <p:cNvPr id="52" name="TextBox 51"/>
            <p:cNvSpPr txBox="1"/>
            <p:nvPr/>
          </p:nvSpPr>
          <p:spPr>
            <a:xfrm>
              <a:off x="1740881" y="2550904"/>
              <a:ext cx="949299" cy="215444"/>
            </a:xfrm>
            <a:prstGeom prst="rect">
              <a:avLst/>
            </a:prstGeom>
            <a:noFill/>
          </p:spPr>
          <p:txBody>
            <a:bodyPr wrap="none" rtlCol="0">
              <a:spAutoFit/>
            </a:bodyPr>
            <a:lstStyle/>
            <a:p>
              <a:r>
                <a:rPr lang="en-GB" sz="800" dirty="0" smtClean="0">
                  <a:solidFill>
                    <a:srgbClr val="000000"/>
                  </a:solidFill>
                </a:rPr>
                <a:t>Pathologic stage</a:t>
              </a:r>
              <a:endParaRPr lang="en-GB" sz="800" dirty="0">
                <a:solidFill>
                  <a:srgbClr val="000000"/>
                </a:solidFill>
              </a:endParaRPr>
            </a:p>
          </p:txBody>
        </p:sp>
        <p:sp>
          <p:nvSpPr>
            <p:cNvPr id="53" name="TextBox 52"/>
            <p:cNvSpPr txBox="1"/>
            <p:nvPr/>
          </p:nvSpPr>
          <p:spPr>
            <a:xfrm>
              <a:off x="1945663" y="2691407"/>
              <a:ext cx="679994" cy="338554"/>
            </a:xfrm>
            <a:prstGeom prst="rect">
              <a:avLst/>
            </a:prstGeom>
            <a:noFill/>
          </p:spPr>
          <p:txBody>
            <a:bodyPr wrap="none" rtlCol="0">
              <a:spAutoFit/>
            </a:bodyPr>
            <a:lstStyle/>
            <a:p>
              <a:r>
                <a:rPr lang="en-GB" sz="800" dirty="0" err="1" smtClean="0">
                  <a:solidFill>
                    <a:srgbClr val="000000"/>
                  </a:solidFill>
                </a:rPr>
                <a:t>ƴpStage</a:t>
              </a:r>
              <a:r>
                <a:rPr lang="en-GB" sz="800" dirty="0" smtClean="0">
                  <a:solidFill>
                    <a:srgbClr val="000000"/>
                  </a:solidFill>
                </a:rPr>
                <a:t> II</a:t>
              </a:r>
            </a:p>
            <a:p>
              <a:r>
                <a:rPr lang="en-GB" sz="800" dirty="0" err="1">
                  <a:solidFill>
                    <a:srgbClr val="B60D27"/>
                  </a:solidFill>
                </a:rPr>
                <a:t>ƴpStage</a:t>
              </a:r>
              <a:r>
                <a:rPr lang="en-GB" sz="800" dirty="0">
                  <a:solidFill>
                    <a:srgbClr val="B60D27"/>
                  </a:solidFill>
                </a:rPr>
                <a:t> </a:t>
              </a:r>
              <a:r>
                <a:rPr lang="en-GB" sz="800" dirty="0" smtClean="0">
                  <a:solidFill>
                    <a:srgbClr val="B60D27"/>
                  </a:solidFill>
                </a:rPr>
                <a:t>III</a:t>
              </a:r>
              <a:endParaRPr lang="en-GB" sz="800" dirty="0">
                <a:solidFill>
                  <a:srgbClr val="B60D27"/>
                </a:solidFill>
              </a:endParaRPr>
            </a:p>
          </p:txBody>
        </p:sp>
        <p:sp>
          <p:nvSpPr>
            <p:cNvPr id="54" name="TextBox 53"/>
            <p:cNvSpPr txBox="1"/>
            <p:nvPr/>
          </p:nvSpPr>
          <p:spPr>
            <a:xfrm>
              <a:off x="1740881" y="2957175"/>
              <a:ext cx="1040670" cy="215444"/>
            </a:xfrm>
            <a:prstGeom prst="rect">
              <a:avLst/>
            </a:prstGeom>
            <a:noFill/>
          </p:spPr>
          <p:txBody>
            <a:bodyPr wrap="none" rtlCol="0">
              <a:spAutoFit/>
            </a:bodyPr>
            <a:lstStyle/>
            <a:p>
              <a:r>
                <a:rPr lang="en-GB" sz="800" dirty="0" smtClean="0">
                  <a:solidFill>
                    <a:srgbClr val="000000"/>
                  </a:solidFill>
                </a:rPr>
                <a:t>Pathologic T stage</a:t>
              </a:r>
              <a:endParaRPr lang="en-GB" sz="800" dirty="0">
                <a:solidFill>
                  <a:srgbClr val="000000"/>
                </a:solidFill>
              </a:endParaRPr>
            </a:p>
          </p:txBody>
        </p:sp>
        <p:sp>
          <p:nvSpPr>
            <p:cNvPr id="55" name="TextBox 54"/>
            <p:cNvSpPr txBox="1"/>
            <p:nvPr/>
          </p:nvSpPr>
          <p:spPr>
            <a:xfrm>
              <a:off x="1740881" y="3363446"/>
              <a:ext cx="1051891" cy="215444"/>
            </a:xfrm>
            <a:prstGeom prst="rect">
              <a:avLst/>
            </a:prstGeom>
            <a:noFill/>
          </p:spPr>
          <p:txBody>
            <a:bodyPr wrap="none" rtlCol="0">
              <a:spAutoFit/>
            </a:bodyPr>
            <a:lstStyle/>
            <a:p>
              <a:r>
                <a:rPr lang="en-GB" sz="800" dirty="0" smtClean="0">
                  <a:solidFill>
                    <a:srgbClr val="000000"/>
                  </a:solidFill>
                </a:rPr>
                <a:t>Pathologic N stage</a:t>
              </a:r>
              <a:endParaRPr lang="en-GB" sz="800" dirty="0">
                <a:solidFill>
                  <a:srgbClr val="000000"/>
                </a:solidFill>
              </a:endParaRPr>
            </a:p>
          </p:txBody>
        </p:sp>
        <p:sp>
          <p:nvSpPr>
            <p:cNvPr id="56" name="TextBox 55"/>
            <p:cNvSpPr txBox="1"/>
            <p:nvPr/>
          </p:nvSpPr>
          <p:spPr>
            <a:xfrm>
              <a:off x="1740881" y="4028192"/>
              <a:ext cx="1040670" cy="215444"/>
            </a:xfrm>
            <a:prstGeom prst="rect">
              <a:avLst/>
            </a:prstGeom>
            <a:noFill/>
          </p:spPr>
          <p:txBody>
            <a:bodyPr wrap="none" rtlCol="0">
              <a:spAutoFit/>
            </a:bodyPr>
            <a:lstStyle/>
            <a:p>
              <a:r>
                <a:rPr lang="en-GB" sz="800" dirty="0" smtClean="0">
                  <a:solidFill>
                    <a:srgbClr val="000000"/>
                  </a:solidFill>
                </a:rPr>
                <a:t>Location of tumour</a:t>
              </a:r>
              <a:endParaRPr lang="en-GB" sz="800" dirty="0">
                <a:solidFill>
                  <a:srgbClr val="000000"/>
                </a:solidFill>
              </a:endParaRPr>
            </a:p>
          </p:txBody>
        </p:sp>
        <p:sp>
          <p:nvSpPr>
            <p:cNvPr id="57" name="TextBox 56"/>
            <p:cNvSpPr txBox="1"/>
            <p:nvPr/>
          </p:nvSpPr>
          <p:spPr>
            <a:xfrm>
              <a:off x="1945663" y="3091431"/>
              <a:ext cx="506870" cy="338554"/>
            </a:xfrm>
            <a:prstGeom prst="rect">
              <a:avLst/>
            </a:prstGeom>
            <a:noFill/>
          </p:spPr>
          <p:txBody>
            <a:bodyPr wrap="none" rtlCol="0">
              <a:spAutoFit/>
            </a:bodyPr>
            <a:lstStyle/>
            <a:p>
              <a:r>
                <a:rPr lang="en-GB" sz="800" dirty="0" smtClean="0">
                  <a:solidFill>
                    <a:srgbClr val="000000"/>
                  </a:solidFill>
                </a:rPr>
                <a:t>ƴpT0-2</a:t>
              </a:r>
            </a:p>
            <a:p>
              <a:r>
                <a:rPr lang="en-GB" sz="800" dirty="0" smtClean="0">
                  <a:solidFill>
                    <a:srgbClr val="B60D27"/>
                  </a:solidFill>
                </a:rPr>
                <a:t>ƴpT3-4</a:t>
              </a:r>
              <a:endParaRPr lang="en-GB" sz="800" dirty="0">
                <a:solidFill>
                  <a:srgbClr val="B60D27"/>
                </a:solidFill>
              </a:endParaRPr>
            </a:p>
          </p:txBody>
        </p:sp>
        <p:sp>
          <p:nvSpPr>
            <p:cNvPr id="58" name="TextBox 57"/>
            <p:cNvSpPr txBox="1"/>
            <p:nvPr/>
          </p:nvSpPr>
          <p:spPr>
            <a:xfrm>
              <a:off x="1945663" y="3509663"/>
              <a:ext cx="482824" cy="584775"/>
            </a:xfrm>
            <a:prstGeom prst="rect">
              <a:avLst/>
            </a:prstGeom>
            <a:noFill/>
          </p:spPr>
          <p:txBody>
            <a:bodyPr wrap="none" rtlCol="0">
              <a:spAutoFit/>
            </a:bodyPr>
            <a:lstStyle/>
            <a:p>
              <a:r>
                <a:rPr lang="en-GB" sz="800" dirty="0" smtClean="0">
                  <a:solidFill>
                    <a:srgbClr val="000000"/>
                  </a:solidFill>
                </a:rPr>
                <a:t>ƴpN0</a:t>
              </a:r>
            </a:p>
            <a:p>
              <a:r>
                <a:rPr lang="en-GB" sz="800" dirty="0" smtClean="0">
                  <a:solidFill>
                    <a:srgbClr val="000000"/>
                  </a:solidFill>
                </a:rPr>
                <a:t>ƴpN1a</a:t>
              </a:r>
            </a:p>
            <a:p>
              <a:r>
                <a:rPr lang="en-GB" sz="800" dirty="0" smtClean="0">
                  <a:solidFill>
                    <a:srgbClr val="B60D27"/>
                  </a:solidFill>
                </a:rPr>
                <a:t>ƴpN1b</a:t>
              </a:r>
            </a:p>
            <a:p>
              <a:r>
                <a:rPr lang="en-GB" sz="800" dirty="0" smtClean="0">
                  <a:solidFill>
                    <a:srgbClr val="B60D27"/>
                  </a:solidFill>
                </a:rPr>
                <a:t>ƴpN2</a:t>
              </a:r>
              <a:endParaRPr lang="en-GB" sz="800" dirty="0">
                <a:solidFill>
                  <a:srgbClr val="B60D27"/>
                </a:solidFill>
              </a:endParaRPr>
            </a:p>
          </p:txBody>
        </p:sp>
        <p:sp>
          <p:nvSpPr>
            <p:cNvPr id="59" name="TextBox 58"/>
            <p:cNvSpPr txBox="1"/>
            <p:nvPr/>
          </p:nvSpPr>
          <p:spPr>
            <a:xfrm>
              <a:off x="1945663" y="4165294"/>
              <a:ext cx="811441" cy="461665"/>
            </a:xfrm>
            <a:prstGeom prst="rect">
              <a:avLst/>
            </a:prstGeom>
            <a:noFill/>
          </p:spPr>
          <p:txBody>
            <a:bodyPr wrap="none" rtlCol="0">
              <a:spAutoFit/>
            </a:bodyPr>
            <a:lstStyle/>
            <a:p>
              <a:r>
                <a:rPr lang="en-GB" sz="800" dirty="0" smtClean="0">
                  <a:solidFill>
                    <a:srgbClr val="000000"/>
                  </a:solidFill>
                </a:rPr>
                <a:t>≤4 cm</a:t>
              </a:r>
            </a:p>
            <a:p>
              <a:r>
                <a:rPr lang="en-GB" sz="800" dirty="0" smtClean="0">
                  <a:solidFill>
                    <a:srgbClr val="000000"/>
                  </a:solidFill>
                </a:rPr>
                <a:t>&gt;4 and ≤8 cm</a:t>
              </a:r>
            </a:p>
            <a:p>
              <a:r>
                <a:rPr lang="en-GB" sz="800" dirty="0" smtClean="0">
                  <a:solidFill>
                    <a:srgbClr val="000000"/>
                  </a:solidFill>
                </a:rPr>
                <a:t>&gt;8 cm</a:t>
              </a:r>
              <a:endParaRPr lang="en-GB" sz="800" dirty="0">
                <a:solidFill>
                  <a:srgbClr val="000000"/>
                </a:solidFill>
              </a:endParaRPr>
            </a:p>
          </p:txBody>
        </p:sp>
        <p:sp>
          <p:nvSpPr>
            <p:cNvPr id="60" name="TextBox 59"/>
            <p:cNvSpPr txBox="1"/>
            <p:nvPr/>
          </p:nvSpPr>
          <p:spPr>
            <a:xfrm>
              <a:off x="6094894" y="1483117"/>
              <a:ext cx="344966" cy="215444"/>
            </a:xfrm>
            <a:prstGeom prst="rect">
              <a:avLst/>
            </a:prstGeom>
            <a:noFill/>
          </p:spPr>
          <p:txBody>
            <a:bodyPr wrap="none" rtlCol="0">
              <a:spAutoFit/>
            </a:bodyPr>
            <a:lstStyle/>
            <a:p>
              <a:pPr algn="ctr"/>
              <a:r>
                <a:rPr lang="en-GB" sz="800" dirty="0" smtClean="0">
                  <a:solidFill>
                    <a:srgbClr val="000000"/>
                  </a:solidFill>
                </a:rPr>
                <a:t>No.</a:t>
              </a:r>
              <a:endParaRPr lang="en-GB" sz="800" dirty="0">
                <a:solidFill>
                  <a:srgbClr val="000000"/>
                </a:solidFill>
              </a:endParaRPr>
            </a:p>
          </p:txBody>
        </p:sp>
        <p:sp>
          <p:nvSpPr>
            <p:cNvPr id="61" name="TextBox 60"/>
            <p:cNvSpPr txBox="1"/>
            <p:nvPr/>
          </p:nvSpPr>
          <p:spPr>
            <a:xfrm>
              <a:off x="6377873" y="1483117"/>
              <a:ext cx="332142" cy="215444"/>
            </a:xfrm>
            <a:prstGeom prst="rect">
              <a:avLst/>
            </a:prstGeom>
            <a:noFill/>
          </p:spPr>
          <p:txBody>
            <a:bodyPr wrap="none" rtlCol="0">
              <a:spAutoFit/>
            </a:bodyPr>
            <a:lstStyle/>
            <a:p>
              <a:pPr algn="ctr"/>
              <a:r>
                <a:rPr lang="en-GB" sz="800" dirty="0" smtClean="0">
                  <a:solidFill>
                    <a:srgbClr val="000000"/>
                  </a:solidFill>
                </a:rPr>
                <a:t>HR</a:t>
              </a:r>
              <a:endParaRPr lang="en-GB" sz="800" dirty="0">
                <a:solidFill>
                  <a:srgbClr val="000000"/>
                </a:solidFill>
              </a:endParaRPr>
            </a:p>
          </p:txBody>
        </p:sp>
        <p:sp>
          <p:nvSpPr>
            <p:cNvPr id="62" name="TextBox 61"/>
            <p:cNvSpPr txBox="1"/>
            <p:nvPr/>
          </p:nvSpPr>
          <p:spPr>
            <a:xfrm>
              <a:off x="6772581" y="1483117"/>
              <a:ext cx="522900" cy="215444"/>
            </a:xfrm>
            <a:prstGeom prst="rect">
              <a:avLst/>
            </a:prstGeom>
            <a:noFill/>
          </p:spPr>
          <p:txBody>
            <a:bodyPr wrap="none" rtlCol="0">
              <a:spAutoFit/>
            </a:bodyPr>
            <a:lstStyle/>
            <a:p>
              <a:pPr algn="ctr"/>
              <a:r>
                <a:rPr lang="en-GB" sz="800" dirty="0" smtClean="0">
                  <a:solidFill>
                    <a:srgbClr val="000000"/>
                  </a:solidFill>
                </a:rPr>
                <a:t>95% CI</a:t>
              </a:r>
              <a:endParaRPr lang="en-GB" sz="800" dirty="0">
                <a:solidFill>
                  <a:srgbClr val="000000"/>
                </a:solidFill>
              </a:endParaRPr>
            </a:p>
          </p:txBody>
        </p:sp>
        <p:sp>
          <p:nvSpPr>
            <p:cNvPr id="63" name="TextBox 62"/>
            <p:cNvSpPr txBox="1"/>
            <p:nvPr/>
          </p:nvSpPr>
          <p:spPr>
            <a:xfrm>
              <a:off x="7298551" y="1483117"/>
              <a:ext cx="529312" cy="215444"/>
            </a:xfrm>
            <a:prstGeom prst="rect">
              <a:avLst/>
            </a:prstGeom>
            <a:noFill/>
          </p:spPr>
          <p:txBody>
            <a:bodyPr wrap="none" rtlCol="0">
              <a:spAutoFit/>
            </a:bodyPr>
            <a:lstStyle/>
            <a:p>
              <a:pPr algn="ctr"/>
              <a:r>
                <a:rPr lang="en-GB" sz="800" i="1" dirty="0" smtClean="0">
                  <a:solidFill>
                    <a:srgbClr val="000000"/>
                  </a:solidFill>
                </a:rPr>
                <a:t>p</a:t>
              </a:r>
              <a:r>
                <a:rPr lang="en-GB" sz="800" dirty="0" smtClean="0">
                  <a:solidFill>
                    <a:srgbClr val="000000"/>
                  </a:solidFill>
                </a:rPr>
                <a:t> value</a:t>
              </a:r>
              <a:endParaRPr lang="en-GB" sz="800" dirty="0">
                <a:solidFill>
                  <a:srgbClr val="000000"/>
                </a:solidFill>
              </a:endParaRPr>
            </a:p>
          </p:txBody>
        </p:sp>
        <p:sp>
          <p:nvSpPr>
            <p:cNvPr id="64" name="TextBox 63"/>
            <p:cNvSpPr txBox="1"/>
            <p:nvPr/>
          </p:nvSpPr>
          <p:spPr>
            <a:xfrm>
              <a:off x="6088482" y="1615147"/>
              <a:ext cx="357791" cy="215444"/>
            </a:xfrm>
            <a:prstGeom prst="rect">
              <a:avLst/>
            </a:prstGeom>
            <a:noFill/>
          </p:spPr>
          <p:txBody>
            <a:bodyPr wrap="none" rtlCol="0">
              <a:spAutoFit/>
            </a:bodyPr>
            <a:lstStyle/>
            <a:p>
              <a:pPr algn="r"/>
              <a:r>
                <a:rPr lang="en-GB" sz="800" dirty="0" smtClean="0">
                  <a:solidFill>
                    <a:srgbClr val="000000"/>
                  </a:solidFill>
                </a:rPr>
                <a:t>321</a:t>
              </a:r>
              <a:endParaRPr lang="en-GB" sz="800" dirty="0">
                <a:solidFill>
                  <a:srgbClr val="000000"/>
                </a:solidFill>
              </a:endParaRPr>
            </a:p>
          </p:txBody>
        </p:sp>
        <p:sp>
          <p:nvSpPr>
            <p:cNvPr id="65" name="TextBox 64"/>
            <p:cNvSpPr txBox="1"/>
            <p:nvPr/>
          </p:nvSpPr>
          <p:spPr>
            <a:xfrm>
              <a:off x="6321768" y="1615147"/>
              <a:ext cx="444353" cy="215444"/>
            </a:xfrm>
            <a:prstGeom prst="rect">
              <a:avLst/>
            </a:prstGeom>
            <a:noFill/>
          </p:spPr>
          <p:txBody>
            <a:bodyPr wrap="none" rtlCol="0">
              <a:spAutoFit/>
            </a:bodyPr>
            <a:lstStyle/>
            <a:p>
              <a:pPr algn="ctr"/>
              <a:r>
                <a:rPr lang="en-GB" sz="800" dirty="0" smtClean="0">
                  <a:solidFill>
                    <a:srgbClr val="000000"/>
                  </a:solidFill>
                </a:rPr>
                <a:t>0.657</a:t>
              </a:r>
              <a:endParaRPr lang="en-GB" sz="800" dirty="0">
                <a:solidFill>
                  <a:srgbClr val="000000"/>
                </a:solidFill>
              </a:endParaRPr>
            </a:p>
          </p:txBody>
        </p:sp>
        <p:sp>
          <p:nvSpPr>
            <p:cNvPr id="66" name="TextBox 65"/>
            <p:cNvSpPr txBox="1"/>
            <p:nvPr/>
          </p:nvSpPr>
          <p:spPr>
            <a:xfrm>
              <a:off x="6653158" y="1615147"/>
              <a:ext cx="761748" cy="215444"/>
            </a:xfrm>
            <a:prstGeom prst="rect">
              <a:avLst/>
            </a:prstGeom>
            <a:noFill/>
          </p:spPr>
          <p:txBody>
            <a:bodyPr wrap="none" rtlCol="0">
              <a:spAutoFit/>
            </a:bodyPr>
            <a:lstStyle/>
            <a:p>
              <a:pPr algn="ctr"/>
              <a:r>
                <a:rPr lang="en-GB" sz="800" dirty="0" smtClean="0">
                  <a:solidFill>
                    <a:srgbClr val="000000"/>
                  </a:solidFill>
                  <a:latin typeface="Arial"/>
                </a:rPr>
                <a:t>0.434, 0.994</a:t>
              </a:r>
              <a:endParaRPr lang="en-GB" sz="800" dirty="0">
                <a:solidFill>
                  <a:srgbClr val="000000"/>
                </a:solidFill>
                <a:latin typeface="Arial"/>
              </a:endParaRPr>
            </a:p>
          </p:txBody>
        </p:sp>
        <p:sp>
          <p:nvSpPr>
            <p:cNvPr id="67" name="TextBox 66"/>
            <p:cNvSpPr txBox="1"/>
            <p:nvPr/>
          </p:nvSpPr>
          <p:spPr>
            <a:xfrm>
              <a:off x="7341031" y="1615147"/>
              <a:ext cx="444353" cy="215444"/>
            </a:xfrm>
            <a:prstGeom prst="rect">
              <a:avLst/>
            </a:prstGeom>
            <a:noFill/>
          </p:spPr>
          <p:txBody>
            <a:bodyPr wrap="none" rtlCol="0">
              <a:spAutoFit/>
            </a:bodyPr>
            <a:lstStyle/>
            <a:p>
              <a:pPr algn="ctr"/>
              <a:r>
                <a:rPr lang="en-GB" sz="800" dirty="0" smtClean="0">
                  <a:solidFill>
                    <a:srgbClr val="B60D27"/>
                  </a:solidFill>
                </a:rPr>
                <a:t>0.047</a:t>
              </a:r>
              <a:endParaRPr lang="en-GB" sz="800" dirty="0">
                <a:solidFill>
                  <a:srgbClr val="B60D27"/>
                </a:solidFill>
              </a:endParaRPr>
            </a:p>
          </p:txBody>
        </p:sp>
        <p:sp>
          <p:nvSpPr>
            <p:cNvPr id="68" name="TextBox 67"/>
            <p:cNvSpPr txBox="1"/>
            <p:nvPr/>
          </p:nvSpPr>
          <p:spPr>
            <a:xfrm>
              <a:off x="6074196" y="1881835"/>
              <a:ext cx="357855" cy="338554"/>
            </a:xfrm>
            <a:prstGeom prst="rect">
              <a:avLst/>
            </a:prstGeom>
            <a:noFill/>
          </p:spPr>
          <p:txBody>
            <a:bodyPr wrap="none" rtlCol="0">
              <a:spAutoFit/>
            </a:bodyPr>
            <a:lstStyle/>
            <a:p>
              <a:pPr algn="r"/>
              <a:r>
                <a:rPr lang="en-GB" sz="800" dirty="0" smtClean="0">
                  <a:solidFill>
                    <a:srgbClr val="000000"/>
                  </a:solidFill>
                </a:rPr>
                <a:t>234</a:t>
              </a:r>
            </a:p>
            <a:p>
              <a:pPr algn="r"/>
              <a:r>
                <a:rPr lang="en-GB" sz="800" dirty="0" smtClean="0">
                  <a:solidFill>
                    <a:srgbClr val="000000"/>
                  </a:solidFill>
                </a:rPr>
                <a:t>87</a:t>
              </a:r>
              <a:endParaRPr lang="en-GB" sz="800" dirty="0">
                <a:solidFill>
                  <a:srgbClr val="000000"/>
                </a:solidFill>
              </a:endParaRPr>
            </a:p>
          </p:txBody>
        </p:sp>
        <p:sp>
          <p:nvSpPr>
            <p:cNvPr id="69" name="TextBox 68"/>
            <p:cNvSpPr txBox="1"/>
            <p:nvPr/>
          </p:nvSpPr>
          <p:spPr>
            <a:xfrm>
              <a:off x="6321768" y="1881835"/>
              <a:ext cx="444352" cy="338554"/>
            </a:xfrm>
            <a:prstGeom prst="rect">
              <a:avLst/>
            </a:prstGeom>
            <a:noFill/>
          </p:spPr>
          <p:txBody>
            <a:bodyPr wrap="none" rtlCol="0">
              <a:spAutoFit/>
            </a:bodyPr>
            <a:lstStyle/>
            <a:p>
              <a:pPr algn="ctr"/>
              <a:r>
                <a:rPr lang="en-GB" sz="800" dirty="0" smtClean="0">
                  <a:solidFill>
                    <a:srgbClr val="000000"/>
                  </a:solidFill>
                </a:rPr>
                <a:t>0.652</a:t>
              </a:r>
            </a:p>
            <a:p>
              <a:pPr algn="ctr"/>
              <a:r>
                <a:rPr lang="en-GB" sz="800" dirty="0" smtClean="0">
                  <a:solidFill>
                    <a:srgbClr val="000000"/>
                  </a:solidFill>
                </a:rPr>
                <a:t>0.723</a:t>
              </a:r>
              <a:endParaRPr lang="en-GB" sz="800" dirty="0">
                <a:solidFill>
                  <a:srgbClr val="000000"/>
                </a:solidFill>
              </a:endParaRPr>
            </a:p>
          </p:txBody>
        </p:sp>
        <p:sp>
          <p:nvSpPr>
            <p:cNvPr id="70" name="TextBox 69"/>
            <p:cNvSpPr txBox="1"/>
            <p:nvPr/>
          </p:nvSpPr>
          <p:spPr>
            <a:xfrm>
              <a:off x="6653158" y="1881835"/>
              <a:ext cx="761747" cy="338554"/>
            </a:xfrm>
            <a:prstGeom prst="rect">
              <a:avLst/>
            </a:prstGeom>
            <a:noFill/>
          </p:spPr>
          <p:txBody>
            <a:bodyPr wrap="none" rtlCol="0">
              <a:spAutoFit/>
            </a:bodyPr>
            <a:lstStyle/>
            <a:p>
              <a:pPr algn="ctr"/>
              <a:r>
                <a:rPr lang="en-GB" sz="800" dirty="0" smtClean="0">
                  <a:solidFill>
                    <a:srgbClr val="000000"/>
                  </a:solidFill>
                </a:rPr>
                <a:t>0.394, 1.078</a:t>
              </a:r>
            </a:p>
            <a:p>
              <a:pPr algn="ctr"/>
              <a:r>
                <a:rPr lang="en-GB" sz="800" dirty="0" smtClean="0">
                  <a:solidFill>
                    <a:srgbClr val="000000"/>
                  </a:solidFill>
                </a:rPr>
                <a:t>0.348, 1.500</a:t>
              </a:r>
              <a:endParaRPr lang="en-GB" sz="800" dirty="0">
                <a:solidFill>
                  <a:srgbClr val="000000"/>
                </a:solidFill>
              </a:endParaRPr>
            </a:p>
          </p:txBody>
        </p:sp>
        <p:sp>
          <p:nvSpPr>
            <p:cNvPr id="71" name="TextBox 70"/>
            <p:cNvSpPr txBox="1"/>
            <p:nvPr/>
          </p:nvSpPr>
          <p:spPr>
            <a:xfrm>
              <a:off x="7341031" y="1881835"/>
              <a:ext cx="444352" cy="338554"/>
            </a:xfrm>
            <a:prstGeom prst="rect">
              <a:avLst/>
            </a:prstGeom>
            <a:noFill/>
          </p:spPr>
          <p:txBody>
            <a:bodyPr wrap="none" rtlCol="0">
              <a:spAutoFit/>
            </a:bodyPr>
            <a:lstStyle/>
            <a:p>
              <a:pPr algn="ctr"/>
              <a:r>
                <a:rPr lang="en-GB" sz="800" dirty="0" smtClean="0">
                  <a:solidFill>
                    <a:srgbClr val="000000"/>
                  </a:solidFill>
                </a:rPr>
                <a:t>0.096</a:t>
              </a:r>
            </a:p>
            <a:p>
              <a:pPr algn="ctr"/>
              <a:r>
                <a:rPr lang="en-GB" sz="800" dirty="0" smtClean="0">
                  <a:solidFill>
                    <a:srgbClr val="000000"/>
                  </a:solidFill>
                </a:rPr>
                <a:t>0.383</a:t>
              </a:r>
              <a:endParaRPr lang="en-GB" sz="800" dirty="0">
                <a:solidFill>
                  <a:srgbClr val="000000"/>
                </a:solidFill>
              </a:endParaRPr>
            </a:p>
          </p:txBody>
        </p:sp>
        <p:sp>
          <p:nvSpPr>
            <p:cNvPr id="72" name="TextBox 71"/>
            <p:cNvSpPr txBox="1"/>
            <p:nvPr/>
          </p:nvSpPr>
          <p:spPr>
            <a:xfrm>
              <a:off x="6074228" y="2291383"/>
              <a:ext cx="357790" cy="338554"/>
            </a:xfrm>
            <a:prstGeom prst="rect">
              <a:avLst/>
            </a:prstGeom>
            <a:noFill/>
          </p:spPr>
          <p:txBody>
            <a:bodyPr wrap="none" rtlCol="0">
              <a:spAutoFit/>
            </a:bodyPr>
            <a:lstStyle/>
            <a:p>
              <a:pPr algn="r"/>
              <a:r>
                <a:rPr lang="en-GB" sz="800" dirty="0" smtClean="0">
                  <a:solidFill>
                    <a:srgbClr val="000000"/>
                  </a:solidFill>
                </a:rPr>
                <a:t>55</a:t>
              </a:r>
            </a:p>
            <a:p>
              <a:pPr algn="r"/>
              <a:r>
                <a:rPr lang="en-GB" sz="800" dirty="0" smtClean="0">
                  <a:solidFill>
                    <a:srgbClr val="000000"/>
                  </a:solidFill>
                </a:rPr>
                <a:t>266</a:t>
              </a:r>
            </a:p>
          </p:txBody>
        </p:sp>
        <p:sp>
          <p:nvSpPr>
            <p:cNvPr id="73" name="TextBox 72"/>
            <p:cNvSpPr txBox="1"/>
            <p:nvPr/>
          </p:nvSpPr>
          <p:spPr>
            <a:xfrm>
              <a:off x="6321768" y="2291383"/>
              <a:ext cx="444352" cy="338554"/>
            </a:xfrm>
            <a:prstGeom prst="rect">
              <a:avLst/>
            </a:prstGeom>
            <a:noFill/>
          </p:spPr>
          <p:txBody>
            <a:bodyPr wrap="none" rtlCol="0">
              <a:spAutoFit/>
            </a:bodyPr>
            <a:lstStyle/>
            <a:p>
              <a:pPr algn="ctr"/>
              <a:r>
                <a:rPr lang="en-GB" sz="800" dirty="0" smtClean="0">
                  <a:solidFill>
                    <a:srgbClr val="000000"/>
                  </a:solidFill>
                </a:rPr>
                <a:t>0.345</a:t>
              </a:r>
            </a:p>
            <a:p>
              <a:pPr algn="ctr"/>
              <a:r>
                <a:rPr lang="en-GB" sz="800" dirty="0" smtClean="0">
                  <a:solidFill>
                    <a:srgbClr val="000000"/>
                  </a:solidFill>
                </a:rPr>
                <a:t>0.731</a:t>
              </a:r>
              <a:endParaRPr lang="en-GB" sz="800" dirty="0">
                <a:solidFill>
                  <a:srgbClr val="000000"/>
                </a:solidFill>
              </a:endParaRPr>
            </a:p>
          </p:txBody>
        </p:sp>
        <p:sp>
          <p:nvSpPr>
            <p:cNvPr id="74" name="TextBox 73"/>
            <p:cNvSpPr txBox="1"/>
            <p:nvPr/>
          </p:nvSpPr>
          <p:spPr>
            <a:xfrm>
              <a:off x="6653158" y="2291383"/>
              <a:ext cx="761747" cy="338554"/>
            </a:xfrm>
            <a:prstGeom prst="rect">
              <a:avLst/>
            </a:prstGeom>
            <a:noFill/>
          </p:spPr>
          <p:txBody>
            <a:bodyPr wrap="none" rtlCol="0">
              <a:spAutoFit/>
            </a:bodyPr>
            <a:lstStyle/>
            <a:p>
              <a:pPr algn="ctr"/>
              <a:r>
                <a:rPr lang="en-GB" sz="800" dirty="0" smtClean="0">
                  <a:solidFill>
                    <a:srgbClr val="000000"/>
                  </a:solidFill>
                </a:rPr>
                <a:t>0.112, 1.061</a:t>
              </a:r>
            </a:p>
            <a:p>
              <a:pPr algn="ctr"/>
              <a:r>
                <a:rPr lang="en-GB" sz="800" dirty="0" smtClean="0">
                  <a:solidFill>
                    <a:srgbClr val="000000"/>
                  </a:solidFill>
                </a:rPr>
                <a:t>0.468, 1.141</a:t>
              </a:r>
              <a:endParaRPr lang="en-GB" sz="800" dirty="0">
                <a:solidFill>
                  <a:srgbClr val="000000"/>
                </a:solidFill>
              </a:endParaRPr>
            </a:p>
          </p:txBody>
        </p:sp>
        <p:sp>
          <p:nvSpPr>
            <p:cNvPr id="75" name="TextBox 74"/>
            <p:cNvSpPr txBox="1"/>
            <p:nvPr/>
          </p:nvSpPr>
          <p:spPr>
            <a:xfrm>
              <a:off x="7341031" y="2291383"/>
              <a:ext cx="444352" cy="338554"/>
            </a:xfrm>
            <a:prstGeom prst="rect">
              <a:avLst/>
            </a:prstGeom>
            <a:noFill/>
          </p:spPr>
          <p:txBody>
            <a:bodyPr wrap="none" rtlCol="0">
              <a:spAutoFit/>
            </a:bodyPr>
            <a:lstStyle/>
            <a:p>
              <a:pPr algn="ctr"/>
              <a:r>
                <a:rPr lang="en-GB" sz="800" dirty="0" smtClean="0">
                  <a:solidFill>
                    <a:srgbClr val="000000"/>
                  </a:solidFill>
                </a:rPr>
                <a:t>0.063</a:t>
              </a:r>
            </a:p>
            <a:p>
              <a:pPr algn="ctr"/>
              <a:r>
                <a:rPr lang="en-GB" sz="800" dirty="0" smtClean="0">
                  <a:solidFill>
                    <a:srgbClr val="000000"/>
                  </a:solidFill>
                </a:rPr>
                <a:t>0.168</a:t>
              </a:r>
              <a:endParaRPr lang="en-GB" sz="800" dirty="0">
                <a:solidFill>
                  <a:srgbClr val="000000"/>
                </a:solidFill>
              </a:endParaRPr>
            </a:p>
          </p:txBody>
        </p:sp>
        <p:sp>
          <p:nvSpPr>
            <p:cNvPr id="76" name="TextBox 75"/>
            <p:cNvSpPr txBox="1"/>
            <p:nvPr/>
          </p:nvSpPr>
          <p:spPr>
            <a:xfrm>
              <a:off x="6074196" y="2691407"/>
              <a:ext cx="357855" cy="338554"/>
            </a:xfrm>
            <a:prstGeom prst="rect">
              <a:avLst/>
            </a:prstGeom>
            <a:noFill/>
          </p:spPr>
          <p:txBody>
            <a:bodyPr wrap="none" rtlCol="0">
              <a:spAutoFit/>
            </a:bodyPr>
            <a:lstStyle/>
            <a:p>
              <a:pPr algn="r"/>
              <a:r>
                <a:rPr lang="en-GB" sz="800" dirty="0" smtClean="0">
                  <a:solidFill>
                    <a:srgbClr val="000000"/>
                  </a:solidFill>
                </a:rPr>
                <a:t>123</a:t>
              </a:r>
            </a:p>
            <a:p>
              <a:pPr algn="r"/>
              <a:r>
                <a:rPr lang="en-GB" sz="800" dirty="0" smtClean="0">
                  <a:solidFill>
                    <a:srgbClr val="000000"/>
                  </a:solidFill>
                </a:rPr>
                <a:t>198</a:t>
              </a:r>
            </a:p>
          </p:txBody>
        </p:sp>
        <p:sp>
          <p:nvSpPr>
            <p:cNvPr id="77" name="TextBox 76"/>
            <p:cNvSpPr txBox="1"/>
            <p:nvPr/>
          </p:nvSpPr>
          <p:spPr>
            <a:xfrm>
              <a:off x="6321768" y="2691407"/>
              <a:ext cx="444352" cy="338554"/>
            </a:xfrm>
            <a:prstGeom prst="rect">
              <a:avLst/>
            </a:prstGeom>
            <a:noFill/>
          </p:spPr>
          <p:txBody>
            <a:bodyPr wrap="none" rtlCol="0">
              <a:spAutoFit/>
            </a:bodyPr>
            <a:lstStyle/>
            <a:p>
              <a:pPr algn="ctr"/>
              <a:r>
                <a:rPr lang="en-GB" sz="800" dirty="0" smtClean="0">
                  <a:solidFill>
                    <a:srgbClr val="000000"/>
                  </a:solidFill>
                </a:rPr>
                <a:t>0.744</a:t>
              </a:r>
            </a:p>
            <a:p>
              <a:pPr algn="ctr"/>
              <a:r>
                <a:rPr lang="en-GB" sz="800" dirty="0" smtClean="0">
                  <a:solidFill>
                    <a:srgbClr val="000000"/>
                  </a:solidFill>
                </a:rPr>
                <a:t>0.602</a:t>
              </a:r>
              <a:endParaRPr lang="en-GB" sz="800" dirty="0">
                <a:solidFill>
                  <a:srgbClr val="000000"/>
                </a:solidFill>
              </a:endParaRPr>
            </a:p>
          </p:txBody>
        </p:sp>
        <p:sp>
          <p:nvSpPr>
            <p:cNvPr id="78" name="TextBox 77"/>
            <p:cNvSpPr txBox="1"/>
            <p:nvPr/>
          </p:nvSpPr>
          <p:spPr>
            <a:xfrm>
              <a:off x="6653158" y="2691407"/>
              <a:ext cx="761747" cy="338554"/>
            </a:xfrm>
            <a:prstGeom prst="rect">
              <a:avLst/>
            </a:prstGeom>
            <a:noFill/>
          </p:spPr>
          <p:txBody>
            <a:bodyPr wrap="none" rtlCol="0">
              <a:spAutoFit/>
            </a:bodyPr>
            <a:lstStyle/>
            <a:p>
              <a:pPr algn="ctr"/>
              <a:r>
                <a:rPr lang="en-GB" sz="800" dirty="0" smtClean="0">
                  <a:solidFill>
                    <a:srgbClr val="000000"/>
                  </a:solidFill>
                </a:rPr>
                <a:t>0.334, 1.657</a:t>
              </a:r>
            </a:p>
            <a:p>
              <a:pPr algn="ctr"/>
              <a:r>
                <a:rPr lang="en-GB" sz="800" dirty="0" smtClean="0">
                  <a:solidFill>
                    <a:srgbClr val="000000"/>
                  </a:solidFill>
                </a:rPr>
                <a:t>0.371, 0.977</a:t>
              </a:r>
              <a:endParaRPr lang="en-GB" sz="800" dirty="0">
                <a:solidFill>
                  <a:srgbClr val="000000"/>
                </a:solidFill>
              </a:endParaRPr>
            </a:p>
          </p:txBody>
        </p:sp>
        <p:sp>
          <p:nvSpPr>
            <p:cNvPr id="79" name="TextBox 78"/>
            <p:cNvSpPr txBox="1"/>
            <p:nvPr/>
          </p:nvSpPr>
          <p:spPr>
            <a:xfrm>
              <a:off x="7341031" y="2691407"/>
              <a:ext cx="444352" cy="338554"/>
            </a:xfrm>
            <a:prstGeom prst="rect">
              <a:avLst/>
            </a:prstGeom>
            <a:noFill/>
          </p:spPr>
          <p:txBody>
            <a:bodyPr wrap="none" rtlCol="0">
              <a:spAutoFit/>
            </a:bodyPr>
            <a:lstStyle/>
            <a:p>
              <a:pPr algn="ctr"/>
              <a:r>
                <a:rPr lang="en-GB" sz="800" dirty="0" smtClean="0">
                  <a:solidFill>
                    <a:srgbClr val="000000"/>
                  </a:solidFill>
                </a:rPr>
                <a:t>0.469</a:t>
              </a:r>
            </a:p>
            <a:p>
              <a:pPr algn="ctr"/>
              <a:r>
                <a:rPr lang="en-GB" sz="800" dirty="0" smtClean="0">
                  <a:solidFill>
                    <a:srgbClr val="B60D27"/>
                  </a:solidFill>
                </a:rPr>
                <a:t>0.040</a:t>
              </a:r>
              <a:endParaRPr lang="en-GB" sz="800" dirty="0">
                <a:solidFill>
                  <a:srgbClr val="B60D27"/>
                </a:solidFill>
              </a:endParaRPr>
            </a:p>
          </p:txBody>
        </p:sp>
        <p:sp>
          <p:nvSpPr>
            <p:cNvPr id="80" name="TextBox 79"/>
            <p:cNvSpPr txBox="1"/>
            <p:nvPr/>
          </p:nvSpPr>
          <p:spPr>
            <a:xfrm>
              <a:off x="6074228" y="3091431"/>
              <a:ext cx="357790" cy="338554"/>
            </a:xfrm>
            <a:prstGeom prst="rect">
              <a:avLst/>
            </a:prstGeom>
            <a:noFill/>
          </p:spPr>
          <p:txBody>
            <a:bodyPr wrap="none" rtlCol="0">
              <a:spAutoFit/>
            </a:bodyPr>
            <a:lstStyle/>
            <a:p>
              <a:pPr algn="r"/>
              <a:r>
                <a:rPr lang="en-GB" sz="800" dirty="0" smtClean="0">
                  <a:solidFill>
                    <a:srgbClr val="000000"/>
                  </a:solidFill>
                </a:rPr>
                <a:t>48</a:t>
              </a:r>
            </a:p>
            <a:p>
              <a:pPr algn="r"/>
              <a:r>
                <a:rPr lang="en-GB" sz="800" dirty="0" smtClean="0">
                  <a:solidFill>
                    <a:srgbClr val="000000"/>
                  </a:solidFill>
                </a:rPr>
                <a:t>273</a:t>
              </a:r>
            </a:p>
          </p:txBody>
        </p:sp>
        <p:sp>
          <p:nvSpPr>
            <p:cNvPr id="81" name="TextBox 80"/>
            <p:cNvSpPr txBox="1"/>
            <p:nvPr/>
          </p:nvSpPr>
          <p:spPr>
            <a:xfrm>
              <a:off x="6321768" y="3091431"/>
              <a:ext cx="444352" cy="338554"/>
            </a:xfrm>
            <a:prstGeom prst="rect">
              <a:avLst/>
            </a:prstGeom>
            <a:noFill/>
          </p:spPr>
          <p:txBody>
            <a:bodyPr wrap="none" rtlCol="0">
              <a:spAutoFit/>
            </a:bodyPr>
            <a:lstStyle/>
            <a:p>
              <a:pPr algn="ctr"/>
              <a:r>
                <a:rPr lang="en-GB" sz="800" dirty="0" smtClean="0">
                  <a:solidFill>
                    <a:srgbClr val="000000"/>
                  </a:solidFill>
                </a:rPr>
                <a:t>1.114</a:t>
              </a:r>
            </a:p>
            <a:p>
              <a:pPr algn="ctr"/>
              <a:r>
                <a:rPr lang="en-GB" sz="800" dirty="0" smtClean="0">
                  <a:solidFill>
                    <a:srgbClr val="000000"/>
                  </a:solidFill>
                </a:rPr>
                <a:t>0.601</a:t>
              </a:r>
              <a:endParaRPr lang="en-GB" sz="800" dirty="0">
                <a:solidFill>
                  <a:srgbClr val="000000"/>
                </a:solidFill>
              </a:endParaRPr>
            </a:p>
          </p:txBody>
        </p:sp>
        <p:sp>
          <p:nvSpPr>
            <p:cNvPr id="82" name="TextBox 81"/>
            <p:cNvSpPr txBox="1"/>
            <p:nvPr/>
          </p:nvSpPr>
          <p:spPr>
            <a:xfrm>
              <a:off x="6653158" y="3091431"/>
              <a:ext cx="761747" cy="338554"/>
            </a:xfrm>
            <a:prstGeom prst="rect">
              <a:avLst/>
            </a:prstGeom>
            <a:noFill/>
          </p:spPr>
          <p:txBody>
            <a:bodyPr wrap="none" rtlCol="0">
              <a:spAutoFit/>
            </a:bodyPr>
            <a:lstStyle/>
            <a:p>
              <a:pPr algn="ctr"/>
              <a:r>
                <a:rPr lang="en-GB" sz="800" dirty="0" smtClean="0">
                  <a:solidFill>
                    <a:srgbClr val="000000"/>
                  </a:solidFill>
                </a:rPr>
                <a:t>0.274, 4.531</a:t>
              </a:r>
            </a:p>
            <a:p>
              <a:pPr algn="ctr"/>
              <a:r>
                <a:rPr lang="en-GB" sz="800" dirty="0" smtClean="0">
                  <a:solidFill>
                    <a:srgbClr val="000000"/>
                  </a:solidFill>
                </a:rPr>
                <a:t>0.390, 0.928</a:t>
              </a:r>
              <a:endParaRPr lang="en-GB" sz="800" dirty="0">
                <a:solidFill>
                  <a:srgbClr val="000000"/>
                </a:solidFill>
              </a:endParaRPr>
            </a:p>
          </p:txBody>
        </p:sp>
        <p:sp>
          <p:nvSpPr>
            <p:cNvPr id="83" name="TextBox 82"/>
            <p:cNvSpPr txBox="1"/>
            <p:nvPr/>
          </p:nvSpPr>
          <p:spPr>
            <a:xfrm>
              <a:off x="7341031" y="3091431"/>
              <a:ext cx="444352" cy="338554"/>
            </a:xfrm>
            <a:prstGeom prst="rect">
              <a:avLst/>
            </a:prstGeom>
            <a:noFill/>
          </p:spPr>
          <p:txBody>
            <a:bodyPr wrap="none" rtlCol="0">
              <a:spAutoFit/>
            </a:bodyPr>
            <a:lstStyle/>
            <a:p>
              <a:pPr algn="ctr"/>
              <a:r>
                <a:rPr lang="en-GB" sz="800" dirty="0" smtClean="0">
                  <a:solidFill>
                    <a:srgbClr val="000000"/>
                  </a:solidFill>
                </a:rPr>
                <a:t>0.881</a:t>
              </a:r>
            </a:p>
            <a:p>
              <a:pPr algn="ctr"/>
              <a:r>
                <a:rPr lang="en-GB" sz="800" dirty="0" smtClean="0">
                  <a:solidFill>
                    <a:srgbClr val="B60D27"/>
                  </a:solidFill>
                </a:rPr>
                <a:t>0.022</a:t>
              </a:r>
              <a:endParaRPr lang="en-GB" sz="800" dirty="0">
                <a:solidFill>
                  <a:srgbClr val="B60D27"/>
                </a:solidFill>
              </a:endParaRPr>
            </a:p>
          </p:txBody>
        </p:sp>
        <p:sp>
          <p:nvSpPr>
            <p:cNvPr id="84" name="TextBox 83"/>
            <p:cNvSpPr txBox="1"/>
            <p:nvPr/>
          </p:nvSpPr>
          <p:spPr>
            <a:xfrm>
              <a:off x="6074196" y="3509663"/>
              <a:ext cx="357855" cy="584775"/>
            </a:xfrm>
            <a:prstGeom prst="rect">
              <a:avLst/>
            </a:prstGeom>
            <a:noFill/>
          </p:spPr>
          <p:txBody>
            <a:bodyPr wrap="none" rtlCol="0">
              <a:spAutoFit/>
            </a:bodyPr>
            <a:lstStyle/>
            <a:p>
              <a:pPr algn="r"/>
              <a:r>
                <a:rPr lang="en-GB" sz="800" dirty="0" smtClean="0">
                  <a:solidFill>
                    <a:srgbClr val="000000"/>
                  </a:solidFill>
                </a:rPr>
                <a:t>123</a:t>
              </a:r>
            </a:p>
            <a:p>
              <a:pPr algn="r"/>
              <a:r>
                <a:rPr lang="en-GB" sz="800" dirty="0" smtClean="0">
                  <a:solidFill>
                    <a:srgbClr val="000000"/>
                  </a:solidFill>
                </a:rPr>
                <a:t>72</a:t>
              </a:r>
            </a:p>
            <a:p>
              <a:pPr algn="r"/>
              <a:r>
                <a:rPr lang="en-GB" sz="800" dirty="0" smtClean="0">
                  <a:solidFill>
                    <a:srgbClr val="000000"/>
                  </a:solidFill>
                </a:rPr>
                <a:t>63</a:t>
              </a:r>
            </a:p>
            <a:p>
              <a:pPr algn="r"/>
              <a:r>
                <a:rPr lang="en-GB" sz="800" dirty="0" smtClean="0">
                  <a:solidFill>
                    <a:srgbClr val="000000"/>
                  </a:solidFill>
                </a:rPr>
                <a:t>63</a:t>
              </a:r>
            </a:p>
          </p:txBody>
        </p:sp>
        <p:sp>
          <p:nvSpPr>
            <p:cNvPr id="85" name="TextBox 84"/>
            <p:cNvSpPr txBox="1"/>
            <p:nvPr/>
          </p:nvSpPr>
          <p:spPr>
            <a:xfrm>
              <a:off x="6321768" y="3509663"/>
              <a:ext cx="444352" cy="584775"/>
            </a:xfrm>
            <a:prstGeom prst="rect">
              <a:avLst/>
            </a:prstGeom>
            <a:noFill/>
          </p:spPr>
          <p:txBody>
            <a:bodyPr wrap="none" rtlCol="0">
              <a:spAutoFit/>
            </a:bodyPr>
            <a:lstStyle/>
            <a:p>
              <a:pPr algn="ctr"/>
              <a:r>
                <a:rPr lang="en-GB" sz="800" dirty="0" smtClean="0">
                  <a:solidFill>
                    <a:srgbClr val="000000"/>
                  </a:solidFill>
                </a:rPr>
                <a:t>0.744</a:t>
              </a:r>
            </a:p>
            <a:p>
              <a:pPr algn="ctr"/>
              <a:r>
                <a:rPr lang="en-GB" sz="800" dirty="0" smtClean="0">
                  <a:solidFill>
                    <a:srgbClr val="000000"/>
                  </a:solidFill>
                </a:rPr>
                <a:t>1.266</a:t>
              </a:r>
            </a:p>
            <a:p>
              <a:pPr algn="ctr"/>
              <a:r>
                <a:rPr lang="en-GB" sz="800" dirty="0" smtClean="0">
                  <a:solidFill>
                    <a:srgbClr val="000000"/>
                  </a:solidFill>
                </a:rPr>
                <a:t>0.356</a:t>
              </a:r>
            </a:p>
            <a:p>
              <a:pPr algn="ctr"/>
              <a:r>
                <a:rPr lang="en-GB" sz="800" dirty="0" smtClean="0">
                  <a:solidFill>
                    <a:srgbClr val="000000"/>
                  </a:solidFill>
                </a:rPr>
                <a:t>0.414</a:t>
              </a:r>
              <a:endParaRPr lang="en-GB" sz="800" dirty="0">
                <a:solidFill>
                  <a:srgbClr val="000000"/>
                </a:solidFill>
              </a:endParaRPr>
            </a:p>
          </p:txBody>
        </p:sp>
        <p:sp>
          <p:nvSpPr>
            <p:cNvPr id="86" name="TextBox 85"/>
            <p:cNvSpPr txBox="1"/>
            <p:nvPr/>
          </p:nvSpPr>
          <p:spPr>
            <a:xfrm>
              <a:off x="6638731" y="3509663"/>
              <a:ext cx="790602" cy="584775"/>
            </a:xfrm>
            <a:prstGeom prst="rect">
              <a:avLst/>
            </a:prstGeom>
            <a:noFill/>
          </p:spPr>
          <p:txBody>
            <a:bodyPr wrap="none" rtlCol="0">
              <a:spAutoFit/>
            </a:bodyPr>
            <a:lstStyle/>
            <a:p>
              <a:pPr algn="ctr"/>
              <a:r>
                <a:rPr lang="en-GB" sz="800" dirty="0" smtClean="0">
                  <a:solidFill>
                    <a:srgbClr val="000000"/>
                  </a:solidFill>
                </a:rPr>
                <a:t>0.334, 1.657</a:t>
              </a:r>
            </a:p>
            <a:p>
              <a:pPr algn="ctr"/>
              <a:r>
                <a:rPr lang="en-GB" sz="800" dirty="0" smtClean="0">
                  <a:solidFill>
                    <a:srgbClr val="000000"/>
                  </a:solidFill>
                </a:rPr>
                <a:t>0.503, 3.189</a:t>
              </a:r>
            </a:p>
            <a:p>
              <a:pPr algn="ctr"/>
              <a:r>
                <a:rPr lang="en-GB" sz="800" dirty="0" smtClean="0">
                  <a:solidFill>
                    <a:srgbClr val="000000"/>
                  </a:solidFill>
                </a:rPr>
                <a:t>0.132, 0.960</a:t>
              </a:r>
            </a:p>
            <a:p>
              <a:pPr algn="ctr"/>
              <a:r>
                <a:rPr lang="en-GB" sz="800" dirty="0" smtClean="0">
                  <a:solidFill>
                    <a:srgbClr val="000000"/>
                  </a:solidFill>
                </a:rPr>
                <a:t>0.181, 0.946</a:t>
              </a:r>
              <a:endParaRPr lang="en-GB" sz="800" dirty="0">
                <a:solidFill>
                  <a:srgbClr val="000000"/>
                </a:solidFill>
              </a:endParaRPr>
            </a:p>
          </p:txBody>
        </p:sp>
        <p:sp>
          <p:nvSpPr>
            <p:cNvPr id="87" name="TextBox 86"/>
            <p:cNvSpPr txBox="1"/>
            <p:nvPr/>
          </p:nvSpPr>
          <p:spPr>
            <a:xfrm>
              <a:off x="7341031" y="3509663"/>
              <a:ext cx="444352" cy="584775"/>
            </a:xfrm>
            <a:prstGeom prst="rect">
              <a:avLst/>
            </a:prstGeom>
            <a:noFill/>
          </p:spPr>
          <p:txBody>
            <a:bodyPr wrap="none" rtlCol="0">
              <a:spAutoFit/>
            </a:bodyPr>
            <a:lstStyle/>
            <a:p>
              <a:pPr algn="ctr"/>
              <a:r>
                <a:rPr lang="en-GB" sz="800" dirty="0" smtClean="0">
                  <a:solidFill>
                    <a:srgbClr val="000000"/>
                  </a:solidFill>
                </a:rPr>
                <a:t>0.469</a:t>
              </a:r>
            </a:p>
            <a:p>
              <a:pPr algn="ctr"/>
              <a:r>
                <a:rPr lang="en-GB" sz="800" dirty="0" smtClean="0">
                  <a:solidFill>
                    <a:srgbClr val="000000"/>
                  </a:solidFill>
                </a:rPr>
                <a:t>0.617</a:t>
              </a:r>
            </a:p>
            <a:p>
              <a:pPr algn="ctr"/>
              <a:r>
                <a:rPr lang="en-GB" sz="800" dirty="0" smtClean="0">
                  <a:solidFill>
                    <a:srgbClr val="B60D27"/>
                  </a:solidFill>
                </a:rPr>
                <a:t>0.041</a:t>
              </a:r>
            </a:p>
            <a:p>
              <a:pPr algn="ctr"/>
              <a:r>
                <a:rPr lang="en-GB" sz="800" dirty="0" smtClean="0">
                  <a:solidFill>
                    <a:srgbClr val="B60D27"/>
                  </a:solidFill>
                </a:rPr>
                <a:t>0.037</a:t>
              </a:r>
              <a:endParaRPr lang="en-GB" sz="800" dirty="0">
                <a:solidFill>
                  <a:srgbClr val="B60D27"/>
                </a:solidFill>
              </a:endParaRPr>
            </a:p>
          </p:txBody>
        </p:sp>
        <p:sp>
          <p:nvSpPr>
            <p:cNvPr id="88" name="TextBox 87"/>
            <p:cNvSpPr txBox="1"/>
            <p:nvPr/>
          </p:nvSpPr>
          <p:spPr>
            <a:xfrm>
              <a:off x="6074196" y="4165294"/>
              <a:ext cx="357855" cy="461665"/>
            </a:xfrm>
            <a:prstGeom prst="rect">
              <a:avLst/>
            </a:prstGeom>
            <a:noFill/>
          </p:spPr>
          <p:txBody>
            <a:bodyPr wrap="none" rtlCol="0">
              <a:spAutoFit/>
            </a:bodyPr>
            <a:lstStyle/>
            <a:p>
              <a:pPr algn="r"/>
              <a:r>
                <a:rPr lang="en-GB" sz="800" dirty="0" smtClean="0">
                  <a:solidFill>
                    <a:srgbClr val="000000"/>
                  </a:solidFill>
                </a:rPr>
                <a:t>93</a:t>
              </a:r>
            </a:p>
            <a:p>
              <a:pPr algn="r"/>
              <a:r>
                <a:rPr lang="en-GB" sz="800" dirty="0" smtClean="0">
                  <a:solidFill>
                    <a:srgbClr val="000000"/>
                  </a:solidFill>
                </a:rPr>
                <a:t>170</a:t>
              </a:r>
            </a:p>
            <a:p>
              <a:pPr algn="r"/>
              <a:r>
                <a:rPr lang="en-GB" sz="800" dirty="0" smtClean="0">
                  <a:solidFill>
                    <a:srgbClr val="000000"/>
                  </a:solidFill>
                </a:rPr>
                <a:t>58</a:t>
              </a:r>
            </a:p>
          </p:txBody>
        </p:sp>
        <p:sp>
          <p:nvSpPr>
            <p:cNvPr id="89" name="TextBox 88"/>
            <p:cNvSpPr txBox="1"/>
            <p:nvPr/>
          </p:nvSpPr>
          <p:spPr>
            <a:xfrm>
              <a:off x="6321768" y="4165294"/>
              <a:ext cx="444352" cy="461665"/>
            </a:xfrm>
            <a:prstGeom prst="rect">
              <a:avLst/>
            </a:prstGeom>
            <a:noFill/>
          </p:spPr>
          <p:txBody>
            <a:bodyPr wrap="none" rtlCol="0">
              <a:spAutoFit/>
            </a:bodyPr>
            <a:lstStyle/>
            <a:p>
              <a:pPr algn="ctr"/>
              <a:r>
                <a:rPr lang="en-GB" sz="800" dirty="0" smtClean="0">
                  <a:solidFill>
                    <a:srgbClr val="000000"/>
                  </a:solidFill>
                </a:rPr>
                <a:t>0.623</a:t>
              </a:r>
            </a:p>
            <a:p>
              <a:pPr algn="ctr"/>
              <a:r>
                <a:rPr lang="en-GB" sz="800" dirty="0" smtClean="0">
                  <a:solidFill>
                    <a:srgbClr val="000000"/>
                  </a:solidFill>
                </a:rPr>
                <a:t>0.744</a:t>
              </a:r>
            </a:p>
            <a:p>
              <a:pPr algn="ctr"/>
              <a:r>
                <a:rPr lang="en-GB" sz="800" dirty="0" smtClean="0">
                  <a:solidFill>
                    <a:srgbClr val="000000"/>
                  </a:solidFill>
                </a:rPr>
                <a:t>0.413</a:t>
              </a:r>
              <a:endParaRPr lang="en-GB" sz="800" dirty="0">
                <a:solidFill>
                  <a:srgbClr val="000000"/>
                </a:solidFill>
              </a:endParaRPr>
            </a:p>
          </p:txBody>
        </p:sp>
        <p:sp>
          <p:nvSpPr>
            <p:cNvPr id="90" name="TextBox 89"/>
            <p:cNvSpPr txBox="1"/>
            <p:nvPr/>
          </p:nvSpPr>
          <p:spPr>
            <a:xfrm>
              <a:off x="6653158" y="4165294"/>
              <a:ext cx="761747" cy="461665"/>
            </a:xfrm>
            <a:prstGeom prst="rect">
              <a:avLst/>
            </a:prstGeom>
            <a:noFill/>
          </p:spPr>
          <p:txBody>
            <a:bodyPr wrap="none" rtlCol="0">
              <a:spAutoFit/>
            </a:bodyPr>
            <a:lstStyle/>
            <a:p>
              <a:pPr algn="ctr"/>
              <a:r>
                <a:rPr lang="en-GB" sz="800" dirty="0" smtClean="0">
                  <a:solidFill>
                    <a:srgbClr val="000000"/>
                  </a:solidFill>
                </a:rPr>
                <a:t>0.309, 1.255</a:t>
              </a:r>
            </a:p>
            <a:p>
              <a:pPr algn="ctr"/>
              <a:r>
                <a:rPr lang="en-GB" sz="800" dirty="0" smtClean="0">
                  <a:solidFill>
                    <a:srgbClr val="000000"/>
                  </a:solidFill>
                </a:rPr>
                <a:t>0.431, 1.389</a:t>
              </a:r>
            </a:p>
            <a:p>
              <a:pPr algn="ctr"/>
              <a:r>
                <a:rPr lang="en-GB" sz="800" dirty="0" smtClean="0">
                  <a:solidFill>
                    <a:srgbClr val="000000"/>
                  </a:solidFill>
                </a:rPr>
                <a:t>0.138, 1.233</a:t>
              </a:r>
              <a:endParaRPr lang="en-GB" sz="800" dirty="0">
                <a:solidFill>
                  <a:srgbClr val="000000"/>
                </a:solidFill>
              </a:endParaRPr>
            </a:p>
          </p:txBody>
        </p:sp>
        <p:sp>
          <p:nvSpPr>
            <p:cNvPr id="91" name="TextBox 90"/>
            <p:cNvSpPr txBox="1"/>
            <p:nvPr/>
          </p:nvSpPr>
          <p:spPr>
            <a:xfrm>
              <a:off x="7341031" y="4165294"/>
              <a:ext cx="444352" cy="461665"/>
            </a:xfrm>
            <a:prstGeom prst="rect">
              <a:avLst/>
            </a:prstGeom>
            <a:noFill/>
          </p:spPr>
          <p:txBody>
            <a:bodyPr wrap="none" rtlCol="0">
              <a:spAutoFit/>
            </a:bodyPr>
            <a:lstStyle/>
            <a:p>
              <a:pPr algn="ctr"/>
              <a:r>
                <a:rPr lang="en-GB" sz="800" dirty="0" smtClean="0">
                  <a:solidFill>
                    <a:srgbClr val="000000"/>
                  </a:solidFill>
                </a:rPr>
                <a:t>0.186</a:t>
              </a:r>
            </a:p>
            <a:p>
              <a:pPr algn="ctr"/>
              <a:r>
                <a:rPr lang="en-GB" sz="800" dirty="0" smtClean="0">
                  <a:solidFill>
                    <a:srgbClr val="000000"/>
                  </a:solidFill>
                </a:rPr>
                <a:t>0.391</a:t>
              </a:r>
            </a:p>
            <a:p>
              <a:pPr algn="ctr"/>
              <a:r>
                <a:rPr lang="en-GB" sz="800" dirty="0" smtClean="0">
                  <a:solidFill>
                    <a:srgbClr val="000000"/>
                  </a:solidFill>
                </a:rPr>
                <a:t>0.113</a:t>
              </a:r>
            </a:p>
          </p:txBody>
        </p:sp>
      </p:grpSp>
    </p:spTree>
    <p:custDataLst>
      <p:tags r:id="rId1"/>
    </p:custDataLst>
    <p:extLst>
      <p:ext uri="{BB962C8B-B14F-4D97-AF65-F5344CB8AC3E}">
        <p14:creationId xmlns:p14="http://schemas.microsoft.com/office/powerpoint/2010/main" val="3082199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599" y="228600"/>
            <a:ext cx="8784771" cy="939801"/>
          </a:xfrm>
        </p:spPr>
        <p:txBody>
          <a:bodyPr/>
          <a:lstStyle/>
          <a:p>
            <a:r>
              <a:rPr lang="en-GB" sz="1700" dirty="0" smtClean="0"/>
              <a:t>3502: Adjuvant chemotherapy with oxaliplatin/5-fluorouracil/</a:t>
            </a:r>
            <a:r>
              <a:rPr lang="en-GB" sz="1700" dirty="0" err="1" smtClean="0"/>
              <a:t>leucovorin</a:t>
            </a:r>
            <a:r>
              <a:rPr lang="en-GB" sz="1700" dirty="0" smtClean="0"/>
              <a:t> (FOLFOX) versus 5-fluorouracil/</a:t>
            </a:r>
            <a:r>
              <a:rPr lang="en-GB" sz="1700" dirty="0" err="1" smtClean="0"/>
              <a:t>leucovorin</a:t>
            </a:r>
            <a:r>
              <a:rPr lang="en-GB" sz="1700" dirty="0" smtClean="0"/>
              <a:t> (FL) for rectal cancer patients whose postoperative </a:t>
            </a:r>
            <a:r>
              <a:rPr lang="en-GB" sz="1700" dirty="0" err="1" smtClean="0"/>
              <a:t>yp</a:t>
            </a:r>
            <a:r>
              <a:rPr lang="en-GB" sz="1700" dirty="0" smtClean="0"/>
              <a:t> stage 2 or 3 after preoperative </a:t>
            </a:r>
            <a:r>
              <a:rPr lang="en-GB" sz="1700" dirty="0" err="1" smtClean="0"/>
              <a:t>chemoradiotherapy</a:t>
            </a:r>
            <a:r>
              <a:rPr lang="en-GB" sz="1700" dirty="0" smtClean="0"/>
              <a:t>: Updated results of 3-year disease-free survival from a randomized phase II study (The ADORE) – Hong YS et al</a:t>
            </a:r>
            <a:endParaRPr lang="en-GB" sz="1700" dirty="0"/>
          </a:p>
        </p:txBody>
      </p:sp>
      <p:sp>
        <p:nvSpPr>
          <p:cNvPr id="5123" name="Rectangle 3"/>
          <p:cNvSpPr>
            <a:spLocks noGrp="1" noChangeArrowheads="1"/>
          </p:cNvSpPr>
          <p:nvPr>
            <p:ph type="body" idx="1"/>
          </p:nvPr>
        </p:nvSpPr>
        <p:spPr/>
        <p:txBody>
          <a:bodyPr/>
          <a:lstStyle/>
          <a:p>
            <a:r>
              <a:rPr lang="en-GB" sz="1800" b="1" dirty="0" smtClean="0"/>
              <a:t>Conclusions</a:t>
            </a:r>
          </a:p>
          <a:p>
            <a:pPr lvl="1"/>
            <a:r>
              <a:rPr lang="en-US" sz="1800" b="1" dirty="0"/>
              <a:t>Adjuvant FOLFOX </a:t>
            </a:r>
            <a:r>
              <a:rPr lang="en-US" sz="1800" b="1" dirty="0" smtClean="0"/>
              <a:t>demonstrated improved 3-year </a:t>
            </a:r>
            <a:r>
              <a:rPr lang="en-US" sz="1800" b="1" dirty="0"/>
              <a:t>DFS in curatively resected rectal cancer patients whose </a:t>
            </a:r>
            <a:r>
              <a:rPr lang="en-US" sz="1800" b="1" dirty="0" smtClean="0"/>
              <a:t>were postoperative </a:t>
            </a:r>
            <a:r>
              <a:rPr lang="en-US" sz="1800" b="1" dirty="0" err="1" smtClean="0"/>
              <a:t>ypStage</a:t>
            </a:r>
            <a:r>
              <a:rPr lang="en-US" sz="1800" b="1" dirty="0" smtClean="0"/>
              <a:t> II/III after preoperative CRT</a:t>
            </a:r>
          </a:p>
          <a:p>
            <a:pPr lvl="1"/>
            <a:r>
              <a:rPr lang="en-US" sz="1800" b="1" dirty="0" smtClean="0"/>
              <a:t>Adjuvant FOLFOX remained a significant factor affecting 3-year DFS</a:t>
            </a:r>
          </a:p>
        </p:txBody>
      </p:sp>
      <p:sp>
        <p:nvSpPr>
          <p:cNvPr id="5124" name="Text Box 4"/>
          <p:cNvSpPr txBox="1">
            <a:spLocks noChangeArrowheads="1"/>
          </p:cNvSpPr>
          <p:nvPr/>
        </p:nvSpPr>
        <p:spPr bwMode="auto">
          <a:xfrm>
            <a:off x="5177120" y="6474897"/>
            <a:ext cx="37462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Hong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3502) </a:t>
            </a:r>
            <a:endParaRPr lang="en-GB" sz="1200" dirty="0">
              <a:solidFill>
                <a:srgbClr val="363636"/>
              </a:solidFill>
            </a:endParaRPr>
          </a:p>
        </p:txBody>
      </p:sp>
    </p:spTree>
    <p:custDataLst>
      <p:tags r:id="rId1"/>
    </p:custDataLst>
    <p:extLst>
      <p:ext uri="{BB962C8B-B14F-4D97-AF65-F5344CB8AC3E}">
        <p14:creationId xmlns:p14="http://schemas.microsoft.com/office/powerpoint/2010/main" val="1318585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1647825" y="1295400"/>
            <a:ext cx="7268493" cy="5486400"/>
          </a:xfrm>
          <a:ln>
            <a:solidFill>
              <a:schemeClr val="accent2"/>
            </a:solidFill>
          </a:ln>
        </p:spPr>
        <p:txBody>
          <a:bodyPr lIns="91440" rIns="0"/>
          <a:lstStyle/>
          <a:p>
            <a:pPr marL="0" indent="0">
              <a:spcBef>
                <a:spcPts val="0"/>
              </a:spcBef>
              <a:buFontTx/>
              <a:buNone/>
              <a:tabLst>
                <a:tab pos="441325" algn="l"/>
              </a:tabLst>
              <a:defRPr/>
            </a:pPr>
            <a:r>
              <a:rPr lang="en-GB" sz="1400" dirty="0" smtClean="0"/>
              <a:t>Dear Colleagues</a:t>
            </a:r>
            <a:endParaRPr lang="en-US" sz="1400" dirty="0" smtClean="0"/>
          </a:p>
          <a:p>
            <a:pPr marL="0" indent="0">
              <a:spcBef>
                <a:spcPts val="0"/>
              </a:spcBef>
              <a:buFontTx/>
              <a:buNone/>
              <a:tabLst>
                <a:tab pos="441325" algn="l"/>
              </a:tabLst>
              <a:defRPr/>
            </a:pPr>
            <a:r>
              <a:rPr lang="en-US" sz="1400" dirty="0" smtClean="0"/>
              <a:t>It is my pleasure to present this ESDO slide set which has been designed to highlight and summarise key findings in gastric cancers from the major congresses in 2014. This slide set specifically focuses on the American Society of Clinical Oncology Gastrointestinal Cancers Symposium and 50</a:t>
            </a:r>
            <a:r>
              <a:rPr lang="en-US" sz="1400" baseline="30000" dirty="0" smtClean="0"/>
              <a:t>th</a:t>
            </a:r>
            <a:r>
              <a:rPr lang="en-US" sz="1400" dirty="0" smtClean="0"/>
              <a:t> Annual Meeting.</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gastric cancers 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spcAft>
                <a:spcPts val="1200"/>
              </a:spcAft>
              <a:buFontTx/>
              <a:buNone/>
              <a:tabLst>
                <a:tab pos="441325" algn="l"/>
              </a:tabLst>
              <a:defRPr/>
            </a:pPr>
            <a:r>
              <a:rPr lang="en-US" sz="1400" dirty="0" smtClean="0"/>
              <a:t>And finally, we are also very grateful to Lilly Oncology for their financial, </a:t>
            </a:r>
            <a:r>
              <a:rPr lang="en-US" sz="1400" dirty="0" err="1" smtClean="0"/>
              <a:t>administerial</a:t>
            </a:r>
            <a:r>
              <a:rPr lang="en-US" sz="1400" dirty="0" smtClean="0"/>
              <a:t> and logistical support in the realisation of this activity.</a:t>
            </a:r>
          </a:p>
          <a:p>
            <a:pPr marL="0" indent="0">
              <a:spcAft>
                <a:spcPts val="1200"/>
              </a:spcAft>
              <a:buNone/>
              <a:tabLst>
                <a:tab pos="441325" algn="l"/>
              </a:tabLst>
              <a:defRPr/>
            </a:pPr>
            <a:r>
              <a:rPr lang="en-US" sz="1400" dirty="0" smtClean="0"/>
              <a:t>Yours sincerely, </a:t>
            </a:r>
            <a:endParaRPr lang="en-US" sz="1400" dirty="0"/>
          </a:p>
          <a:p>
            <a:pPr marL="0" indent="0">
              <a:spcAft>
                <a:spcPts val="1200"/>
              </a:spcAft>
              <a:buNone/>
              <a:tabLst>
                <a:tab pos="441325" algn="l"/>
              </a:tabLst>
              <a:defRPr/>
            </a:pPr>
            <a:r>
              <a:rPr lang="en-GB" sz="1400" dirty="0" smtClean="0"/>
              <a:t>Eric </a:t>
            </a:r>
            <a:r>
              <a:rPr lang="en-GB" sz="1400" dirty="0"/>
              <a:t>Van </a:t>
            </a:r>
            <a:r>
              <a:rPr lang="en-GB" sz="1400" dirty="0" err="1" smtClean="0"/>
              <a:t>Cutsem</a:t>
            </a:r>
            <a:r>
              <a:rPr lang="en-GB" sz="1400" dirty="0"/>
              <a:t/>
            </a:r>
            <a:br>
              <a:rPr lang="en-GB" sz="1400" dirty="0"/>
            </a:br>
            <a:r>
              <a:rPr lang="en-GB" sz="1400" dirty="0"/>
              <a:t>Wolff Schmiegel</a:t>
            </a:r>
            <a:br>
              <a:rPr lang="en-GB" sz="1400" dirty="0"/>
            </a:br>
            <a:r>
              <a:rPr lang="en-GB" sz="1400" dirty="0" err="1"/>
              <a:t>Phillippe</a:t>
            </a:r>
            <a:r>
              <a:rPr lang="en-GB" sz="1400" dirty="0"/>
              <a:t> Rougier</a:t>
            </a:r>
            <a:br>
              <a:rPr lang="en-GB" sz="1400" dirty="0"/>
            </a:br>
            <a:r>
              <a:rPr lang="en-GB" sz="1400" dirty="0"/>
              <a:t>Thomas </a:t>
            </a:r>
            <a:r>
              <a:rPr lang="en-GB" sz="1400" dirty="0" err="1" smtClean="0"/>
              <a:t>Seufferlein</a:t>
            </a:r>
            <a:r>
              <a:rPr lang="en-GB" sz="1400" dirty="0"/>
              <a:t/>
            </a:r>
            <a:br>
              <a:rPr lang="en-GB" sz="1400" dirty="0"/>
            </a:br>
            <a:r>
              <a:rPr lang="en-GB" sz="1400" dirty="0"/>
              <a:t>Thomas </a:t>
            </a:r>
            <a:r>
              <a:rPr lang="en-GB" sz="1400" dirty="0" err="1" smtClean="0"/>
              <a:t>Grünberger</a:t>
            </a:r>
            <a:r>
              <a:rPr lang="en-GB" sz="1400" dirty="0"/>
              <a:t/>
            </a:r>
            <a:br>
              <a:rPr lang="en-GB" sz="1400" dirty="0"/>
            </a:br>
            <a:r>
              <a:rPr lang="en-GB" sz="1400" dirty="0"/>
              <a:t>Jean-Luc Van </a:t>
            </a:r>
            <a:r>
              <a:rPr lang="en-GB" sz="1400" dirty="0" err="1" smtClean="0"/>
              <a:t>Laetham</a:t>
            </a:r>
            <a:r>
              <a:rPr lang="en-GB" sz="1400" dirty="0"/>
              <a:t/>
            </a:r>
            <a:br>
              <a:rPr lang="en-GB" sz="1400" dirty="0"/>
            </a:br>
            <a:r>
              <a:rPr lang="en-GB" sz="1400" dirty="0" err="1"/>
              <a:t>Côme</a:t>
            </a:r>
            <a:r>
              <a:rPr lang="en-GB" sz="1400" dirty="0"/>
              <a:t> </a:t>
            </a:r>
            <a:r>
              <a:rPr lang="en-GB" sz="1400" dirty="0" err="1"/>
              <a:t>Lepage</a:t>
            </a:r>
            <a:r>
              <a:rPr lang="en-GB" sz="1400" dirty="0">
                <a:solidFill>
                  <a:srgbClr val="FF0000"/>
                </a:solidFill>
              </a:rPr>
              <a:t/>
            </a:r>
            <a:br>
              <a:rPr lang="en-GB" sz="1400" dirty="0">
                <a:solidFill>
                  <a:srgbClr val="FF0000"/>
                </a:solidFill>
              </a:rPr>
            </a:br>
            <a:r>
              <a:rPr lang="en-GB" sz="1400" u="sng" dirty="0"/>
              <a:t>(ESDO Governing Board)</a:t>
            </a:r>
            <a:endParaRPr lang="en-GB" sz="1400" b="1" i="1" u="sng"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0348" y="5251209"/>
            <a:ext cx="1500059" cy="1403328"/>
          </a:xfrm>
          <a:prstGeom prst="rect">
            <a:avLst/>
          </a:prstGeom>
        </p:spPr>
      </p:pic>
    </p:spTree>
    <p:custDataLst>
      <p:tags r:id="rId1"/>
    </p:custDataLst>
    <p:extLst>
      <p:ext uri="{BB962C8B-B14F-4D97-AF65-F5344CB8AC3E}">
        <p14:creationId xmlns:p14="http://schemas.microsoft.com/office/powerpoint/2010/main" val="2667968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Adjuvant therapy</a:t>
            </a:r>
            <a:endParaRPr lang="en-GB" dirty="0"/>
          </a:p>
        </p:txBody>
      </p:sp>
      <p:sp>
        <p:nvSpPr>
          <p:cNvPr id="3" name="Text Placeholder 2"/>
          <p:cNvSpPr>
            <a:spLocks noGrp="1"/>
          </p:cNvSpPr>
          <p:nvPr>
            <p:ph type="body" idx="1"/>
          </p:nvPr>
        </p:nvSpPr>
        <p:spPr/>
        <p:txBody>
          <a:bodyPr/>
          <a:lstStyle/>
          <a:p>
            <a:r>
              <a:rPr lang="en-GB" b="1" dirty="0" smtClean="0"/>
              <a:t>COLON CANCER</a:t>
            </a:r>
            <a:endParaRPr lang="en-GB" b="1" dirty="0"/>
          </a:p>
        </p:txBody>
      </p:sp>
    </p:spTree>
    <p:extLst>
      <p:ext uri="{BB962C8B-B14F-4D97-AF65-F5344CB8AC3E}">
        <p14:creationId xmlns:p14="http://schemas.microsoft.com/office/powerpoint/2010/main" val="2455581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386: </a:t>
            </a:r>
            <a:r>
              <a:rPr lang="en-GB" sz="1800" dirty="0" smtClean="0"/>
              <a:t>Regular aspirin (ASA) use and survival in patients with PIK3CA-mutated metastatic colorectal cancer (CRC) </a:t>
            </a:r>
            <a:r>
              <a:rPr lang="en-US" sz="1800" dirty="0" smtClean="0"/>
              <a:t>– Kothari N et al</a:t>
            </a:r>
            <a:endParaRPr lang="en-US" sz="1800" dirty="0"/>
          </a:p>
        </p:txBody>
      </p:sp>
      <p:sp>
        <p:nvSpPr>
          <p:cNvPr id="3" name="Content Placeholder 2"/>
          <p:cNvSpPr>
            <a:spLocks noGrp="1"/>
          </p:cNvSpPr>
          <p:nvPr>
            <p:ph idx="1"/>
          </p:nvPr>
        </p:nvSpPr>
        <p:spPr/>
        <p:txBody>
          <a:bodyPr/>
          <a:lstStyle/>
          <a:p>
            <a:r>
              <a:rPr lang="en-US" sz="1600" b="1" dirty="0" smtClean="0"/>
              <a:t>Study objective</a:t>
            </a:r>
          </a:p>
          <a:p>
            <a:pPr lvl="1"/>
            <a:r>
              <a:rPr lang="en-US" sz="1600" dirty="0" smtClean="0"/>
              <a:t>A retrospective analysis of the benefits on survival of aspirin therapy in CRC and to determine the role of PIK3CA as a predictive biomarker</a:t>
            </a:r>
          </a:p>
        </p:txBody>
      </p:sp>
      <p:sp>
        <p:nvSpPr>
          <p:cNvPr id="4" name="Text Placeholder 3"/>
          <p:cNvSpPr>
            <a:spLocks noGrp="1"/>
          </p:cNvSpPr>
          <p:nvPr>
            <p:ph type="body" sz="quarter" idx="4294967295"/>
          </p:nvPr>
        </p:nvSpPr>
        <p:spPr>
          <a:xfrm>
            <a:off x="4806950" y="6388100"/>
            <a:ext cx="4337050" cy="307975"/>
          </a:xfrm>
        </p:spPr>
        <p:txBody>
          <a:bodyPr lIns="36000" tIns="36000" rIns="36000" bIns="36000" anchor="b" anchorCtr="0"/>
          <a:lstStyle/>
          <a:p>
            <a:pPr marL="0" indent="0" algn="r">
              <a:buNone/>
            </a:pPr>
            <a:r>
              <a:rPr lang="fr-FR" sz="1100" dirty="0" err="1" smtClean="0"/>
              <a:t>Kothari</a:t>
            </a:r>
            <a:r>
              <a:rPr lang="fr-FR" sz="1100" dirty="0" smtClean="0"/>
              <a:t> et </a:t>
            </a:r>
            <a:r>
              <a:rPr lang="fr-FR" sz="1100" dirty="0"/>
              <a:t>al. J Clin </a:t>
            </a:r>
            <a:r>
              <a:rPr lang="fr-FR" sz="1100" dirty="0" err="1"/>
              <a:t>Oncol</a:t>
            </a:r>
            <a:r>
              <a:rPr lang="fr-FR" sz="1100" dirty="0"/>
              <a:t> 2014; 32 (</a:t>
            </a:r>
            <a:r>
              <a:rPr lang="fr-FR" sz="1100" dirty="0" err="1"/>
              <a:t>suppl</a:t>
            </a:r>
            <a:r>
              <a:rPr lang="fr-FR" sz="1100" dirty="0"/>
              <a:t> 3; </a:t>
            </a:r>
            <a:r>
              <a:rPr lang="fr-FR" sz="1100" dirty="0" err="1" smtClean="0"/>
              <a:t>abstr</a:t>
            </a:r>
            <a:r>
              <a:rPr lang="fr-FR" sz="1100" dirty="0" smtClean="0"/>
              <a:t> 386)</a:t>
            </a:r>
            <a:endParaRPr lang="en-GB" sz="1100" dirty="0"/>
          </a:p>
        </p:txBody>
      </p:sp>
      <p:sp>
        <p:nvSpPr>
          <p:cNvPr id="11" name="Rounded Rectangle 10"/>
          <p:cNvSpPr/>
          <p:nvPr/>
        </p:nvSpPr>
        <p:spPr bwMode="auto">
          <a:xfrm>
            <a:off x="602797" y="2585349"/>
            <a:ext cx="2654754" cy="1052770"/>
          </a:xfrm>
          <a:prstGeom prst="roundRect">
            <a:avLst/>
          </a:prstGeom>
          <a:solidFill>
            <a:schemeClr val="accent3"/>
          </a:solidFill>
          <a:ln w="9525" algn="ctr">
            <a:noFill/>
            <a:round/>
            <a:headEnd/>
            <a:tailEnd/>
          </a:ln>
        </p:spPr>
        <p:txBody>
          <a:bodyPr wrap="square" lIns="90488" tIns="44450" rIns="90488" bIns="44450">
            <a:spAutoFit/>
          </a:bodyPr>
          <a:lstStyle/>
          <a:p>
            <a:r>
              <a:rPr lang="en-GB" sz="1400" b="1" dirty="0" smtClean="0">
                <a:solidFill>
                  <a:srgbClr val="FFFFFF"/>
                </a:solidFill>
              </a:rPr>
              <a:t>1019 CRC patients from Royal Melbourne and Western Hospitals </a:t>
            </a:r>
            <a:br>
              <a:rPr lang="en-GB" sz="1400" b="1" dirty="0" smtClean="0">
                <a:solidFill>
                  <a:srgbClr val="FFFFFF"/>
                </a:solidFill>
              </a:rPr>
            </a:br>
            <a:r>
              <a:rPr lang="en-GB" sz="1400" b="1" dirty="0" smtClean="0">
                <a:solidFill>
                  <a:srgbClr val="FFFFFF"/>
                </a:solidFill>
              </a:rPr>
              <a:t>(1996–2009)</a:t>
            </a:r>
          </a:p>
        </p:txBody>
      </p:sp>
      <p:cxnSp>
        <p:nvCxnSpPr>
          <p:cNvPr id="23" name="AutoShape 19"/>
          <p:cNvCxnSpPr>
            <a:cxnSpLocks noChangeShapeType="1"/>
          </p:cNvCxnSpPr>
          <p:nvPr/>
        </p:nvCxnSpPr>
        <p:spPr bwMode="auto">
          <a:xfrm flipV="1">
            <a:off x="3258903" y="3111192"/>
            <a:ext cx="522522" cy="1085"/>
          </a:xfrm>
          <a:prstGeom prst="straightConnector1">
            <a:avLst/>
          </a:prstGeom>
          <a:noFill/>
          <a:ln w="38100">
            <a:solidFill>
              <a:schemeClr val="bg1"/>
            </a:solidFill>
            <a:round/>
            <a:headEnd/>
            <a:tailEnd type="triangle" w="med" len="med"/>
          </a:ln>
        </p:spPr>
      </p:cxnSp>
      <p:sp>
        <p:nvSpPr>
          <p:cNvPr id="24" name="Rounded Rectangle 23"/>
          <p:cNvSpPr/>
          <p:nvPr/>
        </p:nvSpPr>
        <p:spPr>
          <a:xfrm>
            <a:off x="3791878" y="2673584"/>
            <a:ext cx="2618447" cy="8763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363636"/>
                </a:solidFill>
              </a:rPr>
              <a:t>112 PIK3CA mutants identified (Sanger sequencing for </a:t>
            </a:r>
            <a:br>
              <a:rPr lang="en-GB" sz="1200" b="1" dirty="0" smtClean="0">
                <a:solidFill>
                  <a:srgbClr val="363636"/>
                </a:solidFill>
              </a:rPr>
            </a:br>
            <a:r>
              <a:rPr lang="en-GB" sz="1200" b="1" dirty="0" smtClean="0">
                <a:solidFill>
                  <a:srgbClr val="363636"/>
                </a:solidFill>
              </a:rPr>
              <a:t>exons 9 and 20)</a:t>
            </a:r>
            <a:endParaRPr lang="en-GB" sz="1000" b="1" dirty="0">
              <a:solidFill>
                <a:srgbClr val="363636"/>
              </a:solidFill>
            </a:endParaRPr>
          </a:p>
        </p:txBody>
      </p:sp>
      <p:sp>
        <p:nvSpPr>
          <p:cNvPr id="25" name="Rounded Rectangle 24"/>
          <p:cNvSpPr/>
          <p:nvPr/>
        </p:nvSpPr>
        <p:spPr>
          <a:xfrm>
            <a:off x="3772828" y="4457175"/>
            <a:ext cx="2627972" cy="8763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FFFFFF"/>
                </a:solidFill>
              </a:rPr>
              <a:t>73 PIK3CA </a:t>
            </a:r>
            <a:r>
              <a:rPr lang="en-GB" sz="1200" b="1" dirty="0">
                <a:solidFill>
                  <a:srgbClr val="FFFFFF"/>
                </a:solidFill>
              </a:rPr>
              <a:t>mutants </a:t>
            </a:r>
            <a:r>
              <a:rPr lang="en-GB" sz="1200" b="1" dirty="0" smtClean="0">
                <a:solidFill>
                  <a:srgbClr val="FFFFFF"/>
                </a:solidFill>
              </a:rPr>
              <a:t>identified (targeted </a:t>
            </a:r>
            <a:r>
              <a:rPr lang="en-GB" sz="1200" b="1" dirty="0" err="1" smtClean="0">
                <a:solidFill>
                  <a:srgbClr val="FFFFFF"/>
                </a:solidFill>
              </a:rPr>
              <a:t>exome</a:t>
            </a:r>
            <a:r>
              <a:rPr lang="en-GB" sz="1200" b="1" dirty="0" smtClean="0">
                <a:solidFill>
                  <a:srgbClr val="FFFFFF"/>
                </a:solidFill>
              </a:rPr>
              <a:t> sequencing using </a:t>
            </a:r>
            <a:r>
              <a:rPr lang="en-GB" sz="1200" b="1" dirty="0" err="1" smtClean="0">
                <a:solidFill>
                  <a:srgbClr val="FFFFFF"/>
                </a:solidFill>
              </a:rPr>
              <a:t>Illumina</a:t>
            </a:r>
            <a:r>
              <a:rPr lang="en-GB" sz="1200" b="1" dirty="0" smtClean="0">
                <a:solidFill>
                  <a:srgbClr val="FFFFFF"/>
                </a:solidFill>
              </a:rPr>
              <a:t> NGS technology)</a:t>
            </a:r>
            <a:endParaRPr lang="en-GB" sz="1000" b="1" dirty="0">
              <a:solidFill>
                <a:srgbClr val="FFFFFF"/>
              </a:solidFill>
            </a:endParaRPr>
          </a:p>
        </p:txBody>
      </p:sp>
      <p:sp>
        <p:nvSpPr>
          <p:cNvPr id="15" name="Rectangle 9"/>
          <p:cNvSpPr txBox="1">
            <a:spLocks noChangeArrowheads="1"/>
          </p:cNvSpPr>
          <p:nvPr/>
        </p:nvSpPr>
        <p:spPr bwMode="auto">
          <a:xfrm>
            <a:off x="485775" y="5476250"/>
            <a:ext cx="4267200" cy="59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400" b="1" kern="0" dirty="0" smtClean="0">
                <a:solidFill>
                  <a:srgbClr val="363636"/>
                </a:solidFill>
              </a:rPr>
              <a:t>Primary endpoint</a:t>
            </a:r>
          </a:p>
          <a:p>
            <a:pPr>
              <a:buClr>
                <a:srgbClr val="043882"/>
              </a:buClr>
            </a:pPr>
            <a:r>
              <a:rPr lang="en-GB" sz="1400" kern="0" dirty="0" smtClean="0">
                <a:solidFill>
                  <a:srgbClr val="363636"/>
                </a:solidFill>
              </a:rPr>
              <a:t>OS</a:t>
            </a:r>
          </a:p>
        </p:txBody>
      </p:sp>
      <p:sp>
        <p:nvSpPr>
          <p:cNvPr id="17" name="Rounded Rectangle 16"/>
          <p:cNvSpPr/>
          <p:nvPr/>
        </p:nvSpPr>
        <p:spPr bwMode="auto">
          <a:xfrm>
            <a:off x="612320" y="4368940"/>
            <a:ext cx="2664279" cy="1052770"/>
          </a:xfrm>
          <a:prstGeom prst="roundRect">
            <a:avLst/>
          </a:prstGeom>
          <a:solidFill>
            <a:schemeClr val="accent3"/>
          </a:solidFill>
          <a:ln w="9525" algn="ctr">
            <a:noFill/>
            <a:round/>
            <a:headEnd/>
            <a:tailEnd/>
          </a:ln>
        </p:spPr>
        <p:txBody>
          <a:bodyPr wrap="square" lIns="90488" tIns="44450" rIns="90488" bIns="44450">
            <a:spAutoFit/>
          </a:bodyPr>
          <a:lstStyle/>
          <a:p>
            <a:r>
              <a:rPr lang="en-GB" sz="1400" b="1" dirty="0" smtClean="0">
                <a:solidFill>
                  <a:srgbClr val="FFFFFF"/>
                </a:solidFill>
              </a:rPr>
              <a:t>468 CRC patients from Moffitt Cancer </a:t>
            </a:r>
            <a:r>
              <a:rPr lang="en-GB" sz="1400" b="1" dirty="0" err="1" smtClean="0">
                <a:solidFill>
                  <a:srgbClr val="FFFFFF"/>
                </a:solidFill>
              </a:rPr>
              <a:t>Center</a:t>
            </a:r>
            <a:r>
              <a:rPr lang="en-GB" sz="1400" b="1" dirty="0">
                <a:solidFill>
                  <a:srgbClr val="FFFFFF"/>
                </a:solidFill>
              </a:rPr>
              <a:t> </a:t>
            </a:r>
            <a:r>
              <a:rPr lang="en-GB" sz="1400" b="1" dirty="0" smtClean="0">
                <a:solidFill>
                  <a:srgbClr val="FFFFFF"/>
                </a:solidFill>
              </a:rPr>
              <a:t>and consortium sites </a:t>
            </a:r>
            <a:br>
              <a:rPr lang="en-GB" sz="1400" b="1" dirty="0" smtClean="0">
                <a:solidFill>
                  <a:srgbClr val="FFFFFF"/>
                </a:solidFill>
              </a:rPr>
            </a:br>
            <a:r>
              <a:rPr lang="en-GB" sz="1400" b="1" dirty="0" smtClean="0">
                <a:solidFill>
                  <a:srgbClr val="FFFFFF"/>
                </a:solidFill>
              </a:rPr>
              <a:t>(1998–2010)</a:t>
            </a:r>
            <a:endParaRPr lang="en-GB" sz="1400" b="1" dirty="0">
              <a:solidFill>
                <a:srgbClr val="FFFFFF"/>
              </a:solidFill>
            </a:endParaRPr>
          </a:p>
        </p:txBody>
      </p:sp>
      <p:cxnSp>
        <p:nvCxnSpPr>
          <p:cNvPr id="18" name="AutoShape 19"/>
          <p:cNvCxnSpPr>
            <a:cxnSpLocks noChangeShapeType="1"/>
          </p:cNvCxnSpPr>
          <p:nvPr/>
        </p:nvCxnSpPr>
        <p:spPr bwMode="auto">
          <a:xfrm flipV="1">
            <a:off x="3258903" y="4894783"/>
            <a:ext cx="522522" cy="1085"/>
          </a:xfrm>
          <a:prstGeom prst="straightConnector1">
            <a:avLst/>
          </a:prstGeom>
          <a:noFill/>
          <a:ln w="38100">
            <a:solidFill>
              <a:schemeClr val="bg1"/>
            </a:solidFill>
            <a:round/>
            <a:headEnd/>
            <a:tailEnd type="triangle" w="med" len="med"/>
          </a:ln>
        </p:spPr>
      </p:cxnSp>
      <p:cxnSp>
        <p:nvCxnSpPr>
          <p:cNvPr id="27" name="AutoShape 15"/>
          <p:cNvCxnSpPr>
            <a:cxnSpLocks noChangeShapeType="1"/>
            <a:endCxn id="30" idx="0"/>
          </p:cNvCxnSpPr>
          <p:nvPr/>
        </p:nvCxnSpPr>
        <p:spPr bwMode="auto">
          <a:xfrm>
            <a:off x="6401941" y="3111192"/>
            <a:ext cx="1275674" cy="641659"/>
          </a:xfrm>
          <a:prstGeom prst="bentConnector2">
            <a:avLst/>
          </a:prstGeom>
          <a:noFill/>
          <a:ln w="38100">
            <a:solidFill>
              <a:schemeClr val="bg1"/>
            </a:solidFill>
            <a:miter lim="800000"/>
            <a:headEnd/>
            <a:tailEnd type="triangle" w="med" len="med"/>
          </a:ln>
        </p:spPr>
      </p:cxnSp>
      <p:cxnSp>
        <p:nvCxnSpPr>
          <p:cNvPr id="29" name="AutoShape 15"/>
          <p:cNvCxnSpPr>
            <a:cxnSpLocks noChangeShapeType="1"/>
            <a:endCxn id="30" idx="2"/>
          </p:cNvCxnSpPr>
          <p:nvPr/>
        </p:nvCxnSpPr>
        <p:spPr bwMode="auto">
          <a:xfrm flipV="1">
            <a:off x="6401941" y="4267201"/>
            <a:ext cx="1275674" cy="628668"/>
          </a:xfrm>
          <a:prstGeom prst="bentConnector2">
            <a:avLst/>
          </a:prstGeom>
          <a:noFill/>
          <a:ln w="38100">
            <a:solidFill>
              <a:schemeClr val="bg1"/>
            </a:solidFill>
            <a:miter lim="800000"/>
            <a:headEnd/>
            <a:tailEnd type="triangle" w="med" len="med"/>
          </a:ln>
        </p:spPr>
      </p:cxnSp>
      <p:sp>
        <p:nvSpPr>
          <p:cNvPr id="30" name="Rounded Rectangle 29"/>
          <p:cNvSpPr/>
          <p:nvPr/>
        </p:nvSpPr>
        <p:spPr>
          <a:xfrm>
            <a:off x="6792254" y="3752851"/>
            <a:ext cx="1770722" cy="5143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363636"/>
                </a:solidFill>
              </a:rPr>
              <a:t>185 PIK3CA mutants</a:t>
            </a:r>
            <a:endParaRPr lang="en-GB" sz="1000" b="1" dirty="0">
              <a:solidFill>
                <a:srgbClr val="363636"/>
              </a:solidFill>
            </a:endParaRPr>
          </a:p>
        </p:txBody>
      </p:sp>
    </p:spTree>
    <p:extLst>
      <p:ext uri="{BB962C8B-B14F-4D97-AF65-F5344CB8AC3E}">
        <p14:creationId xmlns:p14="http://schemas.microsoft.com/office/powerpoint/2010/main" val="2387535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386: </a:t>
            </a:r>
            <a:r>
              <a:rPr lang="en-GB" sz="1800" dirty="0" smtClean="0"/>
              <a:t>Regular aspirin (ASA) use and survival in patients with PIK3CA-mutated metastatic colorectal cancer (CRC) </a:t>
            </a:r>
            <a:r>
              <a:rPr lang="en-US" sz="1800" dirty="0" smtClean="0"/>
              <a:t>– Kothari N et al</a:t>
            </a:r>
            <a:endParaRPr lang="en-US" sz="16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08305598"/>
              </p:ext>
            </p:extLst>
          </p:nvPr>
        </p:nvGraphicFramePr>
        <p:xfrm>
          <a:off x="228600" y="2549525"/>
          <a:ext cx="8686556" cy="3262845"/>
        </p:xfrm>
        <a:graphic>
          <a:graphicData uri="http://schemas.openxmlformats.org/drawingml/2006/table">
            <a:tbl>
              <a:tblPr firstRow="1" bandRow="1">
                <a:tableStyleId>{69012ECD-51FC-41F1-AA8D-1B2483CD663E}</a:tableStyleId>
              </a:tblPr>
              <a:tblGrid>
                <a:gridCol w="2209800"/>
                <a:gridCol w="1619189"/>
                <a:gridCol w="1619189"/>
                <a:gridCol w="1619189"/>
                <a:gridCol w="1619189"/>
              </a:tblGrid>
              <a:tr h="336765">
                <a:tc>
                  <a:txBody>
                    <a:bodyPr/>
                    <a:lstStyle/>
                    <a:p>
                      <a:pPr algn="l"/>
                      <a:r>
                        <a:rPr lang="en-US" sz="1400" b="1" kern="1200" dirty="0" smtClean="0">
                          <a:solidFill>
                            <a:schemeClr val="tx2"/>
                          </a:solidFill>
                          <a:latin typeface="+mn-lt"/>
                          <a:ea typeface="+mn-ea"/>
                          <a:cs typeface="+mn-cs"/>
                        </a:rPr>
                        <a:t>CRC stage</a:t>
                      </a:r>
                      <a:endParaRPr lang="en-US" sz="1400" b="1" kern="1200" dirty="0">
                        <a:solidFill>
                          <a:schemeClr val="tx2"/>
                        </a:solidFill>
                        <a:latin typeface="+mn-lt"/>
                        <a:ea typeface="+mn-ea"/>
                        <a:cs typeface="+mn-cs"/>
                      </a:endParaRPr>
                    </a:p>
                  </a:txBody>
                  <a:tcPr marL="93751" marR="93751" anchor="b"/>
                </a:tc>
                <a:tc>
                  <a:txBody>
                    <a:bodyPr/>
                    <a:lstStyle/>
                    <a:p>
                      <a:pPr marL="0" algn="ctr" defTabSz="914400" rtl="0" eaLnBrk="1" latinLnBrk="0" hangingPunct="1"/>
                      <a:r>
                        <a:rPr lang="en-GB" sz="1400" b="1" kern="1200" dirty="0" smtClean="0">
                          <a:solidFill>
                            <a:schemeClr val="tx2"/>
                          </a:solidFill>
                          <a:latin typeface="+mn-lt"/>
                          <a:ea typeface="+mn-ea"/>
                          <a:cs typeface="+mn-cs"/>
                        </a:rPr>
                        <a:t>Outcome</a:t>
                      </a:r>
                      <a:endParaRPr lang="en-GB" sz="1400" b="1" kern="1200" dirty="0">
                        <a:solidFill>
                          <a:schemeClr val="tx2"/>
                        </a:solidFill>
                        <a:latin typeface="+mn-lt"/>
                        <a:ea typeface="+mn-ea"/>
                        <a:cs typeface="+mn-cs"/>
                      </a:endParaRPr>
                    </a:p>
                  </a:txBody>
                  <a:tcPr marL="93751" marR="93751" anchor="b"/>
                </a:tc>
                <a:tc>
                  <a:txBody>
                    <a:bodyPr/>
                    <a:lstStyle/>
                    <a:p>
                      <a:pPr algn="ctr"/>
                      <a:r>
                        <a:rPr lang="en-US" sz="1400" dirty="0" smtClean="0">
                          <a:solidFill>
                            <a:schemeClr val="tx2"/>
                          </a:solidFill>
                        </a:rPr>
                        <a:t>HR</a:t>
                      </a:r>
                      <a:endParaRPr lang="en-US" sz="1400" dirty="0">
                        <a:solidFill>
                          <a:schemeClr val="tx2"/>
                        </a:solidFill>
                      </a:endParaRPr>
                    </a:p>
                  </a:txBody>
                  <a:tcPr marL="93751" marR="93751"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95% CI</a:t>
                      </a:r>
                    </a:p>
                  </a:txBody>
                  <a:tcPr marL="93751" marR="93751"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p-value</a:t>
                      </a:r>
                    </a:p>
                  </a:txBody>
                  <a:tcPr marL="93751" marR="93751" anchor="b"/>
                </a:tc>
              </a:tr>
              <a:tr h="311876">
                <a:tc>
                  <a:txBody>
                    <a:bodyPr/>
                    <a:lstStyle/>
                    <a:p>
                      <a:pPr marL="0" indent="0" algn="l"/>
                      <a:r>
                        <a:rPr lang="en-US" sz="1400" b="1" dirty="0" smtClean="0">
                          <a:solidFill>
                            <a:schemeClr val="tx1"/>
                          </a:solidFill>
                        </a:rPr>
                        <a:t>All stages</a:t>
                      </a:r>
                    </a:p>
                    <a:p>
                      <a:pPr marL="180975" indent="0" algn="l"/>
                      <a:r>
                        <a:rPr lang="en-US" sz="1400" dirty="0" smtClean="0">
                          <a:solidFill>
                            <a:schemeClr val="tx1"/>
                          </a:solidFill>
                        </a:rPr>
                        <a:t>Aspirin</a:t>
                      </a:r>
                      <a:r>
                        <a:rPr lang="en-US" sz="1400" baseline="0" dirty="0" smtClean="0">
                          <a:solidFill>
                            <a:schemeClr val="tx1"/>
                          </a:solidFill>
                        </a:rPr>
                        <a:t> (n=49) </a:t>
                      </a:r>
                    </a:p>
                    <a:p>
                      <a:pPr marL="180975" indent="0" algn="l"/>
                      <a:r>
                        <a:rPr lang="en-US" sz="1400" baseline="0" dirty="0" smtClean="0">
                          <a:solidFill>
                            <a:schemeClr val="tx1"/>
                          </a:solidFill>
                        </a:rPr>
                        <a:t>No aspirin (n=136)</a:t>
                      </a:r>
                      <a:endParaRPr lang="en-US" sz="1400" dirty="0">
                        <a:solidFill>
                          <a:schemeClr val="tx1"/>
                        </a:solidFill>
                      </a:endParaRPr>
                    </a:p>
                  </a:txBody>
                  <a:tcPr marL="93751" marR="93751"/>
                </a:tc>
                <a:tc>
                  <a:txBody>
                    <a:bodyPr/>
                    <a:lstStyle/>
                    <a:p>
                      <a:pPr algn="ctr"/>
                      <a:r>
                        <a:rPr lang="en-GB" sz="1400" dirty="0" smtClean="0"/>
                        <a:t>OS</a:t>
                      </a:r>
                      <a:endParaRPr lang="en-GB" sz="1400" dirty="0"/>
                    </a:p>
                  </a:txBody>
                  <a:tcPr marL="93751" marR="93751" anchor="ctr"/>
                </a:tc>
                <a:tc>
                  <a:txBody>
                    <a:bodyPr/>
                    <a:lstStyle/>
                    <a:p>
                      <a:pPr algn="ctr"/>
                      <a:r>
                        <a:rPr lang="en-GB" sz="1400" dirty="0" smtClean="0"/>
                        <a:t>0.96</a:t>
                      </a:r>
                      <a:endParaRPr lang="en-GB" sz="1400" dirty="0"/>
                    </a:p>
                  </a:txBody>
                  <a:tcPr marL="93751" marR="93751" anchor="ctr"/>
                </a:tc>
                <a:tc>
                  <a:txBody>
                    <a:bodyPr/>
                    <a:lstStyle/>
                    <a:p>
                      <a:pPr algn="ctr"/>
                      <a:r>
                        <a:rPr lang="en-GB" sz="1400" dirty="0" smtClean="0"/>
                        <a:t>0.58, 1.57</a:t>
                      </a:r>
                      <a:endParaRPr lang="en-GB" sz="1400" dirty="0"/>
                    </a:p>
                  </a:txBody>
                  <a:tcPr marL="93751" marR="93751" anchor="ctr"/>
                </a:tc>
                <a:tc>
                  <a:txBody>
                    <a:bodyPr/>
                    <a:lstStyle/>
                    <a:p>
                      <a:pPr algn="ctr"/>
                      <a:r>
                        <a:rPr lang="en-GB" sz="1400" dirty="0" smtClean="0"/>
                        <a:t>0.86</a:t>
                      </a:r>
                      <a:endParaRPr lang="en-GB" sz="1400" dirty="0"/>
                    </a:p>
                  </a:txBody>
                  <a:tcPr marL="93751" marR="93751" anchor="ctr"/>
                </a:tc>
              </a:tr>
              <a:tr h="390525">
                <a:tc>
                  <a:txBody>
                    <a:bodyPr/>
                    <a:lstStyle/>
                    <a:p>
                      <a:pPr algn="l"/>
                      <a:r>
                        <a:rPr lang="en-US" sz="1400" b="1" dirty="0" smtClean="0">
                          <a:solidFill>
                            <a:schemeClr val="tx1"/>
                          </a:solidFill>
                        </a:rPr>
                        <a:t>Stage</a:t>
                      </a:r>
                      <a:r>
                        <a:rPr lang="en-US" sz="1400" b="1" baseline="0" dirty="0" smtClean="0">
                          <a:solidFill>
                            <a:schemeClr val="tx1"/>
                          </a:solidFill>
                        </a:rPr>
                        <a:t> 2</a:t>
                      </a:r>
                    </a:p>
                    <a:p>
                      <a:pPr marL="180975" indent="0" algn="l"/>
                      <a:r>
                        <a:rPr lang="en-US" sz="1400" dirty="0" smtClean="0">
                          <a:solidFill>
                            <a:schemeClr val="tx1"/>
                          </a:solidFill>
                        </a:rPr>
                        <a:t>Aspirin</a:t>
                      </a:r>
                      <a:r>
                        <a:rPr lang="en-US" sz="1400" baseline="0" dirty="0" smtClean="0">
                          <a:solidFill>
                            <a:schemeClr val="tx1"/>
                          </a:solidFill>
                        </a:rPr>
                        <a:t> (n=16) </a:t>
                      </a:r>
                    </a:p>
                    <a:p>
                      <a:pPr marL="180975" indent="0" algn="l"/>
                      <a:r>
                        <a:rPr lang="en-US" sz="1400" baseline="0" dirty="0" smtClean="0">
                          <a:solidFill>
                            <a:schemeClr val="tx1"/>
                          </a:solidFill>
                        </a:rPr>
                        <a:t>No aspirin (n=50)</a:t>
                      </a:r>
                      <a:endParaRPr lang="en-US" sz="1400" dirty="0" smtClean="0">
                        <a:solidFill>
                          <a:schemeClr val="tx1"/>
                        </a:solidFill>
                      </a:endParaRPr>
                    </a:p>
                  </a:txBody>
                  <a:tcPr marL="93751" marR="93751"/>
                </a:tc>
                <a:tc>
                  <a:txBody>
                    <a:bodyPr/>
                    <a:lstStyle/>
                    <a:p>
                      <a:pPr algn="ctr"/>
                      <a:r>
                        <a:rPr lang="en-GB" sz="1400" dirty="0" smtClean="0"/>
                        <a:t>RFS</a:t>
                      </a:r>
                      <a:endParaRPr lang="en-GB" sz="1400" dirty="0"/>
                    </a:p>
                  </a:txBody>
                  <a:tcPr marL="93751" marR="93751" anchor="ctr"/>
                </a:tc>
                <a:tc>
                  <a:txBody>
                    <a:bodyPr/>
                    <a:lstStyle/>
                    <a:p>
                      <a:pPr algn="ctr"/>
                      <a:r>
                        <a:rPr lang="en-US" sz="1400" dirty="0" smtClean="0">
                          <a:solidFill>
                            <a:schemeClr val="tx1"/>
                          </a:solidFill>
                        </a:rPr>
                        <a:t>1.34</a:t>
                      </a:r>
                      <a:endParaRPr lang="en-US" sz="1400" dirty="0">
                        <a:solidFill>
                          <a:schemeClr val="tx1"/>
                        </a:solidFill>
                      </a:endParaRPr>
                    </a:p>
                  </a:txBody>
                  <a:tcPr marL="93751" marR="93751" anchor="ctr"/>
                </a:tc>
                <a:tc>
                  <a:txBody>
                    <a:bodyPr/>
                    <a:lstStyle/>
                    <a:p>
                      <a:pPr algn="ctr"/>
                      <a:r>
                        <a:rPr lang="en-US" sz="1400" dirty="0" smtClean="0">
                          <a:solidFill>
                            <a:schemeClr val="tx1"/>
                          </a:solidFill>
                        </a:rPr>
                        <a:t>0.22,</a:t>
                      </a:r>
                      <a:r>
                        <a:rPr lang="en-US" sz="1400" baseline="0" dirty="0" smtClean="0">
                          <a:solidFill>
                            <a:schemeClr val="tx1"/>
                          </a:solidFill>
                        </a:rPr>
                        <a:t> 5.81</a:t>
                      </a:r>
                      <a:endParaRPr lang="en-US" sz="1400" dirty="0">
                        <a:solidFill>
                          <a:schemeClr val="tx1"/>
                        </a:solidFill>
                      </a:endParaRPr>
                    </a:p>
                  </a:txBody>
                  <a:tcPr marL="93751" marR="93751" anchor="ctr"/>
                </a:tc>
                <a:tc>
                  <a:txBody>
                    <a:bodyPr/>
                    <a:lstStyle/>
                    <a:p>
                      <a:pPr algn="ctr"/>
                      <a:r>
                        <a:rPr lang="en-US" sz="1400" dirty="0" smtClean="0">
                          <a:solidFill>
                            <a:schemeClr val="tx1"/>
                          </a:solidFill>
                        </a:rPr>
                        <a:t>0.67</a:t>
                      </a:r>
                      <a:endParaRPr lang="en-US" sz="1400" dirty="0">
                        <a:solidFill>
                          <a:schemeClr val="tx1"/>
                        </a:solidFill>
                      </a:endParaRPr>
                    </a:p>
                  </a:txBody>
                  <a:tcPr marL="93751" marR="93751" anchor="ctr"/>
                </a:tc>
              </a:tr>
              <a:tr h="390525">
                <a:tc>
                  <a:txBody>
                    <a:bodyPr/>
                    <a:lstStyle/>
                    <a:p>
                      <a:pPr algn="l"/>
                      <a:r>
                        <a:rPr lang="en-US" sz="1400" b="1" dirty="0" smtClean="0">
                          <a:solidFill>
                            <a:schemeClr val="tx1"/>
                          </a:solidFill>
                        </a:rPr>
                        <a:t>Stage 3 </a:t>
                      </a:r>
                    </a:p>
                    <a:p>
                      <a:pPr marL="180975" indent="0" algn="l"/>
                      <a:r>
                        <a:rPr lang="en-US" sz="1400" dirty="0" smtClean="0">
                          <a:solidFill>
                            <a:schemeClr val="tx1"/>
                          </a:solidFill>
                        </a:rPr>
                        <a:t>Aspirin</a:t>
                      </a:r>
                      <a:r>
                        <a:rPr lang="en-US" sz="1400" baseline="0" dirty="0" smtClean="0">
                          <a:solidFill>
                            <a:schemeClr val="tx1"/>
                          </a:solidFill>
                        </a:rPr>
                        <a:t> (n=22) </a:t>
                      </a:r>
                    </a:p>
                    <a:p>
                      <a:pPr marL="180975" indent="0" algn="l"/>
                      <a:r>
                        <a:rPr lang="en-US" sz="1400" baseline="0" dirty="0" smtClean="0">
                          <a:solidFill>
                            <a:schemeClr val="tx1"/>
                          </a:solidFill>
                        </a:rPr>
                        <a:t>No aspirin (n=45)</a:t>
                      </a:r>
                      <a:endParaRPr lang="en-US" sz="1400" dirty="0" smtClean="0">
                        <a:solidFill>
                          <a:schemeClr val="tx1"/>
                        </a:solidFill>
                      </a:endParaRPr>
                    </a:p>
                  </a:txBody>
                  <a:tcPr marL="93751" marR="93751"/>
                </a:tc>
                <a:tc>
                  <a:txBody>
                    <a:bodyPr/>
                    <a:lstStyle/>
                    <a:p>
                      <a:pPr algn="ctr"/>
                      <a:r>
                        <a:rPr lang="en-GB" sz="1400" dirty="0" smtClean="0"/>
                        <a:t>RFS</a:t>
                      </a:r>
                      <a:endParaRPr lang="en-GB" sz="1400" dirty="0"/>
                    </a:p>
                  </a:txBody>
                  <a:tcPr marL="93751" marR="93751" anchor="ctr"/>
                </a:tc>
                <a:tc>
                  <a:txBody>
                    <a:bodyPr/>
                    <a:lstStyle/>
                    <a:p>
                      <a:pPr algn="ctr"/>
                      <a:r>
                        <a:rPr lang="en-US" sz="1400" dirty="0" smtClean="0">
                          <a:solidFill>
                            <a:schemeClr val="tx1"/>
                          </a:solidFill>
                        </a:rPr>
                        <a:t>0.85</a:t>
                      </a:r>
                      <a:endParaRPr lang="en-US" sz="1400" dirty="0">
                        <a:solidFill>
                          <a:schemeClr val="tx1"/>
                        </a:solidFill>
                      </a:endParaRPr>
                    </a:p>
                  </a:txBody>
                  <a:tcPr marL="93751" marR="93751" anchor="ctr"/>
                </a:tc>
                <a:tc>
                  <a:txBody>
                    <a:bodyPr/>
                    <a:lstStyle/>
                    <a:p>
                      <a:pPr algn="ctr"/>
                      <a:r>
                        <a:rPr lang="en-US" sz="1400" dirty="0" smtClean="0">
                          <a:solidFill>
                            <a:schemeClr val="tx1"/>
                          </a:solidFill>
                        </a:rPr>
                        <a:t>0.30, 2.40</a:t>
                      </a:r>
                      <a:endParaRPr lang="en-US" sz="1400" dirty="0">
                        <a:solidFill>
                          <a:schemeClr val="tx1"/>
                        </a:solidFill>
                      </a:endParaRPr>
                    </a:p>
                  </a:txBody>
                  <a:tcPr marL="93751" marR="93751" anchor="ctr"/>
                </a:tc>
                <a:tc>
                  <a:txBody>
                    <a:bodyPr/>
                    <a:lstStyle/>
                    <a:p>
                      <a:pPr algn="ctr"/>
                      <a:r>
                        <a:rPr lang="en-US" sz="1400" dirty="0" smtClean="0">
                          <a:solidFill>
                            <a:schemeClr val="tx1"/>
                          </a:solidFill>
                        </a:rPr>
                        <a:t>0.76</a:t>
                      </a:r>
                      <a:endParaRPr lang="en-US" sz="1400" dirty="0">
                        <a:solidFill>
                          <a:schemeClr val="tx1"/>
                        </a:solidFill>
                      </a:endParaRPr>
                    </a:p>
                  </a:txBody>
                  <a:tcPr marL="93751" marR="93751" anchor="ctr"/>
                </a:tc>
              </a:tr>
              <a:tr h="390525">
                <a:tc>
                  <a:txBody>
                    <a:bodyPr/>
                    <a:lstStyle/>
                    <a:p>
                      <a:pPr algn="l"/>
                      <a:r>
                        <a:rPr lang="en-US" sz="1400" b="1" dirty="0" smtClean="0">
                          <a:solidFill>
                            <a:schemeClr val="tx1"/>
                          </a:solidFill>
                        </a:rPr>
                        <a:t>Stage 4</a:t>
                      </a:r>
                    </a:p>
                    <a:p>
                      <a:pPr marL="180975" indent="0" algn="l"/>
                      <a:r>
                        <a:rPr lang="en-US" sz="1400" dirty="0" smtClean="0">
                          <a:solidFill>
                            <a:schemeClr val="tx1"/>
                          </a:solidFill>
                        </a:rPr>
                        <a:t>Aspirin</a:t>
                      </a:r>
                      <a:r>
                        <a:rPr lang="en-US" sz="1400" baseline="0" dirty="0" smtClean="0">
                          <a:solidFill>
                            <a:schemeClr val="tx1"/>
                          </a:solidFill>
                        </a:rPr>
                        <a:t> (n=9) </a:t>
                      </a:r>
                    </a:p>
                    <a:p>
                      <a:pPr marL="180975" indent="0" algn="l"/>
                      <a:r>
                        <a:rPr lang="en-US" sz="1400" baseline="0" dirty="0" smtClean="0">
                          <a:solidFill>
                            <a:schemeClr val="tx1"/>
                          </a:solidFill>
                        </a:rPr>
                        <a:t>No aspirin (n=35)</a:t>
                      </a:r>
                      <a:endParaRPr lang="en-US" sz="1400" dirty="0" smtClean="0">
                        <a:solidFill>
                          <a:schemeClr val="tx1"/>
                        </a:solidFill>
                      </a:endParaRPr>
                    </a:p>
                  </a:txBody>
                  <a:tcPr marL="93751" marR="93751"/>
                </a:tc>
                <a:tc>
                  <a:txBody>
                    <a:bodyPr/>
                    <a:lstStyle/>
                    <a:p>
                      <a:pPr algn="ctr"/>
                      <a:r>
                        <a:rPr lang="en-US" sz="1400" dirty="0" smtClean="0">
                          <a:solidFill>
                            <a:schemeClr val="tx1"/>
                          </a:solidFill>
                        </a:rPr>
                        <a:t>OS</a:t>
                      </a:r>
                      <a:endParaRPr lang="en-US" sz="1400" dirty="0">
                        <a:solidFill>
                          <a:schemeClr val="tx1"/>
                        </a:solidFill>
                      </a:endParaRPr>
                    </a:p>
                  </a:txBody>
                  <a:tcPr marL="93751" marR="93751" anchor="ctr"/>
                </a:tc>
                <a:tc>
                  <a:txBody>
                    <a:bodyPr/>
                    <a:lstStyle/>
                    <a:p>
                      <a:pPr algn="ctr"/>
                      <a:r>
                        <a:rPr lang="en-US" sz="1400" dirty="0" smtClean="0">
                          <a:solidFill>
                            <a:schemeClr val="tx1"/>
                          </a:solidFill>
                        </a:rPr>
                        <a:t>0.40</a:t>
                      </a:r>
                      <a:endParaRPr lang="en-US" sz="1400" dirty="0">
                        <a:solidFill>
                          <a:schemeClr val="tx1"/>
                        </a:solidFill>
                      </a:endParaRPr>
                    </a:p>
                  </a:txBody>
                  <a:tcPr marL="93751" marR="93751" anchor="ctr"/>
                </a:tc>
                <a:tc>
                  <a:txBody>
                    <a:bodyPr/>
                    <a:lstStyle/>
                    <a:p>
                      <a:pPr algn="ctr"/>
                      <a:r>
                        <a:rPr lang="en-US" sz="1400" dirty="0" smtClean="0">
                          <a:solidFill>
                            <a:schemeClr val="tx1"/>
                          </a:solidFill>
                        </a:rPr>
                        <a:t>0.21, 1.00</a:t>
                      </a:r>
                      <a:endParaRPr lang="en-US" sz="1400" dirty="0">
                        <a:solidFill>
                          <a:schemeClr val="tx1"/>
                        </a:solidFill>
                      </a:endParaRPr>
                    </a:p>
                  </a:txBody>
                  <a:tcPr marL="93751" marR="93751" anchor="ctr"/>
                </a:tc>
                <a:tc>
                  <a:txBody>
                    <a:bodyPr/>
                    <a:lstStyle/>
                    <a:p>
                      <a:pPr algn="ctr"/>
                      <a:r>
                        <a:rPr lang="en-US" sz="1400" dirty="0" smtClean="0">
                          <a:solidFill>
                            <a:schemeClr val="tx1"/>
                          </a:solidFill>
                        </a:rPr>
                        <a:t>0.06</a:t>
                      </a:r>
                      <a:endParaRPr lang="en-US" sz="1400" dirty="0">
                        <a:solidFill>
                          <a:schemeClr val="tx1"/>
                        </a:solidFill>
                      </a:endParaRPr>
                    </a:p>
                  </a:txBody>
                  <a:tcPr marL="93751" marR="93751" anchor="ctr"/>
                </a:tc>
              </a:tr>
            </a:tbl>
          </a:graphicData>
        </a:graphic>
      </p:graphicFrame>
      <p:sp>
        <p:nvSpPr>
          <p:cNvPr id="9" name="Content Placeholder 2"/>
          <p:cNvSpPr txBox="1">
            <a:spLocks/>
          </p:cNvSpPr>
          <p:nvPr/>
        </p:nvSpPr>
        <p:spPr bwMode="auto">
          <a:xfrm>
            <a:off x="228600" y="1320800"/>
            <a:ext cx="8610600" cy="48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US" sz="1600" b="1" dirty="0" smtClean="0">
                <a:solidFill>
                  <a:srgbClr val="363636"/>
                </a:solidFill>
              </a:rPr>
              <a:t>Key results</a:t>
            </a:r>
          </a:p>
          <a:p>
            <a:pPr lvl="1">
              <a:buClr>
                <a:srgbClr val="043882"/>
              </a:buClr>
            </a:pPr>
            <a:r>
              <a:rPr lang="en-US" sz="1600" dirty="0" smtClean="0">
                <a:solidFill>
                  <a:srgbClr val="363636"/>
                </a:solidFill>
              </a:rPr>
              <a:t>Of 185 patients identified with PIK3CA mutations, mean age was 72 years, median follow-up was 46 months, 107 had right-sided primary site (77 left sided and 1 unknown) and 8 had AJCC stage 1, 66 stage 2, 67 stage 3 and 44 stage 4</a:t>
            </a:r>
          </a:p>
        </p:txBody>
      </p:sp>
      <p:sp>
        <p:nvSpPr>
          <p:cNvPr id="6"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smtClean="0">
                <a:solidFill>
                  <a:srgbClr val="363636"/>
                </a:solidFill>
              </a:rPr>
              <a:t>Kothari et al. J Clin Oncol 2014; 32 (suppl 3; abstr 386)</a:t>
            </a:r>
            <a:endParaRPr lang="en-GB" sz="1100" dirty="0">
              <a:solidFill>
                <a:srgbClr val="363636"/>
              </a:solidFill>
            </a:endParaRPr>
          </a:p>
        </p:txBody>
      </p:sp>
    </p:spTree>
    <p:extLst>
      <p:ext uri="{BB962C8B-B14F-4D97-AF65-F5344CB8AC3E}">
        <p14:creationId xmlns:p14="http://schemas.microsoft.com/office/powerpoint/2010/main" val="2996946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386: </a:t>
            </a:r>
            <a:r>
              <a:rPr lang="en-GB" sz="1800" dirty="0"/>
              <a:t>Regular aspirin (ASA) use and survival in patients with PIK3CA-mutated metastatic colorectal cancer (CRC) </a:t>
            </a:r>
            <a:r>
              <a:rPr lang="en-US" sz="1800" dirty="0"/>
              <a:t>– Kothari N et al</a:t>
            </a:r>
            <a:endParaRPr lang="en-US" sz="1800" b="1" dirty="0"/>
          </a:p>
        </p:txBody>
      </p:sp>
      <p:sp>
        <p:nvSpPr>
          <p:cNvPr id="3" name="Content Placeholder 2"/>
          <p:cNvSpPr>
            <a:spLocks noGrp="1"/>
          </p:cNvSpPr>
          <p:nvPr>
            <p:ph idx="1"/>
          </p:nvPr>
        </p:nvSpPr>
        <p:spPr/>
        <p:txBody>
          <a:bodyPr/>
          <a:lstStyle/>
          <a:p>
            <a:r>
              <a:rPr lang="en-US" sz="1800" b="1" dirty="0" smtClean="0"/>
              <a:t>Conclusions</a:t>
            </a:r>
          </a:p>
          <a:p>
            <a:pPr lvl="1"/>
            <a:r>
              <a:rPr lang="en-GB" sz="1800" b="1" dirty="0" smtClean="0"/>
              <a:t>There was no survival benefit associated with aspirin in patients with PIK3CA mutations </a:t>
            </a:r>
          </a:p>
          <a:p>
            <a:pPr lvl="1"/>
            <a:r>
              <a:rPr lang="en-GB" sz="1800" b="1" dirty="0" smtClean="0"/>
              <a:t>In patients with stage 2 and 3 CRC aspirin was not demonstrated to provide any benefit on recurrence-free survival</a:t>
            </a:r>
          </a:p>
          <a:p>
            <a:pPr lvl="1"/>
            <a:r>
              <a:rPr lang="en-GB" sz="1800" b="1" dirty="0" smtClean="0"/>
              <a:t>There may be a trend towards survival benefit in patients with stage 4 CRC</a:t>
            </a:r>
            <a:endParaRPr lang="en-US" sz="1800" b="1" dirty="0" smtClean="0"/>
          </a:p>
        </p:txBody>
      </p:sp>
      <p:sp>
        <p:nvSpPr>
          <p:cNvPr id="5"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smtClean="0">
                <a:solidFill>
                  <a:srgbClr val="363636"/>
                </a:solidFill>
              </a:rPr>
              <a:t>Kothari et al. J Clin Oncol 2014; 32 (suppl 3; abstr 386)</a:t>
            </a:r>
            <a:endParaRPr lang="en-GB" sz="1100" dirty="0">
              <a:solidFill>
                <a:srgbClr val="363636"/>
              </a:solidFill>
            </a:endParaRPr>
          </a:p>
        </p:txBody>
      </p:sp>
    </p:spTree>
    <p:extLst>
      <p:ext uri="{BB962C8B-B14F-4D97-AF65-F5344CB8AC3E}">
        <p14:creationId xmlns:p14="http://schemas.microsoft.com/office/powerpoint/2010/main" val="243611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3507: Prognostic impact of deficient mismatch repair (</a:t>
            </a:r>
            <a:r>
              <a:rPr lang="en-GB" sz="1800" dirty="0" err="1" smtClean="0"/>
              <a:t>dMMR</a:t>
            </a:r>
            <a:r>
              <a:rPr lang="en-GB" sz="1800" dirty="0" smtClean="0"/>
              <a:t>) in 7,803 stage II/III colon cancer (CC) patients (</a:t>
            </a:r>
            <a:r>
              <a:rPr lang="en-GB" sz="1800" dirty="0" err="1" smtClean="0"/>
              <a:t>pts</a:t>
            </a:r>
            <a:r>
              <a:rPr lang="en-GB" sz="1800" dirty="0" smtClean="0"/>
              <a:t>): A pooled individual </a:t>
            </a:r>
            <a:r>
              <a:rPr lang="en-GB" sz="1800" dirty="0" err="1" smtClean="0"/>
              <a:t>pt</a:t>
            </a:r>
            <a:r>
              <a:rPr lang="en-GB" sz="1800" dirty="0" smtClean="0"/>
              <a:t> data analysis of 17 adjuvant trials in the ACCENT database – Sargent DJ et al</a:t>
            </a:r>
            <a:endParaRPr lang="en-GB" sz="1800" dirty="0"/>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dirty="0" smtClean="0"/>
              <a:t>To investigate the prognostic effect of mismatch repair of proteins MLH1, MSH2 and MLH6 in patients with stage II/III colon cancer</a:t>
            </a:r>
          </a:p>
          <a:p>
            <a:r>
              <a:rPr lang="en-GB" sz="1800" b="1" dirty="0" smtClean="0"/>
              <a:t>Study design</a:t>
            </a:r>
          </a:p>
          <a:p>
            <a:pPr lvl="1"/>
            <a:r>
              <a:rPr lang="en-GB" sz="1800" dirty="0" smtClean="0"/>
              <a:t>Retrospective study analysing data for 7803 patients from 17 trials </a:t>
            </a:r>
          </a:p>
          <a:p>
            <a:pPr lvl="2"/>
            <a:r>
              <a:rPr lang="en-GB" sz="1800" dirty="0" smtClean="0"/>
              <a:t>Patients were treated with 5-FU monotherapy, 5-FU+oxaliplatin, </a:t>
            </a:r>
            <a:br>
              <a:rPr lang="en-GB" sz="1800" dirty="0" smtClean="0"/>
            </a:br>
            <a:r>
              <a:rPr lang="en-GB" sz="1800" dirty="0" smtClean="0"/>
              <a:t>5-FU+irinotecan or surgery alone</a:t>
            </a:r>
          </a:p>
          <a:p>
            <a:pPr lvl="1"/>
            <a:r>
              <a:rPr lang="en-GB" sz="1800" dirty="0" smtClean="0"/>
              <a:t>Tumours with MSI-high or an absent protein were classified as </a:t>
            </a:r>
            <a:r>
              <a:rPr lang="en-GB" sz="1800" dirty="0" err="1" smtClean="0"/>
              <a:t>dMMR</a:t>
            </a:r>
            <a:r>
              <a:rPr lang="en-GB" sz="1800" dirty="0" smtClean="0"/>
              <a:t>; remainder were </a:t>
            </a:r>
            <a:r>
              <a:rPr lang="en-GB" sz="1800" dirty="0" err="1" smtClean="0"/>
              <a:t>pMMR</a:t>
            </a:r>
            <a:endParaRPr lang="en-GB" sz="1800" dirty="0" smtClean="0"/>
          </a:p>
          <a:p>
            <a:pPr lvl="1"/>
            <a:r>
              <a:rPr lang="en-GB" sz="1800" dirty="0" smtClean="0"/>
              <a:t>Primary endpoints: TTR, OS</a:t>
            </a:r>
          </a:p>
          <a:p>
            <a:pPr lvl="1"/>
            <a:r>
              <a:rPr lang="en-GB" sz="1800" dirty="0" smtClean="0"/>
              <a:t>All analyses were stratified by study arm</a:t>
            </a:r>
          </a:p>
          <a:p>
            <a:pPr lvl="1"/>
            <a:r>
              <a:rPr lang="en-GB" sz="1800" dirty="0" smtClean="0"/>
              <a:t>Median follow-up 7 years</a:t>
            </a:r>
          </a:p>
          <a:p>
            <a:pPr lvl="1"/>
            <a:endParaRPr lang="en-GB" sz="1800" dirty="0" smtClean="0"/>
          </a:p>
        </p:txBody>
      </p:sp>
      <p:sp>
        <p:nvSpPr>
          <p:cNvPr id="5124" name="Text Box 4"/>
          <p:cNvSpPr txBox="1">
            <a:spLocks noChangeArrowheads="1"/>
          </p:cNvSpPr>
          <p:nvPr/>
        </p:nvSpPr>
        <p:spPr bwMode="auto">
          <a:xfrm>
            <a:off x="5005599" y="6474897"/>
            <a:ext cx="39177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Sargent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3507) </a:t>
            </a:r>
            <a:endParaRPr lang="en-GB" sz="1200" dirty="0">
              <a:solidFill>
                <a:srgbClr val="363636"/>
              </a:solidFill>
            </a:endParaRPr>
          </a:p>
        </p:txBody>
      </p:sp>
      <p:sp>
        <p:nvSpPr>
          <p:cNvPr id="5" name="Text Box 9"/>
          <p:cNvSpPr txBox="1">
            <a:spLocks noChangeArrowheads="1"/>
          </p:cNvSpPr>
          <p:nvPr/>
        </p:nvSpPr>
        <p:spPr bwMode="auto">
          <a:xfrm>
            <a:off x="231774" y="6284502"/>
            <a:ext cx="4785499" cy="41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b">
            <a:spAutoFit/>
          </a:bodyPr>
          <a:lstStyle/>
          <a:p>
            <a:r>
              <a:rPr lang="en-GB" sz="1100" dirty="0" err="1" smtClean="0">
                <a:solidFill>
                  <a:srgbClr val="363636"/>
                </a:solidFill>
              </a:rPr>
              <a:t>dMMR</a:t>
            </a:r>
            <a:r>
              <a:rPr lang="en-GB" sz="1100" dirty="0" smtClean="0">
                <a:solidFill>
                  <a:srgbClr val="363636"/>
                </a:solidFill>
              </a:rPr>
              <a:t>, deficient mismatch repair; MSI, microsatellite instability; </a:t>
            </a:r>
            <a:br>
              <a:rPr lang="en-GB" sz="1100" dirty="0" smtClean="0">
                <a:solidFill>
                  <a:srgbClr val="363636"/>
                </a:solidFill>
              </a:rPr>
            </a:br>
            <a:r>
              <a:rPr lang="en-GB" sz="1100" dirty="0" err="1" smtClean="0">
                <a:solidFill>
                  <a:srgbClr val="363636"/>
                </a:solidFill>
              </a:rPr>
              <a:t>pMMR</a:t>
            </a:r>
            <a:r>
              <a:rPr lang="en-GB" sz="1100" dirty="0" smtClean="0">
                <a:solidFill>
                  <a:srgbClr val="363636"/>
                </a:solidFill>
              </a:rPr>
              <a:t>, MMR-proficient</a:t>
            </a:r>
            <a:endParaRPr lang="en-GB" sz="1100" dirty="0">
              <a:solidFill>
                <a:srgbClr val="363636"/>
              </a:solidFill>
            </a:endParaRPr>
          </a:p>
        </p:txBody>
      </p:sp>
    </p:spTree>
    <p:custDataLst>
      <p:tags r:id="rId1"/>
    </p:custDataLst>
    <p:extLst>
      <p:ext uri="{BB962C8B-B14F-4D97-AF65-F5344CB8AC3E}">
        <p14:creationId xmlns:p14="http://schemas.microsoft.com/office/powerpoint/2010/main" val="2995683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3507: Prognostic impact of deficient mismatch repair (</a:t>
            </a:r>
            <a:r>
              <a:rPr lang="en-GB" sz="1800" dirty="0" err="1" smtClean="0"/>
              <a:t>dMMR</a:t>
            </a:r>
            <a:r>
              <a:rPr lang="en-GB" sz="1800" dirty="0" smtClean="0"/>
              <a:t>) in 7,803 stage II/III colon cancer (CC) patients (</a:t>
            </a:r>
            <a:r>
              <a:rPr lang="en-GB" sz="1800" dirty="0" err="1" smtClean="0"/>
              <a:t>pts</a:t>
            </a:r>
            <a:r>
              <a:rPr lang="en-GB" sz="1800" dirty="0" smtClean="0"/>
              <a:t>): A pooled individual </a:t>
            </a:r>
            <a:r>
              <a:rPr lang="en-GB" sz="1800" dirty="0" err="1" smtClean="0"/>
              <a:t>pt</a:t>
            </a:r>
            <a:r>
              <a:rPr lang="en-GB" sz="1800" dirty="0" smtClean="0"/>
              <a:t> data analysis of 17 adjuvant trials in the ACCENT database – Sargent DJ et al</a:t>
            </a:r>
            <a:endParaRPr lang="en-GB" sz="1800" dirty="0"/>
          </a:p>
        </p:txBody>
      </p:sp>
      <p:sp>
        <p:nvSpPr>
          <p:cNvPr id="5123" name="Rectangle 3"/>
          <p:cNvSpPr>
            <a:spLocks noGrp="1" noChangeArrowheads="1"/>
          </p:cNvSpPr>
          <p:nvPr>
            <p:ph type="body" idx="1"/>
          </p:nvPr>
        </p:nvSpPr>
        <p:spPr/>
        <p:txBody>
          <a:bodyPr/>
          <a:lstStyle/>
          <a:p>
            <a:r>
              <a:rPr lang="en-GB" sz="1600" b="1" dirty="0" smtClean="0"/>
              <a:t>Key results</a:t>
            </a:r>
          </a:p>
          <a:p>
            <a:pPr lvl="1"/>
            <a:r>
              <a:rPr lang="en-US" sz="1600" dirty="0" smtClean="0"/>
              <a:t>Compared with </a:t>
            </a:r>
            <a:r>
              <a:rPr lang="en-US" sz="1600" dirty="0" err="1"/>
              <a:t>pMMR</a:t>
            </a:r>
            <a:r>
              <a:rPr lang="en-US" sz="1600" dirty="0"/>
              <a:t>, </a:t>
            </a:r>
            <a:r>
              <a:rPr lang="en-US" sz="1600" dirty="0" err="1"/>
              <a:t>dMMR</a:t>
            </a:r>
            <a:r>
              <a:rPr lang="en-US" sz="1600" dirty="0"/>
              <a:t> was </a:t>
            </a:r>
            <a:r>
              <a:rPr lang="en-US" sz="1600" dirty="0" smtClean="0"/>
              <a:t>associated </a:t>
            </a:r>
            <a:r>
              <a:rPr lang="en-US" sz="1600" dirty="0"/>
              <a:t>with improved </a:t>
            </a:r>
            <a:r>
              <a:rPr lang="en-US" sz="1600" dirty="0" smtClean="0"/>
              <a:t>survival (table</a:t>
            </a:r>
            <a:r>
              <a:rPr lang="en-US" sz="1600" dirty="0"/>
              <a:t>)</a:t>
            </a:r>
          </a:p>
          <a:p>
            <a:pPr lvl="1"/>
            <a:endParaRPr lang="en-GB" sz="1600" dirty="0" smtClean="0"/>
          </a:p>
          <a:p>
            <a:pPr lvl="1"/>
            <a:endParaRPr lang="en-US" sz="1600" dirty="0" smtClean="0"/>
          </a:p>
          <a:p>
            <a:pPr marL="252412" lvl="1" indent="0">
              <a:buNone/>
            </a:pPr>
            <a:endParaRPr lang="en-GB" sz="1600" dirty="0" smtClean="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p:txBody>
      </p:sp>
      <p:sp>
        <p:nvSpPr>
          <p:cNvPr id="5124" name="Text Box 4"/>
          <p:cNvSpPr txBox="1">
            <a:spLocks noChangeArrowheads="1"/>
          </p:cNvSpPr>
          <p:nvPr/>
        </p:nvSpPr>
        <p:spPr bwMode="auto">
          <a:xfrm>
            <a:off x="5005599" y="6474897"/>
            <a:ext cx="39177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Sargent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3507) </a:t>
            </a:r>
            <a:endParaRPr lang="en-GB" sz="1200" dirty="0">
              <a:solidFill>
                <a:srgbClr val="363636"/>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338407607"/>
              </p:ext>
            </p:extLst>
          </p:nvPr>
        </p:nvGraphicFramePr>
        <p:xfrm>
          <a:off x="273132" y="2192937"/>
          <a:ext cx="8650205" cy="3287932"/>
        </p:xfrm>
        <a:graphic>
          <a:graphicData uri="http://schemas.openxmlformats.org/drawingml/2006/table">
            <a:tbl>
              <a:tblPr firstRow="1" bandRow="1"/>
              <a:tblGrid>
                <a:gridCol w="1698172"/>
                <a:gridCol w="712519"/>
                <a:gridCol w="724741"/>
                <a:gridCol w="1452590"/>
                <a:gridCol w="596329"/>
                <a:gridCol w="639723"/>
                <a:gridCol w="707469"/>
                <a:gridCol w="1385395"/>
                <a:gridCol w="733267"/>
              </a:tblGrid>
              <a:tr h="276684">
                <a:tc>
                  <a:txBody>
                    <a:bodyPr/>
                    <a:lstStyle>
                      <a:lvl1pPr marL="0" algn="l" defTabSz="914400" rtl="0" eaLnBrk="1" latinLnBrk="0" hangingPunct="1">
                        <a:defRPr sz="1800" b="1" kern="1200">
                          <a:solidFill>
                            <a:schemeClr val="bg1"/>
                          </a:solidFill>
                          <a:latin typeface="Arial"/>
                          <a:ea typeface=""/>
                          <a:cs typeface="Arial"/>
                        </a:defRPr>
                      </a:lvl1pPr>
                      <a:lvl2pPr marL="457200" algn="l" defTabSz="914400" rtl="0" eaLnBrk="1" latinLnBrk="0" hangingPunct="1">
                        <a:defRPr sz="1800" b="1" kern="1200">
                          <a:solidFill>
                            <a:schemeClr val="bg1"/>
                          </a:solidFill>
                          <a:latin typeface="Arial"/>
                          <a:ea typeface=""/>
                          <a:cs typeface="Arial"/>
                        </a:defRPr>
                      </a:lvl2pPr>
                      <a:lvl3pPr marL="914400" algn="l" defTabSz="914400" rtl="0" eaLnBrk="1" latinLnBrk="0" hangingPunct="1">
                        <a:defRPr sz="1800" b="1" kern="1200">
                          <a:solidFill>
                            <a:schemeClr val="bg1"/>
                          </a:solidFill>
                          <a:latin typeface="Arial"/>
                          <a:ea typeface=""/>
                          <a:cs typeface="Arial"/>
                        </a:defRPr>
                      </a:lvl3pPr>
                      <a:lvl4pPr marL="1371600" algn="l" defTabSz="914400" rtl="0" eaLnBrk="1" latinLnBrk="0" hangingPunct="1">
                        <a:defRPr sz="1800" b="1" kern="1200">
                          <a:solidFill>
                            <a:schemeClr val="bg1"/>
                          </a:solidFill>
                          <a:latin typeface="Arial"/>
                          <a:ea typeface=""/>
                          <a:cs typeface="Arial"/>
                        </a:defRPr>
                      </a:lvl4pPr>
                      <a:lvl5pPr marL="1828800" algn="l" defTabSz="914400" rtl="0" eaLnBrk="1" latinLnBrk="0" hangingPunct="1">
                        <a:defRPr sz="1800" b="1" kern="1200">
                          <a:solidFill>
                            <a:schemeClr val="bg1"/>
                          </a:solidFill>
                          <a:latin typeface="Arial"/>
                          <a:ea typeface=""/>
                          <a:cs typeface="Arial"/>
                        </a:defRPr>
                      </a:lvl5pPr>
                      <a:lvl6pPr marL="2286000" algn="l" defTabSz="914400" rtl="0" eaLnBrk="1" latinLnBrk="0" hangingPunct="1">
                        <a:defRPr sz="1800" b="1" kern="1200">
                          <a:solidFill>
                            <a:schemeClr val="bg1"/>
                          </a:solidFill>
                          <a:latin typeface="Arial"/>
                          <a:ea typeface=""/>
                          <a:cs typeface="Arial"/>
                        </a:defRPr>
                      </a:lvl6pPr>
                      <a:lvl7pPr marL="2743200" algn="l" defTabSz="914400" rtl="0" eaLnBrk="1" latinLnBrk="0" hangingPunct="1">
                        <a:defRPr sz="1800" b="1" kern="1200">
                          <a:solidFill>
                            <a:schemeClr val="bg1"/>
                          </a:solidFill>
                          <a:latin typeface="Arial"/>
                          <a:ea typeface=""/>
                          <a:cs typeface="Arial"/>
                        </a:defRPr>
                      </a:lvl7pPr>
                      <a:lvl8pPr marL="3200400" algn="l" defTabSz="914400" rtl="0" eaLnBrk="1" latinLnBrk="0" hangingPunct="1">
                        <a:defRPr sz="1800" b="1" kern="1200">
                          <a:solidFill>
                            <a:schemeClr val="bg1"/>
                          </a:solidFill>
                          <a:latin typeface="Arial"/>
                          <a:ea typeface=""/>
                          <a:cs typeface="Arial"/>
                        </a:defRPr>
                      </a:lvl8pPr>
                      <a:lvl9pPr marL="3657600" algn="l" defTabSz="914400" rtl="0" eaLnBrk="1" latinLnBrk="0" hangingPunct="1">
                        <a:defRPr sz="1800" b="1" kern="1200">
                          <a:solidFill>
                            <a:schemeClr val="bg1"/>
                          </a:solidFill>
                          <a:latin typeface="Arial"/>
                          <a:ea typeface=""/>
                          <a:cs typeface="Arial"/>
                        </a:defRPr>
                      </a:lvl9pPr>
                    </a:lstStyle>
                    <a:p>
                      <a:pPr marL="0" marR="0" indent="0" algn="l" defTabSz="914400" rtl="0" eaLnBrk="1" fontAlgn="auto" latinLnBrk="0" hangingPunct="1">
                        <a:lnSpc>
                          <a:spcPct val="90000"/>
                        </a:lnSpc>
                        <a:spcBef>
                          <a:spcPts val="0"/>
                        </a:spcBef>
                        <a:spcAft>
                          <a:spcPts val="0"/>
                        </a:spcAft>
                        <a:buClrTx/>
                        <a:buSzTx/>
                        <a:buFontTx/>
                        <a:buNone/>
                        <a:tabLst/>
                        <a:defRPr/>
                      </a:pPr>
                      <a:endParaRPr lang="en-GB" sz="1200" dirty="0">
                        <a:solidFill>
                          <a:schemeClr val="tx2"/>
                        </a:solidFill>
                      </a:endParaRPr>
                    </a:p>
                  </a:txBody>
                  <a:tcPr anchor="b">
                    <a:lnL w="9525" cap="flat" cmpd="sng" algn="ctr">
                      <a:solidFill>
                        <a:srgbClr val="B60D27">
                          <a:shade val="95000"/>
                          <a:satMod val="105000"/>
                        </a:srgbClr>
                      </a:solidFill>
                      <a:prstDash val="solid"/>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solidFill>
                      <a:srgbClr val="B60D27"/>
                    </a:solidFill>
                  </a:tcPr>
                </a:tc>
                <a:tc gridSpan="3">
                  <a:txBody>
                    <a:bodyPr/>
                    <a:lstStyle>
                      <a:lvl1pPr marL="0" algn="l" defTabSz="914400" rtl="0" eaLnBrk="1" latinLnBrk="0" hangingPunct="1">
                        <a:defRPr sz="1800" b="1" kern="1200">
                          <a:solidFill>
                            <a:schemeClr val="bg1"/>
                          </a:solidFill>
                          <a:latin typeface="Arial"/>
                          <a:ea typeface=""/>
                          <a:cs typeface="Arial"/>
                        </a:defRPr>
                      </a:lvl1pPr>
                      <a:lvl2pPr marL="457200" algn="l" defTabSz="914400" rtl="0" eaLnBrk="1" latinLnBrk="0" hangingPunct="1">
                        <a:defRPr sz="1800" b="1" kern="1200">
                          <a:solidFill>
                            <a:schemeClr val="bg1"/>
                          </a:solidFill>
                          <a:latin typeface="Arial"/>
                          <a:ea typeface=""/>
                          <a:cs typeface="Arial"/>
                        </a:defRPr>
                      </a:lvl2pPr>
                      <a:lvl3pPr marL="914400" algn="l" defTabSz="914400" rtl="0" eaLnBrk="1" latinLnBrk="0" hangingPunct="1">
                        <a:defRPr sz="1800" b="1" kern="1200">
                          <a:solidFill>
                            <a:schemeClr val="bg1"/>
                          </a:solidFill>
                          <a:latin typeface="Arial"/>
                          <a:ea typeface=""/>
                          <a:cs typeface="Arial"/>
                        </a:defRPr>
                      </a:lvl3pPr>
                      <a:lvl4pPr marL="1371600" algn="l" defTabSz="914400" rtl="0" eaLnBrk="1" latinLnBrk="0" hangingPunct="1">
                        <a:defRPr sz="1800" b="1" kern="1200">
                          <a:solidFill>
                            <a:schemeClr val="bg1"/>
                          </a:solidFill>
                          <a:latin typeface="Arial"/>
                          <a:ea typeface=""/>
                          <a:cs typeface="Arial"/>
                        </a:defRPr>
                      </a:lvl4pPr>
                      <a:lvl5pPr marL="1828800" algn="l" defTabSz="914400" rtl="0" eaLnBrk="1" latinLnBrk="0" hangingPunct="1">
                        <a:defRPr sz="1800" b="1" kern="1200">
                          <a:solidFill>
                            <a:schemeClr val="bg1"/>
                          </a:solidFill>
                          <a:latin typeface="Arial"/>
                          <a:ea typeface=""/>
                          <a:cs typeface="Arial"/>
                        </a:defRPr>
                      </a:lvl5pPr>
                      <a:lvl6pPr marL="2286000" algn="l" defTabSz="914400" rtl="0" eaLnBrk="1" latinLnBrk="0" hangingPunct="1">
                        <a:defRPr sz="1800" b="1" kern="1200">
                          <a:solidFill>
                            <a:schemeClr val="bg1"/>
                          </a:solidFill>
                          <a:latin typeface="Arial"/>
                          <a:ea typeface=""/>
                          <a:cs typeface="Arial"/>
                        </a:defRPr>
                      </a:lvl6pPr>
                      <a:lvl7pPr marL="2743200" algn="l" defTabSz="914400" rtl="0" eaLnBrk="1" latinLnBrk="0" hangingPunct="1">
                        <a:defRPr sz="1800" b="1" kern="1200">
                          <a:solidFill>
                            <a:schemeClr val="bg1"/>
                          </a:solidFill>
                          <a:latin typeface="Arial"/>
                          <a:ea typeface=""/>
                          <a:cs typeface="Arial"/>
                        </a:defRPr>
                      </a:lvl7pPr>
                      <a:lvl8pPr marL="3200400" algn="l" defTabSz="914400" rtl="0" eaLnBrk="1" latinLnBrk="0" hangingPunct="1">
                        <a:defRPr sz="1800" b="1" kern="1200">
                          <a:solidFill>
                            <a:schemeClr val="bg1"/>
                          </a:solidFill>
                          <a:latin typeface="Arial"/>
                          <a:ea typeface=""/>
                          <a:cs typeface="Arial"/>
                        </a:defRPr>
                      </a:lvl8pPr>
                      <a:lvl9pPr marL="3657600" algn="l" defTabSz="914400" rtl="0" eaLnBrk="1" latinLnBrk="0" hangingPunct="1">
                        <a:defRPr sz="1800" b="1" kern="1200">
                          <a:solidFill>
                            <a:schemeClr val="bg1"/>
                          </a:solidFill>
                          <a:latin typeface="Arial"/>
                          <a:ea typeface=""/>
                          <a:cs typeface="Arial"/>
                        </a:defRPr>
                      </a:lvl9pPr>
                    </a:lstStyle>
                    <a:p>
                      <a:pPr algn="ctr">
                        <a:lnSpc>
                          <a:spcPct val="90000"/>
                        </a:lnSpc>
                      </a:pPr>
                      <a:r>
                        <a:rPr lang="en-US" sz="1200" dirty="0" smtClean="0">
                          <a:solidFill>
                            <a:schemeClr val="tx2"/>
                          </a:solidFill>
                        </a:rPr>
                        <a:t>5-year</a:t>
                      </a:r>
                      <a:r>
                        <a:rPr lang="en-US" sz="1200" baseline="0" dirty="0" smtClean="0">
                          <a:solidFill>
                            <a:schemeClr val="tx2"/>
                          </a:solidFill>
                        </a:rPr>
                        <a:t> </a:t>
                      </a:r>
                      <a:r>
                        <a:rPr lang="en-US" sz="1200" dirty="0" smtClean="0">
                          <a:solidFill>
                            <a:schemeClr val="tx2"/>
                          </a:solidFill>
                        </a:rPr>
                        <a:t>TTR</a:t>
                      </a:r>
                      <a:endParaRPr lang="en-US" sz="1200" dirty="0">
                        <a:solidFill>
                          <a:schemeClr val="tx2"/>
                        </a:solidFill>
                      </a:endParaRPr>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solidFill>
                      <a:srgbClr val="B60D27"/>
                    </a:solidFill>
                  </a:tcPr>
                </a:tc>
                <a:tc hMerge="1">
                  <a:txBody>
                    <a:bodyPr/>
                    <a:lstStyle/>
                    <a:p>
                      <a:endParaRPr lang="en-US" dirty="0"/>
                    </a:p>
                  </a:txBody>
                  <a:tcPr anchor="b"/>
                </a:tc>
                <a:tc hMerge="1">
                  <a:txBody>
                    <a:bodyPr/>
                    <a:lstStyle/>
                    <a:p>
                      <a:endParaRPr lang="en-US" dirty="0"/>
                    </a:p>
                  </a:txBody>
                  <a:tcPr anchor="b"/>
                </a:tc>
                <a:tc>
                  <a:txBody>
                    <a:bodyPr/>
                    <a:lstStyle>
                      <a:lvl1pPr marL="0" algn="l" defTabSz="914400" rtl="0" eaLnBrk="1" latinLnBrk="0" hangingPunct="1">
                        <a:defRPr sz="1800" b="1" kern="1200">
                          <a:solidFill>
                            <a:schemeClr val="bg1"/>
                          </a:solidFill>
                          <a:latin typeface="Arial"/>
                          <a:ea typeface=""/>
                          <a:cs typeface="Arial"/>
                        </a:defRPr>
                      </a:lvl1pPr>
                      <a:lvl2pPr marL="457200" algn="l" defTabSz="914400" rtl="0" eaLnBrk="1" latinLnBrk="0" hangingPunct="1">
                        <a:defRPr sz="1800" b="1" kern="1200">
                          <a:solidFill>
                            <a:schemeClr val="bg1"/>
                          </a:solidFill>
                          <a:latin typeface="Arial"/>
                          <a:ea typeface=""/>
                          <a:cs typeface="Arial"/>
                        </a:defRPr>
                      </a:lvl2pPr>
                      <a:lvl3pPr marL="914400" algn="l" defTabSz="914400" rtl="0" eaLnBrk="1" latinLnBrk="0" hangingPunct="1">
                        <a:defRPr sz="1800" b="1" kern="1200">
                          <a:solidFill>
                            <a:schemeClr val="bg1"/>
                          </a:solidFill>
                          <a:latin typeface="Arial"/>
                          <a:ea typeface=""/>
                          <a:cs typeface="Arial"/>
                        </a:defRPr>
                      </a:lvl3pPr>
                      <a:lvl4pPr marL="1371600" algn="l" defTabSz="914400" rtl="0" eaLnBrk="1" latinLnBrk="0" hangingPunct="1">
                        <a:defRPr sz="1800" b="1" kern="1200">
                          <a:solidFill>
                            <a:schemeClr val="bg1"/>
                          </a:solidFill>
                          <a:latin typeface="Arial"/>
                          <a:ea typeface=""/>
                          <a:cs typeface="Arial"/>
                        </a:defRPr>
                      </a:lvl4pPr>
                      <a:lvl5pPr marL="1828800" algn="l" defTabSz="914400" rtl="0" eaLnBrk="1" latinLnBrk="0" hangingPunct="1">
                        <a:defRPr sz="1800" b="1" kern="1200">
                          <a:solidFill>
                            <a:schemeClr val="bg1"/>
                          </a:solidFill>
                          <a:latin typeface="Arial"/>
                          <a:ea typeface=""/>
                          <a:cs typeface="Arial"/>
                        </a:defRPr>
                      </a:lvl5pPr>
                      <a:lvl6pPr marL="2286000" algn="l" defTabSz="914400" rtl="0" eaLnBrk="1" latinLnBrk="0" hangingPunct="1">
                        <a:defRPr sz="1800" b="1" kern="1200">
                          <a:solidFill>
                            <a:schemeClr val="bg1"/>
                          </a:solidFill>
                          <a:latin typeface="Arial"/>
                          <a:ea typeface=""/>
                          <a:cs typeface="Arial"/>
                        </a:defRPr>
                      </a:lvl6pPr>
                      <a:lvl7pPr marL="2743200" algn="l" defTabSz="914400" rtl="0" eaLnBrk="1" latinLnBrk="0" hangingPunct="1">
                        <a:defRPr sz="1800" b="1" kern="1200">
                          <a:solidFill>
                            <a:schemeClr val="bg1"/>
                          </a:solidFill>
                          <a:latin typeface="Arial"/>
                          <a:ea typeface=""/>
                          <a:cs typeface="Arial"/>
                        </a:defRPr>
                      </a:lvl7pPr>
                      <a:lvl8pPr marL="3200400" algn="l" defTabSz="914400" rtl="0" eaLnBrk="1" latinLnBrk="0" hangingPunct="1">
                        <a:defRPr sz="1800" b="1" kern="1200">
                          <a:solidFill>
                            <a:schemeClr val="bg1"/>
                          </a:solidFill>
                          <a:latin typeface="Arial"/>
                          <a:ea typeface=""/>
                          <a:cs typeface="Arial"/>
                        </a:defRPr>
                      </a:lvl8pPr>
                      <a:lvl9pPr marL="3657600" algn="l" defTabSz="914400" rtl="0" eaLnBrk="1" latinLnBrk="0" hangingPunct="1">
                        <a:defRPr sz="1800" b="1" kern="1200">
                          <a:solidFill>
                            <a:schemeClr val="bg1"/>
                          </a:solidFill>
                          <a:latin typeface="Arial"/>
                          <a:ea typeface=""/>
                          <a:cs typeface="Arial"/>
                        </a:defRPr>
                      </a:lvl9pPr>
                    </a:lstStyle>
                    <a:p>
                      <a:pPr algn="ctr">
                        <a:lnSpc>
                          <a:spcPct val="90000"/>
                        </a:lnSpc>
                      </a:pPr>
                      <a:endParaRPr lang="en-US" sz="1200" dirty="0">
                        <a:solidFill>
                          <a:schemeClr val="tx2"/>
                        </a:solidFill>
                      </a:endParaRPr>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solidFill>
                      <a:srgbClr val="B60D27"/>
                    </a:solidFill>
                  </a:tcPr>
                </a:tc>
                <a:tc gridSpan="3">
                  <a:txBody>
                    <a:bodyPr/>
                    <a:lstStyle>
                      <a:lvl1pPr marL="0" algn="l" defTabSz="914400" rtl="0" eaLnBrk="1" latinLnBrk="0" hangingPunct="1">
                        <a:defRPr sz="1800" b="1" kern="1200">
                          <a:solidFill>
                            <a:schemeClr val="bg1"/>
                          </a:solidFill>
                          <a:latin typeface="Arial"/>
                          <a:ea typeface=""/>
                          <a:cs typeface="Arial"/>
                        </a:defRPr>
                      </a:lvl1pPr>
                      <a:lvl2pPr marL="457200" algn="l" defTabSz="914400" rtl="0" eaLnBrk="1" latinLnBrk="0" hangingPunct="1">
                        <a:defRPr sz="1800" b="1" kern="1200">
                          <a:solidFill>
                            <a:schemeClr val="bg1"/>
                          </a:solidFill>
                          <a:latin typeface="Arial"/>
                          <a:ea typeface=""/>
                          <a:cs typeface="Arial"/>
                        </a:defRPr>
                      </a:lvl2pPr>
                      <a:lvl3pPr marL="914400" algn="l" defTabSz="914400" rtl="0" eaLnBrk="1" latinLnBrk="0" hangingPunct="1">
                        <a:defRPr sz="1800" b="1" kern="1200">
                          <a:solidFill>
                            <a:schemeClr val="bg1"/>
                          </a:solidFill>
                          <a:latin typeface="Arial"/>
                          <a:ea typeface=""/>
                          <a:cs typeface="Arial"/>
                        </a:defRPr>
                      </a:lvl3pPr>
                      <a:lvl4pPr marL="1371600" algn="l" defTabSz="914400" rtl="0" eaLnBrk="1" latinLnBrk="0" hangingPunct="1">
                        <a:defRPr sz="1800" b="1" kern="1200">
                          <a:solidFill>
                            <a:schemeClr val="bg1"/>
                          </a:solidFill>
                          <a:latin typeface="Arial"/>
                          <a:ea typeface=""/>
                          <a:cs typeface="Arial"/>
                        </a:defRPr>
                      </a:lvl4pPr>
                      <a:lvl5pPr marL="1828800" algn="l" defTabSz="914400" rtl="0" eaLnBrk="1" latinLnBrk="0" hangingPunct="1">
                        <a:defRPr sz="1800" b="1" kern="1200">
                          <a:solidFill>
                            <a:schemeClr val="bg1"/>
                          </a:solidFill>
                          <a:latin typeface="Arial"/>
                          <a:ea typeface=""/>
                          <a:cs typeface="Arial"/>
                        </a:defRPr>
                      </a:lvl5pPr>
                      <a:lvl6pPr marL="2286000" algn="l" defTabSz="914400" rtl="0" eaLnBrk="1" latinLnBrk="0" hangingPunct="1">
                        <a:defRPr sz="1800" b="1" kern="1200">
                          <a:solidFill>
                            <a:schemeClr val="bg1"/>
                          </a:solidFill>
                          <a:latin typeface="Arial"/>
                          <a:ea typeface=""/>
                          <a:cs typeface="Arial"/>
                        </a:defRPr>
                      </a:lvl6pPr>
                      <a:lvl7pPr marL="2743200" algn="l" defTabSz="914400" rtl="0" eaLnBrk="1" latinLnBrk="0" hangingPunct="1">
                        <a:defRPr sz="1800" b="1" kern="1200">
                          <a:solidFill>
                            <a:schemeClr val="bg1"/>
                          </a:solidFill>
                          <a:latin typeface="Arial"/>
                          <a:ea typeface=""/>
                          <a:cs typeface="Arial"/>
                        </a:defRPr>
                      </a:lvl7pPr>
                      <a:lvl8pPr marL="3200400" algn="l" defTabSz="914400" rtl="0" eaLnBrk="1" latinLnBrk="0" hangingPunct="1">
                        <a:defRPr sz="1800" b="1" kern="1200">
                          <a:solidFill>
                            <a:schemeClr val="bg1"/>
                          </a:solidFill>
                          <a:latin typeface="Arial"/>
                          <a:ea typeface=""/>
                          <a:cs typeface="Arial"/>
                        </a:defRPr>
                      </a:lvl8pPr>
                      <a:lvl9pPr marL="3657600" algn="l" defTabSz="914400" rtl="0" eaLnBrk="1" latinLnBrk="0" hangingPunct="1">
                        <a:defRPr sz="1800" b="1" kern="1200">
                          <a:solidFill>
                            <a:schemeClr val="bg1"/>
                          </a:solidFill>
                          <a:latin typeface="Arial"/>
                          <a:ea typeface=""/>
                          <a:cs typeface="Arial"/>
                        </a:defRPr>
                      </a:lvl9pPr>
                    </a:lstStyle>
                    <a:p>
                      <a:pPr algn="ctr">
                        <a:lnSpc>
                          <a:spcPct val="90000"/>
                        </a:lnSpc>
                      </a:pPr>
                      <a:r>
                        <a:rPr lang="en-US" sz="1200" dirty="0" smtClean="0">
                          <a:solidFill>
                            <a:schemeClr val="tx2"/>
                          </a:solidFill>
                        </a:rPr>
                        <a:t>5-year</a:t>
                      </a:r>
                      <a:r>
                        <a:rPr lang="en-US" sz="1200" baseline="0" dirty="0" smtClean="0">
                          <a:solidFill>
                            <a:schemeClr val="tx2"/>
                          </a:solidFill>
                        </a:rPr>
                        <a:t> </a:t>
                      </a:r>
                      <a:r>
                        <a:rPr lang="en-US" sz="1200" dirty="0" smtClean="0">
                          <a:solidFill>
                            <a:schemeClr val="tx2"/>
                          </a:solidFill>
                        </a:rPr>
                        <a:t>OS</a:t>
                      </a:r>
                      <a:endParaRPr lang="en-US" sz="1200" dirty="0">
                        <a:solidFill>
                          <a:schemeClr val="tx2"/>
                        </a:solidFill>
                      </a:endParaRPr>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solidFill>
                      <a:srgbClr val="B60D27"/>
                    </a:solidFill>
                  </a:tcPr>
                </a:tc>
                <a:tc hMerge="1">
                  <a:txBody>
                    <a:bodyPr/>
                    <a:lstStyle/>
                    <a:p>
                      <a:endParaRPr lang="en-US" dirty="0"/>
                    </a:p>
                  </a:txBody>
                  <a:tcPr anchor="b"/>
                </a:tc>
                <a:tc hMerge="1">
                  <a:txBody>
                    <a:bodyPr/>
                    <a:lstStyle/>
                    <a:p>
                      <a:endParaRPr lang="en-US" dirty="0"/>
                    </a:p>
                  </a:txBody>
                  <a:tcPr anchor="b"/>
                </a:tc>
                <a:tc>
                  <a:txBody>
                    <a:bodyPr/>
                    <a:lstStyle>
                      <a:lvl1pPr marL="0" algn="l" defTabSz="914400" rtl="0" eaLnBrk="1" latinLnBrk="0" hangingPunct="1">
                        <a:defRPr sz="1800" b="1" kern="1200">
                          <a:solidFill>
                            <a:schemeClr val="bg1"/>
                          </a:solidFill>
                          <a:latin typeface="Arial"/>
                          <a:ea typeface=""/>
                          <a:cs typeface="Arial"/>
                        </a:defRPr>
                      </a:lvl1pPr>
                      <a:lvl2pPr marL="457200" algn="l" defTabSz="914400" rtl="0" eaLnBrk="1" latinLnBrk="0" hangingPunct="1">
                        <a:defRPr sz="1800" b="1" kern="1200">
                          <a:solidFill>
                            <a:schemeClr val="bg1"/>
                          </a:solidFill>
                          <a:latin typeface="Arial"/>
                          <a:ea typeface=""/>
                          <a:cs typeface="Arial"/>
                        </a:defRPr>
                      </a:lvl2pPr>
                      <a:lvl3pPr marL="914400" algn="l" defTabSz="914400" rtl="0" eaLnBrk="1" latinLnBrk="0" hangingPunct="1">
                        <a:defRPr sz="1800" b="1" kern="1200">
                          <a:solidFill>
                            <a:schemeClr val="bg1"/>
                          </a:solidFill>
                          <a:latin typeface="Arial"/>
                          <a:ea typeface=""/>
                          <a:cs typeface="Arial"/>
                        </a:defRPr>
                      </a:lvl3pPr>
                      <a:lvl4pPr marL="1371600" algn="l" defTabSz="914400" rtl="0" eaLnBrk="1" latinLnBrk="0" hangingPunct="1">
                        <a:defRPr sz="1800" b="1" kern="1200">
                          <a:solidFill>
                            <a:schemeClr val="bg1"/>
                          </a:solidFill>
                          <a:latin typeface="Arial"/>
                          <a:ea typeface=""/>
                          <a:cs typeface="Arial"/>
                        </a:defRPr>
                      </a:lvl4pPr>
                      <a:lvl5pPr marL="1828800" algn="l" defTabSz="914400" rtl="0" eaLnBrk="1" latinLnBrk="0" hangingPunct="1">
                        <a:defRPr sz="1800" b="1" kern="1200">
                          <a:solidFill>
                            <a:schemeClr val="bg1"/>
                          </a:solidFill>
                          <a:latin typeface="Arial"/>
                          <a:ea typeface=""/>
                          <a:cs typeface="Arial"/>
                        </a:defRPr>
                      </a:lvl5pPr>
                      <a:lvl6pPr marL="2286000" algn="l" defTabSz="914400" rtl="0" eaLnBrk="1" latinLnBrk="0" hangingPunct="1">
                        <a:defRPr sz="1800" b="1" kern="1200">
                          <a:solidFill>
                            <a:schemeClr val="bg1"/>
                          </a:solidFill>
                          <a:latin typeface="Arial"/>
                          <a:ea typeface=""/>
                          <a:cs typeface="Arial"/>
                        </a:defRPr>
                      </a:lvl6pPr>
                      <a:lvl7pPr marL="2743200" algn="l" defTabSz="914400" rtl="0" eaLnBrk="1" latinLnBrk="0" hangingPunct="1">
                        <a:defRPr sz="1800" b="1" kern="1200">
                          <a:solidFill>
                            <a:schemeClr val="bg1"/>
                          </a:solidFill>
                          <a:latin typeface="Arial"/>
                          <a:ea typeface=""/>
                          <a:cs typeface="Arial"/>
                        </a:defRPr>
                      </a:lvl7pPr>
                      <a:lvl8pPr marL="3200400" algn="l" defTabSz="914400" rtl="0" eaLnBrk="1" latinLnBrk="0" hangingPunct="1">
                        <a:defRPr sz="1800" b="1" kern="1200">
                          <a:solidFill>
                            <a:schemeClr val="bg1"/>
                          </a:solidFill>
                          <a:latin typeface="Arial"/>
                          <a:ea typeface=""/>
                          <a:cs typeface="Arial"/>
                        </a:defRPr>
                      </a:lvl8pPr>
                      <a:lvl9pPr marL="3657600" algn="l" defTabSz="914400" rtl="0" eaLnBrk="1" latinLnBrk="0" hangingPunct="1">
                        <a:defRPr sz="1800" b="1" kern="1200">
                          <a:solidFill>
                            <a:schemeClr val="bg1"/>
                          </a:solidFill>
                          <a:latin typeface="Arial"/>
                          <a:ea typeface=""/>
                          <a:cs typeface="Arial"/>
                        </a:defRPr>
                      </a:lvl9pPr>
                    </a:lstStyle>
                    <a:p>
                      <a:pPr algn="ctr">
                        <a:lnSpc>
                          <a:spcPct val="90000"/>
                        </a:lnSpc>
                      </a:pPr>
                      <a:endParaRPr lang="en-US" sz="1200" dirty="0">
                        <a:solidFill>
                          <a:schemeClr val="tx2"/>
                        </a:solidFill>
                      </a:endParaRPr>
                    </a:p>
                  </a:txBody>
                  <a:tcPr anchor="b">
                    <a:lnL>
                      <a:noFill/>
                    </a:lnL>
                    <a:lnR w="9525" cap="flat" cmpd="sng" algn="ctr">
                      <a:solidFill>
                        <a:srgbClr val="B60D27">
                          <a:shade val="95000"/>
                          <a:satMod val="105000"/>
                        </a:srgbClr>
                      </a:solidFill>
                      <a:prstDash val="solid"/>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solidFill>
                      <a:srgbClr val="B60D27"/>
                    </a:solidFill>
                  </a:tcPr>
                </a:tc>
              </a:tr>
              <a:tr h="470508">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marL="0" marR="0" indent="0" algn="l" defTabSz="914400" rtl="0" eaLnBrk="1" fontAlgn="auto" latinLnBrk="0" hangingPunct="1">
                        <a:lnSpc>
                          <a:spcPct val="90000"/>
                        </a:lnSpc>
                        <a:spcBef>
                          <a:spcPts val="0"/>
                        </a:spcBef>
                        <a:spcAft>
                          <a:spcPts val="0"/>
                        </a:spcAft>
                        <a:buClrTx/>
                        <a:buSzTx/>
                        <a:buFontTx/>
                        <a:buNone/>
                        <a:tabLst/>
                        <a:defRPr/>
                      </a:pPr>
                      <a:endParaRPr lang="en-GB" sz="1200" dirty="0">
                        <a:solidFill>
                          <a:schemeClr val="tx2"/>
                        </a:solidFill>
                      </a:endParaRPr>
                    </a:p>
                  </a:txBody>
                  <a:tcPr anchor="b">
                    <a:lnL w="9525" cap="flat" cmpd="sng" algn="ctr">
                      <a:solidFill>
                        <a:srgbClr val="B60D27">
                          <a:shade val="95000"/>
                          <a:satMod val="105000"/>
                        </a:srgbClr>
                      </a:solidFill>
                      <a:prstDash val="solid"/>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R</a:t>
                      </a:r>
                      <a:r>
                        <a:rPr lang="en-US" sz="1200" baseline="0" dirty="0" smtClean="0"/>
                        <a:t>ecurrence-free (%)</a:t>
                      </a:r>
                      <a:endParaRPr lang="en-US" sz="1200" dirty="0"/>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hMerge="1">
                  <a:txBody>
                    <a:bodyPr/>
                    <a:lstStyle/>
                    <a:p>
                      <a:endParaRPr lang="en-US" dirty="0"/>
                    </a:p>
                  </a:txBody>
                  <a:tcPr anchor="b"/>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HR</a:t>
                      </a:r>
                      <a:endParaRPr lang="en-US" sz="1200" dirty="0"/>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p</a:t>
                      </a:r>
                      <a:endParaRPr lang="en-US" sz="1200" dirty="0"/>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R</a:t>
                      </a:r>
                      <a:r>
                        <a:rPr lang="en-US" sz="1200" baseline="0" dirty="0" smtClean="0"/>
                        <a:t>ecurrence-free (%)</a:t>
                      </a:r>
                      <a:endParaRPr lang="en-US" sz="1200" dirty="0"/>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hMerge="1">
                  <a:txBody>
                    <a:bodyPr/>
                    <a:lstStyle/>
                    <a:p>
                      <a:endParaRPr lang="en-US" dirty="0"/>
                    </a:p>
                  </a:txBody>
                  <a:tcPr anchor="b"/>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HR</a:t>
                      </a:r>
                      <a:endParaRPr lang="en-US" sz="1200" dirty="0"/>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p</a:t>
                      </a:r>
                      <a:endParaRPr lang="en-US" sz="1200" dirty="0"/>
                    </a:p>
                  </a:txBody>
                  <a:tcPr anchor="b">
                    <a:lnL>
                      <a:noFill/>
                    </a:lnL>
                    <a:lnR w="9525" cap="flat" cmpd="sng" algn="ctr">
                      <a:solidFill>
                        <a:srgbClr val="B60D27">
                          <a:shade val="95000"/>
                          <a:satMod val="105000"/>
                        </a:srgbClr>
                      </a:solidFill>
                      <a:prstDash val="solid"/>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r>
              <a:tr h="470508">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marL="0" marR="0" indent="0" algn="l" defTabSz="914400" rtl="0" eaLnBrk="1" fontAlgn="auto" latinLnBrk="0" hangingPunct="1">
                        <a:lnSpc>
                          <a:spcPct val="90000"/>
                        </a:lnSpc>
                        <a:spcBef>
                          <a:spcPts val="0"/>
                        </a:spcBef>
                        <a:spcAft>
                          <a:spcPts val="0"/>
                        </a:spcAft>
                        <a:buClrTx/>
                        <a:buSzTx/>
                        <a:buFontTx/>
                        <a:buNone/>
                        <a:tabLst/>
                        <a:defRPr/>
                      </a:pPr>
                      <a:r>
                        <a:rPr lang="en-GB" sz="1200" dirty="0" smtClean="0"/>
                        <a:t>Treatment</a:t>
                      </a:r>
                      <a:endParaRPr lang="en-GB" sz="1200" dirty="0">
                        <a:solidFill>
                          <a:schemeClr val="tx1"/>
                        </a:solidFill>
                      </a:endParaRPr>
                    </a:p>
                  </a:txBody>
                  <a:tcPr anchor="b">
                    <a:lnL w="9525" cap="flat" cmpd="sng" algn="ctr">
                      <a:solidFill>
                        <a:srgbClr val="B60D27">
                          <a:shade val="95000"/>
                          <a:satMod val="105000"/>
                        </a:srgbClr>
                      </a:solidFill>
                      <a:prstDash val="solid"/>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err="1" smtClean="0"/>
                        <a:t>dMMR</a:t>
                      </a:r>
                      <a:endParaRPr lang="en-US" sz="1200" dirty="0">
                        <a:solidFill>
                          <a:schemeClr val="tx1"/>
                        </a:solidFill>
                      </a:endParaRPr>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err="1" smtClean="0"/>
                        <a:t>pMMR</a:t>
                      </a:r>
                      <a:endParaRPr lang="en-US" sz="1200" dirty="0">
                        <a:solidFill>
                          <a:schemeClr val="tx1"/>
                        </a:solidFill>
                      </a:endParaRPr>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US" sz="1200" dirty="0">
                        <a:solidFill>
                          <a:schemeClr val="tx1"/>
                        </a:solidFill>
                      </a:endParaRPr>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US" sz="1200" dirty="0">
                        <a:solidFill>
                          <a:schemeClr val="tx1"/>
                        </a:solidFill>
                      </a:endParaRPr>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err="1" smtClean="0"/>
                        <a:t>dMMR</a:t>
                      </a:r>
                      <a:endParaRPr lang="en-US" sz="1200" dirty="0">
                        <a:solidFill>
                          <a:schemeClr val="tx1"/>
                        </a:solidFill>
                      </a:endParaRPr>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err="1" smtClean="0"/>
                        <a:t>pMMR</a:t>
                      </a:r>
                      <a:endParaRPr lang="en-US" sz="1200" dirty="0">
                        <a:solidFill>
                          <a:schemeClr val="tx1"/>
                        </a:solidFill>
                      </a:endParaRPr>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US" sz="1200" dirty="0">
                        <a:solidFill>
                          <a:schemeClr val="tx1"/>
                        </a:solidFill>
                      </a:endParaRPr>
                    </a:p>
                  </a:txBody>
                  <a:tcPr anchor="b">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US" sz="1200" dirty="0">
                        <a:solidFill>
                          <a:schemeClr val="tx1"/>
                        </a:solidFill>
                      </a:endParaRPr>
                    </a:p>
                  </a:txBody>
                  <a:tcPr anchor="b">
                    <a:lnL>
                      <a:noFill/>
                    </a:lnL>
                    <a:lnR w="9525" cap="flat" cmpd="sng" algn="ctr">
                      <a:solidFill>
                        <a:srgbClr val="B60D27">
                          <a:shade val="95000"/>
                          <a:satMod val="105000"/>
                        </a:srgbClr>
                      </a:solidFill>
                      <a:prstDash val="solid"/>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r>
              <a:tr h="282304">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nSpc>
                          <a:spcPct val="90000"/>
                        </a:lnSpc>
                      </a:pPr>
                      <a:r>
                        <a:rPr lang="en-GB" sz="1200" baseline="0" dirty="0" smtClean="0"/>
                        <a:t>Stage II</a:t>
                      </a:r>
                    </a:p>
                  </a:txBody>
                  <a:tcPr>
                    <a:lnL w="9525" cap="flat" cmpd="sng" algn="ctr">
                      <a:solidFill>
                        <a:srgbClr val="B60D27">
                          <a:shade val="95000"/>
                          <a:satMod val="105000"/>
                        </a:srgbClr>
                      </a:solidFill>
                      <a:prstDash val="solid"/>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GB" sz="1200" dirty="0"/>
                    </a:p>
                  </a:txBody>
                  <a:tcPr>
                    <a:lnL>
                      <a:noFill/>
                    </a:lnL>
                    <a:lnR w="9525" cap="flat" cmpd="sng" algn="ctr">
                      <a:solidFill>
                        <a:srgbClr val="B60D27">
                          <a:shade val="95000"/>
                          <a:satMod val="105000"/>
                        </a:srgbClr>
                      </a:solidFill>
                      <a:prstDash val="solid"/>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r>
              <a:tr h="470508">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marL="144000">
                        <a:lnSpc>
                          <a:spcPct val="90000"/>
                        </a:lnSpc>
                      </a:pPr>
                      <a:r>
                        <a:rPr lang="en-GB" sz="1200" dirty="0" smtClean="0"/>
                        <a:t>Surgery alone (n=307)</a:t>
                      </a:r>
                      <a:endParaRPr lang="en-GB" sz="1200" baseline="0" dirty="0" smtClean="0"/>
                    </a:p>
                  </a:txBody>
                  <a:tcPr>
                    <a:lnL w="9525" cap="flat" cmpd="sng" algn="ctr">
                      <a:solidFill>
                        <a:srgbClr val="B60D27">
                          <a:shade val="95000"/>
                          <a:satMod val="105000"/>
                        </a:srgbClr>
                      </a:solidFill>
                      <a:prstDash val="solid"/>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89</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74</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0.35 (0.15, 0.80)</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0.013</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90</a:t>
                      </a: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78</a:t>
                      </a: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0.37 (0.17, 0.81)</a:t>
                      </a: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0.013</a:t>
                      </a:r>
                      <a:endParaRPr lang="en-GB" sz="1200" dirty="0"/>
                    </a:p>
                  </a:txBody>
                  <a:tcPr>
                    <a:lnL>
                      <a:noFill/>
                    </a:lnL>
                    <a:lnR w="9525" cap="flat" cmpd="sng" algn="ctr">
                      <a:solidFill>
                        <a:srgbClr val="B60D27">
                          <a:shade val="95000"/>
                          <a:satMod val="105000"/>
                        </a:srgbClr>
                      </a:solidFill>
                      <a:prstDash val="solid"/>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r>
              <a:tr h="282304">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marL="144000" marR="0" indent="0" algn="l" defTabSz="914400" rtl="0" eaLnBrk="1" fontAlgn="auto" latinLnBrk="0" hangingPunct="1">
                        <a:lnSpc>
                          <a:spcPct val="90000"/>
                        </a:lnSpc>
                        <a:spcBef>
                          <a:spcPts val="0"/>
                        </a:spcBef>
                        <a:spcAft>
                          <a:spcPts val="0"/>
                        </a:spcAft>
                        <a:buClrTx/>
                        <a:buSzTx/>
                        <a:buFontTx/>
                        <a:buNone/>
                        <a:tabLst/>
                        <a:defRPr/>
                      </a:pPr>
                      <a:r>
                        <a:rPr lang="en-GB" sz="1200" dirty="0" smtClean="0"/>
                        <a:t>5-FU-mrx (n=1155)</a:t>
                      </a:r>
                    </a:p>
                  </a:txBody>
                  <a:tcPr>
                    <a:lnL w="9525" cap="flat" cmpd="sng" algn="ctr">
                      <a:solidFill>
                        <a:srgbClr val="B60D27">
                          <a:shade val="95000"/>
                          <a:satMod val="105000"/>
                        </a:srgbClr>
                      </a:solidFill>
                      <a:prstDash val="solid"/>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88</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83</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0.84 (0.57, 1.24)</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0.37</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88</a:t>
                      </a: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87</a:t>
                      </a: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0.91 (0.63, 1.31)</a:t>
                      </a: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0.62</a:t>
                      </a:r>
                      <a:endParaRPr lang="en-GB" sz="1200" dirty="0"/>
                    </a:p>
                  </a:txBody>
                  <a:tcPr>
                    <a:lnL>
                      <a:noFill/>
                    </a:lnL>
                    <a:lnR w="9525" cap="flat" cmpd="sng" algn="ctr">
                      <a:solidFill>
                        <a:srgbClr val="B60D27">
                          <a:shade val="95000"/>
                          <a:satMod val="105000"/>
                        </a:srgbClr>
                      </a:solidFill>
                      <a:prstDash val="solid"/>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r>
              <a:tr h="282304">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marL="0" marR="0" indent="0" algn="l" defTabSz="914400" rtl="0" eaLnBrk="1" fontAlgn="auto" latinLnBrk="0" hangingPunct="1">
                        <a:lnSpc>
                          <a:spcPct val="90000"/>
                        </a:lnSpc>
                        <a:spcBef>
                          <a:spcPts val="0"/>
                        </a:spcBef>
                        <a:spcAft>
                          <a:spcPts val="0"/>
                        </a:spcAft>
                        <a:buClrTx/>
                        <a:buSzTx/>
                        <a:buFontTx/>
                        <a:buNone/>
                        <a:tabLst/>
                        <a:defRPr/>
                      </a:pPr>
                      <a:r>
                        <a:rPr lang="en-GB" sz="1200" dirty="0" smtClean="0"/>
                        <a:t>Stage III</a:t>
                      </a:r>
                      <a:endParaRPr lang="en-GB" sz="1200" i="0" dirty="0" smtClean="0"/>
                    </a:p>
                  </a:txBody>
                  <a:tcPr>
                    <a:lnL w="9525" cap="flat" cmpd="sng" algn="ctr">
                      <a:solidFill>
                        <a:srgbClr val="B60D27">
                          <a:shade val="95000"/>
                          <a:satMod val="105000"/>
                        </a:srgbClr>
                      </a:solidFill>
                      <a:prstDash val="solid"/>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US" sz="120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endParaRPr lang="en-GB" sz="1200" dirty="0"/>
                    </a:p>
                  </a:txBody>
                  <a:tcPr>
                    <a:lnL>
                      <a:noFill/>
                    </a:lnL>
                    <a:lnR w="9525" cap="flat" cmpd="sng" algn="ctr">
                      <a:solidFill>
                        <a:srgbClr val="B60D27">
                          <a:shade val="95000"/>
                          <a:satMod val="105000"/>
                        </a:srgbClr>
                      </a:solidFill>
                      <a:prstDash val="solid"/>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r>
              <a:tr h="470508">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marL="144000" marR="0" indent="0" algn="l" defTabSz="914400" rtl="0" eaLnBrk="1" fontAlgn="auto" latinLnBrk="0" hangingPunct="1">
                        <a:lnSpc>
                          <a:spcPct val="90000"/>
                        </a:lnSpc>
                        <a:spcBef>
                          <a:spcPts val="0"/>
                        </a:spcBef>
                        <a:spcAft>
                          <a:spcPts val="0"/>
                        </a:spcAft>
                        <a:buClrTx/>
                        <a:buSzTx/>
                        <a:buFontTx/>
                        <a:buNone/>
                        <a:tabLst/>
                        <a:defRPr/>
                      </a:pPr>
                      <a:r>
                        <a:rPr lang="en-GB" sz="1200" dirty="0" smtClean="0"/>
                        <a:t>Surgery alone (n=264)</a:t>
                      </a:r>
                      <a:endParaRPr lang="en-GB" sz="1200" i="0" dirty="0" smtClean="0"/>
                    </a:p>
                  </a:txBody>
                  <a:tcPr>
                    <a:lnL w="9525" cap="flat" cmpd="sng" algn="ctr">
                      <a:solidFill>
                        <a:srgbClr val="B60D27">
                          <a:shade val="95000"/>
                          <a:satMod val="105000"/>
                        </a:srgbClr>
                      </a:solidFill>
                      <a:prstDash val="solid"/>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60</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47</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0.79 (0.45, 1.39)</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0.41</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59</a:t>
                      </a: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54</a:t>
                      </a: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0.84 (0.49, 1.43)</a:t>
                      </a: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0.51</a:t>
                      </a:r>
                      <a:endParaRPr lang="en-GB" sz="1200" dirty="0"/>
                    </a:p>
                  </a:txBody>
                  <a:tcPr>
                    <a:lnL>
                      <a:noFill/>
                    </a:lnL>
                    <a:lnR w="9525" cap="flat" cmpd="sng" algn="ctr">
                      <a:solidFill>
                        <a:srgbClr val="B60D27">
                          <a:shade val="95000"/>
                          <a:satMod val="105000"/>
                        </a:srgbClr>
                      </a:solidFill>
                      <a:prstDash val="solid"/>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r>
              <a:tr h="282304">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marL="144000" marR="0" indent="0" algn="l" defTabSz="914400" rtl="0" eaLnBrk="1" fontAlgn="auto" latinLnBrk="0" hangingPunct="1">
                        <a:lnSpc>
                          <a:spcPct val="90000"/>
                        </a:lnSpc>
                        <a:spcBef>
                          <a:spcPts val="0"/>
                        </a:spcBef>
                        <a:spcAft>
                          <a:spcPts val="0"/>
                        </a:spcAft>
                        <a:buClrTx/>
                        <a:buSzTx/>
                        <a:buFontTx/>
                        <a:buNone/>
                        <a:tabLst/>
                        <a:defRPr/>
                      </a:pPr>
                      <a:r>
                        <a:rPr lang="en-GB" sz="1200" dirty="0" smtClean="0"/>
                        <a:t>5-FU-mrx (n=2723)</a:t>
                      </a:r>
                      <a:endParaRPr lang="en-GB" sz="1200" i="0" dirty="0" smtClean="0"/>
                    </a:p>
                  </a:txBody>
                  <a:tcPr>
                    <a:lnL w="9525" cap="flat" cmpd="sng" algn="ctr">
                      <a:solidFill>
                        <a:srgbClr val="B60D27">
                          <a:shade val="95000"/>
                          <a:satMod val="105000"/>
                        </a:srgbClr>
                      </a:solidFill>
                      <a:prstDash val="solid"/>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72</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64</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0.82 (0.67, 0.99) </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US" sz="1200" dirty="0" smtClean="0"/>
                        <a:t>0.040</a:t>
                      </a:r>
                      <a:endParaRPr lang="en-US"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77</a:t>
                      </a: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71</a:t>
                      </a: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0.81 (0.67, 0.99)</a:t>
                      </a:r>
                      <a:endParaRPr lang="en-GB" sz="1200" dirty="0"/>
                    </a:p>
                  </a:txBody>
                  <a:tcPr>
                    <a:lnL>
                      <a:noFill/>
                    </a:lnL>
                    <a:lnR>
                      <a:noFill/>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90000"/>
                        </a:lnSpc>
                      </a:pPr>
                      <a:r>
                        <a:rPr lang="en-GB" sz="1200" dirty="0" smtClean="0"/>
                        <a:t>0.039</a:t>
                      </a:r>
                      <a:endParaRPr lang="en-GB" sz="1200" dirty="0"/>
                    </a:p>
                  </a:txBody>
                  <a:tcPr>
                    <a:lnL>
                      <a:noFill/>
                    </a:lnL>
                    <a:lnR w="9525" cap="flat" cmpd="sng" algn="ctr">
                      <a:solidFill>
                        <a:srgbClr val="B60D27">
                          <a:shade val="95000"/>
                          <a:satMod val="105000"/>
                        </a:srgbClr>
                      </a:solidFill>
                      <a:prstDash val="solid"/>
                    </a:lnR>
                    <a:lnT w="9525" cap="flat" cmpd="sng" algn="ctr">
                      <a:solidFill>
                        <a:srgbClr val="B60D27">
                          <a:shade val="95000"/>
                          <a:satMod val="105000"/>
                        </a:srgbClr>
                      </a:solidFill>
                      <a:prstDash val="solid"/>
                    </a:lnT>
                    <a:lnB w="9525" cap="flat" cmpd="sng" algn="ctr">
                      <a:solidFill>
                        <a:srgbClr val="B60D27">
                          <a:shade val="95000"/>
                          <a:satMod val="105000"/>
                        </a:srgbClr>
                      </a:solidFill>
                      <a:prstDash val="soli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3469059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3507: Prognostic impact of deficient mismatch repair (</a:t>
            </a:r>
            <a:r>
              <a:rPr lang="en-GB" sz="1800" dirty="0" err="1" smtClean="0"/>
              <a:t>dMMR</a:t>
            </a:r>
            <a:r>
              <a:rPr lang="en-GB" sz="1800" dirty="0" smtClean="0"/>
              <a:t>) in 7,803 stage II/III colon cancer (CC) patients (</a:t>
            </a:r>
            <a:r>
              <a:rPr lang="en-GB" sz="1800" dirty="0" err="1" smtClean="0"/>
              <a:t>pts</a:t>
            </a:r>
            <a:r>
              <a:rPr lang="en-GB" sz="1800" dirty="0" smtClean="0"/>
              <a:t>): A pooled individual </a:t>
            </a:r>
            <a:r>
              <a:rPr lang="en-GB" sz="1800" dirty="0" err="1" smtClean="0"/>
              <a:t>pt</a:t>
            </a:r>
            <a:r>
              <a:rPr lang="en-GB" sz="1800" dirty="0" smtClean="0"/>
              <a:t> data analysis of 17 adjuvant trials in the ACCENT database – Sargent DJ et al</a:t>
            </a:r>
            <a:endParaRPr lang="en-GB" sz="1800" dirty="0"/>
          </a:p>
        </p:txBody>
      </p:sp>
      <p:sp>
        <p:nvSpPr>
          <p:cNvPr id="5123" name="Rectangle 3"/>
          <p:cNvSpPr>
            <a:spLocks noGrp="1" noChangeArrowheads="1"/>
          </p:cNvSpPr>
          <p:nvPr>
            <p:ph type="body" idx="1"/>
          </p:nvPr>
        </p:nvSpPr>
        <p:spPr>
          <a:xfrm>
            <a:off x="228600" y="1320800"/>
            <a:ext cx="8773886" cy="5308600"/>
          </a:xfrm>
        </p:spPr>
        <p:txBody>
          <a:bodyPr/>
          <a:lstStyle/>
          <a:p>
            <a:pPr>
              <a:spcAft>
                <a:spcPts val="1500"/>
              </a:spcAft>
            </a:pPr>
            <a:r>
              <a:rPr lang="en-GB" sz="1800" b="1" dirty="0" smtClean="0"/>
              <a:t>Key results</a:t>
            </a:r>
          </a:p>
          <a:p>
            <a:endParaRPr lang="en-GB" sz="1800" b="1" dirty="0"/>
          </a:p>
          <a:p>
            <a:endParaRPr lang="en-GB" sz="1800" b="1" dirty="0" smtClean="0"/>
          </a:p>
          <a:p>
            <a:endParaRPr lang="en-GB" sz="1800" b="1" dirty="0"/>
          </a:p>
          <a:p>
            <a:endParaRPr lang="en-GB" sz="1800" b="1" dirty="0" smtClean="0"/>
          </a:p>
          <a:p>
            <a:endParaRPr lang="en-GB" sz="1800" b="1" dirty="0"/>
          </a:p>
          <a:p>
            <a:endParaRPr lang="en-GB" sz="1800" b="1" dirty="0" smtClean="0"/>
          </a:p>
          <a:p>
            <a:endParaRPr lang="en-GB" sz="1800" b="1" dirty="0"/>
          </a:p>
          <a:p>
            <a:pPr>
              <a:spcAft>
                <a:spcPts val="0"/>
              </a:spcAft>
            </a:pPr>
            <a:r>
              <a:rPr lang="en-GB" sz="1800" b="1" dirty="0" smtClean="0"/>
              <a:t>Conclusions</a:t>
            </a:r>
          </a:p>
          <a:p>
            <a:pPr lvl="1">
              <a:spcAft>
                <a:spcPts val="0"/>
              </a:spcAft>
            </a:pPr>
            <a:r>
              <a:rPr lang="en-US" sz="1800" b="1" dirty="0" smtClean="0"/>
              <a:t>MMR status was associated with younger, female patients; N0; T3/4; </a:t>
            </a:r>
            <a:br>
              <a:rPr lang="en-US" sz="1800" b="1" dirty="0" smtClean="0"/>
            </a:br>
            <a:r>
              <a:rPr lang="en-US" sz="1800" b="1" dirty="0" smtClean="0"/>
              <a:t>right sided</a:t>
            </a:r>
          </a:p>
          <a:p>
            <a:pPr lvl="1">
              <a:spcAft>
                <a:spcPts val="0"/>
              </a:spcAft>
            </a:pPr>
            <a:r>
              <a:rPr lang="en-US" sz="1800" b="1" dirty="0" smtClean="0"/>
              <a:t>MMR did not impact post-recurrence survival</a:t>
            </a:r>
          </a:p>
          <a:p>
            <a:pPr lvl="1">
              <a:spcAft>
                <a:spcPts val="0"/>
              </a:spcAft>
            </a:pPr>
            <a:r>
              <a:rPr lang="en-US" sz="1800" b="1" dirty="0" smtClean="0"/>
              <a:t>MMR is a prognostic marker in untreated stage II and III patients</a:t>
            </a:r>
          </a:p>
          <a:p>
            <a:pPr lvl="1">
              <a:spcAft>
                <a:spcPts val="0"/>
              </a:spcAft>
            </a:pPr>
            <a:r>
              <a:rPr lang="en-US" sz="1800" b="1" dirty="0" smtClean="0"/>
              <a:t>MMR is also prognostic in 5-FU, but with reduced impact</a:t>
            </a:r>
          </a:p>
          <a:p>
            <a:pPr lvl="1">
              <a:spcAft>
                <a:spcPts val="0"/>
              </a:spcAft>
            </a:pPr>
            <a:r>
              <a:rPr lang="en-US" sz="1800" b="1" dirty="0" smtClean="0"/>
              <a:t>Stage II </a:t>
            </a:r>
            <a:r>
              <a:rPr lang="en-US" sz="1800" b="1" dirty="0" err="1" smtClean="0"/>
              <a:t>dMMR</a:t>
            </a:r>
            <a:r>
              <a:rPr lang="en-US" sz="1800" b="1" dirty="0" smtClean="0"/>
              <a:t> patients should not be recommended for treatment due to their excellent prognosis (~90% 5-year OS)</a:t>
            </a:r>
          </a:p>
        </p:txBody>
      </p:sp>
      <p:sp>
        <p:nvSpPr>
          <p:cNvPr id="5124" name="Text Box 4"/>
          <p:cNvSpPr txBox="1">
            <a:spLocks noChangeArrowheads="1"/>
          </p:cNvSpPr>
          <p:nvPr/>
        </p:nvSpPr>
        <p:spPr bwMode="auto">
          <a:xfrm>
            <a:off x="5005599" y="6474897"/>
            <a:ext cx="39177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Sargent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3507) </a:t>
            </a:r>
            <a:endParaRPr lang="en-GB" sz="1200" dirty="0">
              <a:solidFill>
                <a:srgbClr val="363636"/>
              </a:solidFill>
            </a:endParaRPr>
          </a:p>
        </p:txBody>
      </p:sp>
      <p:graphicFrame>
        <p:nvGraphicFramePr>
          <p:cNvPr id="5" name="Group 64"/>
          <p:cNvGraphicFramePr>
            <a:graphicFrameLocks noGrp="1"/>
          </p:cNvGraphicFramePr>
          <p:nvPr>
            <p:extLst>
              <p:ext uri="{D42A27DB-BD31-4B8C-83A1-F6EECF244321}">
                <p14:modId xmlns:p14="http://schemas.microsoft.com/office/powerpoint/2010/main" val="3552166279"/>
              </p:ext>
            </p:extLst>
          </p:nvPr>
        </p:nvGraphicFramePr>
        <p:xfrm>
          <a:off x="498765" y="1676124"/>
          <a:ext cx="8205766" cy="2585889"/>
        </p:xfrm>
        <a:graphic>
          <a:graphicData uri="http://schemas.openxmlformats.org/drawingml/2006/table">
            <a:tbl>
              <a:tblPr/>
              <a:tblGrid>
                <a:gridCol w="4006121"/>
                <a:gridCol w="951081"/>
                <a:gridCol w="1071828"/>
                <a:gridCol w="951082"/>
                <a:gridCol w="1225654"/>
              </a:tblGrid>
              <a:tr h="281601">
                <a:tc rowSpan="2">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2"/>
                          </a:solidFill>
                          <a:effectLst/>
                          <a:latin typeface="Arial" pitchFamily="34" charset="0"/>
                          <a:ea typeface="ＭＳ Ｐゴシック" pitchFamily="34" charset="-128"/>
                        </a:rPr>
                        <a:t>Multivariate analysis (untreated patients)</a:t>
                      </a:r>
                    </a:p>
                    <a:p>
                      <a:pPr marL="0" marR="0" lvl="0" indent="0" algn="l"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2"/>
                          </a:solidFill>
                          <a:effectLst/>
                          <a:latin typeface="Arial" pitchFamily="34" charset="0"/>
                          <a:ea typeface="ＭＳ Ｐゴシック" pitchFamily="34" charset="-128"/>
                        </a:rPr>
                        <a:t>Markers</a:t>
                      </a:r>
                    </a:p>
                  </a:txBody>
                  <a:tcPr marL="91427" marR="91427"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gridSpan="2">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2"/>
                          </a:solidFill>
                          <a:effectLst/>
                          <a:latin typeface="Arial" pitchFamily="34" charset="0"/>
                          <a:ea typeface="ＭＳ Ｐゴシック" pitchFamily="34" charset="-128"/>
                        </a:rPr>
                        <a:t>TTR</a:t>
                      </a:r>
                    </a:p>
                  </a:txBody>
                  <a:tcPr marL="91427" marR="91427"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2"/>
                          </a:solidFill>
                          <a:effectLst/>
                          <a:latin typeface="Arial" pitchFamily="34" charset="0"/>
                          <a:ea typeface="ＭＳ Ｐゴシック" pitchFamily="34" charset="-128"/>
                        </a:rPr>
                        <a:t>OS</a:t>
                      </a:r>
                    </a:p>
                  </a:txBody>
                  <a:tcPr marL="91427" marR="91427"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49765">
                <a:tc vMerge="1">
                  <a:txBody>
                    <a:bodyPr/>
                    <a:lstStyle/>
                    <a:p>
                      <a:endParaRPr lang="en-US"/>
                    </a:p>
                  </a:txBody>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2"/>
                          </a:solidFill>
                          <a:effectLst/>
                          <a:latin typeface="Arial" pitchFamily="34" charset="0"/>
                          <a:ea typeface="ＭＳ Ｐゴシック" pitchFamily="34" charset="-128"/>
                        </a:rPr>
                        <a:t>HR</a:t>
                      </a:r>
                    </a:p>
                  </a:txBody>
                  <a:tcPr marL="91427" marR="914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2"/>
                          </a:solidFill>
                          <a:effectLst/>
                          <a:latin typeface="Arial" pitchFamily="34" charset="0"/>
                          <a:ea typeface="ＭＳ Ｐゴシック" pitchFamily="34" charset="-128"/>
                        </a:rPr>
                        <a:t>p</a:t>
                      </a:r>
                    </a:p>
                  </a:txBody>
                  <a:tcPr marL="91427" marR="914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2"/>
                          </a:solidFill>
                          <a:effectLst/>
                          <a:latin typeface="Arial" pitchFamily="34" charset="0"/>
                          <a:ea typeface="ＭＳ Ｐゴシック" pitchFamily="34" charset="-128"/>
                        </a:rPr>
                        <a:t>HR</a:t>
                      </a:r>
                    </a:p>
                  </a:txBody>
                  <a:tcPr marL="91427" marR="914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2"/>
                          </a:solidFill>
                          <a:effectLst/>
                          <a:latin typeface="Arial" pitchFamily="34" charset="0"/>
                          <a:ea typeface="ＭＳ Ｐゴシック" pitchFamily="34" charset="-128"/>
                        </a:rPr>
                        <a:t>p</a:t>
                      </a:r>
                    </a:p>
                  </a:txBody>
                  <a:tcPr marL="91427" marR="91427"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244870">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l"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Stage </a:t>
                      </a:r>
                      <a:r>
                        <a:rPr kumimoji="0" lang="en-US" altLang="en-US" sz="1200" b="0" i="0" u="none" strike="noStrike" cap="none" normalizeH="0" baseline="0" dirty="0" smtClean="0">
                          <a:ln>
                            <a:noFill/>
                          </a:ln>
                          <a:solidFill>
                            <a:schemeClr val="tx1"/>
                          </a:solidFill>
                          <a:effectLst/>
                          <a:latin typeface="Arial" pitchFamily="34" charset="0"/>
                          <a:ea typeface="ＭＳ Ｐゴシック" pitchFamily="34" charset="-128"/>
                        </a:rPr>
                        <a:t>(III vs II)</a:t>
                      </a:r>
                    </a:p>
                  </a:txBody>
                  <a:tcPr marL="91427" marR="91427" horzOverflow="overflow">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3.05</a:t>
                      </a:r>
                    </a:p>
                  </a:txBody>
                  <a:tcPr marL="91427" marR="914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&lt;0.001</a:t>
                      </a:r>
                    </a:p>
                  </a:txBody>
                  <a:tcPr marL="91427" marR="91427" horzOverflow="overflow">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2.75</a:t>
                      </a:r>
                    </a:p>
                  </a:txBody>
                  <a:tcPr marL="91427" marR="91427" horzOverflow="overflow">
                    <a:lnL w="571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&lt;0.001</a:t>
                      </a:r>
                    </a:p>
                  </a:txBody>
                  <a:tcPr marL="91427" marR="91427" horzOverflow="overflow">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4870">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l"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Age, </a:t>
                      </a:r>
                      <a:r>
                        <a:rPr kumimoji="0" lang="en-US" altLang="en-US" sz="1200" b="0" i="0" u="none" strike="noStrike" cap="none" normalizeH="0" baseline="0" dirty="0" smtClean="0">
                          <a:ln>
                            <a:noFill/>
                          </a:ln>
                          <a:solidFill>
                            <a:schemeClr val="tx1"/>
                          </a:solidFill>
                          <a:effectLst/>
                          <a:latin typeface="Arial" pitchFamily="34" charset="0"/>
                          <a:ea typeface="ＭＳ Ｐゴシック" pitchFamily="34" charset="-128"/>
                        </a:rPr>
                        <a:t>5 years increase</a:t>
                      </a:r>
                    </a:p>
                  </a:txBody>
                  <a:tcPr marL="91427" marR="91427" horzOverflow="overflow">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smtClean="0">
                          <a:ln>
                            <a:noFill/>
                          </a:ln>
                          <a:solidFill>
                            <a:schemeClr val="tx1"/>
                          </a:solidFill>
                          <a:effectLst/>
                          <a:latin typeface="Arial" pitchFamily="34" charset="0"/>
                          <a:ea typeface="ＭＳ Ｐゴシック" pitchFamily="34" charset="-128"/>
                        </a:rPr>
                        <a:t>0.95</a:t>
                      </a:r>
                    </a:p>
                  </a:txBody>
                  <a:tcPr marL="91427" marR="914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0.11</a:t>
                      </a:r>
                    </a:p>
                  </a:txBody>
                  <a:tcPr marL="91427" marR="91427" horzOverflow="overflow">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1.02</a:t>
                      </a:r>
                    </a:p>
                  </a:txBody>
                  <a:tcPr marL="91427" marR="91427" horzOverflow="overflow">
                    <a:lnL w="571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0.54</a:t>
                      </a:r>
                    </a:p>
                  </a:txBody>
                  <a:tcPr marL="91427" marR="91427" horzOverflow="overflow">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4870">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l"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Gender </a:t>
                      </a:r>
                      <a:r>
                        <a:rPr kumimoji="0" lang="en-US" altLang="en-US" sz="1200" b="0" i="0" u="none" strike="noStrike" cap="none" normalizeH="0" baseline="0" dirty="0" smtClean="0">
                          <a:ln>
                            <a:noFill/>
                          </a:ln>
                          <a:solidFill>
                            <a:schemeClr val="tx1"/>
                          </a:solidFill>
                          <a:effectLst/>
                          <a:latin typeface="Arial" pitchFamily="34" charset="0"/>
                          <a:ea typeface="ＭＳ Ｐゴシック" pitchFamily="34" charset="-128"/>
                        </a:rPr>
                        <a:t>(male </a:t>
                      </a:r>
                      <a:r>
                        <a:rPr kumimoji="0" lang="en-US" altLang="en-US" sz="1200" b="0" i="0" u="none" strike="noStrike" cap="none" normalizeH="0" baseline="0" dirty="0" err="1" smtClean="0">
                          <a:ln>
                            <a:noFill/>
                          </a:ln>
                          <a:solidFill>
                            <a:schemeClr val="tx1"/>
                          </a:solidFill>
                          <a:effectLst/>
                          <a:latin typeface="Arial" pitchFamily="34" charset="0"/>
                          <a:ea typeface="ＭＳ Ｐゴシック" pitchFamily="34" charset="-128"/>
                        </a:rPr>
                        <a:t>vs</a:t>
                      </a:r>
                      <a:r>
                        <a:rPr kumimoji="0" lang="en-US" altLang="en-US" sz="1200" b="0" i="0" u="none" strike="noStrike" cap="none" normalizeH="0" baseline="0" dirty="0" smtClean="0">
                          <a:ln>
                            <a:noFill/>
                          </a:ln>
                          <a:solidFill>
                            <a:schemeClr val="tx1"/>
                          </a:solidFill>
                          <a:effectLst/>
                          <a:latin typeface="Arial" pitchFamily="34" charset="0"/>
                          <a:ea typeface="ＭＳ Ｐゴシック" pitchFamily="34" charset="-128"/>
                        </a:rPr>
                        <a:t> female)</a:t>
                      </a:r>
                    </a:p>
                  </a:txBody>
                  <a:tcPr marL="91427" marR="91427" horzOverflow="overflow">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smtClean="0">
                          <a:ln>
                            <a:noFill/>
                          </a:ln>
                          <a:solidFill>
                            <a:schemeClr val="tx1"/>
                          </a:solidFill>
                          <a:effectLst/>
                          <a:latin typeface="Arial" pitchFamily="34" charset="0"/>
                          <a:ea typeface="ＭＳ Ｐゴシック" pitchFamily="34" charset="-128"/>
                        </a:rPr>
                        <a:t>1.31</a:t>
                      </a:r>
                    </a:p>
                  </a:txBody>
                  <a:tcPr marL="91427" marR="914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0.09</a:t>
                      </a:r>
                    </a:p>
                  </a:txBody>
                  <a:tcPr marL="91427" marR="91427" horzOverflow="overflow">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1.18</a:t>
                      </a:r>
                    </a:p>
                  </a:txBody>
                  <a:tcPr marL="91427" marR="91427" horzOverflow="overflow">
                    <a:lnL w="571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smtClean="0">
                          <a:ln>
                            <a:noFill/>
                          </a:ln>
                          <a:solidFill>
                            <a:schemeClr val="tx1"/>
                          </a:solidFill>
                          <a:effectLst/>
                          <a:latin typeface="Arial" pitchFamily="34" charset="0"/>
                          <a:ea typeface="ＭＳ Ｐゴシック" pitchFamily="34" charset="-128"/>
                        </a:rPr>
                        <a:t>0.29</a:t>
                      </a:r>
                    </a:p>
                  </a:txBody>
                  <a:tcPr marL="91427" marR="91427" horzOverflow="overflow">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4870">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742950" indent="-28575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11430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6002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20574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5146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9718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4290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8862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l"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Tumor location </a:t>
                      </a:r>
                      <a:r>
                        <a:rPr kumimoji="0" lang="en-US" altLang="en-US" sz="1200" b="0" i="0" u="none" strike="noStrike" cap="none" normalizeH="0" baseline="0" dirty="0" smtClean="0">
                          <a:ln>
                            <a:noFill/>
                          </a:ln>
                          <a:solidFill>
                            <a:schemeClr val="tx1"/>
                          </a:solidFill>
                          <a:effectLst/>
                          <a:latin typeface="Arial" pitchFamily="34" charset="0"/>
                          <a:ea typeface="ＭＳ Ｐゴシック" pitchFamily="34" charset="-128"/>
                        </a:rPr>
                        <a:t>(right </a:t>
                      </a:r>
                      <a:r>
                        <a:rPr kumimoji="0" lang="en-US" altLang="en-US" sz="1200" b="0" i="0" u="none" strike="noStrike" cap="none" normalizeH="0" baseline="0" dirty="0" err="1" smtClean="0">
                          <a:ln>
                            <a:noFill/>
                          </a:ln>
                          <a:solidFill>
                            <a:schemeClr val="tx1"/>
                          </a:solidFill>
                          <a:effectLst/>
                          <a:latin typeface="Arial" pitchFamily="34" charset="0"/>
                          <a:ea typeface="ＭＳ Ｐゴシック" pitchFamily="34" charset="-128"/>
                        </a:rPr>
                        <a:t>vs</a:t>
                      </a:r>
                      <a:r>
                        <a:rPr kumimoji="0" lang="en-US" altLang="en-US" sz="1200" b="0" i="0" u="none" strike="noStrike" cap="none" normalizeH="0" baseline="0" dirty="0" smtClean="0">
                          <a:ln>
                            <a:noFill/>
                          </a:ln>
                          <a:solidFill>
                            <a:schemeClr val="tx1"/>
                          </a:solidFill>
                          <a:effectLst/>
                          <a:latin typeface="Arial" pitchFamily="34" charset="0"/>
                          <a:ea typeface="ＭＳ Ｐゴシック" pitchFamily="34" charset="-128"/>
                        </a:rPr>
                        <a:t> left)</a:t>
                      </a:r>
                    </a:p>
                  </a:txBody>
                  <a:tcPr marL="91427" marR="91427" horzOverflow="overflow">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742950" indent="-28575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11430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6002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20574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5146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9718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4290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8862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smtClean="0">
                          <a:ln>
                            <a:noFill/>
                          </a:ln>
                          <a:solidFill>
                            <a:schemeClr val="tx1"/>
                          </a:solidFill>
                          <a:effectLst/>
                          <a:latin typeface="Arial" pitchFamily="34" charset="0"/>
                          <a:ea typeface="ＭＳ Ｐゴシック" pitchFamily="34" charset="-128"/>
                        </a:rPr>
                        <a:t>0.74</a:t>
                      </a:r>
                    </a:p>
                  </a:txBody>
                  <a:tcPr marL="91427" marR="914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742950" indent="-28575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11430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6002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20574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5146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9718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4290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8862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0.06</a:t>
                      </a:r>
                    </a:p>
                  </a:txBody>
                  <a:tcPr marL="91427" marR="91427" horzOverflow="overflow">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742950" indent="-28575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11430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6002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20574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5146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9718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4290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8862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0.88</a:t>
                      </a:r>
                    </a:p>
                  </a:txBody>
                  <a:tcPr marL="91427" marR="91427" horzOverflow="overflow">
                    <a:lnL w="571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742950" indent="-28575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11430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6002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20574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5146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9718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4290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8862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0.42</a:t>
                      </a:r>
                    </a:p>
                  </a:txBody>
                  <a:tcPr marL="91427" marR="91427" horzOverflow="overflow">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33239">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742950" indent="-28575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11430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6002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20574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5146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9718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4290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8862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l"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T-stage</a:t>
                      </a:r>
                    </a:p>
                    <a:p>
                      <a:pPr marL="0" marR="0" lvl="0" indent="0" algn="l"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0" i="0" u="none" strike="noStrike" cap="none" normalizeH="0" baseline="0" dirty="0" smtClean="0">
                          <a:ln>
                            <a:noFill/>
                          </a:ln>
                          <a:solidFill>
                            <a:schemeClr val="tx1"/>
                          </a:solidFill>
                          <a:effectLst/>
                          <a:latin typeface="Arial" pitchFamily="34" charset="0"/>
                          <a:ea typeface="ＭＳ Ｐゴシック" pitchFamily="34" charset="-128"/>
                        </a:rPr>
                        <a:t>     T3 vs T2</a:t>
                      </a:r>
                    </a:p>
                    <a:p>
                      <a:pPr marL="0" marR="0" lvl="0" indent="0" algn="l"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0" i="0" u="none" strike="noStrike" cap="none" normalizeH="0" baseline="0" dirty="0" smtClean="0">
                          <a:ln>
                            <a:noFill/>
                          </a:ln>
                          <a:solidFill>
                            <a:schemeClr val="tx1"/>
                          </a:solidFill>
                          <a:effectLst/>
                          <a:latin typeface="Arial" pitchFamily="34" charset="0"/>
                          <a:ea typeface="ＭＳ Ｐゴシック" pitchFamily="34" charset="-128"/>
                        </a:rPr>
                        <a:t>     T4 vs T2</a:t>
                      </a:r>
                    </a:p>
                  </a:txBody>
                  <a:tcPr marL="91427" marR="91427" horzOverflow="overflow">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742950" indent="-28575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11430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6002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20574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5146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9718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4290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8862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endPar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3.13</a:t>
                      </a:r>
                    </a:p>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7.29</a:t>
                      </a:r>
                    </a:p>
                  </a:txBody>
                  <a:tcPr marL="91427" marR="914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742950" indent="-28575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11430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6002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20574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5146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9718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4290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8862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endPar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0.05</a:t>
                      </a:r>
                    </a:p>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0.02</a:t>
                      </a:r>
                    </a:p>
                  </a:txBody>
                  <a:tcPr marL="91427" marR="91427" horzOverflow="overflow">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742950" indent="-28575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11430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6002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20574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5146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9718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4290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8862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endPar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2.43</a:t>
                      </a:r>
                    </a:p>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5.22</a:t>
                      </a:r>
                    </a:p>
                  </a:txBody>
                  <a:tcPr marL="91427" marR="91427" horzOverflow="overflow">
                    <a:lnL w="571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742950" indent="-28575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11430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6002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2057400" indent="-2286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5146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9718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4290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886200" indent="-2286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endPar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0.09</a:t>
                      </a:r>
                    </a:p>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0.004</a:t>
                      </a:r>
                    </a:p>
                  </a:txBody>
                  <a:tcPr marL="91427" marR="91427" horzOverflow="overflow">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4870">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l"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smtClean="0">
                          <a:ln>
                            <a:noFill/>
                          </a:ln>
                          <a:solidFill>
                            <a:schemeClr val="tx1"/>
                          </a:solidFill>
                          <a:effectLst/>
                          <a:latin typeface="Arial" pitchFamily="34" charset="0"/>
                          <a:ea typeface="ＭＳ Ｐゴシック" pitchFamily="34" charset="-128"/>
                        </a:rPr>
                        <a:t>MMR </a:t>
                      </a:r>
                      <a:r>
                        <a:rPr kumimoji="0" lang="en-US" altLang="en-US" sz="1200" b="0" i="0" u="none" strike="noStrike" cap="none" normalizeH="0" baseline="0" smtClean="0">
                          <a:ln>
                            <a:noFill/>
                          </a:ln>
                          <a:solidFill>
                            <a:schemeClr val="tx1"/>
                          </a:solidFill>
                          <a:effectLst/>
                          <a:latin typeface="Arial" pitchFamily="34" charset="0"/>
                          <a:ea typeface="ＭＳ Ｐゴシック" pitchFamily="34" charset="-128"/>
                        </a:rPr>
                        <a:t>(dMMR vs pMMR)</a:t>
                      </a:r>
                    </a:p>
                  </a:txBody>
                  <a:tcPr marL="91427" marR="91427" horzOverflow="overflow">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smtClean="0">
                          <a:ln>
                            <a:noFill/>
                          </a:ln>
                          <a:solidFill>
                            <a:schemeClr val="tx1"/>
                          </a:solidFill>
                          <a:effectLst/>
                          <a:latin typeface="Arial" pitchFamily="34" charset="0"/>
                          <a:ea typeface="ＭＳ Ｐゴシック" pitchFamily="34" charset="-128"/>
                        </a:rPr>
                        <a:t>0.46</a:t>
                      </a:r>
                    </a:p>
                  </a:txBody>
                  <a:tcPr marL="91427" marR="914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smtClean="0">
                          <a:ln>
                            <a:noFill/>
                          </a:ln>
                          <a:solidFill>
                            <a:schemeClr val="tx1"/>
                          </a:solidFill>
                          <a:effectLst/>
                          <a:latin typeface="Arial" pitchFamily="34" charset="0"/>
                          <a:ea typeface="ＭＳ Ｐゴシック" pitchFamily="34" charset="-128"/>
                        </a:rPr>
                        <a:t>0.01</a:t>
                      </a:r>
                    </a:p>
                  </a:txBody>
                  <a:tcPr marL="91427" marR="91427" horzOverflow="overflow">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0.50</a:t>
                      </a:r>
                    </a:p>
                  </a:txBody>
                  <a:tcPr marL="91427" marR="91427" horzOverflow="overflow">
                    <a:lnL w="571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0" algn="l" defTabSz="457200" rtl="0" eaLnBrk="0" latinLnBrk="0" hangingPunct="0">
                        <a:lnSpc>
                          <a:spcPct val="90000"/>
                        </a:lnSpc>
                        <a:spcBef>
                          <a:spcPct val="50000"/>
                        </a:spcBef>
                        <a:buClr>
                          <a:schemeClr val="tx2"/>
                        </a:buClr>
                        <a:buSzPct val="120000"/>
                        <a:defRPr sz="2400" b="1" kern="1200">
                          <a:solidFill>
                            <a:schemeClr val="tx1"/>
                          </a:solidFill>
                          <a:latin typeface="Arial" pitchFamily="34" charset="0"/>
                          <a:ea typeface="ＭＳ Ｐゴシック" pitchFamily="34" charset="-128"/>
                          <a:cs typeface="ＭＳ Ｐゴシック"/>
                        </a:defRPr>
                      </a:lvl1pPr>
                      <a:lvl2pPr marL="4572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2pPr>
                      <a:lvl3pPr marL="9144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3pPr>
                      <a:lvl4pPr marL="13716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4pPr>
                      <a:lvl5pPr marL="1828800" indent="114300" algn="l" defTabSz="457200" rtl="0" eaLnBrk="0" latinLnBrk="0" hangingPunct="0">
                        <a:lnSpc>
                          <a:spcPct val="90000"/>
                        </a:lnSpc>
                        <a:spcBef>
                          <a:spcPct val="20000"/>
                        </a:spcBef>
                        <a:buClr>
                          <a:schemeClr val="folHlink"/>
                        </a:buClr>
                        <a:buSzPct val="120000"/>
                        <a:defRPr sz="2400" b="1" kern="1200">
                          <a:solidFill>
                            <a:schemeClr val="tx1"/>
                          </a:solidFill>
                          <a:latin typeface="Arial" pitchFamily="34" charset="0"/>
                          <a:ea typeface="ＭＳ Ｐゴシック" pitchFamily="34" charset="-128"/>
                          <a:cs typeface="ＭＳ Ｐゴシック"/>
                        </a:defRPr>
                      </a:lvl5pPr>
                      <a:lvl6pPr marL="22860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6pPr>
                      <a:lvl7pPr marL="27432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7pPr>
                      <a:lvl8pPr marL="32004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8pPr>
                      <a:lvl9pPr marL="3657600" indent="114300" algn="l" defTabSz="457200" rtl="0" eaLnBrk="0" fontAlgn="base" latinLnBrk="0" hangingPunct="0">
                        <a:lnSpc>
                          <a:spcPct val="90000"/>
                        </a:lnSpc>
                        <a:spcBef>
                          <a:spcPct val="20000"/>
                        </a:spcBef>
                        <a:spcAft>
                          <a:spcPct val="0"/>
                        </a:spcAft>
                        <a:buClr>
                          <a:schemeClr val="folHlink"/>
                        </a:buClr>
                        <a:buSzPct val="120000"/>
                        <a:defRPr sz="2400" b="1" kern="1200">
                          <a:solidFill>
                            <a:schemeClr val="tx1"/>
                          </a:solidFill>
                          <a:latin typeface="Arial" pitchFamily="34" charset="0"/>
                          <a:ea typeface="ＭＳ Ｐゴシック" pitchFamily="34" charset="-128"/>
                          <a:cs typeface="ＭＳ Ｐゴシック"/>
                        </a:defRPr>
                      </a:lvl9pPr>
                    </a:lstStyle>
                    <a:p>
                      <a:pPr marL="0" marR="0" lvl="0" indent="0" algn="ctr" defTabSz="457200" rtl="0" eaLnBrk="0" fontAlgn="base" latinLnBrk="0" hangingPunct="0">
                        <a:lnSpc>
                          <a:spcPct val="90000"/>
                        </a:lnSpc>
                        <a:spcBef>
                          <a:spcPct val="50000"/>
                        </a:spcBef>
                        <a:spcAft>
                          <a:spcPct val="0"/>
                        </a:spcAft>
                        <a:buClr>
                          <a:schemeClr val="tx2"/>
                        </a:buClr>
                        <a:buSzPct val="120000"/>
                        <a:buFontTx/>
                        <a:buNone/>
                        <a:tabLst/>
                      </a:pPr>
                      <a:r>
                        <a:rPr kumimoji="0" lang="en-US" altLang="en-US" sz="1200" b="1" i="0" u="none" strike="noStrike" cap="none" normalizeH="0" baseline="0" dirty="0" smtClean="0">
                          <a:ln>
                            <a:noFill/>
                          </a:ln>
                          <a:solidFill>
                            <a:schemeClr val="tx1"/>
                          </a:solidFill>
                          <a:effectLst/>
                          <a:latin typeface="Arial" pitchFamily="34" charset="0"/>
                          <a:ea typeface="ＭＳ Ｐゴシック" pitchFamily="34" charset="-128"/>
                        </a:rPr>
                        <a:t>0.02</a:t>
                      </a:r>
                    </a:p>
                  </a:txBody>
                  <a:tcPr marL="91427" marR="91427" horzOverflow="overflow">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3756948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smtClean="0"/>
              <a:t>3508: Impact of adjuvant chemotherapy with 5-FU or FOLFOX in colon cancers with microsatellite instability: An AGEO </a:t>
            </a:r>
            <a:r>
              <a:rPr lang="en-US" sz="2000" dirty="0" smtClean="0"/>
              <a:t>multicenter</a:t>
            </a:r>
            <a:r>
              <a:rPr lang="en-GB" sz="2000" dirty="0" smtClean="0"/>
              <a:t> study </a:t>
            </a:r>
            <a:br>
              <a:rPr lang="en-GB" sz="2000" dirty="0" smtClean="0"/>
            </a:br>
            <a:r>
              <a:rPr lang="en-GB" sz="2000" dirty="0" smtClean="0"/>
              <a:t>– </a:t>
            </a:r>
            <a:r>
              <a:rPr lang="en-GB" sz="2000" dirty="0" err="1" smtClean="0"/>
              <a:t>Tougeron</a:t>
            </a:r>
            <a:r>
              <a:rPr lang="en-GB" sz="2000" dirty="0" smtClean="0"/>
              <a:t> D et al</a:t>
            </a:r>
            <a:endParaRPr lang="en-GB" sz="2000" dirty="0"/>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spc="-10" dirty="0" smtClean="0"/>
              <a:t>To identify predictive factors of recurrence and analyse the efficacy of </a:t>
            </a:r>
            <a:r>
              <a:rPr lang="en-GB" sz="1800" dirty="0" smtClean="0"/>
              <a:t>adjuvant CT with 5-FU or FOLFOX </a:t>
            </a:r>
            <a:r>
              <a:rPr lang="en-GB" sz="1800" dirty="0" err="1" smtClean="0"/>
              <a:t>vs</a:t>
            </a:r>
            <a:r>
              <a:rPr lang="en-GB" sz="1800" dirty="0" smtClean="0"/>
              <a:t> surgery alone </a:t>
            </a:r>
            <a:r>
              <a:rPr lang="en-GB" sz="1800" spc="-10" dirty="0" smtClean="0"/>
              <a:t>in patients with MSI-H</a:t>
            </a:r>
            <a:r>
              <a:rPr lang="en-GB" sz="1800" dirty="0" smtClean="0"/>
              <a:t> colon cancer</a:t>
            </a:r>
          </a:p>
          <a:p>
            <a:pPr>
              <a:spcBef>
                <a:spcPts val="1200"/>
              </a:spcBef>
            </a:pPr>
            <a:r>
              <a:rPr lang="en-GB" sz="1800" b="1" dirty="0" smtClean="0"/>
              <a:t>Study design</a:t>
            </a:r>
          </a:p>
          <a:p>
            <a:pPr lvl="1"/>
            <a:r>
              <a:rPr lang="en-GB" sz="1800" dirty="0" smtClean="0"/>
              <a:t>Retrospective study of 528 patients with stage I, II or III MSI-H CRC who had undergone curative surgery between 2000 and 2011</a:t>
            </a:r>
          </a:p>
          <a:p>
            <a:pPr lvl="1"/>
            <a:r>
              <a:rPr lang="en-GB" sz="1800" dirty="0" smtClean="0"/>
              <a:t>High-risk stage II colon cancers were defined by one of these criteria: stage T4, bowel obstruction, tumour perforation, vascular emboli, lymphatic invasion, </a:t>
            </a:r>
            <a:r>
              <a:rPr lang="en-GB" sz="1800" dirty="0" err="1" smtClean="0"/>
              <a:t>perinervous</a:t>
            </a:r>
            <a:r>
              <a:rPr lang="en-GB" sz="1800" dirty="0" smtClean="0"/>
              <a:t> invasion or a number of lymph nodes examined inferior to 10</a:t>
            </a:r>
          </a:p>
          <a:p>
            <a:pPr lvl="1"/>
            <a:r>
              <a:rPr lang="en-GB" sz="1800" dirty="0" smtClean="0"/>
              <a:t>Prognostic factors of RFS were analysed in </a:t>
            </a:r>
            <a:r>
              <a:rPr lang="en-GB" sz="1800" dirty="0" err="1" smtClean="0"/>
              <a:t>univariate</a:t>
            </a:r>
            <a:r>
              <a:rPr lang="en-GB" sz="1800" dirty="0" smtClean="0"/>
              <a:t> and multivariate analysis using Cox model</a:t>
            </a:r>
          </a:p>
          <a:p>
            <a:endParaRPr lang="en-GB" dirty="0"/>
          </a:p>
        </p:txBody>
      </p:sp>
      <p:sp>
        <p:nvSpPr>
          <p:cNvPr id="5124" name="Text Box 4"/>
          <p:cNvSpPr txBox="1">
            <a:spLocks noChangeArrowheads="1"/>
          </p:cNvSpPr>
          <p:nvPr/>
        </p:nvSpPr>
        <p:spPr bwMode="auto">
          <a:xfrm>
            <a:off x="4904033" y="6474897"/>
            <a:ext cx="40193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Tougeron</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3508) </a:t>
            </a:r>
            <a:endParaRPr lang="en-GB" sz="1200" dirty="0">
              <a:solidFill>
                <a:srgbClr val="363636"/>
              </a:solidFill>
            </a:endParaRPr>
          </a:p>
        </p:txBody>
      </p:sp>
      <p:sp>
        <p:nvSpPr>
          <p:cNvPr id="37" name="Text Box 9"/>
          <p:cNvSpPr txBox="1">
            <a:spLocks noChangeArrowheads="1"/>
          </p:cNvSpPr>
          <p:nvPr/>
        </p:nvSpPr>
        <p:spPr bwMode="auto">
          <a:xfrm>
            <a:off x="231774" y="6453779"/>
            <a:ext cx="4785499" cy="24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b">
            <a:spAutoFit/>
          </a:bodyPr>
          <a:lstStyle/>
          <a:p>
            <a:r>
              <a:rPr lang="en-GB" sz="1100" dirty="0" smtClean="0">
                <a:solidFill>
                  <a:srgbClr val="363636"/>
                </a:solidFill>
              </a:rPr>
              <a:t>MSI, microsatellite instability; RFS, relapse-free survival</a:t>
            </a:r>
            <a:endParaRPr lang="en-GB" sz="1100" dirty="0">
              <a:solidFill>
                <a:srgbClr val="363636"/>
              </a:solidFill>
            </a:endParaRPr>
          </a:p>
        </p:txBody>
      </p:sp>
    </p:spTree>
    <p:custDataLst>
      <p:tags r:id="rId1"/>
    </p:custDataLst>
    <p:extLst>
      <p:ext uri="{BB962C8B-B14F-4D97-AF65-F5344CB8AC3E}">
        <p14:creationId xmlns:p14="http://schemas.microsoft.com/office/powerpoint/2010/main" val="1102529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smtClean="0"/>
              <a:t>3508: Impact of adjuvant chemotherapy with 5-FU or FOLFOX in colon cancers with microsatellite instability: An AGEO </a:t>
            </a:r>
            <a:r>
              <a:rPr lang="en-US" sz="2000" dirty="0" smtClean="0"/>
              <a:t>multicenter</a:t>
            </a:r>
            <a:r>
              <a:rPr lang="en-GB" sz="2000" dirty="0" smtClean="0"/>
              <a:t> study </a:t>
            </a:r>
            <a:br>
              <a:rPr lang="en-GB" sz="2000" dirty="0" smtClean="0"/>
            </a:br>
            <a:r>
              <a:rPr lang="en-GB" sz="2000" dirty="0" smtClean="0"/>
              <a:t>– </a:t>
            </a:r>
            <a:r>
              <a:rPr lang="en-GB" sz="2000" dirty="0" err="1" smtClean="0"/>
              <a:t>Tougeron</a:t>
            </a:r>
            <a:r>
              <a:rPr lang="en-GB" sz="2000" dirty="0" smtClean="0"/>
              <a:t> D et al</a:t>
            </a:r>
            <a:endParaRPr lang="en-GB" sz="2000" dirty="0"/>
          </a:p>
        </p:txBody>
      </p:sp>
      <p:sp>
        <p:nvSpPr>
          <p:cNvPr id="5123" name="Rectangle 3"/>
          <p:cNvSpPr>
            <a:spLocks noGrp="1" noChangeArrowheads="1"/>
          </p:cNvSpPr>
          <p:nvPr>
            <p:ph type="body" idx="1"/>
          </p:nvPr>
        </p:nvSpPr>
        <p:spPr>
          <a:xfrm>
            <a:off x="228599" y="1320800"/>
            <a:ext cx="8785881" cy="5308600"/>
          </a:xfrm>
        </p:spPr>
        <p:txBody>
          <a:bodyPr/>
          <a:lstStyle/>
          <a:p>
            <a:pPr>
              <a:spcAft>
                <a:spcPts val="500"/>
              </a:spcAft>
            </a:pPr>
            <a:r>
              <a:rPr lang="en-GB" sz="1800" b="1" dirty="0" smtClean="0"/>
              <a:t>Key results</a:t>
            </a:r>
          </a:p>
          <a:p>
            <a:pPr lvl="1">
              <a:spcAft>
                <a:spcPts val="500"/>
              </a:spcAft>
            </a:pPr>
            <a:r>
              <a:rPr lang="en-GB" sz="1800" dirty="0" smtClean="0"/>
              <a:t>3-year DFS: </a:t>
            </a:r>
            <a:r>
              <a:rPr lang="en-GB" sz="1800" dirty="0"/>
              <a:t>76</a:t>
            </a:r>
            <a:r>
              <a:rPr lang="en-GB" sz="1800" dirty="0" smtClean="0"/>
              <a:t>% (stage II: 2/6%, stage </a:t>
            </a:r>
            <a:r>
              <a:rPr lang="en-GB" sz="1800" dirty="0"/>
              <a:t>III: </a:t>
            </a:r>
            <a:r>
              <a:rPr lang="en-GB" sz="1800" dirty="0" smtClean="0"/>
              <a:t>15/23% with/without CT, respectively)</a:t>
            </a:r>
          </a:p>
          <a:p>
            <a:pPr lvl="1">
              <a:spcAft>
                <a:spcPts val="500"/>
              </a:spcAft>
            </a:pPr>
            <a:endParaRPr lang="en-GB" sz="1800" dirty="0"/>
          </a:p>
          <a:p>
            <a:pPr lvl="1">
              <a:spcAft>
                <a:spcPts val="500"/>
              </a:spcAft>
            </a:pPr>
            <a:endParaRPr lang="en-GB" sz="1800" dirty="0" smtClean="0"/>
          </a:p>
          <a:p>
            <a:pPr lvl="1">
              <a:spcAft>
                <a:spcPts val="500"/>
              </a:spcAft>
            </a:pPr>
            <a:endParaRPr lang="en-GB" sz="1800" dirty="0"/>
          </a:p>
          <a:p>
            <a:pPr lvl="1">
              <a:spcAft>
                <a:spcPts val="500"/>
              </a:spcAft>
            </a:pPr>
            <a:endParaRPr lang="en-GB" sz="1800" dirty="0" smtClean="0"/>
          </a:p>
          <a:p>
            <a:pPr lvl="1">
              <a:spcAft>
                <a:spcPts val="500"/>
              </a:spcAft>
            </a:pPr>
            <a:endParaRPr lang="en-GB" sz="1800" dirty="0"/>
          </a:p>
          <a:p>
            <a:pPr lvl="1">
              <a:spcAft>
                <a:spcPts val="500"/>
              </a:spcAft>
            </a:pPr>
            <a:endParaRPr lang="en-GB" sz="1800" dirty="0" smtClean="0"/>
          </a:p>
          <a:p>
            <a:pPr lvl="1">
              <a:spcAft>
                <a:spcPts val="500"/>
              </a:spcAft>
            </a:pPr>
            <a:endParaRPr lang="en-GB" sz="1800" dirty="0"/>
          </a:p>
          <a:p>
            <a:pPr lvl="1">
              <a:spcAft>
                <a:spcPts val="500"/>
              </a:spcAft>
            </a:pPr>
            <a:endParaRPr lang="en-GB" sz="1800" dirty="0" smtClean="0"/>
          </a:p>
          <a:p>
            <a:pPr lvl="1">
              <a:spcAft>
                <a:spcPts val="500"/>
              </a:spcAft>
            </a:pPr>
            <a:endParaRPr lang="en-GB" sz="1800" dirty="0" smtClean="0"/>
          </a:p>
          <a:p>
            <a:pPr lvl="1">
              <a:spcAft>
                <a:spcPts val="500"/>
              </a:spcAft>
            </a:pPr>
            <a:endParaRPr lang="en-GB" sz="1800" dirty="0" smtClean="0"/>
          </a:p>
          <a:p>
            <a:pPr lvl="1">
              <a:spcBef>
                <a:spcPts val="600"/>
              </a:spcBef>
              <a:spcAft>
                <a:spcPts val="500"/>
              </a:spcAft>
            </a:pPr>
            <a:r>
              <a:rPr lang="en-GB" sz="1800" dirty="0" smtClean="0"/>
              <a:t>Multivariate analysis of DFS with CT vs surgery alone:</a:t>
            </a:r>
          </a:p>
          <a:p>
            <a:pPr lvl="2">
              <a:spcAft>
                <a:spcPts val="500"/>
              </a:spcAft>
            </a:pPr>
            <a:r>
              <a:rPr lang="en-GB" sz="1800" dirty="0" smtClean="0"/>
              <a:t>5-FU: HR (95</a:t>
            </a:r>
            <a:r>
              <a:rPr lang="en-GB" sz="1800" dirty="0"/>
              <a:t>% </a:t>
            </a:r>
            <a:r>
              <a:rPr lang="en-GB" sz="1800" dirty="0" smtClean="0"/>
              <a:t>CI) </a:t>
            </a:r>
            <a:r>
              <a:rPr lang="en-GB" sz="1800" dirty="0"/>
              <a:t>0.84 (0.37</a:t>
            </a:r>
            <a:r>
              <a:rPr lang="en-GB" sz="1800" dirty="0" smtClean="0"/>
              <a:t>, 1.92), p=0.68</a:t>
            </a:r>
          </a:p>
          <a:p>
            <a:pPr lvl="2">
              <a:spcAft>
                <a:spcPts val="500"/>
              </a:spcAft>
            </a:pPr>
            <a:r>
              <a:rPr lang="en-GB" sz="1800" dirty="0" smtClean="0"/>
              <a:t>FOLFOX: HR (95</a:t>
            </a:r>
            <a:r>
              <a:rPr lang="en-GB" sz="1800" dirty="0"/>
              <a:t>% </a:t>
            </a:r>
            <a:r>
              <a:rPr lang="en-GB" sz="1800" dirty="0" smtClean="0"/>
              <a:t>CI) </a:t>
            </a:r>
            <a:r>
              <a:rPr lang="en-GB" sz="1800" dirty="0"/>
              <a:t>0.40 (0.20</a:t>
            </a:r>
            <a:r>
              <a:rPr lang="en-GB" sz="1800" dirty="0" smtClean="0"/>
              <a:t>, 0.79), p=0.009</a:t>
            </a:r>
          </a:p>
          <a:p>
            <a:pPr lvl="2">
              <a:spcAft>
                <a:spcPts val="500"/>
              </a:spcAft>
            </a:pPr>
            <a:endParaRPr lang="en-GB" sz="1800" dirty="0" smtClean="0"/>
          </a:p>
          <a:p>
            <a:pPr lvl="2">
              <a:spcAft>
                <a:spcPts val="500"/>
              </a:spcAft>
            </a:pPr>
            <a:endParaRPr lang="en-GB" sz="1800" dirty="0"/>
          </a:p>
        </p:txBody>
      </p:sp>
      <p:sp>
        <p:nvSpPr>
          <p:cNvPr id="5124" name="Text Box 4"/>
          <p:cNvSpPr txBox="1">
            <a:spLocks noChangeArrowheads="1"/>
          </p:cNvSpPr>
          <p:nvPr/>
        </p:nvSpPr>
        <p:spPr bwMode="auto">
          <a:xfrm>
            <a:off x="4904033" y="6474897"/>
            <a:ext cx="40193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Tougeron</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3508) </a:t>
            </a:r>
            <a:endParaRPr lang="en-GB" sz="1200" dirty="0">
              <a:solidFill>
                <a:srgbClr val="363636"/>
              </a:solidFill>
            </a:endParaRPr>
          </a:p>
        </p:txBody>
      </p:sp>
      <p:sp>
        <p:nvSpPr>
          <p:cNvPr id="4" name="Rectangle 3"/>
          <p:cNvSpPr/>
          <p:nvPr/>
        </p:nvSpPr>
        <p:spPr>
          <a:xfrm>
            <a:off x="6139564" y="2990155"/>
            <a:ext cx="2232561" cy="1169551"/>
          </a:xfrm>
          <a:prstGeom prst="rect">
            <a:avLst/>
          </a:prstGeom>
          <a:ln>
            <a:noFill/>
          </a:ln>
        </p:spPr>
        <p:txBody>
          <a:bodyPr wrap="square">
            <a:spAutoFit/>
          </a:bodyPr>
          <a:lstStyle/>
          <a:p>
            <a:r>
              <a:rPr lang="en-GB" sz="1400" b="1" dirty="0" smtClean="0">
                <a:solidFill>
                  <a:srgbClr val="363636"/>
                </a:solidFill>
              </a:rPr>
              <a:t>3-year DFS</a:t>
            </a:r>
            <a:r>
              <a:rPr lang="en-GB" sz="1400" dirty="0" smtClean="0">
                <a:solidFill>
                  <a:srgbClr val="363636"/>
                </a:solidFill>
              </a:rPr>
              <a:t>: </a:t>
            </a:r>
          </a:p>
          <a:p>
            <a:pPr marL="177800" indent="-177800">
              <a:buFont typeface="Arial" panose="020B0604020202020204" pitchFamily="34" charset="0"/>
              <a:buChar char="•"/>
            </a:pPr>
            <a:r>
              <a:rPr lang="en-GB" sz="1400" dirty="0" smtClean="0">
                <a:solidFill>
                  <a:srgbClr val="363636"/>
                </a:solidFill>
              </a:rPr>
              <a:t>Surgery alone </a:t>
            </a:r>
            <a:r>
              <a:rPr lang="en-GB" sz="1400" dirty="0">
                <a:solidFill>
                  <a:srgbClr val="363636"/>
                </a:solidFill>
              </a:rPr>
              <a:t>75%</a:t>
            </a:r>
            <a:endParaRPr lang="en-GB" sz="1400" dirty="0" smtClean="0">
              <a:solidFill>
                <a:srgbClr val="363636"/>
              </a:solidFill>
            </a:endParaRPr>
          </a:p>
          <a:p>
            <a:pPr marL="177800" indent="-177800">
              <a:buFont typeface="Arial" panose="020B0604020202020204" pitchFamily="34" charset="0"/>
              <a:buChar char="•"/>
            </a:pPr>
            <a:r>
              <a:rPr lang="en-GB" sz="1400" dirty="0" smtClean="0">
                <a:solidFill>
                  <a:srgbClr val="363636"/>
                </a:solidFill>
              </a:rPr>
              <a:t>5-FU </a:t>
            </a:r>
            <a:r>
              <a:rPr lang="en-GB" sz="1400" dirty="0">
                <a:solidFill>
                  <a:srgbClr val="363636"/>
                </a:solidFill>
              </a:rPr>
              <a:t>66%</a:t>
            </a:r>
            <a:endParaRPr lang="en-GB" sz="1400" dirty="0" smtClean="0">
              <a:solidFill>
                <a:srgbClr val="363636"/>
              </a:solidFill>
            </a:endParaRPr>
          </a:p>
          <a:p>
            <a:pPr marL="177800" indent="-177800">
              <a:buFont typeface="Arial" panose="020B0604020202020204" pitchFamily="34" charset="0"/>
              <a:buChar char="•"/>
            </a:pPr>
            <a:r>
              <a:rPr lang="en-GB" sz="1400" dirty="0" smtClean="0">
                <a:solidFill>
                  <a:srgbClr val="363636"/>
                </a:solidFill>
              </a:rPr>
              <a:t>FOLFOX </a:t>
            </a:r>
            <a:r>
              <a:rPr lang="en-GB" sz="1400" dirty="0">
                <a:solidFill>
                  <a:srgbClr val="363636"/>
                </a:solidFill>
              </a:rPr>
              <a:t>84%</a:t>
            </a:r>
            <a:endParaRPr lang="en-GB" sz="1400" dirty="0" smtClean="0">
              <a:solidFill>
                <a:srgbClr val="363636"/>
              </a:solidFill>
            </a:endParaRPr>
          </a:p>
          <a:p>
            <a:r>
              <a:rPr lang="en-GB" sz="1400" dirty="0" smtClean="0">
                <a:solidFill>
                  <a:srgbClr val="363636"/>
                </a:solidFill>
              </a:rPr>
              <a:t>(p=0.02</a:t>
            </a:r>
            <a:r>
              <a:rPr lang="en-GB" sz="1400" dirty="0">
                <a:solidFill>
                  <a:srgbClr val="363636"/>
                </a:solidFill>
              </a:rPr>
              <a:t>)</a:t>
            </a:r>
          </a:p>
        </p:txBody>
      </p:sp>
      <p:grpSp>
        <p:nvGrpSpPr>
          <p:cNvPr id="10" name="Group 9"/>
          <p:cNvGrpSpPr>
            <a:grpSpLocks noChangeAspect="1"/>
          </p:cNvGrpSpPr>
          <p:nvPr/>
        </p:nvGrpSpPr>
        <p:grpSpPr>
          <a:xfrm>
            <a:off x="1652720" y="2209288"/>
            <a:ext cx="4256238" cy="3155867"/>
            <a:chOff x="1815874" y="1702254"/>
            <a:chExt cx="4741730" cy="3515847"/>
          </a:xfrm>
        </p:grpSpPr>
        <p:grpSp>
          <p:nvGrpSpPr>
            <p:cNvPr id="11" name="Group 10"/>
            <p:cNvGrpSpPr/>
            <p:nvPr/>
          </p:nvGrpSpPr>
          <p:grpSpPr>
            <a:xfrm>
              <a:off x="2724412" y="1836987"/>
              <a:ext cx="3736896" cy="2878138"/>
              <a:chOff x="2771802" y="1994147"/>
              <a:chExt cx="3397178" cy="2616489"/>
            </a:xfrm>
          </p:grpSpPr>
          <p:sp>
            <p:nvSpPr>
              <p:cNvPr id="35" name="Line 2"/>
              <p:cNvSpPr>
                <a:spLocks noChangeShapeType="1"/>
              </p:cNvSpPr>
              <p:nvPr/>
            </p:nvSpPr>
            <p:spPr bwMode="auto">
              <a:xfrm>
                <a:off x="2771802" y="1998597"/>
                <a:ext cx="6283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3"/>
              <p:cNvSpPr>
                <a:spLocks noChangeShapeType="1"/>
              </p:cNvSpPr>
              <p:nvPr/>
            </p:nvSpPr>
            <p:spPr bwMode="auto">
              <a:xfrm>
                <a:off x="2771802" y="2612895"/>
                <a:ext cx="6283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4"/>
              <p:cNvSpPr>
                <a:spLocks noChangeShapeType="1"/>
              </p:cNvSpPr>
              <p:nvPr/>
            </p:nvSpPr>
            <p:spPr bwMode="auto">
              <a:xfrm>
                <a:off x="2771802" y="3253607"/>
                <a:ext cx="6283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6"/>
              <p:cNvSpPr>
                <a:spLocks noChangeShapeType="1"/>
              </p:cNvSpPr>
              <p:nvPr/>
            </p:nvSpPr>
            <p:spPr bwMode="auto">
              <a:xfrm>
                <a:off x="2771802" y="3880938"/>
                <a:ext cx="6283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7"/>
              <p:cNvSpPr>
                <a:spLocks noChangeShapeType="1"/>
              </p:cNvSpPr>
              <p:nvPr/>
            </p:nvSpPr>
            <p:spPr bwMode="auto">
              <a:xfrm>
                <a:off x="2834635" y="4508290"/>
                <a:ext cx="0" cy="934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Line 8"/>
              <p:cNvSpPr>
                <a:spLocks noChangeShapeType="1"/>
              </p:cNvSpPr>
              <p:nvPr/>
            </p:nvSpPr>
            <p:spPr bwMode="auto">
              <a:xfrm>
                <a:off x="3364724" y="4517190"/>
                <a:ext cx="0" cy="934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Line 9"/>
              <p:cNvSpPr>
                <a:spLocks noChangeShapeType="1"/>
              </p:cNvSpPr>
              <p:nvPr/>
            </p:nvSpPr>
            <p:spPr bwMode="auto">
              <a:xfrm>
                <a:off x="3905089" y="4517190"/>
                <a:ext cx="0" cy="934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Line 10"/>
              <p:cNvSpPr>
                <a:spLocks noChangeShapeType="1"/>
              </p:cNvSpPr>
              <p:nvPr/>
            </p:nvSpPr>
            <p:spPr bwMode="auto">
              <a:xfrm>
                <a:off x="4438161" y="4517190"/>
                <a:ext cx="0" cy="934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 name="Line 11"/>
              <p:cNvSpPr>
                <a:spLocks noChangeShapeType="1"/>
              </p:cNvSpPr>
              <p:nvPr/>
            </p:nvSpPr>
            <p:spPr bwMode="auto">
              <a:xfrm>
                <a:off x="4974066" y="4517190"/>
                <a:ext cx="0" cy="934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 name="Line 12"/>
              <p:cNvSpPr>
                <a:spLocks noChangeShapeType="1"/>
              </p:cNvSpPr>
              <p:nvPr/>
            </p:nvSpPr>
            <p:spPr bwMode="auto">
              <a:xfrm>
                <a:off x="5510784" y="4517190"/>
                <a:ext cx="0" cy="934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 name="Line 13"/>
              <p:cNvSpPr>
                <a:spLocks noChangeShapeType="1"/>
              </p:cNvSpPr>
              <p:nvPr/>
            </p:nvSpPr>
            <p:spPr bwMode="auto">
              <a:xfrm>
                <a:off x="6034936" y="4517190"/>
                <a:ext cx="0" cy="934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6" name="Line 14"/>
              <p:cNvSpPr>
                <a:spLocks noChangeShapeType="1"/>
              </p:cNvSpPr>
              <p:nvPr/>
            </p:nvSpPr>
            <p:spPr bwMode="auto">
              <a:xfrm>
                <a:off x="2771802" y="4517291"/>
                <a:ext cx="6283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7" name="Freeform 15"/>
              <p:cNvSpPr>
                <a:spLocks/>
              </p:cNvSpPr>
              <p:nvPr/>
            </p:nvSpPr>
            <p:spPr bwMode="auto">
              <a:xfrm>
                <a:off x="2838824" y="1994147"/>
                <a:ext cx="3330156" cy="2523043"/>
              </a:xfrm>
              <a:custGeom>
                <a:avLst/>
                <a:gdLst>
                  <a:gd name="T0" fmla="*/ 0 w 265"/>
                  <a:gd name="T1" fmla="*/ 0 h 189"/>
                  <a:gd name="T2" fmla="*/ 0 w 265"/>
                  <a:gd name="T3" fmla="*/ 189 h 189"/>
                  <a:gd name="T4" fmla="*/ 265 w 265"/>
                  <a:gd name="T5" fmla="*/ 189 h 189"/>
                </a:gdLst>
                <a:ahLst/>
                <a:cxnLst>
                  <a:cxn ang="0">
                    <a:pos x="T0" y="T1"/>
                  </a:cxn>
                  <a:cxn ang="0">
                    <a:pos x="T2" y="T3"/>
                  </a:cxn>
                  <a:cxn ang="0">
                    <a:pos x="T4" y="T5"/>
                  </a:cxn>
                </a:cxnLst>
                <a:rect l="0" t="0" r="r" b="b"/>
                <a:pathLst>
                  <a:path w="265" h="189">
                    <a:moveTo>
                      <a:pt x="0" y="0"/>
                    </a:moveTo>
                    <a:lnTo>
                      <a:pt x="0" y="189"/>
                    </a:lnTo>
                    <a:lnTo>
                      <a:pt x="265" y="18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12" name="Freeform 16"/>
            <p:cNvSpPr>
              <a:spLocks/>
            </p:cNvSpPr>
            <p:nvPr/>
          </p:nvSpPr>
          <p:spPr bwMode="auto">
            <a:xfrm>
              <a:off x="2798136" y="1840273"/>
              <a:ext cx="3345236" cy="519214"/>
            </a:xfrm>
            <a:custGeom>
              <a:avLst/>
              <a:gdLst>
                <a:gd name="T0" fmla="*/ 242 w 242"/>
                <a:gd name="T1" fmla="*/ 38 h 38"/>
                <a:gd name="T2" fmla="*/ 117 w 242"/>
                <a:gd name="T3" fmla="*/ 38 h 38"/>
                <a:gd name="T4" fmla="*/ 117 w 242"/>
                <a:gd name="T5" fmla="*/ 31 h 38"/>
                <a:gd name="T6" fmla="*/ 61 w 242"/>
                <a:gd name="T7" fmla="*/ 31 h 38"/>
                <a:gd name="T8" fmla="*/ 61 w 242"/>
                <a:gd name="T9" fmla="*/ 29 h 38"/>
                <a:gd name="T10" fmla="*/ 58 w 242"/>
                <a:gd name="T11" fmla="*/ 29 h 38"/>
                <a:gd name="T12" fmla="*/ 58 w 242"/>
                <a:gd name="T13" fmla="*/ 26 h 38"/>
                <a:gd name="T14" fmla="*/ 55 w 242"/>
                <a:gd name="T15" fmla="*/ 26 h 38"/>
                <a:gd name="T16" fmla="*/ 55 w 242"/>
                <a:gd name="T17" fmla="*/ 24 h 38"/>
                <a:gd name="T18" fmla="*/ 50 w 242"/>
                <a:gd name="T19" fmla="*/ 24 h 38"/>
                <a:gd name="T20" fmla="*/ 50 w 242"/>
                <a:gd name="T21" fmla="*/ 21 h 38"/>
                <a:gd name="T22" fmla="*/ 30 w 242"/>
                <a:gd name="T23" fmla="*/ 21 h 38"/>
                <a:gd name="T24" fmla="*/ 30 w 242"/>
                <a:gd name="T25" fmla="*/ 19 h 38"/>
                <a:gd name="T26" fmla="*/ 24 w 242"/>
                <a:gd name="T27" fmla="*/ 19 h 38"/>
                <a:gd name="T28" fmla="*/ 24 w 242"/>
                <a:gd name="T29" fmla="*/ 17 h 38"/>
                <a:gd name="T30" fmla="*/ 23 w 242"/>
                <a:gd name="T31" fmla="*/ 17 h 38"/>
                <a:gd name="T32" fmla="*/ 23 w 242"/>
                <a:gd name="T33" fmla="*/ 16 h 38"/>
                <a:gd name="T34" fmla="*/ 21 w 242"/>
                <a:gd name="T35" fmla="*/ 16 h 38"/>
                <a:gd name="T36" fmla="*/ 21 w 242"/>
                <a:gd name="T37" fmla="*/ 13 h 38"/>
                <a:gd name="T38" fmla="*/ 20 w 242"/>
                <a:gd name="T39" fmla="*/ 13 h 38"/>
                <a:gd name="T40" fmla="*/ 20 w 242"/>
                <a:gd name="T41" fmla="*/ 12 h 38"/>
                <a:gd name="T42" fmla="*/ 16 w 242"/>
                <a:gd name="T43" fmla="*/ 12 h 38"/>
                <a:gd name="T44" fmla="*/ 16 w 242"/>
                <a:gd name="T45" fmla="*/ 10 h 38"/>
                <a:gd name="T46" fmla="*/ 14 w 242"/>
                <a:gd name="T47" fmla="*/ 10 h 38"/>
                <a:gd name="T48" fmla="*/ 14 w 242"/>
                <a:gd name="T49" fmla="*/ 9 h 38"/>
                <a:gd name="T50" fmla="*/ 11 w 242"/>
                <a:gd name="T51" fmla="*/ 9 h 38"/>
                <a:gd name="T52" fmla="*/ 11 w 242"/>
                <a:gd name="T53" fmla="*/ 7 h 38"/>
                <a:gd name="T54" fmla="*/ 10 w 242"/>
                <a:gd name="T55" fmla="*/ 7 h 38"/>
                <a:gd name="T56" fmla="*/ 10 w 242"/>
                <a:gd name="T57" fmla="*/ 5 h 38"/>
                <a:gd name="T58" fmla="*/ 9 w 242"/>
                <a:gd name="T59" fmla="*/ 5 h 38"/>
                <a:gd name="T60" fmla="*/ 9 w 242"/>
                <a:gd name="T61" fmla="*/ 3 h 38"/>
                <a:gd name="T62" fmla="*/ 7 w 242"/>
                <a:gd name="T63" fmla="*/ 3 h 38"/>
                <a:gd name="T64" fmla="*/ 7 w 242"/>
                <a:gd name="T65" fmla="*/ 0 h 38"/>
                <a:gd name="T66" fmla="*/ 0 w 242"/>
                <a:gd name="T6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38">
                  <a:moveTo>
                    <a:pt x="242" y="38"/>
                  </a:moveTo>
                  <a:lnTo>
                    <a:pt x="117" y="38"/>
                  </a:lnTo>
                  <a:lnTo>
                    <a:pt x="117" y="31"/>
                  </a:lnTo>
                  <a:lnTo>
                    <a:pt x="61" y="31"/>
                  </a:lnTo>
                  <a:lnTo>
                    <a:pt x="61" y="29"/>
                  </a:lnTo>
                  <a:lnTo>
                    <a:pt x="58" y="29"/>
                  </a:lnTo>
                  <a:lnTo>
                    <a:pt x="58" y="26"/>
                  </a:lnTo>
                  <a:lnTo>
                    <a:pt x="55" y="26"/>
                  </a:lnTo>
                  <a:lnTo>
                    <a:pt x="55" y="24"/>
                  </a:lnTo>
                  <a:lnTo>
                    <a:pt x="50" y="24"/>
                  </a:lnTo>
                  <a:lnTo>
                    <a:pt x="50" y="21"/>
                  </a:lnTo>
                  <a:lnTo>
                    <a:pt x="30" y="21"/>
                  </a:lnTo>
                  <a:lnTo>
                    <a:pt x="30" y="19"/>
                  </a:lnTo>
                  <a:lnTo>
                    <a:pt x="24" y="19"/>
                  </a:lnTo>
                  <a:lnTo>
                    <a:pt x="24" y="17"/>
                  </a:lnTo>
                  <a:lnTo>
                    <a:pt x="23" y="17"/>
                  </a:lnTo>
                  <a:lnTo>
                    <a:pt x="23" y="16"/>
                  </a:lnTo>
                  <a:lnTo>
                    <a:pt x="21" y="16"/>
                  </a:lnTo>
                  <a:lnTo>
                    <a:pt x="21" y="13"/>
                  </a:lnTo>
                  <a:lnTo>
                    <a:pt x="20" y="13"/>
                  </a:lnTo>
                  <a:lnTo>
                    <a:pt x="20" y="12"/>
                  </a:lnTo>
                  <a:lnTo>
                    <a:pt x="16" y="12"/>
                  </a:lnTo>
                  <a:lnTo>
                    <a:pt x="16" y="10"/>
                  </a:lnTo>
                  <a:lnTo>
                    <a:pt x="14" y="10"/>
                  </a:lnTo>
                  <a:lnTo>
                    <a:pt x="14" y="9"/>
                  </a:lnTo>
                  <a:lnTo>
                    <a:pt x="11" y="9"/>
                  </a:lnTo>
                  <a:lnTo>
                    <a:pt x="11" y="7"/>
                  </a:lnTo>
                  <a:lnTo>
                    <a:pt x="10" y="7"/>
                  </a:lnTo>
                  <a:lnTo>
                    <a:pt x="10" y="5"/>
                  </a:lnTo>
                  <a:lnTo>
                    <a:pt x="9" y="5"/>
                  </a:lnTo>
                  <a:lnTo>
                    <a:pt x="9" y="3"/>
                  </a:lnTo>
                  <a:lnTo>
                    <a:pt x="7" y="3"/>
                  </a:lnTo>
                  <a:lnTo>
                    <a:pt x="7"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 name="Freeform 17"/>
            <p:cNvSpPr>
              <a:spLocks/>
            </p:cNvSpPr>
            <p:nvPr/>
          </p:nvSpPr>
          <p:spPr bwMode="auto">
            <a:xfrm>
              <a:off x="2798136" y="1840273"/>
              <a:ext cx="3663172" cy="1325362"/>
            </a:xfrm>
            <a:custGeom>
              <a:avLst/>
              <a:gdLst>
                <a:gd name="T0" fmla="*/ 265 w 265"/>
                <a:gd name="T1" fmla="*/ 97 h 97"/>
                <a:gd name="T2" fmla="*/ 225 w 265"/>
                <a:gd name="T3" fmla="*/ 97 h 97"/>
                <a:gd name="T4" fmla="*/ 225 w 265"/>
                <a:gd name="T5" fmla="*/ 80 h 97"/>
                <a:gd name="T6" fmla="*/ 135 w 265"/>
                <a:gd name="T7" fmla="*/ 80 h 97"/>
                <a:gd name="T8" fmla="*/ 135 w 265"/>
                <a:gd name="T9" fmla="*/ 73 h 97"/>
                <a:gd name="T10" fmla="*/ 115 w 265"/>
                <a:gd name="T11" fmla="*/ 73 h 97"/>
                <a:gd name="T12" fmla="*/ 115 w 265"/>
                <a:gd name="T13" fmla="*/ 66 h 97"/>
                <a:gd name="T14" fmla="*/ 60 w 265"/>
                <a:gd name="T15" fmla="*/ 66 h 97"/>
                <a:gd name="T16" fmla="*/ 60 w 265"/>
                <a:gd name="T17" fmla="*/ 62 h 97"/>
                <a:gd name="T18" fmla="*/ 57 w 265"/>
                <a:gd name="T19" fmla="*/ 62 h 97"/>
                <a:gd name="T20" fmla="*/ 57 w 265"/>
                <a:gd name="T21" fmla="*/ 58 h 97"/>
                <a:gd name="T22" fmla="*/ 53 w 265"/>
                <a:gd name="T23" fmla="*/ 58 h 97"/>
                <a:gd name="T24" fmla="*/ 53 w 265"/>
                <a:gd name="T25" fmla="*/ 53 h 97"/>
                <a:gd name="T26" fmla="*/ 43 w 265"/>
                <a:gd name="T27" fmla="*/ 53 h 97"/>
                <a:gd name="T28" fmla="*/ 43 w 265"/>
                <a:gd name="T29" fmla="*/ 48 h 97"/>
                <a:gd name="T30" fmla="*/ 41 w 265"/>
                <a:gd name="T31" fmla="*/ 48 h 97"/>
                <a:gd name="T32" fmla="*/ 41 w 265"/>
                <a:gd name="T33" fmla="*/ 45 h 97"/>
                <a:gd name="T34" fmla="*/ 35 w 265"/>
                <a:gd name="T35" fmla="*/ 45 h 97"/>
                <a:gd name="T36" fmla="*/ 35 w 265"/>
                <a:gd name="T37" fmla="*/ 40 h 97"/>
                <a:gd name="T38" fmla="*/ 31 w 265"/>
                <a:gd name="T39" fmla="*/ 40 h 97"/>
                <a:gd name="T40" fmla="*/ 31 w 265"/>
                <a:gd name="T41" fmla="*/ 36 h 97"/>
                <a:gd name="T42" fmla="*/ 29 w 265"/>
                <a:gd name="T43" fmla="*/ 36 h 97"/>
                <a:gd name="T44" fmla="*/ 29 w 265"/>
                <a:gd name="T45" fmla="*/ 32 h 97"/>
                <a:gd name="T46" fmla="*/ 28 w 265"/>
                <a:gd name="T47" fmla="*/ 32 h 97"/>
                <a:gd name="T48" fmla="*/ 28 w 265"/>
                <a:gd name="T49" fmla="*/ 28 h 97"/>
                <a:gd name="T50" fmla="*/ 27 w 265"/>
                <a:gd name="T51" fmla="*/ 28 h 97"/>
                <a:gd name="T52" fmla="*/ 27 w 265"/>
                <a:gd name="T53" fmla="*/ 24 h 97"/>
                <a:gd name="T54" fmla="*/ 23 w 265"/>
                <a:gd name="T55" fmla="*/ 24 h 97"/>
                <a:gd name="T56" fmla="*/ 23 w 265"/>
                <a:gd name="T57" fmla="*/ 19 h 97"/>
                <a:gd name="T58" fmla="*/ 18 w 265"/>
                <a:gd name="T59" fmla="*/ 19 h 97"/>
                <a:gd name="T60" fmla="*/ 18 w 265"/>
                <a:gd name="T61" fmla="*/ 16 h 97"/>
                <a:gd name="T62" fmla="*/ 16 w 265"/>
                <a:gd name="T63" fmla="*/ 16 h 97"/>
                <a:gd name="T64" fmla="*/ 16 w 265"/>
                <a:gd name="T65" fmla="*/ 7 h 97"/>
                <a:gd name="T66" fmla="*/ 13 w 265"/>
                <a:gd name="T67" fmla="*/ 7 h 97"/>
                <a:gd name="T68" fmla="*/ 13 w 265"/>
                <a:gd name="T69" fmla="*/ 3 h 97"/>
                <a:gd name="T70" fmla="*/ 5 w 265"/>
                <a:gd name="T71" fmla="*/ 3 h 97"/>
                <a:gd name="T72" fmla="*/ 5 w 265"/>
                <a:gd name="T73" fmla="*/ 0 h 97"/>
                <a:gd name="T74" fmla="*/ 0 w 265"/>
                <a:gd name="T7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5" h="97">
                  <a:moveTo>
                    <a:pt x="265" y="97"/>
                  </a:moveTo>
                  <a:lnTo>
                    <a:pt x="225" y="97"/>
                  </a:lnTo>
                  <a:lnTo>
                    <a:pt x="225" y="80"/>
                  </a:lnTo>
                  <a:lnTo>
                    <a:pt x="135" y="80"/>
                  </a:lnTo>
                  <a:lnTo>
                    <a:pt x="135" y="73"/>
                  </a:lnTo>
                  <a:lnTo>
                    <a:pt x="115" y="73"/>
                  </a:lnTo>
                  <a:lnTo>
                    <a:pt x="115" y="66"/>
                  </a:lnTo>
                  <a:lnTo>
                    <a:pt x="60" y="66"/>
                  </a:lnTo>
                  <a:lnTo>
                    <a:pt x="60" y="62"/>
                  </a:lnTo>
                  <a:lnTo>
                    <a:pt x="57" y="62"/>
                  </a:lnTo>
                  <a:lnTo>
                    <a:pt x="57" y="58"/>
                  </a:lnTo>
                  <a:lnTo>
                    <a:pt x="53" y="58"/>
                  </a:lnTo>
                  <a:lnTo>
                    <a:pt x="53" y="53"/>
                  </a:lnTo>
                  <a:lnTo>
                    <a:pt x="43" y="53"/>
                  </a:lnTo>
                  <a:lnTo>
                    <a:pt x="43" y="48"/>
                  </a:lnTo>
                  <a:lnTo>
                    <a:pt x="41" y="48"/>
                  </a:lnTo>
                  <a:lnTo>
                    <a:pt x="41" y="45"/>
                  </a:lnTo>
                  <a:lnTo>
                    <a:pt x="35" y="45"/>
                  </a:lnTo>
                  <a:lnTo>
                    <a:pt x="35" y="40"/>
                  </a:lnTo>
                  <a:lnTo>
                    <a:pt x="31" y="40"/>
                  </a:lnTo>
                  <a:lnTo>
                    <a:pt x="31" y="36"/>
                  </a:lnTo>
                  <a:lnTo>
                    <a:pt x="29" y="36"/>
                  </a:lnTo>
                  <a:lnTo>
                    <a:pt x="29" y="32"/>
                  </a:lnTo>
                  <a:lnTo>
                    <a:pt x="28" y="32"/>
                  </a:lnTo>
                  <a:lnTo>
                    <a:pt x="28" y="28"/>
                  </a:lnTo>
                  <a:lnTo>
                    <a:pt x="27" y="28"/>
                  </a:lnTo>
                  <a:lnTo>
                    <a:pt x="27" y="24"/>
                  </a:lnTo>
                  <a:lnTo>
                    <a:pt x="23" y="24"/>
                  </a:lnTo>
                  <a:lnTo>
                    <a:pt x="23" y="19"/>
                  </a:lnTo>
                  <a:lnTo>
                    <a:pt x="18" y="19"/>
                  </a:lnTo>
                  <a:lnTo>
                    <a:pt x="18" y="16"/>
                  </a:lnTo>
                  <a:lnTo>
                    <a:pt x="16" y="16"/>
                  </a:lnTo>
                  <a:lnTo>
                    <a:pt x="16" y="7"/>
                  </a:lnTo>
                  <a:lnTo>
                    <a:pt x="13" y="7"/>
                  </a:lnTo>
                  <a:lnTo>
                    <a:pt x="13" y="3"/>
                  </a:lnTo>
                  <a:lnTo>
                    <a:pt x="5" y="3"/>
                  </a:lnTo>
                  <a:lnTo>
                    <a:pt x="5"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Freeform 18"/>
            <p:cNvSpPr>
              <a:spLocks/>
            </p:cNvSpPr>
            <p:nvPr/>
          </p:nvSpPr>
          <p:spPr bwMode="auto">
            <a:xfrm>
              <a:off x="2798136" y="1840273"/>
              <a:ext cx="3663172" cy="1461997"/>
            </a:xfrm>
            <a:custGeom>
              <a:avLst/>
              <a:gdLst>
                <a:gd name="T0" fmla="*/ 237 w 265"/>
                <a:gd name="T1" fmla="*/ 107 h 107"/>
                <a:gd name="T2" fmla="*/ 158 w 265"/>
                <a:gd name="T3" fmla="*/ 84 h 107"/>
                <a:gd name="T4" fmla="*/ 117 w 265"/>
                <a:gd name="T5" fmla="*/ 75 h 107"/>
                <a:gd name="T6" fmla="*/ 109 w 265"/>
                <a:gd name="T7" fmla="*/ 70 h 107"/>
                <a:gd name="T8" fmla="*/ 107 w 265"/>
                <a:gd name="T9" fmla="*/ 65 h 107"/>
                <a:gd name="T10" fmla="*/ 89 w 265"/>
                <a:gd name="T11" fmla="*/ 61 h 107"/>
                <a:gd name="T12" fmla="*/ 86 w 265"/>
                <a:gd name="T13" fmla="*/ 57 h 107"/>
                <a:gd name="T14" fmla="*/ 75 w 265"/>
                <a:gd name="T15" fmla="*/ 54 h 107"/>
                <a:gd name="T16" fmla="*/ 68 w 265"/>
                <a:gd name="T17" fmla="*/ 51 h 107"/>
                <a:gd name="T18" fmla="*/ 65 w 265"/>
                <a:gd name="T19" fmla="*/ 48 h 107"/>
                <a:gd name="T20" fmla="*/ 50 w 265"/>
                <a:gd name="T21" fmla="*/ 47 h 107"/>
                <a:gd name="T22" fmla="*/ 49 w 265"/>
                <a:gd name="T23" fmla="*/ 44 h 107"/>
                <a:gd name="T24" fmla="*/ 46 w 265"/>
                <a:gd name="T25" fmla="*/ 42 h 107"/>
                <a:gd name="T26" fmla="*/ 44 w 265"/>
                <a:gd name="T27" fmla="*/ 40 h 107"/>
                <a:gd name="T28" fmla="*/ 42 w 265"/>
                <a:gd name="T29" fmla="*/ 39 h 107"/>
                <a:gd name="T30" fmla="*/ 39 w 265"/>
                <a:gd name="T31" fmla="*/ 37 h 107"/>
                <a:gd name="T32" fmla="*/ 28 w 265"/>
                <a:gd name="T33" fmla="*/ 36 h 107"/>
                <a:gd name="T34" fmla="*/ 24 w 265"/>
                <a:gd name="T35" fmla="*/ 34 h 107"/>
                <a:gd name="T36" fmla="*/ 19 w 265"/>
                <a:gd name="T37" fmla="*/ 33 h 107"/>
                <a:gd name="T38" fmla="*/ 18 w 265"/>
                <a:gd name="T39" fmla="*/ 31 h 107"/>
                <a:gd name="T40" fmla="*/ 16 w 265"/>
                <a:gd name="T41" fmla="*/ 29 h 107"/>
                <a:gd name="T42" fmla="*/ 15 w 265"/>
                <a:gd name="T43" fmla="*/ 27 h 107"/>
                <a:gd name="T44" fmla="*/ 13 w 265"/>
                <a:gd name="T45" fmla="*/ 26 h 107"/>
                <a:gd name="T46" fmla="*/ 12 w 265"/>
                <a:gd name="T47" fmla="*/ 23 h 107"/>
                <a:gd name="T48" fmla="*/ 11 w 265"/>
                <a:gd name="T49" fmla="*/ 22 h 107"/>
                <a:gd name="T50" fmla="*/ 9 w 265"/>
                <a:gd name="T51" fmla="*/ 20 h 107"/>
                <a:gd name="T52" fmla="*/ 8 w 265"/>
                <a:gd name="T53" fmla="*/ 19 h 107"/>
                <a:gd name="T54" fmla="*/ 7 w 265"/>
                <a:gd name="T55" fmla="*/ 17 h 107"/>
                <a:gd name="T56" fmla="*/ 6 w 265"/>
                <a:gd name="T57" fmla="*/ 16 h 107"/>
                <a:gd name="T58" fmla="*/ 5 w 265"/>
                <a:gd name="T59" fmla="*/ 14 h 107"/>
                <a:gd name="T60" fmla="*/ 3 w 265"/>
                <a:gd name="T61" fmla="*/ 12 h 107"/>
                <a:gd name="T62" fmla="*/ 2 w 265"/>
                <a:gd name="T63" fmla="*/ 7 h 107"/>
                <a:gd name="T64" fmla="*/ 0 w 265"/>
                <a:gd name="T6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5" h="107">
                  <a:moveTo>
                    <a:pt x="265" y="107"/>
                  </a:moveTo>
                  <a:lnTo>
                    <a:pt x="237" y="107"/>
                  </a:lnTo>
                  <a:lnTo>
                    <a:pt x="237" y="84"/>
                  </a:lnTo>
                  <a:lnTo>
                    <a:pt x="158" y="84"/>
                  </a:lnTo>
                  <a:lnTo>
                    <a:pt x="158" y="75"/>
                  </a:lnTo>
                  <a:lnTo>
                    <a:pt x="117" y="75"/>
                  </a:lnTo>
                  <a:lnTo>
                    <a:pt x="117" y="70"/>
                  </a:lnTo>
                  <a:lnTo>
                    <a:pt x="109" y="70"/>
                  </a:lnTo>
                  <a:lnTo>
                    <a:pt x="109" y="65"/>
                  </a:lnTo>
                  <a:lnTo>
                    <a:pt x="107" y="65"/>
                  </a:lnTo>
                  <a:lnTo>
                    <a:pt x="107" y="61"/>
                  </a:lnTo>
                  <a:lnTo>
                    <a:pt x="89" y="61"/>
                  </a:lnTo>
                  <a:lnTo>
                    <a:pt x="89" y="57"/>
                  </a:lnTo>
                  <a:lnTo>
                    <a:pt x="86" y="57"/>
                  </a:lnTo>
                  <a:lnTo>
                    <a:pt x="86" y="54"/>
                  </a:lnTo>
                  <a:lnTo>
                    <a:pt x="75" y="54"/>
                  </a:lnTo>
                  <a:lnTo>
                    <a:pt x="75" y="51"/>
                  </a:lnTo>
                  <a:lnTo>
                    <a:pt x="68" y="51"/>
                  </a:lnTo>
                  <a:lnTo>
                    <a:pt x="68" y="48"/>
                  </a:lnTo>
                  <a:lnTo>
                    <a:pt x="65" y="48"/>
                  </a:lnTo>
                  <a:lnTo>
                    <a:pt x="65" y="47"/>
                  </a:lnTo>
                  <a:lnTo>
                    <a:pt x="50" y="47"/>
                  </a:lnTo>
                  <a:lnTo>
                    <a:pt x="50" y="44"/>
                  </a:lnTo>
                  <a:lnTo>
                    <a:pt x="49" y="44"/>
                  </a:lnTo>
                  <a:lnTo>
                    <a:pt x="49" y="42"/>
                  </a:lnTo>
                  <a:lnTo>
                    <a:pt x="46" y="42"/>
                  </a:lnTo>
                  <a:lnTo>
                    <a:pt x="46" y="40"/>
                  </a:lnTo>
                  <a:lnTo>
                    <a:pt x="44" y="40"/>
                  </a:lnTo>
                  <a:lnTo>
                    <a:pt x="44" y="39"/>
                  </a:lnTo>
                  <a:lnTo>
                    <a:pt x="42" y="39"/>
                  </a:lnTo>
                  <a:lnTo>
                    <a:pt x="42" y="37"/>
                  </a:lnTo>
                  <a:lnTo>
                    <a:pt x="39" y="37"/>
                  </a:lnTo>
                  <a:lnTo>
                    <a:pt x="39" y="36"/>
                  </a:lnTo>
                  <a:lnTo>
                    <a:pt x="28" y="36"/>
                  </a:lnTo>
                  <a:lnTo>
                    <a:pt x="28" y="34"/>
                  </a:lnTo>
                  <a:lnTo>
                    <a:pt x="24" y="34"/>
                  </a:lnTo>
                  <a:lnTo>
                    <a:pt x="24" y="33"/>
                  </a:lnTo>
                  <a:lnTo>
                    <a:pt x="19" y="33"/>
                  </a:lnTo>
                  <a:lnTo>
                    <a:pt x="19" y="31"/>
                  </a:lnTo>
                  <a:lnTo>
                    <a:pt x="18" y="31"/>
                  </a:lnTo>
                  <a:lnTo>
                    <a:pt x="18" y="29"/>
                  </a:lnTo>
                  <a:lnTo>
                    <a:pt x="16" y="29"/>
                  </a:lnTo>
                  <a:lnTo>
                    <a:pt x="16" y="27"/>
                  </a:lnTo>
                  <a:lnTo>
                    <a:pt x="15" y="27"/>
                  </a:lnTo>
                  <a:lnTo>
                    <a:pt x="15" y="26"/>
                  </a:lnTo>
                  <a:lnTo>
                    <a:pt x="13" y="26"/>
                  </a:lnTo>
                  <a:lnTo>
                    <a:pt x="13" y="23"/>
                  </a:lnTo>
                  <a:lnTo>
                    <a:pt x="12" y="23"/>
                  </a:lnTo>
                  <a:lnTo>
                    <a:pt x="12" y="22"/>
                  </a:lnTo>
                  <a:lnTo>
                    <a:pt x="11" y="22"/>
                  </a:lnTo>
                  <a:lnTo>
                    <a:pt x="11" y="20"/>
                  </a:lnTo>
                  <a:lnTo>
                    <a:pt x="9" y="20"/>
                  </a:lnTo>
                  <a:lnTo>
                    <a:pt x="9" y="19"/>
                  </a:lnTo>
                  <a:lnTo>
                    <a:pt x="8" y="19"/>
                  </a:lnTo>
                  <a:lnTo>
                    <a:pt x="8" y="17"/>
                  </a:lnTo>
                  <a:lnTo>
                    <a:pt x="7" y="17"/>
                  </a:lnTo>
                  <a:lnTo>
                    <a:pt x="7" y="16"/>
                  </a:lnTo>
                  <a:lnTo>
                    <a:pt x="6" y="16"/>
                  </a:lnTo>
                  <a:lnTo>
                    <a:pt x="6" y="14"/>
                  </a:lnTo>
                  <a:lnTo>
                    <a:pt x="5" y="14"/>
                  </a:lnTo>
                  <a:lnTo>
                    <a:pt x="5" y="12"/>
                  </a:lnTo>
                  <a:lnTo>
                    <a:pt x="3" y="12"/>
                  </a:lnTo>
                  <a:lnTo>
                    <a:pt x="3" y="7"/>
                  </a:lnTo>
                  <a:lnTo>
                    <a:pt x="2" y="7"/>
                  </a:lnTo>
                  <a:lnTo>
                    <a:pt x="2" y="0"/>
                  </a:lnTo>
                  <a:lnTo>
                    <a:pt x="0" y="0"/>
                  </a:lnTo>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cxnSp>
          <p:nvCxnSpPr>
            <p:cNvPr id="15" name="Straight Connector 14"/>
            <p:cNvCxnSpPr/>
            <p:nvPr/>
          </p:nvCxnSpPr>
          <p:spPr>
            <a:xfrm>
              <a:off x="3086340" y="3962311"/>
              <a:ext cx="508000" cy="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 name="Straight Connector 15"/>
            <p:cNvCxnSpPr/>
            <p:nvPr/>
          </p:nvCxnSpPr>
          <p:spPr>
            <a:xfrm>
              <a:off x="3086340" y="4175387"/>
              <a:ext cx="508000"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7" name="Straight Connector 16"/>
            <p:cNvCxnSpPr/>
            <p:nvPr/>
          </p:nvCxnSpPr>
          <p:spPr>
            <a:xfrm>
              <a:off x="3086340" y="4388463"/>
              <a:ext cx="508000"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8" name="TextBox 17"/>
            <p:cNvSpPr txBox="1"/>
            <p:nvPr/>
          </p:nvSpPr>
          <p:spPr>
            <a:xfrm>
              <a:off x="3667170" y="3801814"/>
              <a:ext cx="1298753" cy="738664"/>
            </a:xfrm>
            <a:prstGeom prst="rect">
              <a:avLst/>
            </a:prstGeom>
            <a:noFill/>
          </p:spPr>
          <p:txBody>
            <a:bodyPr wrap="none" rtlCol="0">
              <a:spAutoFit/>
            </a:bodyPr>
            <a:lstStyle/>
            <a:p>
              <a:r>
                <a:rPr lang="en-GB" sz="1400" dirty="0" smtClean="0">
                  <a:solidFill>
                    <a:srgbClr val="363636"/>
                  </a:solidFill>
                </a:rPr>
                <a:t>Surgery alone</a:t>
              </a:r>
            </a:p>
            <a:p>
              <a:r>
                <a:rPr lang="en-GB" sz="1400" dirty="0" smtClean="0">
                  <a:solidFill>
                    <a:srgbClr val="363636"/>
                  </a:solidFill>
                </a:rPr>
                <a:t>5-FU</a:t>
              </a:r>
            </a:p>
            <a:p>
              <a:r>
                <a:rPr lang="en-GB" sz="1400" dirty="0" smtClean="0">
                  <a:solidFill>
                    <a:srgbClr val="363636"/>
                  </a:solidFill>
                </a:rPr>
                <a:t>FOLFOX</a:t>
              </a:r>
              <a:endParaRPr lang="en-GB" sz="1400" dirty="0">
                <a:solidFill>
                  <a:srgbClr val="363636"/>
                </a:solidFill>
              </a:endParaRPr>
            </a:p>
          </p:txBody>
        </p:sp>
        <p:sp>
          <p:nvSpPr>
            <p:cNvPr id="19" name="TextBox 18"/>
            <p:cNvSpPr txBox="1"/>
            <p:nvPr/>
          </p:nvSpPr>
          <p:spPr>
            <a:xfrm rot="16200000">
              <a:off x="1136178" y="3039849"/>
              <a:ext cx="1702275" cy="342884"/>
            </a:xfrm>
            <a:prstGeom prst="rect">
              <a:avLst/>
            </a:prstGeom>
            <a:noFill/>
          </p:spPr>
          <p:txBody>
            <a:bodyPr wrap="none" rtlCol="0">
              <a:spAutoFit/>
            </a:bodyPr>
            <a:lstStyle/>
            <a:p>
              <a:pPr algn="ctr"/>
              <a:r>
                <a:rPr lang="en-GB" sz="1400" dirty="0" smtClean="0">
                  <a:solidFill>
                    <a:srgbClr val="363636"/>
                  </a:solidFill>
                </a:rPr>
                <a:t>DFS (probability)</a:t>
              </a:r>
              <a:endParaRPr lang="en-GB" sz="1400" dirty="0">
                <a:solidFill>
                  <a:srgbClr val="363636"/>
                </a:solidFill>
              </a:endParaRPr>
            </a:p>
          </p:txBody>
        </p:sp>
        <p:sp>
          <p:nvSpPr>
            <p:cNvPr id="20" name="TextBox 19"/>
            <p:cNvSpPr txBox="1"/>
            <p:nvPr/>
          </p:nvSpPr>
          <p:spPr>
            <a:xfrm>
              <a:off x="2235436" y="4458801"/>
              <a:ext cx="532518" cy="307777"/>
            </a:xfrm>
            <a:prstGeom prst="rect">
              <a:avLst/>
            </a:prstGeom>
            <a:noFill/>
          </p:spPr>
          <p:txBody>
            <a:bodyPr wrap="none" rtlCol="0">
              <a:spAutoFit/>
            </a:bodyPr>
            <a:lstStyle/>
            <a:p>
              <a:pPr algn="r"/>
              <a:r>
                <a:rPr lang="en-GB" sz="1400" dirty="0" smtClean="0">
                  <a:solidFill>
                    <a:srgbClr val="363636"/>
                  </a:solidFill>
                </a:rPr>
                <a:t>0.00</a:t>
              </a:r>
              <a:endParaRPr lang="en-GB" sz="1400" dirty="0">
                <a:solidFill>
                  <a:srgbClr val="363636"/>
                </a:solidFill>
              </a:endParaRPr>
            </a:p>
          </p:txBody>
        </p:sp>
        <p:sp>
          <p:nvSpPr>
            <p:cNvPr id="21" name="TextBox 20"/>
            <p:cNvSpPr txBox="1"/>
            <p:nvPr/>
          </p:nvSpPr>
          <p:spPr>
            <a:xfrm>
              <a:off x="2235436" y="3765883"/>
              <a:ext cx="532518" cy="307777"/>
            </a:xfrm>
            <a:prstGeom prst="rect">
              <a:avLst/>
            </a:prstGeom>
            <a:noFill/>
          </p:spPr>
          <p:txBody>
            <a:bodyPr wrap="none" rtlCol="0">
              <a:spAutoFit/>
            </a:bodyPr>
            <a:lstStyle/>
            <a:p>
              <a:pPr algn="r"/>
              <a:r>
                <a:rPr lang="en-GB" sz="1400" dirty="0" smtClean="0">
                  <a:solidFill>
                    <a:srgbClr val="363636"/>
                  </a:solidFill>
                </a:rPr>
                <a:t>0.25</a:t>
              </a:r>
              <a:endParaRPr lang="en-GB" sz="1400" dirty="0">
                <a:solidFill>
                  <a:srgbClr val="363636"/>
                </a:solidFill>
              </a:endParaRPr>
            </a:p>
          </p:txBody>
        </p:sp>
        <p:sp>
          <p:nvSpPr>
            <p:cNvPr id="22" name="TextBox 21"/>
            <p:cNvSpPr txBox="1"/>
            <p:nvPr/>
          </p:nvSpPr>
          <p:spPr>
            <a:xfrm>
              <a:off x="2235436" y="3065815"/>
              <a:ext cx="532518" cy="307777"/>
            </a:xfrm>
            <a:prstGeom prst="rect">
              <a:avLst/>
            </a:prstGeom>
            <a:noFill/>
          </p:spPr>
          <p:txBody>
            <a:bodyPr wrap="none" rtlCol="0">
              <a:spAutoFit/>
            </a:bodyPr>
            <a:lstStyle/>
            <a:p>
              <a:pPr algn="r"/>
              <a:r>
                <a:rPr lang="en-GB" sz="1400" dirty="0" smtClean="0">
                  <a:solidFill>
                    <a:srgbClr val="363636"/>
                  </a:solidFill>
                </a:rPr>
                <a:t>0.50</a:t>
              </a:r>
              <a:endParaRPr lang="en-GB" sz="1400" dirty="0">
                <a:solidFill>
                  <a:srgbClr val="363636"/>
                </a:solidFill>
              </a:endParaRPr>
            </a:p>
          </p:txBody>
        </p:sp>
        <p:sp>
          <p:nvSpPr>
            <p:cNvPr id="23" name="TextBox 22"/>
            <p:cNvSpPr txBox="1"/>
            <p:nvPr/>
          </p:nvSpPr>
          <p:spPr>
            <a:xfrm>
              <a:off x="2235436" y="2365747"/>
              <a:ext cx="532518" cy="307777"/>
            </a:xfrm>
            <a:prstGeom prst="rect">
              <a:avLst/>
            </a:prstGeom>
            <a:noFill/>
          </p:spPr>
          <p:txBody>
            <a:bodyPr wrap="none" rtlCol="0">
              <a:spAutoFit/>
            </a:bodyPr>
            <a:lstStyle/>
            <a:p>
              <a:pPr algn="r"/>
              <a:r>
                <a:rPr lang="en-GB" sz="1400" dirty="0" smtClean="0">
                  <a:solidFill>
                    <a:srgbClr val="363636"/>
                  </a:solidFill>
                </a:rPr>
                <a:t>0.75</a:t>
              </a:r>
              <a:endParaRPr lang="en-GB" sz="1400" dirty="0">
                <a:solidFill>
                  <a:srgbClr val="363636"/>
                </a:solidFill>
              </a:endParaRPr>
            </a:p>
          </p:txBody>
        </p:sp>
        <p:sp>
          <p:nvSpPr>
            <p:cNvPr id="24" name="TextBox 23"/>
            <p:cNvSpPr txBox="1"/>
            <p:nvPr/>
          </p:nvSpPr>
          <p:spPr>
            <a:xfrm>
              <a:off x="2235436" y="1702254"/>
              <a:ext cx="532518" cy="307777"/>
            </a:xfrm>
            <a:prstGeom prst="rect">
              <a:avLst/>
            </a:prstGeom>
            <a:noFill/>
          </p:spPr>
          <p:txBody>
            <a:bodyPr wrap="none" rtlCol="0">
              <a:spAutoFit/>
            </a:bodyPr>
            <a:lstStyle/>
            <a:p>
              <a:pPr algn="r"/>
              <a:r>
                <a:rPr lang="en-GB" sz="1400" dirty="0" smtClean="0">
                  <a:solidFill>
                    <a:srgbClr val="363636"/>
                  </a:solidFill>
                </a:rPr>
                <a:t>1.00</a:t>
              </a:r>
              <a:endParaRPr lang="en-GB" sz="1400" dirty="0">
                <a:solidFill>
                  <a:srgbClr val="363636"/>
                </a:solidFill>
              </a:endParaRPr>
            </a:p>
          </p:txBody>
        </p:sp>
        <p:sp>
          <p:nvSpPr>
            <p:cNvPr id="25" name="TextBox 24"/>
            <p:cNvSpPr txBox="1"/>
            <p:nvPr/>
          </p:nvSpPr>
          <p:spPr>
            <a:xfrm>
              <a:off x="3892128" y="4910324"/>
              <a:ext cx="1330557" cy="307777"/>
            </a:xfrm>
            <a:prstGeom prst="rect">
              <a:avLst/>
            </a:prstGeom>
            <a:noFill/>
          </p:spPr>
          <p:txBody>
            <a:bodyPr wrap="none" rtlCol="0">
              <a:spAutoFit/>
            </a:bodyPr>
            <a:lstStyle/>
            <a:p>
              <a:pPr algn="ctr"/>
              <a:r>
                <a:rPr lang="en-GB" sz="1400" dirty="0" smtClean="0">
                  <a:solidFill>
                    <a:srgbClr val="363636"/>
                  </a:solidFill>
                </a:rPr>
                <a:t>Time (months)</a:t>
              </a:r>
              <a:endParaRPr lang="en-GB" sz="1400" dirty="0">
                <a:solidFill>
                  <a:srgbClr val="363636"/>
                </a:solidFill>
              </a:endParaRPr>
            </a:p>
          </p:txBody>
        </p:sp>
        <p:sp>
          <p:nvSpPr>
            <p:cNvPr id="26" name="TextBox 25"/>
            <p:cNvSpPr txBox="1"/>
            <p:nvPr/>
          </p:nvSpPr>
          <p:spPr>
            <a:xfrm>
              <a:off x="2658970" y="4653926"/>
              <a:ext cx="284052" cy="307777"/>
            </a:xfrm>
            <a:prstGeom prst="rect">
              <a:avLst/>
            </a:prstGeom>
            <a:noFill/>
          </p:spPr>
          <p:txBody>
            <a:bodyPr wrap="none" rtlCol="0">
              <a:spAutoFit/>
            </a:bodyPr>
            <a:lstStyle/>
            <a:p>
              <a:pPr algn="ctr"/>
              <a:r>
                <a:rPr lang="en-GB" sz="1400" dirty="0" smtClean="0">
                  <a:solidFill>
                    <a:srgbClr val="363636"/>
                  </a:solidFill>
                </a:rPr>
                <a:t>0</a:t>
              </a:r>
              <a:endParaRPr lang="en-GB" sz="1400" dirty="0">
                <a:solidFill>
                  <a:srgbClr val="363636"/>
                </a:solidFill>
              </a:endParaRPr>
            </a:p>
          </p:txBody>
        </p:sp>
        <p:sp>
          <p:nvSpPr>
            <p:cNvPr id="27" name="TextBox 26"/>
            <p:cNvSpPr txBox="1"/>
            <p:nvPr/>
          </p:nvSpPr>
          <p:spPr>
            <a:xfrm>
              <a:off x="3191731" y="4653926"/>
              <a:ext cx="383438" cy="307777"/>
            </a:xfrm>
            <a:prstGeom prst="rect">
              <a:avLst/>
            </a:prstGeom>
            <a:noFill/>
          </p:spPr>
          <p:txBody>
            <a:bodyPr wrap="none" rtlCol="0">
              <a:spAutoFit/>
            </a:bodyPr>
            <a:lstStyle/>
            <a:p>
              <a:pPr algn="ctr"/>
              <a:r>
                <a:rPr lang="en-GB" sz="1400" dirty="0" smtClean="0">
                  <a:solidFill>
                    <a:srgbClr val="363636"/>
                  </a:solidFill>
                </a:rPr>
                <a:t>24</a:t>
              </a:r>
              <a:endParaRPr lang="en-GB" sz="1400" dirty="0">
                <a:solidFill>
                  <a:srgbClr val="363636"/>
                </a:solidFill>
              </a:endParaRPr>
            </a:p>
          </p:txBody>
        </p:sp>
        <p:sp>
          <p:nvSpPr>
            <p:cNvPr id="28" name="TextBox 27"/>
            <p:cNvSpPr txBox="1"/>
            <p:nvPr/>
          </p:nvSpPr>
          <p:spPr>
            <a:xfrm>
              <a:off x="3781009" y="4653926"/>
              <a:ext cx="383438" cy="307777"/>
            </a:xfrm>
            <a:prstGeom prst="rect">
              <a:avLst/>
            </a:prstGeom>
            <a:noFill/>
          </p:spPr>
          <p:txBody>
            <a:bodyPr wrap="none" rtlCol="0">
              <a:spAutoFit/>
            </a:bodyPr>
            <a:lstStyle/>
            <a:p>
              <a:pPr algn="ctr"/>
              <a:r>
                <a:rPr lang="en-GB" sz="1400" dirty="0" smtClean="0">
                  <a:solidFill>
                    <a:srgbClr val="363636"/>
                  </a:solidFill>
                </a:rPr>
                <a:t>48</a:t>
              </a:r>
              <a:endParaRPr lang="en-GB" sz="1400" dirty="0">
                <a:solidFill>
                  <a:srgbClr val="363636"/>
                </a:solidFill>
              </a:endParaRPr>
            </a:p>
          </p:txBody>
        </p:sp>
        <p:sp>
          <p:nvSpPr>
            <p:cNvPr id="29" name="TextBox 28"/>
            <p:cNvSpPr txBox="1"/>
            <p:nvPr/>
          </p:nvSpPr>
          <p:spPr>
            <a:xfrm>
              <a:off x="4363463" y="4653926"/>
              <a:ext cx="383438" cy="307777"/>
            </a:xfrm>
            <a:prstGeom prst="rect">
              <a:avLst/>
            </a:prstGeom>
            <a:noFill/>
          </p:spPr>
          <p:txBody>
            <a:bodyPr wrap="none" rtlCol="0">
              <a:spAutoFit/>
            </a:bodyPr>
            <a:lstStyle/>
            <a:p>
              <a:pPr algn="ctr"/>
              <a:r>
                <a:rPr lang="en-GB" sz="1400" dirty="0" smtClean="0">
                  <a:solidFill>
                    <a:srgbClr val="363636"/>
                  </a:solidFill>
                </a:rPr>
                <a:t>72</a:t>
              </a:r>
              <a:endParaRPr lang="en-GB" sz="1400" dirty="0">
                <a:solidFill>
                  <a:srgbClr val="363636"/>
                </a:solidFill>
              </a:endParaRPr>
            </a:p>
          </p:txBody>
        </p:sp>
        <p:sp>
          <p:nvSpPr>
            <p:cNvPr id="30" name="TextBox 29"/>
            <p:cNvSpPr txBox="1"/>
            <p:nvPr/>
          </p:nvSpPr>
          <p:spPr>
            <a:xfrm>
              <a:off x="4952741" y="4653926"/>
              <a:ext cx="383438" cy="307777"/>
            </a:xfrm>
            <a:prstGeom prst="rect">
              <a:avLst/>
            </a:prstGeom>
            <a:noFill/>
          </p:spPr>
          <p:txBody>
            <a:bodyPr wrap="none" rtlCol="0">
              <a:spAutoFit/>
            </a:bodyPr>
            <a:lstStyle/>
            <a:p>
              <a:pPr algn="ctr"/>
              <a:r>
                <a:rPr lang="en-GB" sz="1400" dirty="0" smtClean="0">
                  <a:solidFill>
                    <a:srgbClr val="363636"/>
                  </a:solidFill>
                </a:rPr>
                <a:t>96</a:t>
              </a:r>
              <a:endParaRPr lang="en-GB" sz="1400" dirty="0">
                <a:solidFill>
                  <a:srgbClr val="363636"/>
                </a:solidFill>
              </a:endParaRPr>
            </a:p>
          </p:txBody>
        </p:sp>
        <p:sp>
          <p:nvSpPr>
            <p:cNvPr id="31" name="TextBox 30"/>
            <p:cNvSpPr txBox="1"/>
            <p:nvPr/>
          </p:nvSpPr>
          <p:spPr>
            <a:xfrm>
              <a:off x="5499150" y="4653926"/>
              <a:ext cx="482824" cy="307777"/>
            </a:xfrm>
            <a:prstGeom prst="rect">
              <a:avLst/>
            </a:prstGeom>
            <a:noFill/>
          </p:spPr>
          <p:txBody>
            <a:bodyPr wrap="none" rtlCol="0">
              <a:spAutoFit/>
            </a:bodyPr>
            <a:lstStyle/>
            <a:p>
              <a:pPr algn="ctr"/>
              <a:r>
                <a:rPr lang="en-GB" sz="1400" dirty="0" smtClean="0">
                  <a:solidFill>
                    <a:srgbClr val="363636"/>
                  </a:solidFill>
                </a:rPr>
                <a:t>120</a:t>
              </a:r>
              <a:endParaRPr lang="en-GB" sz="1400" dirty="0">
                <a:solidFill>
                  <a:srgbClr val="363636"/>
                </a:solidFill>
              </a:endParaRPr>
            </a:p>
          </p:txBody>
        </p:sp>
        <p:sp>
          <p:nvSpPr>
            <p:cNvPr id="32" name="TextBox 31"/>
            <p:cNvSpPr txBox="1"/>
            <p:nvPr/>
          </p:nvSpPr>
          <p:spPr>
            <a:xfrm>
              <a:off x="6074780" y="4653926"/>
              <a:ext cx="482824" cy="307777"/>
            </a:xfrm>
            <a:prstGeom prst="rect">
              <a:avLst/>
            </a:prstGeom>
            <a:noFill/>
          </p:spPr>
          <p:txBody>
            <a:bodyPr wrap="none" rtlCol="0">
              <a:spAutoFit/>
            </a:bodyPr>
            <a:lstStyle/>
            <a:p>
              <a:pPr algn="ctr"/>
              <a:r>
                <a:rPr lang="en-GB" sz="1400" dirty="0" smtClean="0">
                  <a:solidFill>
                    <a:srgbClr val="363636"/>
                  </a:solidFill>
                </a:rPr>
                <a:t>144</a:t>
              </a:r>
              <a:endParaRPr lang="en-GB" sz="1400" dirty="0">
                <a:solidFill>
                  <a:srgbClr val="363636"/>
                </a:solidFill>
              </a:endParaRPr>
            </a:p>
          </p:txBody>
        </p:sp>
        <p:sp>
          <p:nvSpPr>
            <p:cNvPr id="33" name="Rectangle 32"/>
            <p:cNvSpPr/>
            <p:nvPr/>
          </p:nvSpPr>
          <p:spPr>
            <a:xfrm>
              <a:off x="4319592" y="1703768"/>
              <a:ext cx="646330" cy="369332"/>
            </a:xfrm>
            <a:prstGeom prst="rect">
              <a:avLst/>
            </a:prstGeom>
          </p:spPr>
          <p:txBody>
            <a:bodyPr wrap="none">
              <a:spAutoFit/>
            </a:bodyPr>
            <a:lstStyle/>
            <a:p>
              <a:r>
                <a:rPr lang="en-GB" b="1" dirty="0" smtClean="0">
                  <a:solidFill>
                    <a:srgbClr val="363636"/>
                  </a:solidFill>
                </a:rPr>
                <a:t>DFS</a:t>
              </a:r>
              <a:endParaRPr lang="en-US" dirty="0">
                <a:solidFill>
                  <a:srgbClr val="363636"/>
                </a:solidFill>
              </a:endParaRPr>
            </a:p>
          </p:txBody>
        </p:sp>
        <p:sp>
          <p:nvSpPr>
            <p:cNvPr id="34" name="TextBox 33"/>
            <p:cNvSpPr txBox="1"/>
            <p:nvPr/>
          </p:nvSpPr>
          <p:spPr>
            <a:xfrm>
              <a:off x="2918040" y="3226019"/>
              <a:ext cx="3039874" cy="480037"/>
            </a:xfrm>
            <a:prstGeom prst="rect">
              <a:avLst/>
            </a:prstGeom>
            <a:noFill/>
          </p:spPr>
          <p:txBody>
            <a:bodyPr wrap="none" rtlCol="0">
              <a:spAutoFit/>
            </a:bodyPr>
            <a:lstStyle/>
            <a:p>
              <a:r>
                <a:rPr lang="en-GB" sz="1100" dirty="0" smtClean="0">
                  <a:solidFill>
                    <a:srgbClr val="363636"/>
                  </a:solidFill>
                </a:rPr>
                <a:t>FOLFOX: HR 0.46 (0.27, 0.79), p=0.005</a:t>
              </a:r>
            </a:p>
            <a:p>
              <a:r>
                <a:rPr lang="en-GB" sz="1100" dirty="0" smtClean="0">
                  <a:solidFill>
                    <a:srgbClr val="363636"/>
                  </a:solidFill>
                </a:rPr>
                <a:t>5-FU: HR 1.02 (0.60, 1.73), p=0.94</a:t>
              </a:r>
              <a:endParaRPr lang="en-GB" sz="1100" dirty="0">
                <a:solidFill>
                  <a:srgbClr val="363636"/>
                </a:solidFill>
              </a:endParaRPr>
            </a:p>
          </p:txBody>
        </p:sp>
      </p:grpSp>
    </p:spTree>
    <p:custDataLst>
      <p:tags r:id="rId1"/>
    </p:custDataLst>
    <p:extLst>
      <p:ext uri="{BB962C8B-B14F-4D97-AF65-F5344CB8AC3E}">
        <p14:creationId xmlns:p14="http://schemas.microsoft.com/office/powerpoint/2010/main" val="674285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smtClean="0"/>
              <a:t>3508: Impact of adjuvant chemotherapy with 5-FU or FOLFOX in colon cancers with microsatellite instability: An AGEO </a:t>
            </a:r>
            <a:r>
              <a:rPr lang="en-US" sz="2000" dirty="0" smtClean="0"/>
              <a:t>multicenter</a:t>
            </a:r>
            <a:r>
              <a:rPr lang="en-GB" sz="2000" dirty="0" smtClean="0"/>
              <a:t> study </a:t>
            </a:r>
            <a:br>
              <a:rPr lang="en-GB" sz="2000" dirty="0" smtClean="0"/>
            </a:br>
            <a:r>
              <a:rPr lang="en-GB" sz="2000" dirty="0" smtClean="0"/>
              <a:t>– </a:t>
            </a:r>
            <a:r>
              <a:rPr lang="en-GB" sz="2000" dirty="0" err="1" smtClean="0"/>
              <a:t>Tougeron</a:t>
            </a:r>
            <a:r>
              <a:rPr lang="en-GB" sz="2000" dirty="0" smtClean="0"/>
              <a:t> D et al</a:t>
            </a:r>
            <a:endParaRPr lang="en-GB" sz="2000" dirty="0"/>
          </a:p>
        </p:txBody>
      </p:sp>
      <p:sp>
        <p:nvSpPr>
          <p:cNvPr id="5123" name="Rectangle 3"/>
          <p:cNvSpPr>
            <a:spLocks noGrp="1" noChangeArrowheads="1"/>
          </p:cNvSpPr>
          <p:nvPr>
            <p:ph type="body" idx="1"/>
          </p:nvPr>
        </p:nvSpPr>
        <p:spPr/>
        <p:txBody>
          <a:bodyPr/>
          <a:lstStyle/>
          <a:p>
            <a:pPr>
              <a:spcAft>
                <a:spcPts val="0"/>
              </a:spcAft>
            </a:pPr>
            <a:r>
              <a:rPr lang="en-GB" sz="1800" b="1" dirty="0" smtClean="0"/>
              <a:t>Key results</a:t>
            </a:r>
          </a:p>
          <a:p>
            <a:pPr lvl="1">
              <a:spcAft>
                <a:spcPts val="6600"/>
              </a:spcAft>
            </a:pPr>
            <a:r>
              <a:rPr lang="en-GB" sz="1800" dirty="0" smtClean="0"/>
              <a:t>Subgroup analysis analysing survival by TNM stage or MSI mechanism:</a:t>
            </a:r>
          </a:p>
          <a:p>
            <a:pPr>
              <a:spcAft>
                <a:spcPts val="0"/>
              </a:spcAft>
            </a:pPr>
            <a:endParaRPr lang="en-GB" sz="1800" b="1" dirty="0"/>
          </a:p>
          <a:p>
            <a:pPr>
              <a:spcAft>
                <a:spcPts val="0"/>
              </a:spcAft>
            </a:pPr>
            <a:endParaRPr lang="en-GB" sz="1800" b="1" dirty="0" smtClean="0"/>
          </a:p>
          <a:p>
            <a:pPr>
              <a:spcAft>
                <a:spcPts val="0"/>
              </a:spcAft>
            </a:pPr>
            <a:endParaRPr lang="en-GB" sz="1800" b="1" dirty="0"/>
          </a:p>
          <a:p>
            <a:pPr>
              <a:spcAft>
                <a:spcPts val="0"/>
              </a:spcAft>
            </a:pPr>
            <a:endParaRPr lang="en-GB" sz="1800" b="1" dirty="0" smtClean="0"/>
          </a:p>
          <a:p>
            <a:pPr>
              <a:spcAft>
                <a:spcPts val="0"/>
              </a:spcAft>
            </a:pPr>
            <a:endParaRPr lang="en-GB" sz="1800" b="1" dirty="0"/>
          </a:p>
          <a:p>
            <a:pPr>
              <a:spcAft>
                <a:spcPts val="0"/>
              </a:spcAft>
            </a:pPr>
            <a:endParaRPr lang="en-GB" sz="1800" b="1" dirty="0" smtClean="0"/>
          </a:p>
          <a:p>
            <a:pPr>
              <a:spcAft>
                <a:spcPts val="0"/>
              </a:spcAft>
            </a:pPr>
            <a:endParaRPr lang="en-GB" sz="1800" b="1" dirty="0" smtClean="0"/>
          </a:p>
          <a:p>
            <a:pPr>
              <a:spcAft>
                <a:spcPts val="0"/>
              </a:spcAft>
            </a:pPr>
            <a:endParaRPr lang="en-GB" sz="1800" b="1" dirty="0"/>
          </a:p>
          <a:p>
            <a:pPr>
              <a:spcAft>
                <a:spcPts val="0"/>
              </a:spcAft>
            </a:pPr>
            <a:r>
              <a:rPr lang="en-GB" sz="1800" b="1" dirty="0" smtClean="0"/>
              <a:t>Conclusions</a:t>
            </a:r>
          </a:p>
          <a:p>
            <a:pPr lvl="1">
              <a:spcAft>
                <a:spcPts val="0"/>
              </a:spcAft>
            </a:pPr>
            <a:r>
              <a:rPr lang="en-US" sz="1800" b="1" dirty="0" smtClean="0"/>
              <a:t>In contrast to 5-FU, patients with stage III MSI-H CRC benefit from adjuvant CT with FOLFOX, with a trend for high-risk stage II</a:t>
            </a:r>
          </a:p>
          <a:p>
            <a:pPr lvl="1">
              <a:spcAft>
                <a:spcPts val="0"/>
              </a:spcAft>
            </a:pPr>
            <a:r>
              <a:rPr lang="en-US" sz="1800" b="1" dirty="0" smtClean="0"/>
              <a:t>There was no impact of MSI-H mechanism (sporadic vs Lynch syndrome)</a:t>
            </a:r>
          </a:p>
          <a:p>
            <a:pPr lvl="1">
              <a:spcAft>
                <a:spcPts val="0"/>
              </a:spcAft>
            </a:pPr>
            <a:r>
              <a:rPr lang="en-US" sz="1800" b="1" dirty="0" smtClean="0"/>
              <a:t>Further studies are now needed to confirm these results</a:t>
            </a:r>
            <a:endParaRPr lang="en-GB" sz="1800" b="1" dirty="0"/>
          </a:p>
        </p:txBody>
      </p:sp>
      <p:sp>
        <p:nvSpPr>
          <p:cNvPr id="5124" name="Text Box 4"/>
          <p:cNvSpPr txBox="1">
            <a:spLocks noChangeArrowheads="1"/>
          </p:cNvSpPr>
          <p:nvPr/>
        </p:nvSpPr>
        <p:spPr bwMode="auto">
          <a:xfrm>
            <a:off x="4904033" y="6474897"/>
            <a:ext cx="40193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Tougeron</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3508) </a:t>
            </a:r>
            <a:endParaRPr lang="en-GB" sz="1200" dirty="0">
              <a:solidFill>
                <a:srgbClr val="36363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3620497"/>
              </p:ext>
            </p:extLst>
          </p:nvPr>
        </p:nvGraphicFramePr>
        <p:xfrm>
          <a:off x="411470" y="2097858"/>
          <a:ext cx="8288976" cy="2682240"/>
        </p:xfrm>
        <a:graphic>
          <a:graphicData uri="http://schemas.openxmlformats.org/drawingml/2006/table">
            <a:tbl>
              <a:tblPr firstRow="1" bandRow="1">
                <a:tableStyleId>{69012ECD-51FC-41F1-AA8D-1B2483CD663E}</a:tableStyleId>
              </a:tblPr>
              <a:tblGrid>
                <a:gridCol w="2700699"/>
                <a:gridCol w="818147"/>
                <a:gridCol w="1219200"/>
                <a:gridCol w="850231"/>
                <a:gridCol w="737937"/>
                <a:gridCol w="1171074"/>
                <a:gridCol w="791688"/>
              </a:tblGrid>
              <a:tr h="313746">
                <a:tc rowSpan="2">
                  <a:txBody>
                    <a:bodyPr/>
                    <a:lstStyle/>
                    <a:p>
                      <a:r>
                        <a:rPr lang="en-GB" sz="1600" dirty="0" smtClean="0">
                          <a:solidFill>
                            <a:schemeClr val="tx2"/>
                          </a:solidFill>
                        </a:rPr>
                        <a:t>Survival</a:t>
                      </a:r>
                      <a:endParaRPr lang="en-GB" sz="1600" dirty="0">
                        <a:solidFill>
                          <a:schemeClr val="tx2"/>
                        </a:solidFill>
                      </a:endParaRPr>
                    </a:p>
                  </a:txBody>
                  <a:tcPr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3">
                  <a:txBody>
                    <a:bodyPr/>
                    <a:lstStyle/>
                    <a:p>
                      <a:pPr algn="ctr"/>
                      <a:r>
                        <a:rPr lang="en-GB" sz="1600" dirty="0" smtClean="0">
                          <a:solidFill>
                            <a:schemeClr val="tx2"/>
                          </a:solidFill>
                        </a:rPr>
                        <a:t>FOLFOX</a:t>
                      </a:r>
                      <a:endParaRPr lang="en-GB" sz="1600" dirty="0">
                        <a:solidFill>
                          <a:schemeClr val="tx2"/>
                        </a:solidFill>
                      </a:endParaRPr>
                    </a:p>
                  </a:txBody>
                  <a:tcPr anchor="ctr">
                    <a:lnT w="12700" cap="flat" cmpd="sng" algn="ctr">
                      <a:solidFill>
                        <a:schemeClr val="accent1"/>
                      </a:solidFill>
                      <a:prstDash val="solid"/>
                      <a:round/>
                      <a:headEnd type="none" w="med" len="med"/>
                      <a:tailEnd type="none" w="med" len="med"/>
                    </a:lnT>
                  </a:tcPr>
                </a:tc>
                <a:tc hMerge="1">
                  <a:txBody>
                    <a:bodyPr/>
                    <a:lstStyle/>
                    <a:p>
                      <a:endParaRPr lang="en-GB" dirty="0"/>
                    </a:p>
                  </a:txBody>
                  <a:tcPr/>
                </a:tc>
                <a:tc hMerge="1">
                  <a:txBody>
                    <a:bodyPr/>
                    <a:lstStyle/>
                    <a:p>
                      <a:endParaRPr lang="en-GB" dirty="0"/>
                    </a:p>
                  </a:txBody>
                  <a:tcPr/>
                </a:tc>
                <a:tc gridSpan="3">
                  <a:txBody>
                    <a:bodyPr/>
                    <a:lstStyle/>
                    <a:p>
                      <a:pPr algn="ctr"/>
                      <a:r>
                        <a:rPr lang="en-GB" sz="1600" dirty="0" smtClean="0">
                          <a:solidFill>
                            <a:schemeClr val="tx2"/>
                          </a:solidFill>
                        </a:rPr>
                        <a:t>5-FU</a:t>
                      </a:r>
                      <a:endParaRPr lang="en-GB" sz="1600" dirty="0">
                        <a:solidFill>
                          <a:schemeClr val="tx2"/>
                        </a:solidFill>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hMerge="1">
                  <a:txBody>
                    <a:bodyPr/>
                    <a:lstStyle/>
                    <a:p>
                      <a:endParaRPr lang="en-GB" dirty="0"/>
                    </a:p>
                  </a:txBody>
                  <a:tcPr/>
                </a:tc>
                <a:tc hMerge="1">
                  <a:txBody>
                    <a:bodyPr/>
                    <a:lstStyle/>
                    <a:p>
                      <a:endParaRPr lang="en-GB" dirty="0"/>
                    </a:p>
                  </a:txBody>
                  <a:tcPr/>
                </a:tc>
              </a:tr>
              <a:tr h="313746">
                <a:tc vMerge="1">
                  <a:txBody>
                    <a:bodyPr/>
                    <a:lstStyle/>
                    <a:p>
                      <a:endParaRPr lang="en-GB" sz="1600" dirty="0"/>
                    </a:p>
                  </a:txBody>
                  <a:tcPr anchor="ctr">
                    <a:solidFill>
                      <a:schemeClr val="accent1"/>
                    </a:solidFill>
                  </a:tcPr>
                </a:tc>
                <a:tc>
                  <a:txBody>
                    <a:bodyPr/>
                    <a:lstStyle/>
                    <a:p>
                      <a:pPr algn="ctr"/>
                      <a:r>
                        <a:rPr lang="en-GB" sz="1600" dirty="0" smtClean="0">
                          <a:solidFill>
                            <a:schemeClr val="tx2"/>
                          </a:solidFill>
                        </a:rPr>
                        <a:t>HR</a:t>
                      </a:r>
                      <a:endParaRPr lang="en-GB" sz="1600" dirty="0">
                        <a:solidFill>
                          <a:schemeClr val="tx2"/>
                        </a:solidFill>
                      </a:endParaRPr>
                    </a:p>
                  </a:txBody>
                  <a:tcPr anchor="ct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GB" sz="1600" dirty="0" smtClean="0">
                          <a:solidFill>
                            <a:schemeClr val="tx2"/>
                          </a:solidFill>
                        </a:rPr>
                        <a:t>95% CI</a:t>
                      </a:r>
                      <a:endParaRPr lang="en-GB" sz="1600" dirty="0">
                        <a:solidFill>
                          <a:schemeClr val="tx2"/>
                        </a:solidFill>
                      </a:endParaRPr>
                    </a:p>
                  </a:txBody>
                  <a:tcPr anchor="ct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GB" sz="1600" dirty="0" smtClean="0">
                          <a:solidFill>
                            <a:schemeClr val="tx2"/>
                          </a:solidFill>
                        </a:rPr>
                        <a:t>p</a:t>
                      </a:r>
                      <a:endParaRPr lang="en-GB" sz="1600" dirty="0">
                        <a:solidFill>
                          <a:schemeClr val="tx2"/>
                        </a:solidFill>
                      </a:endParaRPr>
                    </a:p>
                  </a:txBody>
                  <a:tcPr anchor="ct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GB" sz="1600" dirty="0" smtClean="0">
                          <a:solidFill>
                            <a:schemeClr val="tx2"/>
                          </a:solidFill>
                        </a:rPr>
                        <a:t>HR</a:t>
                      </a:r>
                      <a:endParaRPr lang="en-GB" sz="1600" dirty="0">
                        <a:solidFill>
                          <a:schemeClr val="tx2"/>
                        </a:solidFill>
                      </a:endParaRPr>
                    </a:p>
                  </a:txBody>
                  <a:tcPr anchor="ct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GB" sz="1600" dirty="0" smtClean="0">
                          <a:solidFill>
                            <a:schemeClr val="tx2"/>
                          </a:solidFill>
                        </a:rPr>
                        <a:t>95% CI</a:t>
                      </a:r>
                      <a:endParaRPr lang="en-GB" sz="1600" dirty="0">
                        <a:solidFill>
                          <a:schemeClr val="tx2"/>
                        </a:solidFill>
                      </a:endParaRPr>
                    </a:p>
                  </a:txBody>
                  <a:tcPr anchor="ct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GB" sz="1600" dirty="0" smtClean="0">
                          <a:solidFill>
                            <a:schemeClr val="tx2"/>
                          </a:solidFill>
                        </a:rPr>
                        <a:t>p</a:t>
                      </a:r>
                      <a:endParaRPr lang="en-GB" sz="1600" dirty="0">
                        <a:solidFill>
                          <a:schemeClr val="tx2"/>
                        </a:solidFill>
                      </a:endParaRPr>
                    </a:p>
                  </a:txBody>
                  <a:tcPr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r>
              <a:tr h="313746">
                <a:tc>
                  <a:txBody>
                    <a:bodyPr/>
                    <a:lstStyle/>
                    <a:p>
                      <a:r>
                        <a:rPr lang="en-GB" sz="1600" dirty="0" smtClean="0"/>
                        <a:t>TNM stage</a:t>
                      </a:r>
                      <a:endParaRPr lang="en-GB" sz="1600" dirty="0"/>
                    </a:p>
                  </a:txBody>
                  <a:tcPr anchor="ctr">
                    <a:lnT w="12700" cap="flat" cmpd="sng" algn="ctr">
                      <a:solidFill>
                        <a:schemeClr val="accent1"/>
                      </a:solidFill>
                      <a:prstDash val="solid"/>
                      <a:round/>
                      <a:headEnd type="none" w="med" len="med"/>
                      <a:tailEnd type="none" w="med" len="med"/>
                    </a:lnT>
                  </a:tcPr>
                </a:tc>
                <a:tc>
                  <a:txBody>
                    <a:bodyPr/>
                    <a:lstStyle/>
                    <a:p>
                      <a:pPr algn="ctr"/>
                      <a:endParaRPr lang="en-GB" sz="1600" dirty="0"/>
                    </a:p>
                  </a:txBody>
                  <a:tcPr anchor="ctr">
                    <a:lnT w="12700" cap="flat" cmpd="sng" algn="ctr">
                      <a:solidFill>
                        <a:schemeClr val="accent1"/>
                      </a:solidFill>
                      <a:prstDash val="solid"/>
                      <a:round/>
                      <a:headEnd type="none" w="med" len="med"/>
                      <a:tailEnd type="none" w="med" len="med"/>
                    </a:lnT>
                  </a:tcPr>
                </a:tc>
                <a:tc>
                  <a:txBody>
                    <a:bodyPr/>
                    <a:lstStyle/>
                    <a:p>
                      <a:pPr algn="ctr"/>
                      <a:endParaRPr lang="en-GB" sz="1600" dirty="0"/>
                    </a:p>
                  </a:txBody>
                  <a:tcPr anchor="ctr">
                    <a:lnT w="12700" cap="flat" cmpd="sng" algn="ctr">
                      <a:solidFill>
                        <a:schemeClr val="accent1"/>
                      </a:solidFill>
                      <a:prstDash val="solid"/>
                      <a:round/>
                      <a:headEnd type="none" w="med" len="med"/>
                      <a:tailEnd type="none" w="med" len="med"/>
                    </a:lnT>
                  </a:tcPr>
                </a:tc>
                <a:tc>
                  <a:txBody>
                    <a:bodyPr/>
                    <a:lstStyle/>
                    <a:p>
                      <a:pPr algn="ctr"/>
                      <a:endParaRPr lang="en-GB" sz="1600" dirty="0"/>
                    </a:p>
                  </a:txBody>
                  <a:tcPr anchor="ctr">
                    <a:lnT w="12700" cap="flat" cmpd="sng" algn="ctr">
                      <a:solidFill>
                        <a:schemeClr val="accent1"/>
                      </a:solidFill>
                      <a:prstDash val="solid"/>
                      <a:round/>
                      <a:headEnd type="none" w="med" len="med"/>
                      <a:tailEnd type="none" w="med" len="med"/>
                    </a:lnT>
                  </a:tcPr>
                </a:tc>
                <a:tc>
                  <a:txBody>
                    <a:bodyPr/>
                    <a:lstStyle/>
                    <a:p>
                      <a:pPr algn="ctr"/>
                      <a:endParaRPr lang="en-GB" sz="1600" dirty="0"/>
                    </a:p>
                  </a:txBody>
                  <a:tcPr anchor="ctr">
                    <a:lnT w="12700" cap="flat" cmpd="sng" algn="ctr">
                      <a:solidFill>
                        <a:schemeClr val="accent1"/>
                      </a:solidFill>
                      <a:prstDash val="solid"/>
                      <a:round/>
                      <a:headEnd type="none" w="med" len="med"/>
                      <a:tailEnd type="none" w="med" len="med"/>
                    </a:lnT>
                  </a:tcPr>
                </a:tc>
                <a:tc>
                  <a:txBody>
                    <a:bodyPr/>
                    <a:lstStyle/>
                    <a:p>
                      <a:pPr algn="ctr"/>
                      <a:endParaRPr lang="en-GB" sz="1600" dirty="0"/>
                    </a:p>
                  </a:txBody>
                  <a:tcPr anchor="ctr">
                    <a:lnT w="12700" cap="flat" cmpd="sng" algn="ctr">
                      <a:solidFill>
                        <a:schemeClr val="accent1"/>
                      </a:solidFill>
                      <a:prstDash val="solid"/>
                      <a:round/>
                      <a:headEnd type="none" w="med" len="med"/>
                      <a:tailEnd type="none" w="med" len="med"/>
                    </a:lnT>
                  </a:tcPr>
                </a:tc>
                <a:tc>
                  <a:txBody>
                    <a:bodyPr/>
                    <a:lstStyle/>
                    <a:p>
                      <a:pPr algn="ctr"/>
                      <a:endParaRPr lang="en-GB" sz="1600" dirty="0"/>
                    </a:p>
                  </a:txBody>
                  <a:tcPr anchor="ctr">
                    <a:lnT w="12700" cap="flat" cmpd="sng" algn="ctr">
                      <a:solidFill>
                        <a:schemeClr val="accent1"/>
                      </a:solidFill>
                      <a:prstDash val="solid"/>
                      <a:round/>
                      <a:headEnd type="none" w="med" len="med"/>
                      <a:tailEnd type="none" w="med" len="med"/>
                    </a:lnT>
                  </a:tcPr>
                </a:tc>
              </a:tr>
              <a:tr h="313746">
                <a:tc>
                  <a:txBody>
                    <a:bodyPr/>
                    <a:lstStyle/>
                    <a:p>
                      <a:pPr marL="108000"/>
                      <a:r>
                        <a:rPr lang="en-GB" sz="1600" dirty="0" smtClean="0"/>
                        <a:t>Stage III (n=187)</a:t>
                      </a:r>
                      <a:endParaRPr lang="en-GB" sz="1600" dirty="0"/>
                    </a:p>
                  </a:txBody>
                  <a:tcPr anchor="ctr"/>
                </a:tc>
                <a:tc>
                  <a:txBody>
                    <a:bodyPr/>
                    <a:lstStyle/>
                    <a:p>
                      <a:pPr algn="ctr"/>
                      <a:r>
                        <a:rPr lang="en-GB" sz="1600" dirty="0" smtClean="0"/>
                        <a:t>0.32</a:t>
                      </a:r>
                      <a:endParaRPr lang="en-GB" sz="1600" dirty="0"/>
                    </a:p>
                  </a:txBody>
                  <a:tcPr anchor="ctr"/>
                </a:tc>
                <a:tc>
                  <a:txBody>
                    <a:bodyPr/>
                    <a:lstStyle/>
                    <a:p>
                      <a:pPr algn="ctr"/>
                      <a:r>
                        <a:rPr lang="en-GB" sz="1600" dirty="0" smtClean="0"/>
                        <a:t>0.17, 0.62</a:t>
                      </a:r>
                      <a:endParaRPr lang="en-GB" sz="1600" dirty="0"/>
                    </a:p>
                  </a:txBody>
                  <a:tcPr anchor="ctr"/>
                </a:tc>
                <a:tc>
                  <a:txBody>
                    <a:bodyPr/>
                    <a:lstStyle/>
                    <a:p>
                      <a:pPr algn="ctr"/>
                      <a:r>
                        <a:rPr lang="en-GB" sz="1600" dirty="0" smtClean="0"/>
                        <a:t>&lt;0.001</a:t>
                      </a:r>
                      <a:endParaRPr lang="en-GB" sz="1600" dirty="0"/>
                    </a:p>
                  </a:txBody>
                  <a:tcPr anchor="ctr"/>
                </a:tc>
                <a:tc>
                  <a:txBody>
                    <a:bodyPr/>
                    <a:lstStyle/>
                    <a:p>
                      <a:pPr algn="ctr"/>
                      <a:r>
                        <a:rPr lang="en-GB" sz="1600" dirty="0" smtClean="0"/>
                        <a:t>0.70</a:t>
                      </a:r>
                      <a:endParaRPr lang="en-GB" sz="1600" dirty="0"/>
                    </a:p>
                  </a:txBody>
                  <a:tcPr anchor="ctr"/>
                </a:tc>
                <a:tc>
                  <a:txBody>
                    <a:bodyPr/>
                    <a:lstStyle/>
                    <a:p>
                      <a:pPr algn="ctr"/>
                      <a:r>
                        <a:rPr lang="en-GB" sz="1600" dirty="0" smtClean="0"/>
                        <a:t>0.37, 1.34</a:t>
                      </a:r>
                      <a:endParaRPr lang="en-GB" sz="1600" dirty="0"/>
                    </a:p>
                  </a:txBody>
                  <a:tcPr anchor="ctr"/>
                </a:tc>
                <a:tc>
                  <a:txBody>
                    <a:bodyPr/>
                    <a:lstStyle/>
                    <a:p>
                      <a:pPr algn="ctr"/>
                      <a:r>
                        <a:rPr lang="en-GB" sz="1600" dirty="0" smtClean="0"/>
                        <a:t>0.28</a:t>
                      </a:r>
                      <a:endParaRPr lang="en-GB" sz="1600" dirty="0"/>
                    </a:p>
                  </a:txBody>
                  <a:tcPr anchor="ctr"/>
                </a:tc>
              </a:tr>
              <a:tr h="313746">
                <a:tc>
                  <a:txBody>
                    <a:bodyPr/>
                    <a:lstStyle/>
                    <a:p>
                      <a:pPr marL="108000"/>
                      <a:r>
                        <a:rPr lang="en-GB" sz="1600" dirty="0" smtClean="0"/>
                        <a:t>High-risk stage II (n=149)</a:t>
                      </a:r>
                      <a:endParaRPr lang="en-GB" sz="1600" dirty="0"/>
                    </a:p>
                  </a:txBody>
                  <a:tcPr anchor="ctr"/>
                </a:tc>
                <a:tc>
                  <a:txBody>
                    <a:bodyPr/>
                    <a:lstStyle/>
                    <a:p>
                      <a:pPr algn="ctr"/>
                      <a:r>
                        <a:rPr lang="en-GB" sz="1600" dirty="0" smtClean="0"/>
                        <a:t>0.13</a:t>
                      </a:r>
                      <a:endParaRPr lang="en-GB" sz="1600" dirty="0"/>
                    </a:p>
                  </a:txBody>
                  <a:tcPr anchor="ctr"/>
                </a:tc>
                <a:tc>
                  <a:txBody>
                    <a:bodyPr/>
                    <a:lstStyle/>
                    <a:p>
                      <a:pPr algn="ctr"/>
                      <a:r>
                        <a:rPr lang="en-GB" sz="1600" dirty="0" smtClean="0"/>
                        <a:t>0.02, 0.98</a:t>
                      </a:r>
                      <a:endParaRPr lang="en-GB" sz="1600" dirty="0"/>
                    </a:p>
                  </a:txBody>
                  <a:tcPr anchor="ctr"/>
                </a:tc>
                <a:tc>
                  <a:txBody>
                    <a:bodyPr/>
                    <a:lstStyle/>
                    <a:p>
                      <a:pPr algn="ctr"/>
                      <a:r>
                        <a:rPr lang="en-GB" sz="1600" dirty="0" smtClean="0"/>
                        <a:t>0.05</a:t>
                      </a:r>
                      <a:endParaRPr lang="en-GB" sz="1600" dirty="0"/>
                    </a:p>
                  </a:txBody>
                  <a:tcPr anchor="ctr"/>
                </a:tc>
                <a:tc>
                  <a:txBody>
                    <a:bodyPr/>
                    <a:lstStyle/>
                    <a:p>
                      <a:pPr algn="ctr"/>
                      <a:r>
                        <a:rPr lang="en-GB" sz="1600" dirty="0" smtClean="0"/>
                        <a:t>0.55</a:t>
                      </a:r>
                      <a:endParaRPr lang="en-GB" sz="1600" dirty="0"/>
                    </a:p>
                  </a:txBody>
                  <a:tcPr anchor="ctr"/>
                </a:tc>
                <a:tc>
                  <a:txBody>
                    <a:bodyPr/>
                    <a:lstStyle/>
                    <a:p>
                      <a:pPr algn="ctr"/>
                      <a:r>
                        <a:rPr lang="en-GB" sz="1600" dirty="0" smtClean="0"/>
                        <a:t>0.13, 2.35</a:t>
                      </a:r>
                      <a:endParaRPr lang="en-GB" sz="1600" dirty="0"/>
                    </a:p>
                  </a:txBody>
                  <a:tcPr anchor="ctr"/>
                </a:tc>
                <a:tc>
                  <a:txBody>
                    <a:bodyPr/>
                    <a:lstStyle/>
                    <a:p>
                      <a:pPr algn="ctr"/>
                      <a:r>
                        <a:rPr lang="en-GB" sz="1600" dirty="0" smtClean="0"/>
                        <a:t>0.41</a:t>
                      </a:r>
                      <a:endParaRPr lang="en-GB" sz="1600" dirty="0"/>
                    </a:p>
                  </a:txBody>
                  <a:tcPr anchor="ctr"/>
                </a:tc>
              </a:tr>
              <a:tr h="313746">
                <a:tc>
                  <a:txBody>
                    <a:bodyPr/>
                    <a:lstStyle/>
                    <a:p>
                      <a:r>
                        <a:rPr lang="en-GB" sz="1600" dirty="0" smtClean="0"/>
                        <a:t>MSI mechanism</a:t>
                      </a:r>
                      <a:endParaRPr lang="en-GB" sz="1600" dirty="0"/>
                    </a:p>
                  </a:txBody>
                  <a:tcPr anchor="ctr"/>
                </a:tc>
                <a:tc>
                  <a:txBody>
                    <a:bodyPr/>
                    <a:lstStyle/>
                    <a:p>
                      <a:pPr algn="ctr"/>
                      <a:endParaRPr lang="en-GB" sz="1600" dirty="0"/>
                    </a:p>
                  </a:txBody>
                  <a:tcPr anchor="ctr"/>
                </a:tc>
                <a:tc>
                  <a:txBody>
                    <a:bodyPr/>
                    <a:lstStyle/>
                    <a:p>
                      <a:pPr algn="ctr"/>
                      <a:endParaRPr lang="en-GB" sz="1600" dirty="0"/>
                    </a:p>
                  </a:txBody>
                  <a:tcPr anchor="ctr"/>
                </a:tc>
                <a:tc>
                  <a:txBody>
                    <a:bodyPr/>
                    <a:lstStyle/>
                    <a:p>
                      <a:pPr algn="ctr"/>
                      <a:endParaRPr lang="en-GB" sz="1600" dirty="0"/>
                    </a:p>
                  </a:txBody>
                  <a:tcPr anchor="ctr"/>
                </a:tc>
                <a:tc>
                  <a:txBody>
                    <a:bodyPr/>
                    <a:lstStyle/>
                    <a:p>
                      <a:pPr algn="ctr"/>
                      <a:endParaRPr lang="en-GB" sz="1600" dirty="0"/>
                    </a:p>
                  </a:txBody>
                  <a:tcPr anchor="ctr"/>
                </a:tc>
                <a:tc>
                  <a:txBody>
                    <a:bodyPr/>
                    <a:lstStyle/>
                    <a:p>
                      <a:pPr algn="ctr"/>
                      <a:endParaRPr lang="en-GB" sz="1600" dirty="0"/>
                    </a:p>
                  </a:txBody>
                  <a:tcPr anchor="ctr"/>
                </a:tc>
                <a:tc>
                  <a:txBody>
                    <a:bodyPr/>
                    <a:lstStyle/>
                    <a:p>
                      <a:pPr algn="ctr"/>
                      <a:endParaRPr lang="en-GB" sz="1600" dirty="0"/>
                    </a:p>
                  </a:txBody>
                  <a:tcPr anchor="ctr"/>
                </a:tc>
              </a:tr>
              <a:tr h="313746">
                <a:tc>
                  <a:txBody>
                    <a:bodyPr/>
                    <a:lstStyle/>
                    <a:p>
                      <a:pPr marL="108000"/>
                      <a:r>
                        <a:rPr lang="en-GB" sz="1600" dirty="0" smtClean="0"/>
                        <a:t>Sporadic (n=274)</a:t>
                      </a:r>
                      <a:endParaRPr lang="en-GB" sz="1600" dirty="0"/>
                    </a:p>
                  </a:txBody>
                  <a:tcPr anchor="ctr"/>
                </a:tc>
                <a:tc>
                  <a:txBody>
                    <a:bodyPr/>
                    <a:lstStyle/>
                    <a:p>
                      <a:pPr algn="ctr"/>
                      <a:r>
                        <a:rPr lang="en-GB" sz="1600" dirty="0" smtClean="0"/>
                        <a:t>0.55</a:t>
                      </a:r>
                      <a:endParaRPr lang="en-GB" sz="1600" dirty="0"/>
                    </a:p>
                  </a:txBody>
                  <a:tcPr anchor="ctr"/>
                </a:tc>
                <a:tc>
                  <a:txBody>
                    <a:bodyPr/>
                    <a:lstStyle/>
                    <a:p>
                      <a:pPr algn="ctr"/>
                      <a:r>
                        <a:rPr lang="en-GB" sz="1600" dirty="0" smtClean="0"/>
                        <a:t>0.29, 1.04</a:t>
                      </a:r>
                      <a:endParaRPr lang="en-GB" sz="1600" dirty="0"/>
                    </a:p>
                  </a:txBody>
                  <a:tcPr anchor="ctr"/>
                </a:tc>
                <a:tc>
                  <a:txBody>
                    <a:bodyPr/>
                    <a:lstStyle/>
                    <a:p>
                      <a:pPr algn="ctr"/>
                      <a:r>
                        <a:rPr lang="en-GB" sz="1600" dirty="0" smtClean="0"/>
                        <a:t>0.07</a:t>
                      </a:r>
                      <a:endParaRPr lang="en-GB" sz="1600" dirty="0"/>
                    </a:p>
                  </a:txBody>
                  <a:tcPr anchor="ctr"/>
                </a:tc>
                <a:tc>
                  <a:txBody>
                    <a:bodyPr/>
                    <a:lstStyle/>
                    <a:p>
                      <a:pPr algn="ctr"/>
                      <a:r>
                        <a:rPr lang="en-GB" sz="1600" dirty="0" smtClean="0"/>
                        <a:t>0.83</a:t>
                      </a:r>
                      <a:endParaRPr lang="en-GB" sz="1600" dirty="0"/>
                    </a:p>
                  </a:txBody>
                  <a:tcPr anchor="ctr"/>
                </a:tc>
                <a:tc>
                  <a:txBody>
                    <a:bodyPr/>
                    <a:lstStyle/>
                    <a:p>
                      <a:pPr algn="ctr"/>
                      <a:r>
                        <a:rPr lang="en-GB" sz="1600" dirty="0" smtClean="0"/>
                        <a:t>0.41, 1.71</a:t>
                      </a:r>
                      <a:endParaRPr lang="en-GB" sz="1600" dirty="0"/>
                    </a:p>
                  </a:txBody>
                  <a:tcPr anchor="ctr"/>
                </a:tc>
                <a:tc>
                  <a:txBody>
                    <a:bodyPr/>
                    <a:lstStyle/>
                    <a:p>
                      <a:pPr algn="ctr"/>
                      <a:r>
                        <a:rPr lang="en-GB" sz="1600" dirty="0" smtClean="0"/>
                        <a:t>0.62</a:t>
                      </a:r>
                      <a:endParaRPr lang="en-GB" sz="1600" dirty="0"/>
                    </a:p>
                  </a:txBody>
                  <a:tcPr anchor="ctr"/>
                </a:tc>
              </a:tr>
              <a:tr h="313746">
                <a:tc>
                  <a:txBody>
                    <a:bodyPr/>
                    <a:lstStyle/>
                    <a:p>
                      <a:pPr marL="108000"/>
                      <a:r>
                        <a:rPr lang="en-GB" sz="1600" dirty="0" smtClean="0"/>
                        <a:t>Lynch syndrome (n=125)</a:t>
                      </a:r>
                      <a:endParaRPr lang="en-GB" sz="1600" dirty="0"/>
                    </a:p>
                  </a:txBody>
                  <a:tcPr anchor="ctr"/>
                </a:tc>
                <a:tc>
                  <a:txBody>
                    <a:bodyPr/>
                    <a:lstStyle/>
                    <a:p>
                      <a:pPr algn="ctr"/>
                      <a:r>
                        <a:rPr lang="en-GB" sz="1600" dirty="0" smtClean="0"/>
                        <a:t>0.56</a:t>
                      </a:r>
                      <a:endParaRPr lang="en-GB" sz="1600" dirty="0"/>
                    </a:p>
                  </a:txBody>
                  <a:tcPr anchor="ctr"/>
                </a:tc>
                <a:tc>
                  <a:txBody>
                    <a:bodyPr/>
                    <a:lstStyle/>
                    <a:p>
                      <a:pPr algn="ctr"/>
                      <a:r>
                        <a:rPr lang="en-GB" sz="1600" dirty="0" smtClean="0"/>
                        <a:t>0.19,</a:t>
                      </a:r>
                      <a:r>
                        <a:rPr lang="en-GB" sz="1600" baseline="0" dirty="0" smtClean="0"/>
                        <a:t> 1.67</a:t>
                      </a:r>
                      <a:endParaRPr lang="en-GB" sz="1600" dirty="0"/>
                    </a:p>
                  </a:txBody>
                  <a:tcPr anchor="ctr"/>
                </a:tc>
                <a:tc>
                  <a:txBody>
                    <a:bodyPr/>
                    <a:lstStyle/>
                    <a:p>
                      <a:pPr algn="ctr"/>
                      <a:r>
                        <a:rPr lang="en-GB" sz="1600" dirty="0" smtClean="0"/>
                        <a:t>0.30</a:t>
                      </a:r>
                      <a:endParaRPr lang="en-GB" sz="1600" dirty="0"/>
                    </a:p>
                  </a:txBody>
                  <a:tcPr anchor="ctr"/>
                </a:tc>
                <a:tc>
                  <a:txBody>
                    <a:bodyPr/>
                    <a:lstStyle/>
                    <a:p>
                      <a:pPr algn="ctr"/>
                      <a:r>
                        <a:rPr lang="en-GB" sz="1600" dirty="0" smtClean="0"/>
                        <a:t>1.43</a:t>
                      </a:r>
                      <a:endParaRPr lang="en-GB" sz="1600" dirty="0"/>
                    </a:p>
                  </a:txBody>
                  <a:tcPr anchor="ctr"/>
                </a:tc>
                <a:tc>
                  <a:txBody>
                    <a:bodyPr/>
                    <a:lstStyle/>
                    <a:p>
                      <a:pPr algn="ctr"/>
                      <a:r>
                        <a:rPr lang="en-GB" sz="1600" dirty="0" smtClean="0"/>
                        <a:t>0.52, 3.96</a:t>
                      </a:r>
                      <a:endParaRPr lang="en-GB" sz="1600" dirty="0"/>
                    </a:p>
                  </a:txBody>
                  <a:tcPr anchor="ctr"/>
                </a:tc>
                <a:tc>
                  <a:txBody>
                    <a:bodyPr/>
                    <a:lstStyle/>
                    <a:p>
                      <a:pPr algn="ctr"/>
                      <a:r>
                        <a:rPr lang="en-GB" sz="1600" dirty="0" smtClean="0"/>
                        <a:t>0.49</a:t>
                      </a:r>
                      <a:endParaRPr lang="en-GB" sz="1600" dirty="0"/>
                    </a:p>
                  </a:txBody>
                  <a:tcPr anchor="ctr"/>
                </a:tc>
              </a:tr>
            </a:tbl>
          </a:graphicData>
        </a:graphic>
      </p:graphicFrame>
    </p:spTree>
    <p:custDataLst>
      <p:tags r:id="rId1"/>
    </p:custDataLst>
    <p:extLst>
      <p:ext uri="{BB962C8B-B14F-4D97-AF65-F5344CB8AC3E}">
        <p14:creationId xmlns:p14="http://schemas.microsoft.com/office/powerpoint/2010/main" val="4181455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Editors 2014</a:t>
            </a:r>
            <a:endParaRPr lang="en-GB" dirty="0"/>
          </a:p>
        </p:txBody>
      </p:sp>
      <p:sp>
        <p:nvSpPr>
          <p:cNvPr id="3" name="Content Placeholder 9"/>
          <p:cNvSpPr txBox="1">
            <a:spLocks/>
          </p:cNvSpPr>
          <p:nvPr/>
        </p:nvSpPr>
        <p:spPr>
          <a:xfrm>
            <a:off x="144120" y="3183335"/>
            <a:ext cx="8287361" cy="1167510"/>
          </a:xfrm>
          <a:prstGeom prst="roundRect">
            <a:avLst>
              <a:gd name="adj" fmla="val 7536"/>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lnSpc>
                <a:spcPct val="150000"/>
              </a:lnSpc>
              <a:spcBef>
                <a:spcPts val="0"/>
              </a:spcBef>
              <a:spcAft>
                <a:spcPts val="200"/>
              </a:spcAft>
              <a:buClrTx/>
              <a:buSzTx/>
              <a:buFontTx/>
              <a:buNone/>
            </a:pPr>
            <a:r>
              <a:rPr lang="en-GB" sz="1600" dirty="0" smtClean="0">
                <a:solidFill>
                  <a:srgbClr val="FFFFFF"/>
                </a:solidFill>
              </a:rPr>
              <a:t>Pancreatic cancer and hepatobiliary tumours</a:t>
            </a:r>
            <a:endParaRPr lang="en-GB" sz="1400" dirty="0" smtClean="0">
              <a:solidFill>
                <a:srgbClr val="FFFFFF"/>
              </a:solidFill>
            </a:endParaRPr>
          </a:p>
          <a:p>
            <a:pPr marL="0" indent="0" fontAlgn="auto">
              <a:lnSpc>
                <a:spcPct val="150000"/>
              </a:lnSpc>
              <a:spcBef>
                <a:spcPts val="0"/>
              </a:spcBef>
              <a:spcAft>
                <a:spcPts val="200"/>
              </a:spcAft>
              <a:buClrTx/>
              <a:buSzTx/>
              <a:buFontTx/>
              <a:buNone/>
            </a:pPr>
            <a:r>
              <a:rPr lang="en-GB" sz="1400" b="1" dirty="0" smtClean="0">
                <a:solidFill>
                  <a:srgbClr val="FFFFFF"/>
                </a:solidFill>
              </a:rPr>
              <a:t>Prof Jean-Luc Van </a:t>
            </a:r>
            <a:r>
              <a:rPr lang="en-GB" sz="1400" b="1" dirty="0" err="1" smtClean="0">
                <a:solidFill>
                  <a:srgbClr val="FFFFFF"/>
                </a:solidFill>
              </a:rPr>
              <a:t>Laetham</a:t>
            </a:r>
            <a:r>
              <a:rPr lang="en-GB" sz="1400" b="1" dirty="0" smtClean="0">
                <a:solidFill>
                  <a:srgbClr val="FFFFFF"/>
                </a:solidFill>
              </a:rPr>
              <a:t>, </a:t>
            </a:r>
            <a:r>
              <a:rPr lang="en-GB" sz="1200" i="1" dirty="0" err="1" smtClean="0">
                <a:solidFill>
                  <a:srgbClr val="FFFFFF"/>
                </a:solidFill>
              </a:rPr>
              <a:t>Hôpital</a:t>
            </a:r>
            <a:r>
              <a:rPr lang="en-GB" sz="1200" i="1" dirty="0" smtClean="0">
                <a:solidFill>
                  <a:srgbClr val="FFFFFF"/>
                </a:solidFill>
              </a:rPr>
              <a:t> </a:t>
            </a:r>
            <a:r>
              <a:rPr lang="en-GB" sz="1200" i="1" dirty="0" err="1" smtClean="0">
                <a:solidFill>
                  <a:srgbClr val="FFFFFF"/>
                </a:solidFill>
              </a:rPr>
              <a:t>Erasme</a:t>
            </a:r>
            <a:r>
              <a:rPr lang="en-GB" sz="1200" i="1" dirty="0" smtClean="0">
                <a:solidFill>
                  <a:srgbClr val="FFFFFF"/>
                </a:solidFill>
              </a:rPr>
              <a:t>, Clinique </a:t>
            </a:r>
            <a:r>
              <a:rPr lang="en-GB" sz="1200" i="1" dirty="0" err="1" smtClean="0">
                <a:solidFill>
                  <a:srgbClr val="FFFFFF"/>
                </a:solidFill>
              </a:rPr>
              <a:t>Universitaire</a:t>
            </a:r>
            <a:r>
              <a:rPr lang="en-GB" sz="1200" i="1" dirty="0" smtClean="0">
                <a:solidFill>
                  <a:srgbClr val="FFFFFF"/>
                </a:solidFill>
              </a:rPr>
              <a:t> de </a:t>
            </a:r>
            <a:r>
              <a:rPr lang="en-GB" sz="1200" i="1" dirty="0" err="1" smtClean="0">
                <a:solidFill>
                  <a:srgbClr val="FFFFFF"/>
                </a:solidFill>
              </a:rPr>
              <a:t>Bruxelles</a:t>
            </a:r>
            <a:r>
              <a:rPr lang="en-GB" sz="1200" i="1" dirty="0" smtClean="0">
                <a:solidFill>
                  <a:srgbClr val="FFFFFF"/>
                </a:solidFill>
              </a:rPr>
              <a:t>, </a:t>
            </a:r>
            <a:r>
              <a:rPr lang="en-GB" sz="1200" i="1" dirty="0">
                <a:solidFill>
                  <a:srgbClr val="FFFFFF"/>
                </a:solidFill>
              </a:rPr>
              <a:t>B</a:t>
            </a:r>
            <a:r>
              <a:rPr lang="en-GB" sz="1200" i="1" dirty="0" smtClean="0">
                <a:solidFill>
                  <a:srgbClr val="FFFFFF"/>
                </a:solidFill>
              </a:rPr>
              <a:t>elgium</a:t>
            </a:r>
          </a:p>
          <a:p>
            <a:pPr marL="0" indent="0" fontAlgn="auto">
              <a:lnSpc>
                <a:spcPct val="150000"/>
              </a:lnSpc>
              <a:spcBef>
                <a:spcPts val="0"/>
              </a:spcBef>
              <a:spcAft>
                <a:spcPts val="200"/>
              </a:spcAft>
              <a:buClrTx/>
              <a:buSzTx/>
              <a:buFontTx/>
              <a:buNone/>
            </a:pPr>
            <a:r>
              <a:rPr lang="en-GB" sz="1400" b="1" dirty="0" smtClean="0">
                <a:solidFill>
                  <a:srgbClr val="FFFFFF"/>
                </a:solidFill>
              </a:rPr>
              <a:t>Prof Thomas </a:t>
            </a:r>
            <a:r>
              <a:rPr lang="en-GB" sz="1400" b="1" dirty="0" err="1" smtClean="0">
                <a:solidFill>
                  <a:srgbClr val="FFFFFF"/>
                </a:solidFill>
              </a:rPr>
              <a:t>Seufferlein</a:t>
            </a:r>
            <a:r>
              <a:rPr lang="en-GB" sz="1400" b="1" dirty="0" smtClean="0">
                <a:solidFill>
                  <a:srgbClr val="FFFFFF"/>
                </a:solidFill>
              </a:rPr>
              <a:t>,</a:t>
            </a:r>
            <a:r>
              <a:rPr lang="en-GB" sz="1200" i="1" dirty="0" smtClean="0">
                <a:solidFill>
                  <a:srgbClr val="FFFFFF"/>
                </a:solidFill>
              </a:rPr>
              <a:t> Department of Internal Medicine, University of Ulm, Germany</a:t>
            </a:r>
            <a:endParaRPr lang="en-GB" sz="1200" i="1" dirty="0">
              <a:solidFill>
                <a:srgbClr val="FFFFFF"/>
              </a:solidFill>
            </a:endParaRPr>
          </a:p>
        </p:txBody>
      </p:sp>
      <p:sp>
        <p:nvSpPr>
          <p:cNvPr id="4" name="Content Placeholder 9"/>
          <p:cNvSpPr txBox="1">
            <a:spLocks/>
          </p:cNvSpPr>
          <p:nvPr/>
        </p:nvSpPr>
        <p:spPr bwMode="auto">
          <a:xfrm>
            <a:off x="155136" y="1370819"/>
            <a:ext cx="8276557" cy="1767919"/>
          </a:xfrm>
          <a:prstGeom prst="roundRect">
            <a:avLst>
              <a:gd name="adj" fmla="val 598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lIns="109728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200"/>
              </a:spcAft>
            </a:pPr>
            <a:r>
              <a:rPr lang="en-GB" sz="1600" dirty="0" smtClean="0">
                <a:solidFill>
                  <a:srgbClr val="FFFFFF"/>
                </a:solidFill>
              </a:rPr>
              <a:t>Colorectal cancers</a:t>
            </a:r>
            <a:endParaRPr lang="en-GB" sz="1600" dirty="0">
              <a:solidFill>
                <a:srgbClr val="FFFFFF"/>
              </a:solidFill>
            </a:endParaRPr>
          </a:p>
          <a:p>
            <a:pPr>
              <a:lnSpc>
                <a:spcPct val="150000"/>
              </a:lnSpc>
              <a:spcAft>
                <a:spcPts val="200"/>
              </a:spcAft>
            </a:pPr>
            <a:r>
              <a:rPr lang="en-GB" sz="1400" b="1" dirty="0" smtClean="0">
                <a:solidFill>
                  <a:srgbClr val="FFFFFF"/>
                </a:solidFill>
              </a:rPr>
              <a:t>Prof Eric Van </a:t>
            </a:r>
            <a:r>
              <a:rPr lang="en-GB" sz="1400" b="1" dirty="0" err="1" smtClean="0">
                <a:solidFill>
                  <a:srgbClr val="FFFFFF"/>
                </a:solidFill>
              </a:rPr>
              <a:t>Cutsem</a:t>
            </a:r>
            <a:r>
              <a:rPr lang="en-GB" sz="1400" b="1" dirty="0" smtClean="0">
                <a:solidFill>
                  <a:srgbClr val="FFFFFF"/>
                </a:solidFill>
              </a:rPr>
              <a:t>, </a:t>
            </a:r>
            <a:r>
              <a:rPr lang="en-GB" sz="1200" i="1" dirty="0">
                <a:solidFill>
                  <a:srgbClr val="FFFFFF"/>
                </a:solidFill>
              </a:rPr>
              <a:t>Digestive Oncology, University Hospitals, Leuven, </a:t>
            </a:r>
            <a:r>
              <a:rPr lang="en-GB" sz="1200" i="1" dirty="0" smtClean="0">
                <a:solidFill>
                  <a:srgbClr val="FFFFFF"/>
                </a:solidFill>
              </a:rPr>
              <a:t>Belgium</a:t>
            </a:r>
          </a:p>
          <a:p>
            <a:pPr>
              <a:lnSpc>
                <a:spcPct val="150000"/>
              </a:lnSpc>
              <a:spcAft>
                <a:spcPts val="200"/>
              </a:spcAft>
            </a:pPr>
            <a:r>
              <a:rPr lang="en-GB" sz="1400" b="1" dirty="0" smtClean="0">
                <a:solidFill>
                  <a:srgbClr val="FFFFFF"/>
                </a:solidFill>
              </a:rPr>
              <a:t>Prof Wolff </a:t>
            </a:r>
            <a:r>
              <a:rPr lang="en-GB" sz="1400" b="1" dirty="0" err="1" smtClean="0">
                <a:solidFill>
                  <a:srgbClr val="FFFFFF"/>
                </a:solidFill>
              </a:rPr>
              <a:t>Schmiegel</a:t>
            </a:r>
            <a:r>
              <a:rPr lang="en-GB" sz="1400" b="1" dirty="0" smtClean="0">
                <a:solidFill>
                  <a:srgbClr val="FFFFFF"/>
                </a:solidFill>
              </a:rPr>
              <a:t>,</a:t>
            </a:r>
            <a:r>
              <a:rPr lang="en-GB" sz="1200" i="1" dirty="0" smtClean="0">
                <a:solidFill>
                  <a:srgbClr val="FFFFFF"/>
                </a:solidFill>
              </a:rPr>
              <a:t> Department of Medicine, Ruhr-University, Germany</a:t>
            </a:r>
          </a:p>
          <a:p>
            <a:pPr>
              <a:lnSpc>
                <a:spcPct val="150000"/>
              </a:lnSpc>
              <a:spcAft>
                <a:spcPts val="200"/>
              </a:spcAft>
            </a:pPr>
            <a:r>
              <a:rPr lang="en-GB" sz="1400" b="1" dirty="0">
                <a:solidFill>
                  <a:srgbClr val="FFFFFF"/>
                </a:solidFill>
              </a:rPr>
              <a:t>Prof Thomas </a:t>
            </a:r>
            <a:r>
              <a:rPr lang="en-GB" sz="1400" b="1" dirty="0" err="1" smtClean="0">
                <a:solidFill>
                  <a:srgbClr val="FFFFFF"/>
                </a:solidFill>
              </a:rPr>
              <a:t>Grünberger</a:t>
            </a:r>
            <a:r>
              <a:rPr lang="en-GB" sz="1400" b="1" dirty="0" smtClean="0">
                <a:solidFill>
                  <a:srgbClr val="FFFFFF"/>
                </a:solidFill>
              </a:rPr>
              <a:t>,</a:t>
            </a:r>
            <a:r>
              <a:rPr lang="en-GB" sz="1200" i="1" dirty="0" smtClean="0">
                <a:solidFill>
                  <a:srgbClr val="FFFFFF"/>
                </a:solidFill>
              </a:rPr>
              <a:t> Department </a:t>
            </a:r>
            <a:r>
              <a:rPr lang="en-GB" sz="1200" i="1" dirty="0">
                <a:solidFill>
                  <a:srgbClr val="FFFFFF"/>
                </a:solidFill>
              </a:rPr>
              <a:t>of Surgery I, Rudolf Foundation </a:t>
            </a:r>
            <a:r>
              <a:rPr lang="en-GB" sz="1200" i="1" dirty="0" smtClean="0">
                <a:solidFill>
                  <a:srgbClr val="FFFFFF"/>
                </a:solidFill>
              </a:rPr>
              <a:t>Hospital</a:t>
            </a:r>
            <a:r>
              <a:rPr lang="en-GB" sz="1200" i="1" dirty="0">
                <a:solidFill>
                  <a:srgbClr val="FFFFFF"/>
                </a:solidFill>
              </a:rPr>
              <a:t>, </a:t>
            </a:r>
            <a:r>
              <a:rPr lang="en-GB" sz="1200" i="1" dirty="0" smtClean="0">
                <a:solidFill>
                  <a:srgbClr val="FFFFFF"/>
                </a:solidFill>
              </a:rPr>
              <a:t>Vienna, Austria</a:t>
            </a:r>
            <a:endParaRPr lang="en-US" sz="1200" i="1" dirty="0">
              <a:solidFill>
                <a:srgbClr val="FFFFFF"/>
              </a:solidFill>
            </a:endParaRPr>
          </a:p>
        </p:txBody>
      </p:sp>
      <p:sp>
        <p:nvSpPr>
          <p:cNvPr id="5" name="Content Placeholder 9"/>
          <p:cNvSpPr txBox="1">
            <a:spLocks/>
          </p:cNvSpPr>
          <p:nvPr/>
        </p:nvSpPr>
        <p:spPr bwMode="auto">
          <a:xfrm>
            <a:off x="155136" y="4399918"/>
            <a:ext cx="8276557" cy="1179447"/>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200"/>
              </a:spcAft>
            </a:pPr>
            <a:r>
              <a:rPr lang="en-GB" dirty="0" smtClean="0">
                <a:solidFill>
                  <a:srgbClr val="FFFFFF"/>
                </a:solidFill>
              </a:rPr>
              <a:t>Gastro-oesophageal and neuroendocrine tumours </a:t>
            </a:r>
            <a:endParaRPr lang="en-GB" dirty="0">
              <a:solidFill>
                <a:srgbClr val="FFFFFF"/>
              </a:solidFill>
            </a:endParaRPr>
          </a:p>
          <a:p>
            <a:pPr>
              <a:lnSpc>
                <a:spcPct val="150000"/>
              </a:lnSpc>
              <a:spcAft>
                <a:spcPts val="200"/>
              </a:spcAft>
            </a:pPr>
            <a:r>
              <a:rPr lang="en-GB" sz="1400" b="1" dirty="0" smtClean="0">
                <a:solidFill>
                  <a:srgbClr val="FFFFFF"/>
                </a:solidFill>
              </a:rPr>
              <a:t>Prof Philippe </a:t>
            </a:r>
            <a:r>
              <a:rPr lang="en-GB" sz="1400" b="1" dirty="0" err="1" smtClean="0">
                <a:solidFill>
                  <a:srgbClr val="FFFFFF"/>
                </a:solidFill>
              </a:rPr>
              <a:t>Rougier</a:t>
            </a:r>
            <a:r>
              <a:rPr lang="en-GB" sz="1400" b="1" dirty="0" smtClean="0">
                <a:solidFill>
                  <a:srgbClr val="FFFFFF"/>
                </a:solidFill>
              </a:rPr>
              <a:t>, </a:t>
            </a:r>
            <a:r>
              <a:rPr lang="en-GB" sz="1200" i="1" dirty="0" err="1" smtClean="0">
                <a:solidFill>
                  <a:srgbClr val="FFFFFF"/>
                </a:solidFill>
              </a:rPr>
              <a:t>Hôpital</a:t>
            </a:r>
            <a:r>
              <a:rPr lang="en-GB" sz="1200" i="1" dirty="0" smtClean="0">
                <a:solidFill>
                  <a:srgbClr val="FFFFFF"/>
                </a:solidFill>
              </a:rPr>
              <a:t> </a:t>
            </a:r>
            <a:r>
              <a:rPr lang="en-GB" sz="1200" i="1" dirty="0" err="1" smtClean="0">
                <a:solidFill>
                  <a:srgbClr val="FFFFFF"/>
                </a:solidFill>
              </a:rPr>
              <a:t>Européen</a:t>
            </a:r>
            <a:r>
              <a:rPr lang="en-GB" sz="1200" i="1" dirty="0" smtClean="0">
                <a:solidFill>
                  <a:srgbClr val="FFFFFF"/>
                </a:solidFill>
              </a:rPr>
              <a:t> Georges Pompidou, Paris, France</a:t>
            </a:r>
          </a:p>
          <a:p>
            <a:pPr>
              <a:lnSpc>
                <a:spcPct val="150000"/>
              </a:lnSpc>
              <a:spcAft>
                <a:spcPts val="200"/>
              </a:spcAft>
            </a:pPr>
            <a:r>
              <a:rPr lang="en-GB" sz="1400" b="1" dirty="0" smtClean="0">
                <a:solidFill>
                  <a:srgbClr val="FFFFFF"/>
                </a:solidFill>
              </a:rPr>
              <a:t>Prof </a:t>
            </a:r>
            <a:r>
              <a:rPr lang="en-GB" sz="1400" b="1" dirty="0" err="1" smtClean="0">
                <a:solidFill>
                  <a:srgbClr val="FFFFFF"/>
                </a:solidFill>
              </a:rPr>
              <a:t>Côme</a:t>
            </a:r>
            <a:r>
              <a:rPr lang="en-GB" sz="1400" b="1" dirty="0" smtClean="0">
                <a:solidFill>
                  <a:srgbClr val="FFFFFF"/>
                </a:solidFill>
              </a:rPr>
              <a:t> </a:t>
            </a:r>
            <a:r>
              <a:rPr lang="en-GB" sz="1400" b="1" dirty="0" err="1" smtClean="0">
                <a:solidFill>
                  <a:srgbClr val="FFFFFF"/>
                </a:solidFill>
              </a:rPr>
              <a:t>Lepage</a:t>
            </a:r>
            <a:r>
              <a:rPr lang="en-GB" sz="1400" b="1" dirty="0" smtClean="0">
                <a:solidFill>
                  <a:srgbClr val="FFFFFF"/>
                </a:solidFill>
              </a:rPr>
              <a:t>,</a:t>
            </a:r>
            <a:r>
              <a:rPr lang="en-GB" sz="1200" i="1" dirty="0" smtClean="0">
                <a:solidFill>
                  <a:srgbClr val="FFFFFF"/>
                </a:solidFill>
              </a:rPr>
              <a:t> Department of </a:t>
            </a:r>
            <a:r>
              <a:rPr lang="en-GB" sz="1200" i="1" dirty="0" err="1" smtClean="0">
                <a:solidFill>
                  <a:srgbClr val="FFFFFF"/>
                </a:solidFill>
              </a:rPr>
              <a:t>Hepatogastroenterology</a:t>
            </a:r>
            <a:r>
              <a:rPr lang="en-GB" sz="1200" i="1" dirty="0" smtClean="0">
                <a:solidFill>
                  <a:srgbClr val="FFFFFF"/>
                </a:solidFill>
              </a:rPr>
              <a:t>, University of Burgundy, France</a:t>
            </a:r>
            <a:endParaRPr lang="en-GB" sz="1200" i="1" dirty="0">
              <a:solidFill>
                <a:srgbClr val="FFFFFF"/>
              </a:solidFill>
            </a:endParaRPr>
          </a:p>
        </p:txBody>
      </p:sp>
      <p:sp>
        <p:nvSpPr>
          <p:cNvPr id="6" name="Content Placeholder 9"/>
          <p:cNvSpPr txBox="1">
            <a:spLocks/>
          </p:cNvSpPr>
          <p:nvPr/>
        </p:nvSpPr>
        <p:spPr bwMode="auto">
          <a:xfrm>
            <a:off x="142008" y="5623353"/>
            <a:ext cx="8289432" cy="1146066"/>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200"/>
              </a:spcAft>
            </a:pPr>
            <a:r>
              <a:rPr lang="en-GB" dirty="0" smtClean="0">
                <a:solidFill>
                  <a:srgbClr val="FFFFFF"/>
                </a:solidFill>
              </a:rPr>
              <a:t>Biomarkers</a:t>
            </a:r>
            <a:endParaRPr lang="en-GB" dirty="0">
              <a:solidFill>
                <a:srgbClr val="FFFFFF"/>
              </a:solidFill>
            </a:endParaRPr>
          </a:p>
          <a:p>
            <a:pPr>
              <a:lnSpc>
                <a:spcPct val="150000"/>
              </a:lnSpc>
              <a:spcAft>
                <a:spcPts val="200"/>
              </a:spcAft>
            </a:pPr>
            <a:r>
              <a:rPr lang="en-GB" sz="1400" b="1" dirty="0">
                <a:solidFill>
                  <a:srgbClr val="FFFFFF"/>
                </a:solidFill>
              </a:rPr>
              <a:t>Prof Eric Van </a:t>
            </a:r>
            <a:r>
              <a:rPr lang="en-GB" sz="1400" b="1" dirty="0" err="1">
                <a:solidFill>
                  <a:srgbClr val="FFFFFF"/>
                </a:solidFill>
              </a:rPr>
              <a:t>Cutsem</a:t>
            </a:r>
            <a:r>
              <a:rPr lang="en-GB" sz="1400" b="1" dirty="0">
                <a:solidFill>
                  <a:srgbClr val="FFFFFF"/>
                </a:solidFill>
              </a:rPr>
              <a:t>, </a:t>
            </a:r>
            <a:r>
              <a:rPr lang="en-GB" sz="1200" i="1" dirty="0">
                <a:solidFill>
                  <a:srgbClr val="FFFFFF"/>
                </a:solidFill>
              </a:rPr>
              <a:t>Digestive Oncology, University Hospitals, Leuven, </a:t>
            </a:r>
            <a:r>
              <a:rPr lang="en-GB" sz="1200" i="1" dirty="0" smtClean="0">
                <a:solidFill>
                  <a:srgbClr val="FFFFFF"/>
                </a:solidFill>
              </a:rPr>
              <a:t>Belgium</a:t>
            </a:r>
          </a:p>
          <a:p>
            <a:pPr>
              <a:lnSpc>
                <a:spcPct val="150000"/>
              </a:lnSpc>
              <a:spcAft>
                <a:spcPts val="200"/>
              </a:spcAft>
            </a:pPr>
            <a:r>
              <a:rPr lang="en-GB" sz="1400" b="1" dirty="0" smtClean="0">
                <a:solidFill>
                  <a:srgbClr val="FFFFFF"/>
                </a:solidFill>
              </a:rPr>
              <a:t>Prof </a:t>
            </a:r>
            <a:r>
              <a:rPr lang="en-GB" sz="1400" b="1" dirty="0">
                <a:solidFill>
                  <a:srgbClr val="FFFFFF"/>
                </a:solidFill>
              </a:rPr>
              <a:t>Thomas </a:t>
            </a:r>
            <a:r>
              <a:rPr lang="en-GB" sz="1400" b="1" dirty="0" err="1">
                <a:solidFill>
                  <a:srgbClr val="FFFFFF"/>
                </a:solidFill>
              </a:rPr>
              <a:t>Seufferlein</a:t>
            </a:r>
            <a:r>
              <a:rPr lang="en-GB" sz="1400" b="1" dirty="0">
                <a:solidFill>
                  <a:srgbClr val="FFFFFF"/>
                </a:solidFill>
              </a:rPr>
              <a:t>, </a:t>
            </a:r>
            <a:r>
              <a:rPr lang="en-GB" sz="1200" i="1" dirty="0">
                <a:solidFill>
                  <a:srgbClr val="FFFFFF"/>
                </a:solidFill>
              </a:rPr>
              <a:t>Department of Internal Medicine, University of Ulm, </a:t>
            </a:r>
            <a:r>
              <a:rPr lang="en-GB" sz="1200" i="1" dirty="0" smtClean="0">
                <a:solidFill>
                  <a:srgbClr val="FFFFFF"/>
                </a:solidFill>
              </a:rPr>
              <a:t>Germany</a:t>
            </a:r>
            <a:endParaRPr lang="en-GB" sz="1100" i="1" dirty="0">
              <a:solidFill>
                <a:srgbClr val="FFFFFF"/>
              </a:solidFill>
            </a:endParaRP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84" y="5623353"/>
            <a:ext cx="486410" cy="58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84" y="6206414"/>
            <a:ext cx="476249" cy="57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84" y="4399918"/>
            <a:ext cx="486000" cy="5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84" y="4985605"/>
            <a:ext cx="495000" cy="5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084" y="3195210"/>
            <a:ext cx="486463" cy="5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84" y="3779346"/>
            <a:ext cx="476249" cy="57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6236" y="5903324"/>
            <a:ext cx="495089" cy="740082"/>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b="13219"/>
          <a:stretch/>
        </p:blipFill>
        <p:spPr>
          <a:xfrm>
            <a:off x="662940" y="1946561"/>
            <a:ext cx="487144" cy="635243"/>
          </a:xfrm>
          <a:prstGeom prst="rect">
            <a:avLst/>
          </a:prstGeom>
        </p:spPr>
      </p:pic>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84" y="1370819"/>
            <a:ext cx="486410" cy="58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084" y="2548465"/>
            <a:ext cx="495000" cy="5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074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3547: The 12-gene colon cancer assay validation and utility</a:t>
            </a:r>
            <a:r>
              <a:rPr lang="en-GB" sz="1800" dirty="0"/>
              <a:t>:</a:t>
            </a:r>
            <a:r>
              <a:rPr lang="en-GB" sz="1800" dirty="0" smtClean="0"/>
              <a:t> Summary of clinical evidence – Burke E et al</a:t>
            </a:r>
            <a:endParaRPr lang="en-GB" sz="1800" dirty="0"/>
          </a:p>
        </p:txBody>
      </p:sp>
      <p:sp>
        <p:nvSpPr>
          <p:cNvPr id="5123" name="Rectangle 3"/>
          <p:cNvSpPr>
            <a:spLocks noGrp="1" noChangeArrowheads="1"/>
          </p:cNvSpPr>
          <p:nvPr>
            <p:ph type="body" idx="1"/>
          </p:nvPr>
        </p:nvSpPr>
        <p:spPr/>
        <p:txBody>
          <a:bodyPr/>
          <a:lstStyle/>
          <a:p>
            <a:r>
              <a:rPr lang="en-GB" sz="1800" b="1" dirty="0"/>
              <a:t>Study </a:t>
            </a:r>
            <a:r>
              <a:rPr lang="en-GB" sz="1800" b="1" dirty="0" smtClean="0"/>
              <a:t>objective</a:t>
            </a:r>
          </a:p>
          <a:p>
            <a:pPr lvl="1"/>
            <a:r>
              <a:rPr lang="en-GB" sz="1800" dirty="0" smtClean="0"/>
              <a:t>To validate the 12-gene colon cancer assay as a reliable molecular assay to predict the risk of recurrence in stage II/III CRC</a:t>
            </a:r>
          </a:p>
          <a:p>
            <a:r>
              <a:rPr lang="en-GB" sz="1800" b="1" dirty="0"/>
              <a:t>Study </a:t>
            </a:r>
            <a:r>
              <a:rPr lang="en-GB" sz="1800" b="1" dirty="0" smtClean="0"/>
              <a:t>design </a:t>
            </a:r>
          </a:p>
          <a:p>
            <a:pPr lvl="1"/>
            <a:r>
              <a:rPr lang="en-GB" sz="1800" dirty="0" smtClean="0"/>
              <a:t>Analysis of archived tissue from multiple large, </a:t>
            </a:r>
            <a:r>
              <a:rPr lang="en-US" sz="1800" dirty="0" smtClean="0"/>
              <a:t>prospectively designed </a:t>
            </a:r>
            <a:r>
              <a:rPr lang="en-US" sz="1800" dirty="0"/>
              <a:t>studies </a:t>
            </a:r>
            <a:r>
              <a:rPr lang="en-US" sz="1800" dirty="0" smtClean="0"/>
              <a:t>with pre-specified </a:t>
            </a:r>
            <a:r>
              <a:rPr lang="en-US" sz="1800" dirty="0"/>
              <a:t>methods, clinical </a:t>
            </a:r>
            <a:r>
              <a:rPr lang="en-US" sz="1800" dirty="0" smtClean="0"/>
              <a:t>outcomes </a:t>
            </a:r>
            <a:r>
              <a:rPr lang="en-US" sz="1800" dirty="0"/>
              <a:t>and analysis </a:t>
            </a:r>
            <a:r>
              <a:rPr lang="en-US" sz="1800" dirty="0" smtClean="0"/>
              <a:t>plan</a:t>
            </a:r>
          </a:p>
          <a:p>
            <a:pPr lvl="1"/>
            <a:r>
              <a:rPr lang="en-GB" sz="1800" dirty="0" smtClean="0"/>
              <a:t>Data </a:t>
            </a:r>
            <a:r>
              <a:rPr lang="en-GB" sz="1800" dirty="0"/>
              <a:t>from four independent studies were </a:t>
            </a:r>
            <a:r>
              <a:rPr lang="en-GB" sz="1800" dirty="0" smtClean="0"/>
              <a:t>analysed comprising 3315 patients:</a:t>
            </a:r>
          </a:p>
          <a:p>
            <a:pPr lvl="2"/>
            <a:r>
              <a:rPr lang="en-US" sz="1800" dirty="0" smtClean="0"/>
              <a:t>QUASAR study, stage II </a:t>
            </a:r>
            <a:r>
              <a:rPr lang="en-US" sz="1800" dirty="0"/>
              <a:t>colon cancer (</a:t>
            </a:r>
            <a:r>
              <a:rPr lang="en-US" sz="1800" dirty="0" smtClean="0"/>
              <a:t>n=1436)</a:t>
            </a:r>
          </a:p>
          <a:p>
            <a:pPr lvl="2"/>
            <a:r>
              <a:rPr lang="en-US" sz="1800" dirty="0" smtClean="0"/>
              <a:t>CALGB 9581 study, stage II colon cancer (n=690)</a:t>
            </a:r>
          </a:p>
          <a:p>
            <a:pPr lvl="2"/>
            <a:r>
              <a:rPr lang="en-US" sz="1800" dirty="0" smtClean="0"/>
              <a:t>NSABP study, stage II/III colon cancer (n=892)</a:t>
            </a:r>
          </a:p>
          <a:p>
            <a:pPr lvl="2"/>
            <a:r>
              <a:rPr lang="en-US" sz="1800" dirty="0" smtClean="0"/>
              <a:t>TME trial, stage II/III rectal cancer (n=297)</a:t>
            </a:r>
          </a:p>
          <a:p>
            <a:pPr lvl="1"/>
            <a:endParaRPr lang="en-GB" dirty="0"/>
          </a:p>
        </p:txBody>
      </p:sp>
      <p:sp>
        <p:nvSpPr>
          <p:cNvPr id="5124" name="Text Box 4"/>
          <p:cNvSpPr txBox="1">
            <a:spLocks noChangeArrowheads="1"/>
          </p:cNvSpPr>
          <p:nvPr/>
        </p:nvSpPr>
        <p:spPr bwMode="auto">
          <a:xfrm>
            <a:off x="5141854" y="6474897"/>
            <a:ext cx="378148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Burke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3547) </a:t>
            </a:r>
            <a:endParaRPr lang="en-GB" sz="1200" dirty="0">
              <a:solidFill>
                <a:srgbClr val="363636"/>
              </a:solidFill>
            </a:endParaRPr>
          </a:p>
        </p:txBody>
      </p:sp>
    </p:spTree>
    <p:custDataLst>
      <p:tags r:id="rId1"/>
    </p:custDataLst>
    <p:extLst>
      <p:ext uri="{BB962C8B-B14F-4D97-AF65-F5344CB8AC3E}">
        <p14:creationId xmlns:p14="http://schemas.microsoft.com/office/powerpoint/2010/main" val="1209616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3547: The 12-gene colon cancer assay validation and utility</a:t>
            </a:r>
            <a:r>
              <a:rPr lang="en-GB" sz="1800" dirty="0"/>
              <a:t>:</a:t>
            </a:r>
            <a:r>
              <a:rPr lang="en-GB" sz="1800" dirty="0" smtClean="0"/>
              <a:t> Summary of clinical evidence – Burke E et al</a:t>
            </a:r>
            <a:endParaRPr lang="en-GB" sz="1800" dirty="0"/>
          </a:p>
        </p:txBody>
      </p:sp>
      <p:sp>
        <p:nvSpPr>
          <p:cNvPr id="5123" name="Rectangle 3"/>
          <p:cNvSpPr>
            <a:spLocks noGrp="1" noChangeArrowheads="1"/>
          </p:cNvSpPr>
          <p:nvPr>
            <p:ph type="body" idx="1"/>
          </p:nvPr>
        </p:nvSpPr>
        <p:spPr/>
        <p:txBody>
          <a:bodyPr/>
          <a:lstStyle/>
          <a:p>
            <a:r>
              <a:rPr lang="en-GB" sz="1800" b="1" dirty="0" smtClean="0"/>
              <a:t>Key results</a:t>
            </a:r>
          </a:p>
          <a:p>
            <a:pPr lvl="1"/>
            <a:r>
              <a:rPr lang="en-GB" sz="1800" dirty="0" smtClean="0"/>
              <a:t>There was a significant association (p&lt;0.05) between the assay result and outcome (e.g. recurrence risk: see figures) in all four studies</a:t>
            </a:r>
          </a:p>
          <a:p>
            <a:pPr lvl="1"/>
            <a:endParaRPr lang="en-GB" sz="1800" dirty="0" smtClean="0"/>
          </a:p>
          <a:p>
            <a:pPr lvl="1"/>
            <a:endParaRPr lang="en-GB" sz="1800" dirty="0" smtClean="0"/>
          </a:p>
          <a:p>
            <a:pPr lvl="1"/>
            <a:endParaRPr lang="en-GB" sz="1800" dirty="0" smtClean="0"/>
          </a:p>
          <a:p>
            <a:pPr lvl="1"/>
            <a:endParaRPr lang="en-GB" dirty="0" smtClean="0"/>
          </a:p>
          <a:p>
            <a:pPr lvl="1"/>
            <a:endParaRPr lang="en-GB" sz="1800" dirty="0" smtClean="0"/>
          </a:p>
          <a:p>
            <a:pPr lvl="0">
              <a:buClr>
                <a:srgbClr val="043882"/>
              </a:buClr>
            </a:pPr>
            <a:endParaRPr lang="en-GB" sz="1800" b="1" dirty="0" smtClean="0">
              <a:solidFill>
                <a:srgbClr val="363636"/>
              </a:solidFill>
            </a:endParaRPr>
          </a:p>
          <a:p>
            <a:pPr lvl="0">
              <a:buClr>
                <a:srgbClr val="043882"/>
              </a:buClr>
            </a:pPr>
            <a:endParaRPr lang="en-GB" sz="1800" b="1" dirty="0" smtClean="0">
              <a:solidFill>
                <a:srgbClr val="363636"/>
              </a:solidFill>
            </a:endParaRPr>
          </a:p>
          <a:p>
            <a:pPr lvl="0">
              <a:buClr>
                <a:srgbClr val="043882"/>
              </a:buClr>
            </a:pPr>
            <a:r>
              <a:rPr lang="en-GB" sz="1800" b="1" dirty="0" smtClean="0">
                <a:solidFill>
                  <a:srgbClr val="363636"/>
                </a:solidFill>
              </a:rPr>
              <a:t>Conclusions</a:t>
            </a:r>
          </a:p>
          <a:p>
            <a:pPr lvl="1">
              <a:buClr>
                <a:srgbClr val="043882"/>
              </a:buClr>
            </a:pPr>
            <a:r>
              <a:rPr lang="en-GB" sz="1800" b="1" dirty="0" smtClean="0">
                <a:solidFill>
                  <a:srgbClr val="363636"/>
                </a:solidFill>
              </a:rPr>
              <a:t>The 12-gene colon assay predicts the risk of recurrence </a:t>
            </a:r>
          </a:p>
          <a:p>
            <a:pPr lvl="1">
              <a:buClr>
                <a:srgbClr val="043882"/>
              </a:buClr>
            </a:pPr>
            <a:r>
              <a:rPr lang="en-GB" sz="1800" b="1" dirty="0" smtClean="0">
                <a:solidFill>
                  <a:srgbClr val="363636"/>
                </a:solidFill>
              </a:rPr>
              <a:t>The test may allow clinicians and patients to make more informed decisions regarding adjuvant CT, which may maximise treatment benefits while minimising unnecessary exposure to toxic agents</a:t>
            </a:r>
          </a:p>
          <a:p>
            <a:pPr lvl="1"/>
            <a:endParaRPr lang="en-GB" sz="1800" dirty="0" smtClean="0"/>
          </a:p>
        </p:txBody>
      </p:sp>
      <p:sp>
        <p:nvSpPr>
          <p:cNvPr id="5124" name="Text Box 4"/>
          <p:cNvSpPr txBox="1">
            <a:spLocks noChangeArrowheads="1"/>
          </p:cNvSpPr>
          <p:nvPr/>
        </p:nvSpPr>
        <p:spPr bwMode="auto">
          <a:xfrm>
            <a:off x="5141854" y="6474897"/>
            <a:ext cx="378148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Burke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3547) </a:t>
            </a:r>
            <a:endParaRPr lang="en-GB" sz="1200" dirty="0">
              <a:solidFill>
                <a:srgbClr val="363636"/>
              </a:solidFill>
            </a:endParaRPr>
          </a:p>
        </p:txBody>
      </p:sp>
      <p:sp>
        <p:nvSpPr>
          <p:cNvPr id="251" name="TextBox 250"/>
          <p:cNvSpPr txBox="1"/>
          <p:nvPr/>
        </p:nvSpPr>
        <p:spPr>
          <a:xfrm>
            <a:off x="839481" y="2446932"/>
            <a:ext cx="1973617" cy="307777"/>
          </a:xfrm>
          <a:prstGeom prst="rect">
            <a:avLst/>
          </a:prstGeom>
          <a:noFill/>
        </p:spPr>
        <p:txBody>
          <a:bodyPr wrap="none" rtlCol="0">
            <a:spAutoFit/>
          </a:bodyPr>
          <a:lstStyle/>
          <a:p>
            <a:r>
              <a:rPr lang="en-GB" sz="1400" b="1" dirty="0" smtClean="0">
                <a:solidFill>
                  <a:srgbClr val="363636"/>
                </a:solidFill>
              </a:rPr>
              <a:t>Stage II colon cancer</a:t>
            </a:r>
            <a:endParaRPr lang="en-GB" sz="1400" b="1" dirty="0">
              <a:solidFill>
                <a:srgbClr val="363636"/>
              </a:solidFill>
            </a:endParaRPr>
          </a:p>
        </p:txBody>
      </p:sp>
      <p:sp>
        <p:nvSpPr>
          <p:cNvPr id="252" name="TextBox 251"/>
          <p:cNvSpPr txBox="1"/>
          <p:nvPr/>
        </p:nvSpPr>
        <p:spPr>
          <a:xfrm>
            <a:off x="3516522" y="2446932"/>
            <a:ext cx="2172390" cy="307777"/>
          </a:xfrm>
          <a:prstGeom prst="rect">
            <a:avLst/>
          </a:prstGeom>
          <a:noFill/>
        </p:spPr>
        <p:txBody>
          <a:bodyPr wrap="none" rtlCol="0">
            <a:spAutoFit/>
          </a:bodyPr>
          <a:lstStyle/>
          <a:p>
            <a:r>
              <a:rPr lang="en-GB" sz="1400" b="1" dirty="0" smtClean="0">
                <a:solidFill>
                  <a:srgbClr val="363636"/>
                </a:solidFill>
              </a:rPr>
              <a:t>Stage II/III colon cancer</a:t>
            </a:r>
            <a:endParaRPr lang="en-GB" sz="1400" b="1" dirty="0">
              <a:solidFill>
                <a:srgbClr val="363636"/>
              </a:solidFill>
            </a:endParaRPr>
          </a:p>
        </p:txBody>
      </p:sp>
      <p:sp>
        <p:nvSpPr>
          <p:cNvPr id="253" name="TextBox 252"/>
          <p:cNvSpPr txBox="1"/>
          <p:nvPr/>
        </p:nvSpPr>
        <p:spPr>
          <a:xfrm>
            <a:off x="6758751" y="2446932"/>
            <a:ext cx="1348446" cy="307777"/>
          </a:xfrm>
          <a:prstGeom prst="rect">
            <a:avLst/>
          </a:prstGeom>
          <a:noFill/>
        </p:spPr>
        <p:txBody>
          <a:bodyPr wrap="none" rtlCol="0">
            <a:spAutoFit/>
          </a:bodyPr>
          <a:lstStyle/>
          <a:p>
            <a:r>
              <a:rPr lang="en-GB" sz="1400" b="1" dirty="0" smtClean="0">
                <a:solidFill>
                  <a:srgbClr val="363636"/>
                </a:solidFill>
              </a:rPr>
              <a:t>Rectal cancer</a:t>
            </a:r>
            <a:endParaRPr lang="en-GB" sz="1400" b="1" dirty="0">
              <a:solidFill>
                <a:srgbClr val="363636"/>
              </a:solidFill>
            </a:endParaRPr>
          </a:p>
        </p:txBody>
      </p:sp>
      <p:sp>
        <p:nvSpPr>
          <p:cNvPr id="254" name="TextBox 253"/>
          <p:cNvSpPr txBox="1"/>
          <p:nvPr/>
        </p:nvSpPr>
        <p:spPr>
          <a:xfrm>
            <a:off x="514441" y="4339142"/>
            <a:ext cx="849913" cy="276999"/>
          </a:xfrm>
          <a:prstGeom prst="rect">
            <a:avLst/>
          </a:prstGeom>
          <a:noFill/>
        </p:spPr>
        <p:txBody>
          <a:bodyPr wrap="none" rtlCol="0">
            <a:spAutoFit/>
          </a:bodyPr>
          <a:lstStyle/>
          <a:p>
            <a:r>
              <a:rPr lang="en-GB" sz="1200" b="1" dirty="0" smtClean="0">
                <a:solidFill>
                  <a:srgbClr val="363636"/>
                </a:solidFill>
              </a:rPr>
              <a:t>QUASAR</a:t>
            </a:r>
            <a:endParaRPr lang="en-GB" sz="1200" b="1" dirty="0">
              <a:solidFill>
                <a:srgbClr val="363636"/>
              </a:solidFill>
            </a:endParaRPr>
          </a:p>
        </p:txBody>
      </p:sp>
      <p:sp>
        <p:nvSpPr>
          <p:cNvPr id="255" name="TextBox 254"/>
          <p:cNvSpPr txBox="1"/>
          <p:nvPr/>
        </p:nvSpPr>
        <p:spPr>
          <a:xfrm>
            <a:off x="2375080" y="4339142"/>
            <a:ext cx="1114408" cy="276999"/>
          </a:xfrm>
          <a:prstGeom prst="rect">
            <a:avLst/>
          </a:prstGeom>
          <a:noFill/>
        </p:spPr>
        <p:txBody>
          <a:bodyPr wrap="none" rtlCol="0">
            <a:spAutoFit/>
          </a:bodyPr>
          <a:lstStyle/>
          <a:p>
            <a:r>
              <a:rPr lang="en-GB" sz="1200" b="1" dirty="0" smtClean="0">
                <a:solidFill>
                  <a:srgbClr val="363636"/>
                </a:solidFill>
              </a:rPr>
              <a:t>CALGB 9581</a:t>
            </a:r>
            <a:endParaRPr lang="en-GB" sz="1200" b="1" dirty="0">
              <a:solidFill>
                <a:srgbClr val="363636"/>
              </a:solidFill>
            </a:endParaRPr>
          </a:p>
        </p:txBody>
      </p:sp>
      <p:sp>
        <p:nvSpPr>
          <p:cNvPr id="256" name="TextBox 255"/>
          <p:cNvSpPr txBox="1"/>
          <p:nvPr/>
        </p:nvSpPr>
        <p:spPr>
          <a:xfrm>
            <a:off x="4047712" y="4339142"/>
            <a:ext cx="1094017" cy="276999"/>
          </a:xfrm>
          <a:prstGeom prst="rect">
            <a:avLst/>
          </a:prstGeom>
          <a:noFill/>
        </p:spPr>
        <p:txBody>
          <a:bodyPr wrap="none" rtlCol="0">
            <a:spAutoFit/>
          </a:bodyPr>
          <a:lstStyle/>
          <a:p>
            <a:r>
              <a:rPr lang="en-GB" sz="1200" b="1" dirty="0" smtClean="0">
                <a:solidFill>
                  <a:srgbClr val="363636"/>
                </a:solidFill>
              </a:rPr>
              <a:t>NSABP C-07</a:t>
            </a:r>
            <a:endParaRPr lang="en-GB" sz="1200" b="1" dirty="0">
              <a:solidFill>
                <a:srgbClr val="363636"/>
              </a:solidFill>
            </a:endParaRPr>
          </a:p>
        </p:txBody>
      </p:sp>
      <p:sp>
        <p:nvSpPr>
          <p:cNvPr id="257" name="TextBox 256"/>
          <p:cNvSpPr txBox="1"/>
          <p:nvPr/>
        </p:nvSpPr>
        <p:spPr>
          <a:xfrm>
            <a:off x="7285611" y="4339142"/>
            <a:ext cx="510076" cy="276999"/>
          </a:xfrm>
          <a:prstGeom prst="rect">
            <a:avLst/>
          </a:prstGeom>
          <a:noFill/>
        </p:spPr>
        <p:txBody>
          <a:bodyPr wrap="none" rtlCol="0">
            <a:spAutoFit/>
          </a:bodyPr>
          <a:lstStyle/>
          <a:p>
            <a:r>
              <a:rPr lang="en-GB" sz="1200" b="1" dirty="0" smtClean="0">
                <a:solidFill>
                  <a:srgbClr val="363636"/>
                </a:solidFill>
              </a:rPr>
              <a:t>TME</a:t>
            </a:r>
            <a:endParaRPr lang="en-GB" sz="1200" b="1" dirty="0">
              <a:solidFill>
                <a:srgbClr val="363636"/>
              </a:solidFill>
            </a:endParaRPr>
          </a:p>
        </p:txBody>
      </p:sp>
      <p:sp>
        <p:nvSpPr>
          <p:cNvPr id="258" name="TextBox 257"/>
          <p:cNvSpPr txBox="1"/>
          <p:nvPr/>
        </p:nvSpPr>
        <p:spPr>
          <a:xfrm>
            <a:off x="6250919" y="2653924"/>
            <a:ext cx="821059" cy="307777"/>
          </a:xfrm>
          <a:prstGeom prst="rect">
            <a:avLst/>
          </a:prstGeom>
          <a:noFill/>
        </p:spPr>
        <p:txBody>
          <a:bodyPr wrap="none" rtlCol="0">
            <a:spAutoFit/>
          </a:bodyPr>
          <a:lstStyle/>
          <a:p>
            <a:r>
              <a:rPr lang="en-GB" sz="1400" b="1" dirty="0" smtClean="0">
                <a:solidFill>
                  <a:srgbClr val="363636"/>
                </a:solidFill>
              </a:rPr>
              <a:t>Stage II</a:t>
            </a:r>
            <a:endParaRPr lang="en-GB" sz="1400" b="1" dirty="0">
              <a:solidFill>
                <a:srgbClr val="363636"/>
              </a:solidFill>
            </a:endParaRPr>
          </a:p>
        </p:txBody>
      </p:sp>
      <p:sp>
        <p:nvSpPr>
          <p:cNvPr id="259" name="TextBox 258"/>
          <p:cNvSpPr txBox="1"/>
          <p:nvPr/>
        </p:nvSpPr>
        <p:spPr>
          <a:xfrm>
            <a:off x="7768090" y="2653924"/>
            <a:ext cx="1223155" cy="307777"/>
          </a:xfrm>
          <a:prstGeom prst="rect">
            <a:avLst/>
          </a:prstGeom>
          <a:noFill/>
        </p:spPr>
        <p:txBody>
          <a:bodyPr wrap="none" rtlCol="0">
            <a:spAutoFit/>
          </a:bodyPr>
          <a:lstStyle/>
          <a:p>
            <a:r>
              <a:rPr lang="en-GB" sz="1400" b="1" dirty="0" smtClean="0">
                <a:solidFill>
                  <a:srgbClr val="363636"/>
                </a:solidFill>
              </a:rPr>
              <a:t>Stage III A/B</a:t>
            </a:r>
            <a:endParaRPr lang="en-GB" sz="1400" b="1" dirty="0">
              <a:solidFill>
                <a:srgbClr val="363636"/>
              </a:solidFill>
            </a:endParaRPr>
          </a:p>
        </p:txBody>
      </p:sp>
      <p:sp>
        <p:nvSpPr>
          <p:cNvPr id="260" name="Rectangle 259"/>
          <p:cNvSpPr/>
          <p:nvPr/>
        </p:nvSpPr>
        <p:spPr>
          <a:xfrm>
            <a:off x="307681" y="2936115"/>
            <a:ext cx="1287888" cy="1143644"/>
          </a:xfrm>
          <a:prstGeom prst="rect">
            <a:avLst/>
          </a:prstGeom>
          <a:noFill/>
          <a:ln w="1270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261" name="TextBox 260"/>
          <p:cNvSpPr txBox="1"/>
          <p:nvPr/>
        </p:nvSpPr>
        <p:spPr>
          <a:xfrm>
            <a:off x="108008" y="3966065"/>
            <a:ext cx="219932" cy="169277"/>
          </a:xfrm>
          <a:prstGeom prst="rect">
            <a:avLst/>
          </a:prstGeom>
          <a:noFill/>
        </p:spPr>
        <p:txBody>
          <a:bodyPr wrap="none" rtlCol="0">
            <a:spAutoFit/>
          </a:bodyPr>
          <a:lstStyle/>
          <a:p>
            <a:pPr algn="ctr"/>
            <a:r>
              <a:rPr lang="en-US" sz="500" b="1" dirty="0" smtClean="0">
                <a:solidFill>
                  <a:srgbClr val="363636"/>
                </a:solidFill>
              </a:rPr>
              <a:t>0</a:t>
            </a:r>
            <a:endParaRPr lang="en-US" sz="500" b="1" dirty="0">
              <a:solidFill>
                <a:srgbClr val="363636"/>
              </a:solidFill>
            </a:endParaRPr>
          </a:p>
        </p:txBody>
      </p:sp>
      <p:sp>
        <p:nvSpPr>
          <p:cNvPr id="262" name="TextBox 261"/>
          <p:cNvSpPr txBox="1"/>
          <p:nvPr/>
        </p:nvSpPr>
        <p:spPr>
          <a:xfrm>
            <a:off x="108008" y="3843280"/>
            <a:ext cx="219932" cy="169277"/>
          </a:xfrm>
          <a:prstGeom prst="rect">
            <a:avLst/>
          </a:prstGeom>
          <a:noFill/>
        </p:spPr>
        <p:txBody>
          <a:bodyPr wrap="none" rtlCol="0">
            <a:spAutoFit/>
          </a:bodyPr>
          <a:lstStyle/>
          <a:p>
            <a:pPr algn="ctr"/>
            <a:r>
              <a:rPr lang="en-US" sz="500" b="1" dirty="0" smtClean="0">
                <a:solidFill>
                  <a:srgbClr val="363636"/>
                </a:solidFill>
              </a:rPr>
              <a:t>5</a:t>
            </a:r>
            <a:endParaRPr lang="en-US" sz="500" b="1" dirty="0">
              <a:solidFill>
                <a:srgbClr val="363636"/>
              </a:solidFill>
            </a:endParaRPr>
          </a:p>
        </p:txBody>
      </p:sp>
      <p:sp>
        <p:nvSpPr>
          <p:cNvPr id="263" name="TextBox 262"/>
          <p:cNvSpPr txBox="1"/>
          <p:nvPr/>
        </p:nvSpPr>
        <p:spPr>
          <a:xfrm>
            <a:off x="90376" y="3720499"/>
            <a:ext cx="255198" cy="169277"/>
          </a:xfrm>
          <a:prstGeom prst="rect">
            <a:avLst/>
          </a:prstGeom>
          <a:noFill/>
        </p:spPr>
        <p:txBody>
          <a:bodyPr wrap="none" rtlCol="0">
            <a:spAutoFit/>
          </a:bodyPr>
          <a:lstStyle/>
          <a:p>
            <a:pPr algn="ctr"/>
            <a:r>
              <a:rPr lang="en-US" sz="500" b="1" dirty="0" smtClean="0">
                <a:solidFill>
                  <a:srgbClr val="363636"/>
                </a:solidFill>
              </a:rPr>
              <a:t>10</a:t>
            </a:r>
            <a:endParaRPr lang="en-US" sz="500" b="1" dirty="0">
              <a:solidFill>
                <a:srgbClr val="363636"/>
              </a:solidFill>
            </a:endParaRPr>
          </a:p>
        </p:txBody>
      </p:sp>
      <p:sp>
        <p:nvSpPr>
          <p:cNvPr id="264" name="TextBox 263"/>
          <p:cNvSpPr txBox="1"/>
          <p:nvPr/>
        </p:nvSpPr>
        <p:spPr>
          <a:xfrm>
            <a:off x="90376" y="3597718"/>
            <a:ext cx="255198" cy="169277"/>
          </a:xfrm>
          <a:prstGeom prst="rect">
            <a:avLst/>
          </a:prstGeom>
          <a:noFill/>
        </p:spPr>
        <p:txBody>
          <a:bodyPr wrap="none" rtlCol="0">
            <a:spAutoFit/>
          </a:bodyPr>
          <a:lstStyle/>
          <a:p>
            <a:pPr algn="ctr"/>
            <a:r>
              <a:rPr lang="en-US" sz="500" b="1" dirty="0" smtClean="0">
                <a:solidFill>
                  <a:srgbClr val="363636"/>
                </a:solidFill>
              </a:rPr>
              <a:t>15</a:t>
            </a:r>
            <a:endParaRPr lang="en-US" sz="500" b="1" dirty="0">
              <a:solidFill>
                <a:srgbClr val="363636"/>
              </a:solidFill>
            </a:endParaRPr>
          </a:p>
        </p:txBody>
      </p:sp>
      <p:sp>
        <p:nvSpPr>
          <p:cNvPr id="265" name="TextBox 264"/>
          <p:cNvSpPr txBox="1"/>
          <p:nvPr/>
        </p:nvSpPr>
        <p:spPr>
          <a:xfrm>
            <a:off x="90376" y="3474937"/>
            <a:ext cx="255198" cy="169277"/>
          </a:xfrm>
          <a:prstGeom prst="rect">
            <a:avLst/>
          </a:prstGeom>
          <a:noFill/>
        </p:spPr>
        <p:txBody>
          <a:bodyPr wrap="none" rtlCol="0">
            <a:spAutoFit/>
          </a:bodyPr>
          <a:lstStyle/>
          <a:p>
            <a:pPr algn="ctr"/>
            <a:r>
              <a:rPr lang="en-US" sz="500" b="1" dirty="0" smtClean="0">
                <a:solidFill>
                  <a:srgbClr val="363636"/>
                </a:solidFill>
              </a:rPr>
              <a:t>20</a:t>
            </a:r>
            <a:endParaRPr lang="en-US" sz="500" b="1" dirty="0">
              <a:solidFill>
                <a:srgbClr val="363636"/>
              </a:solidFill>
            </a:endParaRPr>
          </a:p>
        </p:txBody>
      </p:sp>
      <p:sp>
        <p:nvSpPr>
          <p:cNvPr id="266" name="TextBox 265"/>
          <p:cNvSpPr txBox="1"/>
          <p:nvPr/>
        </p:nvSpPr>
        <p:spPr>
          <a:xfrm>
            <a:off x="90376" y="3352156"/>
            <a:ext cx="255198" cy="169277"/>
          </a:xfrm>
          <a:prstGeom prst="rect">
            <a:avLst/>
          </a:prstGeom>
          <a:noFill/>
        </p:spPr>
        <p:txBody>
          <a:bodyPr wrap="none" rtlCol="0">
            <a:spAutoFit/>
          </a:bodyPr>
          <a:lstStyle/>
          <a:p>
            <a:pPr algn="ctr"/>
            <a:r>
              <a:rPr lang="en-US" sz="500" b="1" dirty="0" smtClean="0">
                <a:solidFill>
                  <a:srgbClr val="363636"/>
                </a:solidFill>
              </a:rPr>
              <a:t>25</a:t>
            </a:r>
            <a:endParaRPr lang="en-US" sz="500" b="1" dirty="0">
              <a:solidFill>
                <a:srgbClr val="363636"/>
              </a:solidFill>
            </a:endParaRPr>
          </a:p>
        </p:txBody>
      </p:sp>
      <p:sp>
        <p:nvSpPr>
          <p:cNvPr id="267" name="TextBox 266"/>
          <p:cNvSpPr txBox="1"/>
          <p:nvPr/>
        </p:nvSpPr>
        <p:spPr>
          <a:xfrm>
            <a:off x="90376" y="3229375"/>
            <a:ext cx="255198" cy="169277"/>
          </a:xfrm>
          <a:prstGeom prst="rect">
            <a:avLst/>
          </a:prstGeom>
          <a:noFill/>
        </p:spPr>
        <p:txBody>
          <a:bodyPr wrap="none" rtlCol="0">
            <a:spAutoFit/>
          </a:bodyPr>
          <a:lstStyle/>
          <a:p>
            <a:pPr algn="ctr"/>
            <a:r>
              <a:rPr lang="en-US" sz="500" b="1" dirty="0" smtClean="0">
                <a:solidFill>
                  <a:srgbClr val="363636"/>
                </a:solidFill>
              </a:rPr>
              <a:t>30</a:t>
            </a:r>
            <a:endParaRPr lang="en-US" sz="500" b="1" dirty="0">
              <a:solidFill>
                <a:srgbClr val="363636"/>
              </a:solidFill>
            </a:endParaRPr>
          </a:p>
        </p:txBody>
      </p:sp>
      <p:sp>
        <p:nvSpPr>
          <p:cNvPr id="268" name="TextBox 267"/>
          <p:cNvSpPr txBox="1"/>
          <p:nvPr/>
        </p:nvSpPr>
        <p:spPr>
          <a:xfrm>
            <a:off x="90376" y="3106594"/>
            <a:ext cx="255198" cy="169277"/>
          </a:xfrm>
          <a:prstGeom prst="rect">
            <a:avLst/>
          </a:prstGeom>
          <a:noFill/>
        </p:spPr>
        <p:txBody>
          <a:bodyPr wrap="none" rtlCol="0">
            <a:spAutoFit/>
          </a:bodyPr>
          <a:lstStyle/>
          <a:p>
            <a:pPr algn="ctr"/>
            <a:r>
              <a:rPr lang="en-US" sz="500" b="1" dirty="0" smtClean="0">
                <a:solidFill>
                  <a:srgbClr val="363636"/>
                </a:solidFill>
              </a:rPr>
              <a:t>35</a:t>
            </a:r>
            <a:endParaRPr lang="en-US" sz="500" b="1" dirty="0">
              <a:solidFill>
                <a:srgbClr val="363636"/>
              </a:solidFill>
            </a:endParaRPr>
          </a:p>
        </p:txBody>
      </p:sp>
      <p:sp>
        <p:nvSpPr>
          <p:cNvPr id="269" name="TextBox 268"/>
          <p:cNvSpPr txBox="1"/>
          <p:nvPr/>
        </p:nvSpPr>
        <p:spPr>
          <a:xfrm>
            <a:off x="90376" y="2983813"/>
            <a:ext cx="255198" cy="169277"/>
          </a:xfrm>
          <a:prstGeom prst="rect">
            <a:avLst/>
          </a:prstGeom>
          <a:noFill/>
        </p:spPr>
        <p:txBody>
          <a:bodyPr wrap="none" rtlCol="0">
            <a:spAutoFit/>
          </a:bodyPr>
          <a:lstStyle/>
          <a:p>
            <a:pPr algn="ctr"/>
            <a:r>
              <a:rPr lang="en-US" sz="500" b="1" dirty="0" smtClean="0">
                <a:solidFill>
                  <a:srgbClr val="363636"/>
                </a:solidFill>
              </a:rPr>
              <a:t>40</a:t>
            </a:r>
            <a:endParaRPr lang="en-US" sz="500" b="1" dirty="0">
              <a:solidFill>
                <a:srgbClr val="363636"/>
              </a:solidFill>
            </a:endParaRPr>
          </a:p>
        </p:txBody>
      </p:sp>
      <p:sp>
        <p:nvSpPr>
          <p:cNvPr id="270" name="TextBox 269"/>
          <p:cNvSpPr txBox="1"/>
          <p:nvPr/>
        </p:nvSpPr>
        <p:spPr>
          <a:xfrm>
            <a:off x="90376" y="2861032"/>
            <a:ext cx="255198" cy="169277"/>
          </a:xfrm>
          <a:prstGeom prst="rect">
            <a:avLst/>
          </a:prstGeom>
          <a:noFill/>
        </p:spPr>
        <p:txBody>
          <a:bodyPr wrap="none" rtlCol="0">
            <a:spAutoFit/>
          </a:bodyPr>
          <a:lstStyle/>
          <a:p>
            <a:pPr algn="ctr"/>
            <a:r>
              <a:rPr lang="en-US" sz="500" b="1" dirty="0" smtClean="0">
                <a:solidFill>
                  <a:srgbClr val="363636"/>
                </a:solidFill>
              </a:rPr>
              <a:t>45</a:t>
            </a:r>
            <a:endParaRPr lang="en-US" sz="500" b="1" dirty="0">
              <a:solidFill>
                <a:srgbClr val="363636"/>
              </a:solidFill>
            </a:endParaRPr>
          </a:p>
        </p:txBody>
      </p:sp>
      <p:cxnSp>
        <p:nvCxnSpPr>
          <p:cNvPr id="271" name="Straight Connector 270"/>
          <p:cNvCxnSpPr/>
          <p:nvPr/>
        </p:nvCxnSpPr>
        <p:spPr>
          <a:xfrm flipV="1">
            <a:off x="325163"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271461" y="3940359"/>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271461" y="381690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271461" y="3693443"/>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271461" y="3569985"/>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271461" y="3446527"/>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271461" y="3323069"/>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271461" y="319961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271461" y="3076153"/>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271461" y="2952695"/>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V="1">
            <a:off x="502151"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679139"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856127"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1033115"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V="1">
            <a:off x="1210103"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1387091"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1564081"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a:xfrm>
            <a:off x="215196" y="4060497"/>
            <a:ext cx="219933" cy="169277"/>
          </a:xfrm>
          <a:prstGeom prst="rect">
            <a:avLst/>
          </a:prstGeom>
          <a:noFill/>
        </p:spPr>
        <p:txBody>
          <a:bodyPr wrap="none" rtlCol="0">
            <a:spAutoFit/>
          </a:bodyPr>
          <a:lstStyle/>
          <a:p>
            <a:pPr algn="ctr"/>
            <a:r>
              <a:rPr lang="en-US" sz="500" b="1" dirty="0" smtClean="0">
                <a:solidFill>
                  <a:srgbClr val="363636"/>
                </a:solidFill>
              </a:rPr>
              <a:t>0</a:t>
            </a:r>
            <a:endParaRPr lang="en-US" sz="500" b="1" dirty="0">
              <a:solidFill>
                <a:srgbClr val="363636"/>
              </a:solidFill>
            </a:endParaRPr>
          </a:p>
        </p:txBody>
      </p:sp>
      <p:sp>
        <p:nvSpPr>
          <p:cNvPr id="289" name="TextBox 288"/>
          <p:cNvSpPr txBox="1"/>
          <p:nvPr/>
        </p:nvSpPr>
        <p:spPr>
          <a:xfrm>
            <a:off x="374551" y="4060497"/>
            <a:ext cx="255199" cy="169277"/>
          </a:xfrm>
          <a:prstGeom prst="rect">
            <a:avLst/>
          </a:prstGeom>
          <a:noFill/>
        </p:spPr>
        <p:txBody>
          <a:bodyPr wrap="none" rtlCol="0">
            <a:spAutoFit/>
          </a:bodyPr>
          <a:lstStyle/>
          <a:p>
            <a:pPr algn="ctr"/>
            <a:r>
              <a:rPr lang="en-US" sz="500" b="1" dirty="0" smtClean="0">
                <a:solidFill>
                  <a:srgbClr val="363636"/>
                </a:solidFill>
              </a:rPr>
              <a:t>10</a:t>
            </a:r>
            <a:endParaRPr lang="en-US" sz="500" b="1" dirty="0">
              <a:solidFill>
                <a:srgbClr val="363636"/>
              </a:solidFill>
            </a:endParaRPr>
          </a:p>
        </p:txBody>
      </p:sp>
      <p:sp>
        <p:nvSpPr>
          <p:cNvPr id="290" name="TextBox 289"/>
          <p:cNvSpPr txBox="1"/>
          <p:nvPr/>
        </p:nvSpPr>
        <p:spPr>
          <a:xfrm>
            <a:off x="551539" y="4060497"/>
            <a:ext cx="255199" cy="169277"/>
          </a:xfrm>
          <a:prstGeom prst="rect">
            <a:avLst/>
          </a:prstGeom>
          <a:noFill/>
        </p:spPr>
        <p:txBody>
          <a:bodyPr wrap="none" rtlCol="0">
            <a:spAutoFit/>
          </a:bodyPr>
          <a:lstStyle/>
          <a:p>
            <a:pPr algn="ctr"/>
            <a:r>
              <a:rPr lang="en-US" sz="500" b="1" dirty="0" smtClean="0">
                <a:solidFill>
                  <a:srgbClr val="363636"/>
                </a:solidFill>
              </a:rPr>
              <a:t>20</a:t>
            </a:r>
            <a:endParaRPr lang="en-US" sz="500" b="1" dirty="0">
              <a:solidFill>
                <a:srgbClr val="363636"/>
              </a:solidFill>
            </a:endParaRPr>
          </a:p>
        </p:txBody>
      </p:sp>
      <p:sp>
        <p:nvSpPr>
          <p:cNvPr id="291" name="TextBox 290"/>
          <p:cNvSpPr txBox="1"/>
          <p:nvPr/>
        </p:nvSpPr>
        <p:spPr>
          <a:xfrm>
            <a:off x="728527" y="4060497"/>
            <a:ext cx="255199" cy="169277"/>
          </a:xfrm>
          <a:prstGeom prst="rect">
            <a:avLst/>
          </a:prstGeom>
          <a:noFill/>
        </p:spPr>
        <p:txBody>
          <a:bodyPr wrap="none" rtlCol="0">
            <a:spAutoFit/>
          </a:bodyPr>
          <a:lstStyle/>
          <a:p>
            <a:pPr algn="ctr"/>
            <a:r>
              <a:rPr lang="en-US" sz="500" b="1" dirty="0" smtClean="0">
                <a:solidFill>
                  <a:srgbClr val="363636"/>
                </a:solidFill>
              </a:rPr>
              <a:t>30</a:t>
            </a:r>
            <a:endParaRPr lang="en-US" sz="500" b="1" dirty="0">
              <a:solidFill>
                <a:srgbClr val="363636"/>
              </a:solidFill>
            </a:endParaRPr>
          </a:p>
        </p:txBody>
      </p:sp>
      <p:sp>
        <p:nvSpPr>
          <p:cNvPr id="292" name="TextBox 291"/>
          <p:cNvSpPr txBox="1"/>
          <p:nvPr/>
        </p:nvSpPr>
        <p:spPr>
          <a:xfrm>
            <a:off x="905515" y="4060497"/>
            <a:ext cx="255199" cy="169277"/>
          </a:xfrm>
          <a:prstGeom prst="rect">
            <a:avLst/>
          </a:prstGeom>
          <a:noFill/>
        </p:spPr>
        <p:txBody>
          <a:bodyPr wrap="none" rtlCol="0">
            <a:spAutoFit/>
          </a:bodyPr>
          <a:lstStyle/>
          <a:p>
            <a:pPr algn="ctr"/>
            <a:r>
              <a:rPr lang="en-US" sz="500" b="1" dirty="0" smtClean="0">
                <a:solidFill>
                  <a:srgbClr val="363636"/>
                </a:solidFill>
              </a:rPr>
              <a:t>40</a:t>
            </a:r>
            <a:endParaRPr lang="en-US" sz="500" b="1" dirty="0">
              <a:solidFill>
                <a:srgbClr val="363636"/>
              </a:solidFill>
            </a:endParaRPr>
          </a:p>
        </p:txBody>
      </p:sp>
      <p:sp>
        <p:nvSpPr>
          <p:cNvPr id="293" name="TextBox 292"/>
          <p:cNvSpPr txBox="1"/>
          <p:nvPr/>
        </p:nvSpPr>
        <p:spPr>
          <a:xfrm>
            <a:off x="1082503" y="4060497"/>
            <a:ext cx="255199" cy="169277"/>
          </a:xfrm>
          <a:prstGeom prst="rect">
            <a:avLst/>
          </a:prstGeom>
          <a:noFill/>
        </p:spPr>
        <p:txBody>
          <a:bodyPr wrap="none" rtlCol="0">
            <a:spAutoFit/>
          </a:bodyPr>
          <a:lstStyle/>
          <a:p>
            <a:pPr algn="ctr"/>
            <a:r>
              <a:rPr lang="en-US" sz="500" b="1" dirty="0" smtClean="0">
                <a:solidFill>
                  <a:srgbClr val="363636"/>
                </a:solidFill>
              </a:rPr>
              <a:t>50</a:t>
            </a:r>
            <a:endParaRPr lang="en-US" sz="500" b="1" dirty="0">
              <a:solidFill>
                <a:srgbClr val="363636"/>
              </a:solidFill>
            </a:endParaRPr>
          </a:p>
        </p:txBody>
      </p:sp>
      <p:sp>
        <p:nvSpPr>
          <p:cNvPr id="294" name="TextBox 293"/>
          <p:cNvSpPr txBox="1"/>
          <p:nvPr/>
        </p:nvSpPr>
        <p:spPr>
          <a:xfrm>
            <a:off x="1259491" y="4060497"/>
            <a:ext cx="255199" cy="169277"/>
          </a:xfrm>
          <a:prstGeom prst="rect">
            <a:avLst/>
          </a:prstGeom>
          <a:noFill/>
        </p:spPr>
        <p:txBody>
          <a:bodyPr wrap="none" rtlCol="0">
            <a:spAutoFit/>
          </a:bodyPr>
          <a:lstStyle/>
          <a:p>
            <a:pPr algn="ctr"/>
            <a:r>
              <a:rPr lang="en-US" sz="500" b="1" dirty="0" smtClean="0">
                <a:solidFill>
                  <a:srgbClr val="363636"/>
                </a:solidFill>
              </a:rPr>
              <a:t>60</a:t>
            </a:r>
            <a:endParaRPr lang="en-US" sz="500" b="1" dirty="0">
              <a:solidFill>
                <a:srgbClr val="363636"/>
              </a:solidFill>
            </a:endParaRPr>
          </a:p>
        </p:txBody>
      </p:sp>
      <p:sp>
        <p:nvSpPr>
          <p:cNvPr id="295" name="TextBox 294"/>
          <p:cNvSpPr txBox="1"/>
          <p:nvPr/>
        </p:nvSpPr>
        <p:spPr>
          <a:xfrm>
            <a:off x="1436481" y="4060497"/>
            <a:ext cx="255199" cy="169277"/>
          </a:xfrm>
          <a:prstGeom prst="rect">
            <a:avLst/>
          </a:prstGeom>
          <a:noFill/>
        </p:spPr>
        <p:txBody>
          <a:bodyPr wrap="none" rtlCol="0">
            <a:spAutoFit/>
          </a:bodyPr>
          <a:lstStyle/>
          <a:p>
            <a:pPr algn="ctr"/>
            <a:r>
              <a:rPr lang="en-US" sz="500" b="1" dirty="0" smtClean="0">
                <a:solidFill>
                  <a:srgbClr val="363636"/>
                </a:solidFill>
              </a:rPr>
              <a:t>70</a:t>
            </a:r>
            <a:endParaRPr lang="en-US" sz="500" b="1" dirty="0">
              <a:solidFill>
                <a:srgbClr val="363636"/>
              </a:solidFill>
            </a:endParaRPr>
          </a:p>
        </p:txBody>
      </p:sp>
      <p:sp>
        <p:nvSpPr>
          <p:cNvPr id="296" name="TextBox 295"/>
          <p:cNvSpPr txBox="1"/>
          <p:nvPr/>
        </p:nvSpPr>
        <p:spPr>
          <a:xfrm>
            <a:off x="414401" y="4151226"/>
            <a:ext cx="1056701" cy="215444"/>
          </a:xfrm>
          <a:prstGeom prst="rect">
            <a:avLst/>
          </a:prstGeom>
          <a:noFill/>
        </p:spPr>
        <p:txBody>
          <a:bodyPr wrap="none" rtlCol="0">
            <a:spAutoFit/>
          </a:bodyPr>
          <a:lstStyle/>
          <a:p>
            <a:pPr algn="ctr"/>
            <a:r>
              <a:rPr lang="en-US" sz="800" b="1" dirty="0" smtClean="0">
                <a:solidFill>
                  <a:srgbClr val="363636"/>
                </a:solidFill>
              </a:rPr>
              <a:t>Recurrence score</a:t>
            </a:r>
            <a:endParaRPr lang="en-US" sz="800" b="1" dirty="0">
              <a:solidFill>
                <a:srgbClr val="363636"/>
              </a:solidFill>
            </a:endParaRPr>
          </a:p>
        </p:txBody>
      </p:sp>
      <p:sp>
        <p:nvSpPr>
          <p:cNvPr id="297" name="TextBox 296"/>
          <p:cNvSpPr txBox="1"/>
          <p:nvPr/>
        </p:nvSpPr>
        <p:spPr>
          <a:xfrm rot="16200000">
            <a:off x="-716086" y="3353526"/>
            <a:ext cx="1606530" cy="200055"/>
          </a:xfrm>
          <a:prstGeom prst="rect">
            <a:avLst/>
          </a:prstGeom>
          <a:noFill/>
        </p:spPr>
        <p:txBody>
          <a:bodyPr wrap="none" rtlCol="0">
            <a:spAutoFit/>
          </a:bodyPr>
          <a:lstStyle/>
          <a:p>
            <a:r>
              <a:rPr lang="en-US" sz="700" b="1" dirty="0" smtClean="0">
                <a:solidFill>
                  <a:srgbClr val="363636"/>
                </a:solidFill>
              </a:rPr>
              <a:t>Risk of recurrence at 3 years (%) </a:t>
            </a:r>
            <a:endParaRPr lang="en-US" sz="700" b="1" dirty="0">
              <a:solidFill>
                <a:srgbClr val="363636"/>
              </a:solidFill>
            </a:endParaRPr>
          </a:p>
        </p:txBody>
      </p:sp>
      <p:sp>
        <p:nvSpPr>
          <p:cNvPr id="298" name="TextBox 297"/>
          <p:cNvSpPr txBox="1"/>
          <p:nvPr/>
        </p:nvSpPr>
        <p:spPr>
          <a:xfrm>
            <a:off x="1540036" y="2916737"/>
            <a:ext cx="538930" cy="369332"/>
          </a:xfrm>
          <a:prstGeom prst="rect">
            <a:avLst/>
          </a:prstGeom>
          <a:noFill/>
        </p:spPr>
        <p:txBody>
          <a:bodyPr wrap="none" rtlCol="0">
            <a:spAutoFit/>
          </a:bodyPr>
          <a:lstStyle/>
          <a:p>
            <a:pPr algn="ctr"/>
            <a:r>
              <a:rPr lang="en-US" sz="600" b="1" dirty="0" smtClean="0">
                <a:solidFill>
                  <a:srgbClr val="B60D27"/>
                </a:solidFill>
              </a:rPr>
              <a:t>T4/MMR</a:t>
            </a:r>
          </a:p>
          <a:p>
            <a:pPr algn="ctr"/>
            <a:r>
              <a:rPr lang="en-US" sz="600" b="1" dirty="0" smtClean="0">
                <a:solidFill>
                  <a:srgbClr val="B60D27"/>
                </a:solidFill>
              </a:rPr>
              <a:t>Proficient</a:t>
            </a:r>
          </a:p>
          <a:p>
            <a:pPr algn="ctr"/>
            <a:r>
              <a:rPr lang="en-US" sz="600" b="1" dirty="0" smtClean="0">
                <a:solidFill>
                  <a:srgbClr val="B60D27"/>
                </a:solidFill>
              </a:rPr>
              <a:t>(13%)</a:t>
            </a:r>
            <a:endParaRPr lang="en-US" sz="600" b="1" dirty="0">
              <a:solidFill>
                <a:srgbClr val="B60D27"/>
              </a:solidFill>
            </a:endParaRPr>
          </a:p>
        </p:txBody>
      </p:sp>
      <p:sp>
        <p:nvSpPr>
          <p:cNvPr id="299" name="TextBox 298"/>
          <p:cNvSpPr txBox="1"/>
          <p:nvPr/>
        </p:nvSpPr>
        <p:spPr>
          <a:xfrm>
            <a:off x="1554463" y="3734271"/>
            <a:ext cx="510076" cy="461665"/>
          </a:xfrm>
          <a:prstGeom prst="rect">
            <a:avLst/>
          </a:prstGeom>
          <a:noFill/>
        </p:spPr>
        <p:txBody>
          <a:bodyPr wrap="none" rtlCol="0">
            <a:spAutoFit/>
          </a:bodyPr>
          <a:lstStyle/>
          <a:p>
            <a:pPr algn="ctr"/>
            <a:r>
              <a:rPr lang="en-US" sz="600" b="1" dirty="0" smtClean="0">
                <a:solidFill>
                  <a:srgbClr val="043882"/>
                </a:solidFill>
              </a:rPr>
              <a:t>T3 and</a:t>
            </a:r>
          </a:p>
          <a:p>
            <a:pPr algn="ctr"/>
            <a:r>
              <a:rPr lang="en-US" sz="600" b="1" dirty="0" smtClean="0">
                <a:solidFill>
                  <a:srgbClr val="043882"/>
                </a:solidFill>
              </a:rPr>
              <a:t>MMR</a:t>
            </a:r>
          </a:p>
          <a:p>
            <a:pPr algn="ctr"/>
            <a:r>
              <a:rPr lang="en-US" sz="600" b="1" dirty="0" smtClean="0">
                <a:solidFill>
                  <a:srgbClr val="043882"/>
                </a:solidFill>
              </a:rPr>
              <a:t>Deficient</a:t>
            </a:r>
          </a:p>
          <a:p>
            <a:pPr algn="ctr"/>
            <a:r>
              <a:rPr lang="en-US" sz="600" b="1" dirty="0" smtClean="0">
                <a:solidFill>
                  <a:srgbClr val="043882"/>
                </a:solidFill>
              </a:rPr>
              <a:t>(11%)</a:t>
            </a:r>
            <a:endParaRPr lang="en-US" sz="600" b="1" dirty="0">
              <a:solidFill>
                <a:srgbClr val="043882"/>
              </a:solidFill>
            </a:endParaRPr>
          </a:p>
        </p:txBody>
      </p:sp>
      <p:sp>
        <p:nvSpPr>
          <p:cNvPr id="300" name="TextBox 299"/>
          <p:cNvSpPr txBox="1"/>
          <p:nvPr/>
        </p:nvSpPr>
        <p:spPr>
          <a:xfrm>
            <a:off x="1540036" y="3308027"/>
            <a:ext cx="538930" cy="461665"/>
          </a:xfrm>
          <a:prstGeom prst="rect">
            <a:avLst/>
          </a:prstGeom>
          <a:noFill/>
        </p:spPr>
        <p:txBody>
          <a:bodyPr wrap="none" rtlCol="0">
            <a:spAutoFit/>
          </a:bodyPr>
          <a:lstStyle/>
          <a:p>
            <a:pPr algn="ctr"/>
            <a:r>
              <a:rPr lang="en-US" sz="600" b="1" dirty="0" smtClean="0">
                <a:solidFill>
                  <a:srgbClr val="B2C0D8"/>
                </a:solidFill>
              </a:rPr>
              <a:t>T3 and</a:t>
            </a:r>
          </a:p>
          <a:p>
            <a:pPr algn="ctr"/>
            <a:r>
              <a:rPr lang="en-US" sz="600" b="1" dirty="0" smtClean="0">
                <a:solidFill>
                  <a:srgbClr val="B2C0D8"/>
                </a:solidFill>
              </a:rPr>
              <a:t>MMR</a:t>
            </a:r>
          </a:p>
          <a:p>
            <a:pPr algn="ctr"/>
            <a:r>
              <a:rPr lang="en-US" sz="600" b="1" dirty="0" smtClean="0">
                <a:solidFill>
                  <a:srgbClr val="B2C0D8"/>
                </a:solidFill>
              </a:rPr>
              <a:t>Proficient</a:t>
            </a:r>
          </a:p>
          <a:p>
            <a:pPr algn="ctr"/>
            <a:r>
              <a:rPr lang="en-US" sz="600" b="1" dirty="0" smtClean="0">
                <a:solidFill>
                  <a:srgbClr val="B2C0D8"/>
                </a:solidFill>
              </a:rPr>
              <a:t>(74%)</a:t>
            </a:r>
            <a:endParaRPr lang="en-US" sz="600" b="1" dirty="0">
              <a:solidFill>
                <a:srgbClr val="B2C0D8"/>
              </a:solidFill>
            </a:endParaRPr>
          </a:p>
        </p:txBody>
      </p:sp>
      <p:sp>
        <p:nvSpPr>
          <p:cNvPr id="301" name="Freeform 300"/>
          <p:cNvSpPr/>
          <p:nvPr/>
        </p:nvSpPr>
        <p:spPr>
          <a:xfrm>
            <a:off x="402180" y="2986550"/>
            <a:ext cx="1147763" cy="626269"/>
          </a:xfrm>
          <a:custGeom>
            <a:avLst/>
            <a:gdLst>
              <a:gd name="connsiteX0" fmla="*/ 0 w 1147763"/>
              <a:gd name="connsiteY0" fmla="*/ 626269 h 626269"/>
              <a:gd name="connsiteX1" fmla="*/ 645319 w 1147763"/>
              <a:gd name="connsiteY1" fmla="*/ 352425 h 626269"/>
              <a:gd name="connsiteX2" fmla="*/ 1147763 w 1147763"/>
              <a:gd name="connsiteY2" fmla="*/ 0 h 626269"/>
            </a:gdLst>
            <a:ahLst/>
            <a:cxnLst>
              <a:cxn ang="0">
                <a:pos x="connsiteX0" y="connsiteY0"/>
              </a:cxn>
              <a:cxn ang="0">
                <a:pos x="connsiteX1" y="connsiteY1"/>
              </a:cxn>
              <a:cxn ang="0">
                <a:pos x="connsiteX2" y="connsiteY2"/>
              </a:cxn>
            </a:cxnLst>
            <a:rect l="l" t="t" r="r" b="b"/>
            <a:pathLst>
              <a:path w="1147763" h="626269">
                <a:moveTo>
                  <a:pt x="0" y="626269"/>
                </a:moveTo>
                <a:cubicBezTo>
                  <a:pt x="227012" y="541536"/>
                  <a:pt x="454025" y="456803"/>
                  <a:pt x="645319" y="352425"/>
                </a:cubicBezTo>
                <a:cubicBezTo>
                  <a:pt x="836613" y="248047"/>
                  <a:pt x="1063626" y="53181"/>
                  <a:pt x="1147763" y="0"/>
                </a:cubicBezTo>
              </a:path>
            </a:pathLst>
          </a:cu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02" name="Freeform 301"/>
          <p:cNvSpPr/>
          <p:nvPr/>
        </p:nvSpPr>
        <p:spPr>
          <a:xfrm>
            <a:off x="399799" y="2960357"/>
            <a:ext cx="828675" cy="376237"/>
          </a:xfrm>
          <a:custGeom>
            <a:avLst/>
            <a:gdLst>
              <a:gd name="connsiteX0" fmla="*/ 0 w 828675"/>
              <a:gd name="connsiteY0" fmla="*/ 376237 h 376237"/>
              <a:gd name="connsiteX1" fmla="*/ 459581 w 828675"/>
              <a:gd name="connsiteY1" fmla="*/ 242887 h 376237"/>
              <a:gd name="connsiteX2" fmla="*/ 828675 w 828675"/>
              <a:gd name="connsiteY2" fmla="*/ 0 h 376237"/>
            </a:gdLst>
            <a:ahLst/>
            <a:cxnLst>
              <a:cxn ang="0">
                <a:pos x="connsiteX0" y="connsiteY0"/>
              </a:cxn>
              <a:cxn ang="0">
                <a:pos x="connsiteX1" y="connsiteY1"/>
              </a:cxn>
              <a:cxn ang="0">
                <a:pos x="connsiteX2" y="connsiteY2"/>
              </a:cxn>
            </a:cxnLst>
            <a:rect l="l" t="t" r="r" b="b"/>
            <a:pathLst>
              <a:path w="828675" h="376237">
                <a:moveTo>
                  <a:pt x="0" y="376237"/>
                </a:moveTo>
                <a:cubicBezTo>
                  <a:pt x="160734" y="340915"/>
                  <a:pt x="321469" y="305593"/>
                  <a:pt x="459581" y="242887"/>
                </a:cubicBezTo>
                <a:cubicBezTo>
                  <a:pt x="597693" y="180181"/>
                  <a:pt x="766763" y="42069"/>
                  <a:pt x="828675" y="0"/>
                </a:cubicBez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03" name="Freeform 302"/>
          <p:cNvSpPr/>
          <p:nvPr/>
        </p:nvSpPr>
        <p:spPr>
          <a:xfrm>
            <a:off x="404561" y="3369932"/>
            <a:ext cx="1143000" cy="428625"/>
          </a:xfrm>
          <a:custGeom>
            <a:avLst/>
            <a:gdLst>
              <a:gd name="connsiteX0" fmla="*/ 0 w 1143000"/>
              <a:gd name="connsiteY0" fmla="*/ 428625 h 428625"/>
              <a:gd name="connsiteX1" fmla="*/ 590550 w 1143000"/>
              <a:gd name="connsiteY1" fmla="*/ 173831 h 428625"/>
              <a:gd name="connsiteX2" fmla="*/ 1143000 w 1143000"/>
              <a:gd name="connsiteY2" fmla="*/ 0 h 428625"/>
            </a:gdLst>
            <a:ahLst/>
            <a:cxnLst>
              <a:cxn ang="0">
                <a:pos x="connsiteX0" y="connsiteY0"/>
              </a:cxn>
              <a:cxn ang="0">
                <a:pos x="connsiteX1" y="connsiteY1"/>
              </a:cxn>
              <a:cxn ang="0">
                <a:pos x="connsiteX2" y="connsiteY2"/>
              </a:cxn>
            </a:cxnLst>
            <a:rect l="l" t="t" r="r" b="b"/>
            <a:pathLst>
              <a:path w="1143000" h="428625">
                <a:moveTo>
                  <a:pt x="0" y="428625"/>
                </a:moveTo>
                <a:cubicBezTo>
                  <a:pt x="200025" y="336946"/>
                  <a:pt x="400050" y="245268"/>
                  <a:pt x="590550" y="173831"/>
                </a:cubicBezTo>
                <a:cubicBezTo>
                  <a:pt x="781050" y="102394"/>
                  <a:pt x="962025" y="51197"/>
                  <a:pt x="1143000" y="0"/>
                </a:cubicBez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04" name="Freeform 303"/>
          <p:cNvSpPr/>
          <p:nvPr/>
        </p:nvSpPr>
        <p:spPr>
          <a:xfrm>
            <a:off x="325980" y="3431844"/>
            <a:ext cx="1166813" cy="388144"/>
          </a:xfrm>
          <a:custGeom>
            <a:avLst/>
            <a:gdLst>
              <a:gd name="connsiteX0" fmla="*/ 0 w 1166813"/>
              <a:gd name="connsiteY0" fmla="*/ 388144 h 388144"/>
              <a:gd name="connsiteX1" fmla="*/ 631031 w 1166813"/>
              <a:gd name="connsiteY1" fmla="*/ 226219 h 388144"/>
              <a:gd name="connsiteX2" fmla="*/ 1166813 w 1166813"/>
              <a:gd name="connsiteY2" fmla="*/ 0 h 388144"/>
            </a:gdLst>
            <a:ahLst/>
            <a:cxnLst>
              <a:cxn ang="0">
                <a:pos x="connsiteX0" y="connsiteY0"/>
              </a:cxn>
              <a:cxn ang="0">
                <a:pos x="connsiteX1" y="connsiteY1"/>
              </a:cxn>
              <a:cxn ang="0">
                <a:pos x="connsiteX2" y="connsiteY2"/>
              </a:cxn>
            </a:cxnLst>
            <a:rect l="l" t="t" r="r" b="b"/>
            <a:pathLst>
              <a:path w="1166813" h="388144">
                <a:moveTo>
                  <a:pt x="0" y="388144"/>
                </a:moveTo>
                <a:cubicBezTo>
                  <a:pt x="218281" y="339527"/>
                  <a:pt x="436562" y="290910"/>
                  <a:pt x="631031" y="226219"/>
                </a:cubicBezTo>
                <a:cubicBezTo>
                  <a:pt x="825500" y="161528"/>
                  <a:pt x="1074341" y="39687"/>
                  <a:pt x="1166813" y="0"/>
                </a:cubicBez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05" name="Freeform 304"/>
          <p:cNvSpPr/>
          <p:nvPr/>
        </p:nvSpPr>
        <p:spPr>
          <a:xfrm>
            <a:off x="328361" y="3143713"/>
            <a:ext cx="1193007" cy="538162"/>
          </a:xfrm>
          <a:custGeom>
            <a:avLst/>
            <a:gdLst>
              <a:gd name="connsiteX0" fmla="*/ 0 w 1193007"/>
              <a:gd name="connsiteY0" fmla="*/ 538162 h 538162"/>
              <a:gd name="connsiteX1" fmla="*/ 697707 w 1193007"/>
              <a:gd name="connsiteY1" fmla="*/ 400050 h 538162"/>
              <a:gd name="connsiteX2" fmla="*/ 1193007 w 1193007"/>
              <a:gd name="connsiteY2" fmla="*/ 0 h 538162"/>
            </a:gdLst>
            <a:ahLst/>
            <a:cxnLst>
              <a:cxn ang="0">
                <a:pos x="connsiteX0" y="connsiteY0"/>
              </a:cxn>
              <a:cxn ang="0">
                <a:pos x="connsiteX1" y="connsiteY1"/>
              </a:cxn>
              <a:cxn ang="0">
                <a:pos x="connsiteX2" y="connsiteY2"/>
              </a:cxn>
            </a:cxnLst>
            <a:rect l="l" t="t" r="r" b="b"/>
            <a:pathLst>
              <a:path w="1193007" h="538162">
                <a:moveTo>
                  <a:pt x="0" y="538162"/>
                </a:moveTo>
                <a:cubicBezTo>
                  <a:pt x="249436" y="513953"/>
                  <a:pt x="498873" y="489744"/>
                  <a:pt x="697707" y="400050"/>
                </a:cubicBezTo>
                <a:cubicBezTo>
                  <a:pt x="896541" y="310356"/>
                  <a:pt x="1044774" y="155178"/>
                  <a:pt x="1193007" y="0"/>
                </a:cubicBezTo>
              </a:path>
            </a:pathLst>
          </a:custGeom>
          <a:noFill/>
          <a:ln w="12700" cap="rnd">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06" name="Freeform 305"/>
          <p:cNvSpPr/>
          <p:nvPr/>
        </p:nvSpPr>
        <p:spPr>
          <a:xfrm>
            <a:off x="323599" y="3622344"/>
            <a:ext cx="1173956" cy="288131"/>
          </a:xfrm>
          <a:custGeom>
            <a:avLst/>
            <a:gdLst>
              <a:gd name="connsiteX0" fmla="*/ 0 w 1173956"/>
              <a:gd name="connsiteY0" fmla="*/ 288131 h 288131"/>
              <a:gd name="connsiteX1" fmla="*/ 642937 w 1173956"/>
              <a:gd name="connsiteY1" fmla="*/ 95250 h 288131"/>
              <a:gd name="connsiteX2" fmla="*/ 1173956 w 1173956"/>
              <a:gd name="connsiteY2" fmla="*/ 0 h 288131"/>
            </a:gdLst>
            <a:ahLst/>
            <a:cxnLst>
              <a:cxn ang="0">
                <a:pos x="connsiteX0" y="connsiteY0"/>
              </a:cxn>
              <a:cxn ang="0">
                <a:pos x="connsiteX1" y="connsiteY1"/>
              </a:cxn>
              <a:cxn ang="0">
                <a:pos x="connsiteX2" y="connsiteY2"/>
              </a:cxn>
            </a:cxnLst>
            <a:rect l="l" t="t" r="r" b="b"/>
            <a:pathLst>
              <a:path w="1173956" h="288131">
                <a:moveTo>
                  <a:pt x="0" y="288131"/>
                </a:moveTo>
                <a:cubicBezTo>
                  <a:pt x="223639" y="215701"/>
                  <a:pt x="447278" y="143272"/>
                  <a:pt x="642937" y="95250"/>
                </a:cubicBezTo>
                <a:cubicBezTo>
                  <a:pt x="838596" y="47228"/>
                  <a:pt x="1006276" y="23614"/>
                  <a:pt x="1173956" y="0"/>
                </a:cubicBezTo>
              </a:path>
            </a:pathLst>
          </a:custGeom>
          <a:noFill/>
          <a:ln w="12700" cap="rnd">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07" name="Freeform 306"/>
          <p:cNvSpPr/>
          <p:nvPr/>
        </p:nvSpPr>
        <p:spPr>
          <a:xfrm>
            <a:off x="397418" y="3877138"/>
            <a:ext cx="1002506" cy="114300"/>
          </a:xfrm>
          <a:custGeom>
            <a:avLst/>
            <a:gdLst>
              <a:gd name="connsiteX0" fmla="*/ 0 w 1002506"/>
              <a:gd name="connsiteY0" fmla="*/ 114300 h 114300"/>
              <a:gd name="connsiteX1" fmla="*/ 540543 w 1002506"/>
              <a:gd name="connsiteY1" fmla="*/ 69056 h 114300"/>
              <a:gd name="connsiteX2" fmla="*/ 1002506 w 1002506"/>
              <a:gd name="connsiteY2" fmla="*/ 0 h 114300"/>
            </a:gdLst>
            <a:ahLst/>
            <a:cxnLst>
              <a:cxn ang="0">
                <a:pos x="connsiteX0" y="connsiteY0"/>
              </a:cxn>
              <a:cxn ang="0">
                <a:pos x="connsiteX1" y="connsiteY1"/>
              </a:cxn>
              <a:cxn ang="0">
                <a:pos x="connsiteX2" y="connsiteY2"/>
              </a:cxn>
            </a:cxnLst>
            <a:rect l="l" t="t" r="r" b="b"/>
            <a:pathLst>
              <a:path w="1002506" h="114300">
                <a:moveTo>
                  <a:pt x="0" y="114300"/>
                </a:moveTo>
                <a:cubicBezTo>
                  <a:pt x="186729" y="101203"/>
                  <a:pt x="373459" y="88106"/>
                  <a:pt x="540543" y="69056"/>
                </a:cubicBezTo>
                <a:cubicBezTo>
                  <a:pt x="707627" y="50006"/>
                  <a:pt x="855066" y="25003"/>
                  <a:pt x="1002506" y="0"/>
                </a:cubicBez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08" name="Freeform 307"/>
          <p:cNvSpPr/>
          <p:nvPr/>
        </p:nvSpPr>
        <p:spPr>
          <a:xfrm>
            <a:off x="409324" y="3665207"/>
            <a:ext cx="981075" cy="219075"/>
          </a:xfrm>
          <a:custGeom>
            <a:avLst/>
            <a:gdLst>
              <a:gd name="connsiteX0" fmla="*/ 0 w 981075"/>
              <a:gd name="connsiteY0" fmla="*/ 219075 h 219075"/>
              <a:gd name="connsiteX1" fmla="*/ 602456 w 981075"/>
              <a:gd name="connsiteY1" fmla="*/ 123825 h 219075"/>
              <a:gd name="connsiteX2" fmla="*/ 981075 w 981075"/>
              <a:gd name="connsiteY2" fmla="*/ 0 h 219075"/>
            </a:gdLst>
            <a:ahLst/>
            <a:cxnLst>
              <a:cxn ang="0">
                <a:pos x="connsiteX0" y="connsiteY0"/>
              </a:cxn>
              <a:cxn ang="0">
                <a:pos x="connsiteX1" y="connsiteY1"/>
              </a:cxn>
              <a:cxn ang="0">
                <a:pos x="connsiteX2" y="connsiteY2"/>
              </a:cxn>
            </a:cxnLst>
            <a:rect l="l" t="t" r="r" b="b"/>
            <a:pathLst>
              <a:path w="981075" h="219075">
                <a:moveTo>
                  <a:pt x="0" y="219075"/>
                </a:moveTo>
                <a:cubicBezTo>
                  <a:pt x="219471" y="189706"/>
                  <a:pt x="438943" y="160338"/>
                  <a:pt x="602456" y="123825"/>
                </a:cubicBezTo>
                <a:cubicBezTo>
                  <a:pt x="765969" y="87312"/>
                  <a:pt x="873522" y="43656"/>
                  <a:pt x="981075" y="0"/>
                </a:cubicBezTo>
              </a:path>
            </a:pathLst>
          </a:custGeom>
          <a:noFill/>
          <a:ln w="12700" cap="rnd">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09" name="Freeform 308"/>
          <p:cNvSpPr/>
          <p:nvPr/>
        </p:nvSpPr>
        <p:spPr>
          <a:xfrm>
            <a:off x="409324" y="3972388"/>
            <a:ext cx="985837" cy="64294"/>
          </a:xfrm>
          <a:custGeom>
            <a:avLst/>
            <a:gdLst>
              <a:gd name="connsiteX0" fmla="*/ 0 w 985837"/>
              <a:gd name="connsiteY0" fmla="*/ 64294 h 64294"/>
              <a:gd name="connsiteX1" fmla="*/ 545306 w 985837"/>
              <a:gd name="connsiteY1" fmla="*/ 33337 h 64294"/>
              <a:gd name="connsiteX2" fmla="*/ 985837 w 985837"/>
              <a:gd name="connsiteY2" fmla="*/ 0 h 64294"/>
            </a:gdLst>
            <a:ahLst/>
            <a:cxnLst>
              <a:cxn ang="0">
                <a:pos x="connsiteX0" y="connsiteY0"/>
              </a:cxn>
              <a:cxn ang="0">
                <a:pos x="connsiteX1" y="connsiteY1"/>
              </a:cxn>
              <a:cxn ang="0">
                <a:pos x="connsiteX2" y="connsiteY2"/>
              </a:cxn>
            </a:cxnLst>
            <a:rect l="l" t="t" r="r" b="b"/>
            <a:pathLst>
              <a:path w="985837" h="64294">
                <a:moveTo>
                  <a:pt x="0" y="64294"/>
                </a:moveTo>
                <a:lnTo>
                  <a:pt x="545306" y="33337"/>
                </a:lnTo>
                <a:cubicBezTo>
                  <a:pt x="709612" y="22621"/>
                  <a:pt x="847724" y="11310"/>
                  <a:pt x="985837" y="0"/>
                </a:cubicBezTo>
              </a:path>
            </a:pathLst>
          </a:custGeom>
          <a:noFill/>
          <a:ln w="12700" cap="rnd">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10" name="Rectangle 309"/>
          <p:cNvSpPr/>
          <p:nvPr/>
        </p:nvSpPr>
        <p:spPr>
          <a:xfrm>
            <a:off x="2306201" y="2995742"/>
            <a:ext cx="1287888" cy="1040940"/>
          </a:xfrm>
          <a:prstGeom prst="rect">
            <a:avLst/>
          </a:prstGeom>
          <a:noFill/>
          <a:ln w="1270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11" name="TextBox 310"/>
          <p:cNvSpPr txBox="1"/>
          <p:nvPr/>
        </p:nvSpPr>
        <p:spPr>
          <a:xfrm>
            <a:off x="2106528" y="3919012"/>
            <a:ext cx="219932" cy="169277"/>
          </a:xfrm>
          <a:prstGeom prst="rect">
            <a:avLst/>
          </a:prstGeom>
          <a:noFill/>
        </p:spPr>
        <p:txBody>
          <a:bodyPr wrap="none" rtlCol="0">
            <a:spAutoFit/>
          </a:bodyPr>
          <a:lstStyle/>
          <a:p>
            <a:pPr algn="ctr"/>
            <a:r>
              <a:rPr lang="en-US" sz="500" b="1" dirty="0" smtClean="0">
                <a:solidFill>
                  <a:srgbClr val="363636"/>
                </a:solidFill>
              </a:rPr>
              <a:t>0</a:t>
            </a:r>
            <a:endParaRPr lang="en-US" sz="500" b="1" dirty="0">
              <a:solidFill>
                <a:srgbClr val="363636"/>
              </a:solidFill>
            </a:endParaRPr>
          </a:p>
        </p:txBody>
      </p:sp>
      <p:sp>
        <p:nvSpPr>
          <p:cNvPr id="312" name="TextBox 311"/>
          <p:cNvSpPr txBox="1"/>
          <p:nvPr/>
        </p:nvSpPr>
        <p:spPr>
          <a:xfrm>
            <a:off x="2106528" y="3778645"/>
            <a:ext cx="219932" cy="169277"/>
          </a:xfrm>
          <a:prstGeom prst="rect">
            <a:avLst/>
          </a:prstGeom>
          <a:noFill/>
        </p:spPr>
        <p:txBody>
          <a:bodyPr wrap="none" rtlCol="0">
            <a:spAutoFit/>
          </a:bodyPr>
          <a:lstStyle/>
          <a:p>
            <a:pPr algn="ctr"/>
            <a:r>
              <a:rPr lang="en-US" sz="500" b="1" dirty="0" smtClean="0">
                <a:solidFill>
                  <a:srgbClr val="363636"/>
                </a:solidFill>
              </a:rPr>
              <a:t>5</a:t>
            </a:r>
            <a:endParaRPr lang="en-US" sz="500" b="1" dirty="0">
              <a:solidFill>
                <a:srgbClr val="363636"/>
              </a:solidFill>
            </a:endParaRPr>
          </a:p>
        </p:txBody>
      </p:sp>
      <p:sp>
        <p:nvSpPr>
          <p:cNvPr id="313" name="TextBox 312"/>
          <p:cNvSpPr txBox="1"/>
          <p:nvPr/>
        </p:nvSpPr>
        <p:spPr>
          <a:xfrm>
            <a:off x="2088896" y="3638281"/>
            <a:ext cx="255198" cy="169277"/>
          </a:xfrm>
          <a:prstGeom prst="rect">
            <a:avLst/>
          </a:prstGeom>
          <a:noFill/>
        </p:spPr>
        <p:txBody>
          <a:bodyPr wrap="none" rtlCol="0">
            <a:spAutoFit/>
          </a:bodyPr>
          <a:lstStyle/>
          <a:p>
            <a:pPr algn="ctr"/>
            <a:r>
              <a:rPr lang="en-US" sz="500" b="1" dirty="0" smtClean="0">
                <a:solidFill>
                  <a:srgbClr val="363636"/>
                </a:solidFill>
              </a:rPr>
              <a:t>10</a:t>
            </a:r>
            <a:endParaRPr lang="en-US" sz="500" b="1" dirty="0">
              <a:solidFill>
                <a:srgbClr val="363636"/>
              </a:solidFill>
            </a:endParaRPr>
          </a:p>
        </p:txBody>
      </p:sp>
      <p:sp>
        <p:nvSpPr>
          <p:cNvPr id="314" name="TextBox 313"/>
          <p:cNvSpPr txBox="1"/>
          <p:nvPr/>
        </p:nvSpPr>
        <p:spPr>
          <a:xfrm>
            <a:off x="2088896" y="3497917"/>
            <a:ext cx="255198" cy="169277"/>
          </a:xfrm>
          <a:prstGeom prst="rect">
            <a:avLst/>
          </a:prstGeom>
          <a:noFill/>
        </p:spPr>
        <p:txBody>
          <a:bodyPr wrap="none" rtlCol="0">
            <a:spAutoFit/>
          </a:bodyPr>
          <a:lstStyle/>
          <a:p>
            <a:pPr algn="ctr"/>
            <a:r>
              <a:rPr lang="en-US" sz="500" b="1" dirty="0" smtClean="0">
                <a:solidFill>
                  <a:srgbClr val="363636"/>
                </a:solidFill>
              </a:rPr>
              <a:t>15</a:t>
            </a:r>
            <a:endParaRPr lang="en-US" sz="500" b="1" dirty="0">
              <a:solidFill>
                <a:srgbClr val="363636"/>
              </a:solidFill>
            </a:endParaRPr>
          </a:p>
        </p:txBody>
      </p:sp>
      <p:sp>
        <p:nvSpPr>
          <p:cNvPr id="315" name="TextBox 314"/>
          <p:cNvSpPr txBox="1"/>
          <p:nvPr/>
        </p:nvSpPr>
        <p:spPr>
          <a:xfrm>
            <a:off x="2088896" y="3357553"/>
            <a:ext cx="255198" cy="169277"/>
          </a:xfrm>
          <a:prstGeom prst="rect">
            <a:avLst/>
          </a:prstGeom>
          <a:noFill/>
        </p:spPr>
        <p:txBody>
          <a:bodyPr wrap="none" rtlCol="0">
            <a:spAutoFit/>
          </a:bodyPr>
          <a:lstStyle/>
          <a:p>
            <a:pPr algn="ctr"/>
            <a:r>
              <a:rPr lang="en-US" sz="500" b="1" dirty="0" smtClean="0">
                <a:solidFill>
                  <a:srgbClr val="363636"/>
                </a:solidFill>
              </a:rPr>
              <a:t>20</a:t>
            </a:r>
            <a:endParaRPr lang="en-US" sz="500" b="1" dirty="0">
              <a:solidFill>
                <a:srgbClr val="363636"/>
              </a:solidFill>
            </a:endParaRPr>
          </a:p>
        </p:txBody>
      </p:sp>
      <p:sp>
        <p:nvSpPr>
          <p:cNvPr id="316" name="TextBox 315"/>
          <p:cNvSpPr txBox="1"/>
          <p:nvPr/>
        </p:nvSpPr>
        <p:spPr>
          <a:xfrm>
            <a:off x="2088896" y="3217189"/>
            <a:ext cx="255198" cy="169277"/>
          </a:xfrm>
          <a:prstGeom prst="rect">
            <a:avLst/>
          </a:prstGeom>
          <a:noFill/>
        </p:spPr>
        <p:txBody>
          <a:bodyPr wrap="none" rtlCol="0">
            <a:spAutoFit/>
          </a:bodyPr>
          <a:lstStyle/>
          <a:p>
            <a:pPr algn="ctr"/>
            <a:r>
              <a:rPr lang="en-US" sz="500" b="1" dirty="0" smtClean="0">
                <a:solidFill>
                  <a:srgbClr val="363636"/>
                </a:solidFill>
              </a:rPr>
              <a:t>25</a:t>
            </a:r>
            <a:endParaRPr lang="en-US" sz="500" b="1" dirty="0">
              <a:solidFill>
                <a:srgbClr val="363636"/>
              </a:solidFill>
            </a:endParaRPr>
          </a:p>
        </p:txBody>
      </p:sp>
      <p:sp>
        <p:nvSpPr>
          <p:cNvPr id="317" name="TextBox 316"/>
          <p:cNvSpPr txBox="1"/>
          <p:nvPr/>
        </p:nvSpPr>
        <p:spPr>
          <a:xfrm>
            <a:off x="2088896" y="3076825"/>
            <a:ext cx="255198" cy="169277"/>
          </a:xfrm>
          <a:prstGeom prst="rect">
            <a:avLst/>
          </a:prstGeom>
          <a:noFill/>
        </p:spPr>
        <p:txBody>
          <a:bodyPr wrap="none" rtlCol="0">
            <a:spAutoFit/>
          </a:bodyPr>
          <a:lstStyle/>
          <a:p>
            <a:pPr algn="ctr"/>
            <a:r>
              <a:rPr lang="en-US" sz="500" b="1" dirty="0" smtClean="0">
                <a:solidFill>
                  <a:srgbClr val="363636"/>
                </a:solidFill>
              </a:rPr>
              <a:t>30</a:t>
            </a:r>
            <a:endParaRPr lang="en-US" sz="500" b="1" dirty="0">
              <a:solidFill>
                <a:srgbClr val="363636"/>
              </a:solidFill>
            </a:endParaRPr>
          </a:p>
        </p:txBody>
      </p:sp>
      <p:sp>
        <p:nvSpPr>
          <p:cNvPr id="318" name="TextBox 317"/>
          <p:cNvSpPr txBox="1"/>
          <p:nvPr/>
        </p:nvSpPr>
        <p:spPr>
          <a:xfrm>
            <a:off x="2088896" y="2949984"/>
            <a:ext cx="255198" cy="169277"/>
          </a:xfrm>
          <a:prstGeom prst="rect">
            <a:avLst/>
          </a:prstGeom>
          <a:noFill/>
        </p:spPr>
        <p:txBody>
          <a:bodyPr wrap="none" rtlCol="0">
            <a:spAutoFit/>
          </a:bodyPr>
          <a:lstStyle/>
          <a:p>
            <a:pPr algn="ctr"/>
            <a:r>
              <a:rPr lang="en-US" sz="500" b="1" dirty="0" smtClean="0">
                <a:solidFill>
                  <a:srgbClr val="363636"/>
                </a:solidFill>
              </a:rPr>
              <a:t>35</a:t>
            </a:r>
            <a:endParaRPr lang="en-US" sz="500" b="1" dirty="0">
              <a:solidFill>
                <a:srgbClr val="363636"/>
              </a:solidFill>
            </a:endParaRPr>
          </a:p>
        </p:txBody>
      </p:sp>
      <p:cxnSp>
        <p:nvCxnSpPr>
          <p:cNvPr id="319" name="Straight Connector 318"/>
          <p:cNvCxnSpPr/>
          <p:nvPr/>
        </p:nvCxnSpPr>
        <p:spPr>
          <a:xfrm flipV="1">
            <a:off x="2323683" y="4034087"/>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2269981" y="3873067"/>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2269981" y="3734549"/>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2269981" y="359603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2269981" y="3457513"/>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2269981" y="3318995"/>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2269981" y="3180477"/>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2269981" y="3041959"/>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V="1">
            <a:off x="2500671" y="4034087"/>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V="1">
            <a:off x="2677659" y="4034087"/>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V="1">
            <a:off x="2854647" y="4034087"/>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V="1">
            <a:off x="3031635" y="4034087"/>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flipV="1">
            <a:off x="3208623" y="4034087"/>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V="1">
            <a:off x="3385611" y="4034087"/>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V="1">
            <a:off x="3562601" y="4034087"/>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sp>
        <p:nvSpPr>
          <p:cNvPr id="334" name="TextBox 333"/>
          <p:cNvSpPr txBox="1"/>
          <p:nvPr/>
        </p:nvSpPr>
        <p:spPr>
          <a:xfrm>
            <a:off x="2213716" y="4013444"/>
            <a:ext cx="219933" cy="169277"/>
          </a:xfrm>
          <a:prstGeom prst="rect">
            <a:avLst/>
          </a:prstGeom>
          <a:noFill/>
        </p:spPr>
        <p:txBody>
          <a:bodyPr wrap="none" rtlCol="0">
            <a:spAutoFit/>
          </a:bodyPr>
          <a:lstStyle/>
          <a:p>
            <a:pPr algn="ctr"/>
            <a:r>
              <a:rPr lang="en-US" sz="500" b="1" dirty="0" smtClean="0">
                <a:solidFill>
                  <a:srgbClr val="363636"/>
                </a:solidFill>
              </a:rPr>
              <a:t>0</a:t>
            </a:r>
            <a:endParaRPr lang="en-US" sz="500" b="1" dirty="0">
              <a:solidFill>
                <a:srgbClr val="363636"/>
              </a:solidFill>
            </a:endParaRPr>
          </a:p>
        </p:txBody>
      </p:sp>
      <p:sp>
        <p:nvSpPr>
          <p:cNvPr id="335" name="TextBox 334"/>
          <p:cNvSpPr txBox="1"/>
          <p:nvPr/>
        </p:nvSpPr>
        <p:spPr>
          <a:xfrm>
            <a:off x="2373071" y="4013444"/>
            <a:ext cx="255199" cy="169277"/>
          </a:xfrm>
          <a:prstGeom prst="rect">
            <a:avLst/>
          </a:prstGeom>
          <a:noFill/>
        </p:spPr>
        <p:txBody>
          <a:bodyPr wrap="none" rtlCol="0">
            <a:spAutoFit/>
          </a:bodyPr>
          <a:lstStyle/>
          <a:p>
            <a:pPr algn="ctr"/>
            <a:r>
              <a:rPr lang="en-US" sz="500" b="1" dirty="0" smtClean="0">
                <a:solidFill>
                  <a:srgbClr val="363636"/>
                </a:solidFill>
              </a:rPr>
              <a:t>10</a:t>
            </a:r>
            <a:endParaRPr lang="en-US" sz="500" b="1" dirty="0">
              <a:solidFill>
                <a:srgbClr val="363636"/>
              </a:solidFill>
            </a:endParaRPr>
          </a:p>
        </p:txBody>
      </p:sp>
      <p:sp>
        <p:nvSpPr>
          <p:cNvPr id="336" name="TextBox 335"/>
          <p:cNvSpPr txBox="1"/>
          <p:nvPr/>
        </p:nvSpPr>
        <p:spPr>
          <a:xfrm>
            <a:off x="2550059" y="4013444"/>
            <a:ext cx="255199" cy="169277"/>
          </a:xfrm>
          <a:prstGeom prst="rect">
            <a:avLst/>
          </a:prstGeom>
          <a:noFill/>
        </p:spPr>
        <p:txBody>
          <a:bodyPr wrap="none" rtlCol="0">
            <a:spAutoFit/>
          </a:bodyPr>
          <a:lstStyle/>
          <a:p>
            <a:pPr algn="ctr"/>
            <a:r>
              <a:rPr lang="en-US" sz="500" b="1" dirty="0" smtClean="0">
                <a:solidFill>
                  <a:srgbClr val="363636"/>
                </a:solidFill>
              </a:rPr>
              <a:t>20</a:t>
            </a:r>
            <a:endParaRPr lang="en-US" sz="500" b="1" dirty="0">
              <a:solidFill>
                <a:srgbClr val="363636"/>
              </a:solidFill>
            </a:endParaRPr>
          </a:p>
        </p:txBody>
      </p:sp>
      <p:sp>
        <p:nvSpPr>
          <p:cNvPr id="337" name="TextBox 336"/>
          <p:cNvSpPr txBox="1"/>
          <p:nvPr/>
        </p:nvSpPr>
        <p:spPr>
          <a:xfrm>
            <a:off x="2727047" y="4013444"/>
            <a:ext cx="255199" cy="169277"/>
          </a:xfrm>
          <a:prstGeom prst="rect">
            <a:avLst/>
          </a:prstGeom>
          <a:noFill/>
        </p:spPr>
        <p:txBody>
          <a:bodyPr wrap="none" rtlCol="0">
            <a:spAutoFit/>
          </a:bodyPr>
          <a:lstStyle/>
          <a:p>
            <a:pPr algn="ctr"/>
            <a:r>
              <a:rPr lang="en-US" sz="500" b="1" dirty="0" smtClean="0">
                <a:solidFill>
                  <a:srgbClr val="363636"/>
                </a:solidFill>
              </a:rPr>
              <a:t>30</a:t>
            </a:r>
            <a:endParaRPr lang="en-US" sz="500" b="1" dirty="0">
              <a:solidFill>
                <a:srgbClr val="363636"/>
              </a:solidFill>
            </a:endParaRPr>
          </a:p>
        </p:txBody>
      </p:sp>
      <p:sp>
        <p:nvSpPr>
          <p:cNvPr id="338" name="TextBox 337"/>
          <p:cNvSpPr txBox="1"/>
          <p:nvPr/>
        </p:nvSpPr>
        <p:spPr>
          <a:xfrm>
            <a:off x="2904035" y="4013444"/>
            <a:ext cx="255199" cy="169277"/>
          </a:xfrm>
          <a:prstGeom prst="rect">
            <a:avLst/>
          </a:prstGeom>
          <a:noFill/>
        </p:spPr>
        <p:txBody>
          <a:bodyPr wrap="none" rtlCol="0">
            <a:spAutoFit/>
          </a:bodyPr>
          <a:lstStyle/>
          <a:p>
            <a:pPr algn="ctr"/>
            <a:r>
              <a:rPr lang="en-US" sz="500" b="1" dirty="0" smtClean="0">
                <a:solidFill>
                  <a:srgbClr val="363636"/>
                </a:solidFill>
              </a:rPr>
              <a:t>40</a:t>
            </a:r>
            <a:endParaRPr lang="en-US" sz="500" b="1" dirty="0">
              <a:solidFill>
                <a:srgbClr val="363636"/>
              </a:solidFill>
            </a:endParaRPr>
          </a:p>
        </p:txBody>
      </p:sp>
      <p:sp>
        <p:nvSpPr>
          <p:cNvPr id="339" name="TextBox 338"/>
          <p:cNvSpPr txBox="1"/>
          <p:nvPr/>
        </p:nvSpPr>
        <p:spPr>
          <a:xfrm>
            <a:off x="3081023" y="4013444"/>
            <a:ext cx="255199" cy="169277"/>
          </a:xfrm>
          <a:prstGeom prst="rect">
            <a:avLst/>
          </a:prstGeom>
          <a:noFill/>
        </p:spPr>
        <p:txBody>
          <a:bodyPr wrap="none" rtlCol="0">
            <a:spAutoFit/>
          </a:bodyPr>
          <a:lstStyle/>
          <a:p>
            <a:pPr algn="ctr"/>
            <a:r>
              <a:rPr lang="en-US" sz="500" b="1" dirty="0" smtClean="0">
                <a:solidFill>
                  <a:srgbClr val="363636"/>
                </a:solidFill>
              </a:rPr>
              <a:t>50</a:t>
            </a:r>
            <a:endParaRPr lang="en-US" sz="500" b="1" dirty="0">
              <a:solidFill>
                <a:srgbClr val="363636"/>
              </a:solidFill>
            </a:endParaRPr>
          </a:p>
        </p:txBody>
      </p:sp>
      <p:sp>
        <p:nvSpPr>
          <p:cNvPr id="340" name="TextBox 339"/>
          <p:cNvSpPr txBox="1"/>
          <p:nvPr/>
        </p:nvSpPr>
        <p:spPr>
          <a:xfrm>
            <a:off x="3258011" y="4013444"/>
            <a:ext cx="255199" cy="169277"/>
          </a:xfrm>
          <a:prstGeom prst="rect">
            <a:avLst/>
          </a:prstGeom>
          <a:noFill/>
        </p:spPr>
        <p:txBody>
          <a:bodyPr wrap="none" rtlCol="0">
            <a:spAutoFit/>
          </a:bodyPr>
          <a:lstStyle/>
          <a:p>
            <a:pPr algn="ctr"/>
            <a:r>
              <a:rPr lang="en-US" sz="500" b="1" dirty="0" smtClean="0">
                <a:solidFill>
                  <a:srgbClr val="363636"/>
                </a:solidFill>
              </a:rPr>
              <a:t>60</a:t>
            </a:r>
            <a:endParaRPr lang="en-US" sz="500" b="1" dirty="0">
              <a:solidFill>
                <a:srgbClr val="363636"/>
              </a:solidFill>
            </a:endParaRPr>
          </a:p>
        </p:txBody>
      </p:sp>
      <p:sp>
        <p:nvSpPr>
          <p:cNvPr id="341" name="TextBox 340"/>
          <p:cNvSpPr txBox="1"/>
          <p:nvPr/>
        </p:nvSpPr>
        <p:spPr>
          <a:xfrm>
            <a:off x="3400474" y="4013444"/>
            <a:ext cx="255199" cy="169277"/>
          </a:xfrm>
          <a:prstGeom prst="rect">
            <a:avLst/>
          </a:prstGeom>
          <a:noFill/>
        </p:spPr>
        <p:txBody>
          <a:bodyPr wrap="none" rtlCol="0">
            <a:spAutoFit/>
          </a:bodyPr>
          <a:lstStyle/>
          <a:p>
            <a:pPr algn="ctr"/>
            <a:r>
              <a:rPr lang="en-US" sz="500" b="1" dirty="0" smtClean="0">
                <a:solidFill>
                  <a:srgbClr val="363636"/>
                </a:solidFill>
              </a:rPr>
              <a:t>70</a:t>
            </a:r>
            <a:endParaRPr lang="en-US" sz="500" b="1" dirty="0">
              <a:solidFill>
                <a:srgbClr val="363636"/>
              </a:solidFill>
            </a:endParaRPr>
          </a:p>
        </p:txBody>
      </p:sp>
      <p:sp>
        <p:nvSpPr>
          <p:cNvPr id="342" name="TextBox 341"/>
          <p:cNvSpPr txBox="1"/>
          <p:nvPr/>
        </p:nvSpPr>
        <p:spPr>
          <a:xfrm>
            <a:off x="2407312" y="4151226"/>
            <a:ext cx="1067920" cy="215444"/>
          </a:xfrm>
          <a:prstGeom prst="rect">
            <a:avLst/>
          </a:prstGeom>
          <a:noFill/>
        </p:spPr>
        <p:txBody>
          <a:bodyPr wrap="none" rtlCol="0">
            <a:spAutoFit/>
          </a:bodyPr>
          <a:lstStyle/>
          <a:p>
            <a:pPr algn="ctr"/>
            <a:r>
              <a:rPr lang="en-US" sz="800" b="1" dirty="0" smtClean="0">
                <a:solidFill>
                  <a:srgbClr val="363636"/>
                </a:solidFill>
              </a:rPr>
              <a:t>Recurrence score</a:t>
            </a:r>
            <a:endParaRPr lang="en-US" sz="800" b="1" dirty="0">
              <a:solidFill>
                <a:srgbClr val="363636"/>
              </a:solidFill>
            </a:endParaRPr>
          </a:p>
        </p:txBody>
      </p:sp>
      <p:sp>
        <p:nvSpPr>
          <p:cNvPr id="343" name="TextBox 342"/>
          <p:cNvSpPr txBox="1"/>
          <p:nvPr/>
        </p:nvSpPr>
        <p:spPr>
          <a:xfrm rot="16200000">
            <a:off x="1322308" y="3400986"/>
            <a:ext cx="1580882" cy="200055"/>
          </a:xfrm>
          <a:prstGeom prst="rect">
            <a:avLst/>
          </a:prstGeom>
          <a:noFill/>
        </p:spPr>
        <p:txBody>
          <a:bodyPr wrap="none" rtlCol="0">
            <a:spAutoFit/>
          </a:bodyPr>
          <a:lstStyle/>
          <a:p>
            <a:pPr algn="ctr"/>
            <a:r>
              <a:rPr lang="en-US" sz="700" b="1" dirty="0" smtClean="0">
                <a:solidFill>
                  <a:srgbClr val="363636"/>
                </a:solidFill>
              </a:rPr>
              <a:t>Risk of recurrence at 5 years (%)</a:t>
            </a:r>
            <a:endParaRPr lang="en-US" sz="700" b="1" dirty="0">
              <a:solidFill>
                <a:srgbClr val="363636"/>
              </a:solidFill>
            </a:endParaRPr>
          </a:p>
        </p:txBody>
      </p:sp>
      <p:cxnSp>
        <p:nvCxnSpPr>
          <p:cNvPr id="344" name="Straight Connector 343"/>
          <p:cNvCxnSpPr/>
          <p:nvPr/>
        </p:nvCxnSpPr>
        <p:spPr>
          <a:xfrm>
            <a:off x="271461" y="4064184"/>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2269981" y="4011582"/>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sp>
        <p:nvSpPr>
          <p:cNvPr id="346" name="Freeform 345"/>
          <p:cNvSpPr/>
          <p:nvPr/>
        </p:nvSpPr>
        <p:spPr>
          <a:xfrm>
            <a:off x="2360655" y="3279444"/>
            <a:ext cx="1209675" cy="481013"/>
          </a:xfrm>
          <a:custGeom>
            <a:avLst/>
            <a:gdLst>
              <a:gd name="connsiteX0" fmla="*/ 0 w 1209675"/>
              <a:gd name="connsiteY0" fmla="*/ 481013 h 481013"/>
              <a:gd name="connsiteX1" fmla="*/ 681037 w 1209675"/>
              <a:gd name="connsiteY1" fmla="*/ 250031 h 481013"/>
              <a:gd name="connsiteX2" fmla="*/ 1209675 w 1209675"/>
              <a:gd name="connsiteY2" fmla="*/ 0 h 481013"/>
            </a:gdLst>
            <a:ahLst/>
            <a:cxnLst>
              <a:cxn ang="0">
                <a:pos x="connsiteX0" y="connsiteY0"/>
              </a:cxn>
              <a:cxn ang="0">
                <a:pos x="connsiteX1" y="connsiteY1"/>
              </a:cxn>
              <a:cxn ang="0">
                <a:pos x="connsiteX2" y="connsiteY2"/>
              </a:cxn>
            </a:cxnLst>
            <a:rect l="l" t="t" r="r" b="b"/>
            <a:pathLst>
              <a:path w="1209675" h="481013">
                <a:moveTo>
                  <a:pt x="0" y="481013"/>
                </a:moveTo>
                <a:cubicBezTo>
                  <a:pt x="239712" y="405606"/>
                  <a:pt x="479424" y="330200"/>
                  <a:pt x="681037" y="250031"/>
                </a:cubicBezTo>
                <a:cubicBezTo>
                  <a:pt x="882650" y="169862"/>
                  <a:pt x="1046162" y="84931"/>
                  <a:pt x="1209675" y="0"/>
                </a:cubicBezTo>
              </a:path>
            </a:pathLst>
          </a:cu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47" name="Freeform 346"/>
          <p:cNvSpPr/>
          <p:nvPr/>
        </p:nvSpPr>
        <p:spPr>
          <a:xfrm>
            <a:off x="2351130" y="3022269"/>
            <a:ext cx="1112044" cy="597694"/>
          </a:xfrm>
          <a:custGeom>
            <a:avLst/>
            <a:gdLst>
              <a:gd name="connsiteX0" fmla="*/ 0 w 1112044"/>
              <a:gd name="connsiteY0" fmla="*/ 597694 h 597694"/>
              <a:gd name="connsiteX1" fmla="*/ 609600 w 1112044"/>
              <a:gd name="connsiteY1" fmla="*/ 450056 h 597694"/>
              <a:gd name="connsiteX2" fmla="*/ 1112044 w 1112044"/>
              <a:gd name="connsiteY2" fmla="*/ 0 h 597694"/>
            </a:gdLst>
            <a:ahLst/>
            <a:cxnLst>
              <a:cxn ang="0">
                <a:pos x="connsiteX0" y="connsiteY0"/>
              </a:cxn>
              <a:cxn ang="0">
                <a:pos x="connsiteX1" y="connsiteY1"/>
              </a:cxn>
              <a:cxn ang="0">
                <a:pos x="connsiteX2" y="connsiteY2"/>
              </a:cxn>
            </a:cxnLst>
            <a:rect l="l" t="t" r="r" b="b"/>
            <a:pathLst>
              <a:path w="1112044" h="597694">
                <a:moveTo>
                  <a:pt x="0" y="597694"/>
                </a:moveTo>
                <a:cubicBezTo>
                  <a:pt x="212129" y="573683"/>
                  <a:pt x="424259" y="549672"/>
                  <a:pt x="609600" y="450056"/>
                </a:cubicBezTo>
                <a:cubicBezTo>
                  <a:pt x="794941" y="350440"/>
                  <a:pt x="953492" y="175220"/>
                  <a:pt x="1112044" y="0"/>
                </a:cubicBez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48" name="Freeform 347"/>
          <p:cNvSpPr/>
          <p:nvPr/>
        </p:nvSpPr>
        <p:spPr>
          <a:xfrm>
            <a:off x="2355892" y="3534238"/>
            <a:ext cx="1188244" cy="323850"/>
          </a:xfrm>
          <a:custGeom>
            <a:avLst/>
            <a:gdLst>
              <a:gd name="connsiteX0" fmla="*/ 0 w 1188244"/>
              <a:gd name="connsiteY0" fmla="*/ 323850 h 323850"/>
              <a:gd name="connsiteX1" fmla="*/ 540544 w 1188244"/>
              <a:gd name="connsiteY1" fmla="*/ 107156 h 323850"/>
              <a:gd name="connsiteX2" fmla="*/ 1188244 w 1188244"/>
              <a:gd name="connsiteY2" fmla="*/ 0 h 323850"/>
            </a:gdLst>
            <a:ahLst/>
            <a:cxnLst>
              <a:cxn ang="0">
                <a:pos x="connsiteX0" y="connsiteY0"/>
              </a:cxn>
              <a:cxn ang="0">
                <a:pos x="connsiteX1" y="connsiteY1"/>
              </a:cxn>
              <a:cxn ang="0">
                <a:pos x="connsiteX2" y="connsiteY2"/>
              </a:cxn>
            </a:cxnLst>
            <a:rect l="l" t="t" r="r" b="b"/>
            <a:pathLst>
              <a:path w="1188244" h="323850">
                <a:moveTo>
                  <a:pt x="0" y="323850"/>
                </a:moveTo>
                <a:cubicBezTo>
                  <a:pt x="171251" y="242490"/>
                  <a:pt x="342503" y="161131"/>
                  <a:pt x="540544" y="107156"/>
                </a:cubicBezTo>
                <a:cubicBezTo>
                  <a:pt x="738585" y="53181"/>
                  <a:pt x="1078310" y="9128"/>
                  <a:pt x="1188244" y="0"/>
                </a:cubicBez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pic>
        <p:nvPicPr>
          <p:cNvPr id="349" name="Picture 3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976" y="3941627"/>
            <a:ext cx="1225539" cy="75253"/>
          </a:xfrm>
          <a:prstGeom prst="rect">
            <a:avLst/>
          </a:prstGeom>
        </p:spPr>
      </p:pic>
      <p:sp>
        <p:nvSpPr>
          <p:cNvPr id="350" name="Rectangle 349"/>
          <p:cNvSpPr/>
          <p:nvPr/>
        </p:nvSpPr>
        <p:spPr>
          <a:xfrm>
            <a:off x="3994856" y="2936115"/>
            <a:ext cx="1287888" cy="1143644"/>
          </a:xfrm>
          <a:prstGeom prst="rect">
            <a:avLst/>
          </a:prstGeom>
          <a:noFill/>
          <a:ln w="1270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51" name="TextBox 350"/>
          <p:cNvSpPr txBox="1"/>
          <p:nvPr/>
        </p:nvSpPr>
        <p:spPr>
          <a:xfrm>
            <a:off x="3795183" y="3966065"/>
            <a:ext cx="219933" cy="169277"/>
          </a:xfrm>
          <a:prstGeom prst="rect">
            <a:avLst/>
          </a:prstGeom>
          <a:noFill/>
        </p:spPr>
        <p:txBody>
          <a:bodyPr wrap="none" rtlCol="0">
            <a:spAutoFit/>
          </a:bodyPr>
          <a:lstStyle/>
          <a:p>
            <a:pPr algn="ctr"/>
            <a:r>
              <a:rPr lang="en-US" sz="500" b="1" dirty="0" smtClean="0">
                <a:solidFill>
                  <a:srgbClr val="363636"/>
                </a:solidFill>
              </a:rPr>
              <a:t>0</a:t>
            </a:r>
            <a:endParaRPr lang="en-US" sz="500" b="1" dirty="0">
              <a:solidFill>
                <a:srgbClr val="363636"/>
              </a:solidFill>
            </a:endParaRPr>
          </a:p>
        </p:txBody>
      </p:sp>
      <p:sp>
        <p:nvSpPr>
          <p:cNvPr id="352" name="TextBox 351"/>
          <p:cNvSpPr txBox="1"/>
          <p:nvPr/>
        </p:nvSpPr>
        <p:spPr>
          <a:xfrm>
            <a:off x="3777551" y="3827935"/>
            <a:ext cx="255199" cy="169277"/>
          </a:xfrm>
          <a:prstGeom prst="rect">
            <a:avLst/>
          </a:prstGeom>
          <a:noFill/>
        </p:spPr>
        <p:txBody>
          <a:bodyPr wrap="none" rtlCol="0">
            <a:spAutoFit/>
          </a:bodyPr>
          <a:lstStyle/>
          <a:p>
            <a:pPr algn="ctr"/>
            <a:r>
              <a:rPr lang="en-US" sz="500" b="1" dirty="0" smtClean="0">
                <a:solidFill>
                  <a:srgbClr val="363636"/>
                </a:solidFill>
              </a:rPr>
              <a:t>10</a:t>
            </a:r>
            <a:endParaRPr lang="en-US" sz="500" b="1" dirty="0">
              <a:solidFill>
                <a:srgbClr val="363636"/>
              </a:solidFill>
            </a:endParaRPr>
          </a:p>
        </p:txBody>
      </p:sp>
      <p:sp>
        <p:nvSpPr>
          <p:cNvPr id="353" name="TextBox 352"/>
          <p:cNvSpPr txBox="1"/>
          <p:nvPr/>
        </p:nvSpPr>
        <p:spPr>
          <a:xfrm>
            <a:off x="3777551" y="3689806"/>
            <a:ext cx="255199" cy="169277"/>
          </a:xfrm>
          <a:prstGeom prst="rect">
            <a:avLst/>
          </a:prstGeom>
          <a:noFill/>
        </p:spPr>
        <p:txBody>
          <a:bodyPr wrap="none" rtlCol="0">
            <a:spAutoFit/>
          </a:bodyPr>
          <a:lstStyle/>
          <a:p>
            <a:pPr algn="ctr"/>
            <a:r>
              <a:rPr lang="en-US" sz="500" b="1" dirty="0" smtClean="0">
                <a:solidFill>
                  <a:srgbClr val="363636"/>
                </a:solidFill>
              </a:rPr>
              <a:t>20</a:t>
            </a:r>
            <a:endParaRPr lang="en-US" sz="500" b="1" dirty="0">
              <a:solidFill>
                <a:srgbClr val="363636"/>
              </a:solidFill>
            </a:endParaRPr>
          </a:p>
        </p:txBody>
      </p:sp>
      <p:sp>
        <p:nvSpPr>
          <p:cNvPr id="354" name="TextBox 353"/>
          <p:cNvSpPr txBox="1"/>
          <p:nvPr/>
        </p:nvSpPr>
        <p:spPr>
          <a:xfrm>
            <a:off x="3777551" y="3551677"/>
            <a:ext cx="255199" cy="169277"/>
          </a:xfrm>
          <a:prstGeom prst="rect">
            <a:avLst/>
          </a:prstGeom>
          <a:noFill/>
        </p:spPr>
        <p:txBody>
          <a:bodyPr wrap="none" rtlCol="0">
            <a:spAutoFit/>
          </a:bodyPr>
          <a:lstStyle/>
          <a:p>
            <a:pPr algn="ctr"/>
            <a:r>
              <a:rPr lang="en-US" sz="500" b="1" dirty="0" smtClean="0">
                <a:solidFill>
                  <a:srgbClr val="363636"/>
                </a:solidFill>
              </a:rPr>
              <a:t>30</a:t>
            </a:r>
            <a:endParaRPr lang="en-US" sz="500" b="1" dirty="0">
              <a:solidFill>
                <a:srgbClr val="363636"/>
              </a:solidFill>
            </a:endParaRPr>
          </a:p>
        </p:txBody>
      </p:sp>
      <p:sp>
        <p:nvSpPr>
          <p:cNvPr id="355" name="TextBox 354"/>
          <p:cNvSpPr txBox="1"/>
          <p:nvPr/>
        </p:nvSpPr>
        <p:spPr>
          <a:xfrm>
            <a:off x="3777551" y="3413548"/>
            <a:ext cx="255199" cy="169277"/>
          </a:xfrm>
          <a:prstGeom prst="rect">
            <a:avLst/>
          </a:prstGeom>
          <a:noFill/>
        </p:spPr>
        <p:txBody>
          <a:bodyPr wrap="none" rtlCol="0">
            <a:spAutoFit/>
          </a:bodyPr>
          <a:lstStyle/>
          <a:p>
            <a:pPr algn="ctr"/>
            <a:r>
              <a:rPr lang="en-US" sz="500" b="1" dirty="0" smtClean="0">
                <a:solidFill>
                  <a:srgbClr val="363636"/>
                </a:solidFill>
              </a:rPr>
              <a:t>40</a:t>
            </a:r>
            <a:endParaRPr lang="en-US" sz="500" b="1" dirty="0">
              <a:solidFill>
                <a:srgbClr val="363636"/>
              </a:solidFill>
            </a:endParaRPr>
          </a:p>
        </p:txBody>
      </p:sp>
      <p:sp>
        <p:nvSpPr>
          <p:cNvPr id="356" name="TextBox 355"/>
          <p:cNvSpPr txBox="1"/>
          <p:nvPr/>
        </p:nvSpPr>
        <p:spPr>
          <a:xfrm>
            <a:off x="3777551" y="3275419"/>
            <a:ext cx="255199" cy="169277"/>
          </a:xfrm>
          <a:prstGeom prst="rect">
            <a:avLst/>
          </a:prstGeom>
          <a:noFill/>
        </p:spPr>
        <p:txBody>
          <a:bodyPr wrap="none" rtlCol="0">
            <a:spAutoFit/>
          </a:bodyPr>
          <a:lstStyle/>
          <a:p>
            <a:pPr algn="ctr"/>
            <a:r>
              <a:rPr lang="en-US" sz="500" b="1" dirty="0" smtClean="0">
                <a:solidFill>
                  <a:srgbClr val="363636"/>
                </a:solidFill>
              </a:rPr>
              <a:t>50</a:t>
            </a:r>
            <a:endParaRPr lang="en-US" sz="500" b="1" dirty="0">
              <a:solidFill>
                <a:srgbClr val="363636"/>
              </a:solidFill>
            </a:endParaRPr>
          </a:p>
        </p:txBody>
      </p:sp>
      <p:sp>
        <p:nvSpPr>
          <p:cNvPr id="357" name="TextBox 356"/>
          <p:cNvSpPr txBox="1"/>
          <p:nvPr/>
        </p:nvSpPr>
        <p:spPr>
          <a:xfrm>
            <a:off x="3777551" y="3137290"/>
            <a:ext cx="255199" cy="169277"/>
          </a:xfrm>
          <a:prstGeom prst="rect">
            <a:avLst/>
          </a:prstGeom>
          <a:noFill/>
        </p:spPr>
        <p:txBody>
          <a:bodyPr wrap="none" rtlCol="0">
            <a:spAutoFit/>
          </a:bodyPr>
          <a:lstStyle/>
          <a:p>
            <a:pPr algn="ctr"/>
            <a:r>
              <a:rPr lang="en-US" sz="500" b="1" dirty="0" smtClean="0">
                <a:solidFill>
                  <a:srgbClr val="363636"/>
                </a:solidFill>
              </a:rPr>
              <a:t>60</a:t>
            </a:r>
            <a:endParaRPr lang="en-US" sz="500" b="1" dirty="0">
              <a:solidFill>
                <a:srgbClr val="363636"/>
              </a:solidFill>
            </a:endParaRPr>
          </a:p>
        </p:txBody>
      </p:sp>
      <p:sp>
        <p:nvSpPr>
          <p:cNvPr id="358" name="TextBox 357"/>
          <p:cNvSpPr txBox="1"/>
          <p:nvPr/>
        </p:nvSpPr>
        <p:spPr>
          <a:xfrm>
            <a:off x="3777551" y="2999161"/>
            <a:ext cx="255199" cy="169277"/>
          </a:xfrm>
          <a:prstGeom prst="rect">
            <a:avLst/>
          </a:prstGeom>
          <a:noFill/>
        </p:spPr>
        <p:txBody>
          <a:bodyPr wrap="none" rtlCol="0">
            <a:spAutoFit/>
          </a:bodyPr>
          <a:lstStyle/>
          <a:p>
            <a:pPr algn="ctr"/>
            <a:r>
              <a:rPr lang="en-US" sz="500" b="1" dirty="0" smtClean="0">
                <a:solidFill>
                  <a:srgbClr val="363636"/>
                </a:solidFill>
              </a:rPr>
              <a:t>70</a:t>
            </a:r>
            <a:endParaRPr lang="en-US" sz="500" b="1" dirty="0">
              <a:solidFill>
                <a:srgbClr val="363636"/>
              </a:solidFill>
            </a:endParaRPr>
          </a:p>
        </p:txBody>
      </p:sp>
      <p:sp>
        <p:nvSpPr>
          <p:cNvPr id="359" name="TextBox 358"/>
          <p:cNvSpPr txBox="1"/>
          <p:nvPr/>
        </p:nvSpPr>
        <p:spPr>
          <a:xfrm>
            <a:off x="3777551" y="2861032"/>
            <a:ext cx="255199" cy="169277"/>
          </a:xfrm>
          <a:prstGeom prst="rect">
            <a:avLst/>
          </a:prstGeom>
          <a:noFill/>
        </p:spPr>
        <p:txBody>
          <a:bodyPr wrap="none" rtlCol="0">
            <a:spAutoFit/>
          </a:bodyPr>
          <a:lstStyle/>
          <a:p>
            <a:pPr algn="ctr"/>
            <a:r>
              <a:rPr lang="en-US" sz="500" b="1" dirty="0" smtClean="0">
                <a:solidFill>
                  <a:srgbClr val="363636"/>
                </a:solidFill>
              </a:rPr>
              <a:t>80</a:t>
            </a:r>
            <a:endParaRPr lang="en-US" sz="500" b="1" dirty="0">
              <a:solidFill>
                <a:srgbClr val="363636"/>
              </a:solidFill>
            </a:endParaRPr>
          </a:p>
        </p:txBody>
      </p:sp>
      <p:cxnSp>
        <p:nvCxnSpPr>
          <p:cNvPr id="360" name="Straight Connector 359"/>
          <p:cNvCxnSpPr/>
          <p:nvPr/>
        </p:nvCxnSpPr>
        <p:spPr>
          <a:xfrm flipV="1">
            <a:off x="4012338"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3958636" y="3925247"/>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3958636" y="378631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3958636" y="3647375"/>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3958636" y="3508439"/>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3958636" y="3369503"/>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3958636" y="3230567"/>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3958636" y="309163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3958636" y="2952695"/>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flipV="1">
            <a:off x="4189326"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flipV="1">
            <a:off x="4366314"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flipV="1">
            <a:off x="4543302"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flipV="1">
            <a:off x="4720290"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flipV="1">
            <a:off x="4897278"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V="1">
            <a:off x="5074266"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V="1">
            <a:off x="5251256"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sp>
        <p:nvSpPr>
          <p:cNvPr id="376" name="TextBox 375"/>
          <p:cNvSpPr txBox="1"/>
          <p:nvPr/>
        </p:nvSpPr>
        <p:spPr>
          <a:xfrm>
            <a:off x="3905577" y="4072425"/>
            <a:ext cx="213520" cy="153888"/>
          </a:xfrm>
          <a:prstGeom prst="rect">
            <a:avLst/>
          </a:prstGeom>
          <a:noFill/>
        </p:spPr>
        <p:txBody>
          <a:bodyPr wrap="none" rtlCol="0">
            <a:spAutoFit/>
          </a:bodyPr>
          <a:lstStyle/>
          <a:p>
            <a:pPr algn="ctr"/>
            <a:r>
              <a:rPr lang="en-US" sz="400" b="1" dirty="0" smtClean="0">
                <a:solidFill>
                  <a:srgbClr val="363636"/>
                </a:solidFill>
              </a:rPr>
              <a:t>0</a:t>
            </a:r>
            <a:endParaRPr lang="en-US" sz="400" b="1" dirty="0">
              <a:solidFill>
                <a:srgbClr val="363636"/>
              </a:solidFill>
            </a:endParaRPr>
          </a:p>
        </p:txBody>
      </p:sp>
      <p:sp>
        <p:nvSpPr>
          <p:cNvPr id="377" name="TextBox 376"/>
          <p:cNvSpPr txBox="1"/>
          <p:nvPr/>
        </p:nvSpPr>
        <p:spPr>
          <a:xfrm>
            <a:off x="4061726" y="4060497"/>
            <a:ext cx="255199" cy="169277"/>
          </a:xfrm>
          <a:prstGeom prst="rect">
            <a:avLst/>
          </a:prstGeom>
          <a:noFill/>
        </p:spPr>
        <p:txBody>
          <a:bodyPr wrap="none" rtlCol="0">
            <a:spAutoFit/>
          </a:bodyPr>
          <a:lstStyle/>
          <a:p>
            <a:pPr algn="ctr"/>
            <a:r>
              <a:rPr lang="en-US" sz="500" b="1" dirty="0" smtClean="0">
                <a:solidFill>
                  <a:srgbClr val="363636"/>
                </a:solidFill>
              </a:rPr>
              <a:t>10</a:t>
            </a:r>
            <a:endParaRPr lang="en-US" sz="500" b="1" dirty="0">
              <a:solidFill>
                <a:srgbClr val="363636"/>
              </a:solidFill>
            </a:endParaRPr>
          </a:p>
        </p:txBody>
      </p:sp>
      <p:sp>
        <p:nvSpPr>
          <p:cNvPr id="378" name="TextBox 377"/>
          <p:cNvSpPr txBox="1"/>
          <p:nvPr/>
        </p:nvSpPr>
        <p:spPr>
          <a:xfrm>
            <a:off x="4238714" y="4060497"/>
            <a:ext cx="255199" cy="169277"/>
          </a:xfrm>
          <a:prstGeom prst="rect">
            <a:avLst/>
          </a:prstGeom>
          <a:noFill/>
        </p:spPr>
        <p:txBody>
          <a:bodyPr wrap="none" rtlCol="0">
            <a:spAutoFit/>
          </a:bodyPr>
          <a:lstStyle/>
          <a:p>
            <a:pPr algn="ctr"/>
            <a:r>
              <a:rPr lang="en-US" sz="500" b="1" dirty="0" smtClean="0">
                <a:solidFill>
                  <a:srgbClr val="363636"/>
                </a:solidFill>
              </a:rPr>
              <a:t>20</a:t>
            </a:r>
            <a:endParaRPr lang="en-US" sz="500" b="1" dirty="0">
              <a:solidFill>
                <a:srgbClr val="363636"/>
              </a:solidFill>
            </a:endParaRPr>
          </a:p>
        </p:txBody>
      </p:sp>
      <p:sp>
        <p:nvSpPr>
          <p:cNvPr id="379" name="TextBox 378"/>
          <p:cNvSpPr txBox="1"/>
          <p:nvPr/>
        </p:nvSpPr>
        <p:spPr>
          <a:xfrm>
            <a:off x="4415702" y="4060497"/>
            <a:ext cx="255199" cy="169277"/>
          </a:xfrm>
          <a:prstGeom prst="rect">
            <a:avLst/>
          </a:prstGeom>
          <a:noFill/>
        </p:spPr>
        <p:txBody>
          <a:bodyPr wrap="none" rtlCol="0">
            <a:spAutoFit/>
          </a:bodyPr>
          <a:lstStyle/>
          <a:p>
            <a:pPr algn="ctr"/>
            <a:r>
              <a:rPr lang="en-US" sz="500" b="1" dirty="0" smtClean="0">
                <a:solidFill>
                  <a:srgbClr val="363636"/>
                </a:solidFill>
              </a:rPr>
              <a:t>30</a:t>
            </a:r>
            <a:endParaRPr lang="en-US" sz="500" b="1" dirty="0">
              <a:solidFill>
                <a:srgbClr val="363636"/>
              </a:solidFill>
            </a:endParaRPr>
          </a:p>
        </p:txBody>
      </p:sp>
      <p:sp>
        <p:nvSpPr>
          <p:cNvPr id="380" name="TextBox 379"/>
          <p:cNvSpPr txBox="1"/>
          <p:nvPr/>
        </p:nvSpPr>
        <p:spPr>
          <a:xfrm>
            <a:off x="4592690" y="4060497"/>
            <a:ext cx="255199" cy="169277"/>
          </a:xfrm>
          <a:prstGeom prst="rect">
            <a:avLst/>
          </a:prstGeom>
          <a:noFill/>
        </p:spPr>
        <p:txBody>
          <a:bodyPr wrap="none" rtlCol="0">
            <a:spAutoFit/>
          </a:bodyPr>
          <a:lstStyle/>
          <a:p>
            <a:pPr algn="ctr"/>
            <a:r>
              <a:rPr lang="en-US" sz="500" b="1" dirty="0" smtClean="0">
                <a:solidFill>
                  <a:srgbClr val="363636"/>
                </a:solidFill>
              </a:rPr>
              <a:t>40</a:t>
            </a:r>
            <a:endParaRPr lang="en-US" sz="500" b="1" dirty="0">
              <a:solidFill>
                <a:srgbClr val="363636"/>
              </a:solidFill>
            </a:endParaRPr>
          </a:p>
        </p:txBody>
      </p:sp>
      <p:sp>
        <p:nvSpPr>
          <p:cNvPr id="381" name="TextBox 380"/>
          <p:cNvSpPr txBox="1"/>
          <p:nvPr/>
        </p:nvSpPr>
        <p:spPr>
          <a:xfrm>
            <a:off x="4769678" y="4060497"/>
            <a:ext cx="255199" cy="169277"/>
          </a:xfrm>
          <a:prstGeom prst="rect">
            <a:avLst/>
          </a:prstGeom>
          <a:noFill/>
        </p:spPr>
        <p:txBody>
          <a:bodyPr wrap="none" rtlCol="0">
            <a:spAutoFit/>
          </a:bodyPr>
          <a:lstStyle/>
          <a:p>
            <a:pPr algn="ctr"/>
            <a:r>
              <a:rPr lang="en-US" sz="500" b="1" dirty="0" smtClean="0">
                <a:solidFill>
                  <a:srgbClr val="363636"/>
                </a:solidFill>
              </a:rPr>
              <a:t>50</a:t>
            </a:r>
            <a:endParaRPr lang="en-US" sz="500" b="1" dirty="0">
              <a:solidFill>
                <a:srgbClr val="363636"/>
              </a:solidFill>
            </a:endParaRPr>
          </a:p>
        </p:txBody>
      </p:sp>
      <p:sp>
        <p:nvSpPr>
          <p:cNvPr id="382" name="TextBox 381"/>
          <p:cNvSpPr txBox="1"/>
          <p:nvPr/>
        </p:nvSpPr>
        <p:spPr>
          <a:xfrm>
            <a:off x="4946666" y="4060497"/>
            <a:ext cx="255199" cy="169277"/>
          </a:xfrm>
          <a:prstGeom prst="rect">
            <a:avLst/>
          </a:prstGeom>
          <a:noFill/>
        </p:spPr>
        <p:txBody>
          <a:bodyPr wrap="none" rtlCol="0">
            <a:spAutoFit/>
          </a:bodyPr>
          <a:lstStyle/>
          <a:p>
            <a:pPr algn="ctr"/>
            <a:r>
              <a:rPr lang="en-US" sz="500" b="1" dirty="0" smtClean="0">
                <a:solidFill>
                  <a:srgbClr val="363636"/>
                </a:solidFill>
              </a:rPr>
              <a:t>60</a:t>
            </a:r>
            <a:endParaRPr lang="en-US" sz="500" b="1" dirty="0">
              <a:solidFill>
                <a:srgbClr val="363636"/>
              </a:solidFill>
            </a:endParaRPr>
          </a:p>
        </p:txBody>
      </p:sp>
      <p:sp>
        <p:nvSpPr>
          <p:cNvPr id="383" name="TextBox 382"/>
          <p:cNvSpPr txBox="1"/>
          <p:nvPr/>
        </p:nvSpPr>
        <p:spPr>
          <a:xfrm>
            <a:off x="5123656" y="4060497"/>
            <a:ext cx="255199" cy="169277"/>
          </a:xfrm>
          <a:prstGeom prst="rect">
            <a:avLst/>
          </a:prstGeom>
          <a:noFill/>
        </p:spPr>
        <p:txBody>
          <a:bodyPr wrap="none" rtlCol="0">
            <a:spAutoFit/>
          </a:bodyPr>
          <a:lstStyle/>
          <a:p>
            <a:pPr algn="ctr"/>
            <a:r>
              <a:rPr lang="en-US" sz="500" b="1" dirty="0" smtClean="0">
                <a:solidFill>
                  <a:srgbClr val="363636"/>
                </a:solidFill>
              </a:rPr>
              <a:t>70</a:t>
            </a:r>
            <a:endParaRPr lang="en-US" sz="500" b="1" dirty="0">
              <a:solidFill>
                <a:srgbClr val="363636"/>
              </a:solidFill>
            </a:endParaRPr>
          </a:p>
        </p:txBody>
      </p:sp>
      <p:sp>
        <p:nvSpPr>
          <p:cNvPr id="384" name="TextBox 383"/>
          <p:cNvSpPr txBox="1"/>
          <p:nvPr/>
        </p:nvSpPr>
        <p:spPr>
          <a:xfrm>
            <a:off x="5207730" y="2926450"/>
            <a:ext cx="492443" cy="169277"/>
          </a:xfrm>
          <a:prstGeom prst="rect">
            <a:avLst/>
          </a:prstGeom>
          <a:noFill/>
        </p:spPr>
        <p:txBody>
          <a:bodyPr wrap="none" rtlCol="0">
            <a:spAutoFit/>
          </a:bodyPr>
          <a:lstStyle/>
          <a:p>
            <a:r>
              <a:rPr lang="en-US" sz="500" b="1" dirty="0" smtClean="0">
                <a:solidFill>
                  <a:srgbClr val="B60D27"/>
                </a:solidFill>
              </a:rPr>
              <a:t>Stage III C</a:t>
            </a:r>
            <a:endParaRPr lang="en-US" sz="500" b="1" dirty="0">
              <a:solidFill>
                <a:srgbClr val="B60D27"/>
              </a:solidFill>
            </a:endParaRPr>
          </a:p>
        </p:txBody>
      </p:sp>
      <p:sp>
        <p:nvSpPr>
          <p:cNvPr id="385" name="TextBox 384"/>
          <p:cNvSpPr txBox="1"/>
          <p:nvPr/>
        </p:nvSpPr>
        <p:spPr>
          <a:xfrm>
            <a:off x="5207730" y="3579364"/>
            <a:ext cx="410690" cy="169277"/>
          </a:xfrm>
          <a:prstGeom prst="rect">
            <a:avLst/>
          </a:prstGeom>
          <a:noFill/>
        </p:spPr>
        <p:txBody>
          <a:bodyPr wrap="none" rtlCol="0">
            <a:spAutoFit/>
          </a:bodyPr>
          <a:lstStyle/>
          <a:p>
            <a:r>
              <a:rPr lang="en-US" sz="500" b="1" dirty="0" smtClean="0">
                <a:solidFill>
                  <a:srgbClr val="043882"/>
                </a:solidFill>
              </a:rPr>
              <a:t>Stage II</a:t>
            </a:r>
            <a:endParaRPr lang="en-US" sz="500" b="1" dirty="0">
              <a:solidFill>
                <a:srgbClr val="043882"/>
              </a:solidFill>
            </a:endParaRPr>
          </a:p>
        </p:txBody>
      </p:sp>
      <p:sp>
        <p:nvSpPr>
          <p:cNvPr id="386" name="TextBox 385"/>
          <p:cNvSpPr txBox="1"/>
          <p:nvPr/>
        </p:nvSpPr>
        <p:spPr>
          <a:xfrm>
            <a:off x="5207730" y="3215045"/>
            <a:ext cx="577402" cy="169277"/>
          </a:xfrm>
          <a:prstGeom prst="rect">
            <a:avLst/>
          </a:prstGeom>
          <a:noFill/>
        </p:spPr>
        <p:txBody>
          <a:bodyPr wrap="none" rtlCol="0">
            <a:spAutoFit/>
          </a:bodyPr>
          <a:lstStyle/>
          <a:p>
            <a:r>
              <a:rPr lang="en-US" sz="500" b="1" dirty="0" smtClean="0">
                <a:solidFill>
                  <a:srgbClr val="B2C0D8"/>
                </a:solidFill>
              </a:rPr>
              <a:t>Stage III A/B</a:t>
            </a:r>
            <a:endParaRPr lang="en-US" sz="500" b="1" dirty="0">
              <a:solidFill>
                <a:srgbClr val="B2C0D8"/>
              </a:solidFill>
            </a:endParaRPr>
          </a:p>
        </p:txBody>
      </p:sp>
      <p:cxnSp>
        <p:nvCxnSpPr>
          <p:cNvPr id="387" name="Straight Connector 386"/>
          <p:cNvCxnSpPr/>
          <p:nvPr/>
        </p:nvCxnSpPr>
        <p:spPr>
          <a:xfrm>
            <a:off x="3958636" y="4064184"/>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pic>
        <p:nvPicPr>
          <p:cNvPr id="388" name="Picture 3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0452" y="4026979"/>
            <a:ext cx="1204567" cy="45719"/>
          </a:xfrm>
          <a:prstGeom prst="rect">
            <a:avLst/>
          </a:prstGeom>
        </p:spPr>
      </p:pic>
      <p:sp>
        <p:nvSpPr>
          <p:cNvPr id="389" name="TextBox 388"/>
          <p:cNvSpPr txBox="1"/>
          <p:nvPr/>
        </p:nvSpPr>
        <p:spPr>
          <a:xfrm>
            <a:off x="4103806" y="4151226"/>
            <a:ext cx="1067920" cy="215444"/>
          </a:xfrm>
          <a:prstGeom prst="rect">
            <a:avLst/>
          </a:prstGeom>
          <a:noFill/>
        </p:spPr>
        <p:txBody>
          <a:bodyPr wrap="none" rtlCol="0">
            <a:spAutoFit/>
          </a:bodyPr>
          <a:lstStyle/>
          <a:p>
            <a:pPr algn="ctr"/>
            <a:r>
              <a:rPr lang="en-US" sz="800" b="1" dirty="0" smtClean="0">
                <a:solidFill>
                  <a:srgbClr val="363636"/>
                </a:solidFill>
              </a:rPr>
              <a:t>Recurrence score</a:t>
            </a:r>
            <a:endParaRPr lang="en-US" sz="800" b="1" dirty="0">
              <a:solidFill>
                <a:srgbClr val="363636"/>
              </a:solidFill>
            </a:endParaRPr>
          </a:p>
        </p:txBody>
      </p:sp>
      <p:sp>
        <p:nvSpPr>
          <p:cNvPr id="390" name="Freeform 389"/>
          <p:cNvSpPr/>
          <p:nvPr/>
        </p:nvSpPr>
        <p:spPr>
          <a:xfrm>
            <a:off x="4094118" y="2946069"/>
            <a:ext cx="1012031" cy="759619"/>
          </a:xfrm>
          <a:custGeom>
            <a:avLst/>
            <a:gdLst>
              <a:gd name="connsiteX0" fmla="*/ 0 w 1012031"/>
              <a:gd name="connsiteY0" fmla="*/ 759619 h 759619"/>
              <a:gd name="connsiteX1" fmla="*/ 254793 w 1012031"/>
              <a:gd name="connsiteY1" fmla="*/ 619125 h 759619"/>
              <a:gd name="connsiteX2" fmla="*/ 502443 w 1012031"/>
              <a:gd name="connsiteY2" fmla="*/ 438150 h 759619"/>
              <a:gd name="connsiteX3" fmla="*/ 900112 w 1012031"/>
              <a:gd name="connsiteY3" fmla="*/ 102394 h 759619"/>
              <a:gd name="connsiteX4" fmla="*/ 1012031 w 1012031"/>
              <a:gd name="connsiteY4" fmla="*/ 0 h 759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031" h="759619">
                <a:moveTo>
                  <a:pt x="0" y="759619"/>
                </a:moveTo>
                <a:cubicBezTo>
                  <a:pt x="85526" y="716161"/>
                  <a:pt x="171053" y="672703"/>
                  <a:pt x="254793" y="619125"/>
                </a:cubicBezTo>
                <a:cubicBezTo>
                  <a:pt x="338534" y="565547"/>
                  <a:pt x="394890" y="524272"/>
                  <a:pt x="502443" y="438150"/>
                </a:cubicBezTo>
                <a:cubicBezTo>
                  <a:pt x="609996" y="352028"/>
                  <a:pt x="815181" y="175419"/>
                  <a:pt x="900112" y="102394"/>
                </a:cubicBezTo>
                <a:cubicBezTo>
                  <a:pt x="985043" y="29369"/>
                  <a:pt x="998537" y="14684"/>
                  <a:pt x="1012031" y="0"/>
                </a:cubicBezTo>
              </a:path>
            </a:pathLst>
          </a:cu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91" name="Freeform 390"/>
          <p:cNvSpPr/>
          <p:nvPr/>
        </p:nvSpPr>
        <p:spPr>
          <a:xfrm>
            <a:off x="4096499" y="3091325"/>
            <a:ext cx="1138237" cy="626269"/>
          </a:xfrm>
          <a:custGeom>
            <a:avLst/>
            <a:gdLst>
              <a:gd name="connsiteX0" fmla="*/ 0 w 1138237"/>
              <a:gd name="connsiteY0" fmla="*/ 626269 h 626269"/>
              <a:gd name="connsiteX1" fmla="*/ 304800 w 1138237"/>
              <a:gd name="connsiteY1" fmla="*/ 490538 h 626269"/>
              <a:gd name="connsiteX2" fmla="*/ 611981 w 1138237"/>
              <a:gd name="connsiteY2" fmla="*/ 328613 h 626269"/>
              <a:gd name="connsiteX3" fmla="*/ 885825 w 1138237"/>
              <a:gd name="connsiteY3" fmla="*/ 166688 h 626269"/>
              <a:gd name="connsiteX4" fmla="*/ 1138237 w 1138237"/>
              <a:gd name="connsiteY4" fmla="*/ 0 h 62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237" h="626269">
                <a:moveTo>
                  <a:pt x="0" y="626269"/>
                </a:moveTo>
                <a:cubicBezTo>
                  <a:pt x="101401" y="583208"/>
                  <a:pt x="202803" y="540147"/>
                  <a:pt x="304800" y="490538"/>
                </a:cubicBezTo>
                <a:cubicBezTo>
                  <a:pt x="406797" y="440929"/>
                  <a:pt x="515144" y="382588"/>
                  <a:pt x="611981" y="328613"/>
                </a:cubicBezTo>
                <a:cubicBezTo>
                  <a:pt x="708818" y="274638"/>
                  <a:pt x="798116" y="221457"/>
                  <a:pt x="885825" y="166688"/>
                </a:cubicBezTo>
                <a:cubicBezTo>
                  <a:pt x="973534" y="111919"/>
                  <a:pt x="1055885" y="55959"/>
                  <a:pt x="1138237" y="0"/>
                </a:cubicBez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92" name="Freeform 391"/>
          <p:cNvSpPr/>
          <p:nvPr/>
        </p:nvSpPr>
        <p:spPr>
          <a:xfrm>
            <a:off x="4094118" y="3174669"/>
            <a:ext cx="1166812" cy="700088"/>
          </a:xfrm>
          <a:custGeom>
            <a:avLst/>
            <a:gdLst>
              <a:gd name="connsiteX0" fmla="*/ 0 w 1166812"/>
              <a:gd name="connsiteY0" fmla="*/ 700088 h 700088"/>
              <a:gd name="connsiteX1" fmla="*/ 304800 w 1166812"/>
              <a:gd name="connsiteY1" fmla="*/ 590550 h 700088"/>
              <a:gd name="connsiteX2" fmla="*/ 585787 w 1166812"/>
              <a:gd name="connsiteY2" fmla="*/ 442913 h 700088"/>
              <a:gd name="connsiteX3" fmla="*/ 919162 w 1166812"/>
              <a:gd name="connsiteY3" fmla="*/ 204788 h 700088"/>
              <a:gd name="connsiteX4" fmla="*/ 1166812 w 1166812"/>
              <a:gd name="connsiteY4" fmla="*/ 0 h 700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12" h="700088">
                <a:moveTo>
                  <a:pt x="0" y="700088"/>
                </a:moveTo>
                <a:cubicBezTo>
                  <a:pt x="103584" y="666750"/>
                  <a:pt x="207169" y="633412"/>
                  <a:pt x="304800" y="590550"/>
                </a:cubicBezTo>
                <a:cubicBezTo>
                  <a:pt x="402431" y="547688"/>
                  <a:pt x="483393" y="507207"/>
                  <a:pt x="585787" y="442913"/>
                </a:cubicBezTo>
                <a:cubicBezTo>
                  <a:pt x="688181" y="378619"/>
                  <a:pt x="822325" y="278607"/>
                  <a:pt x="919162" y="204788"/>
                </a:cubicBezTo>
                <a:cubicBezTo>
                  <a:pt x="1015999" y="130969"/>
                  <a:pt x="1091405" y="65484"/>
                  <a:pt x="1166812" y="0"/>
                </a:cubicBez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93" name="Freeform 392"/>
          <p:cNvSpPr/>
          <p:nvPr/>
        </p:nvSpPr>
        <p:spPr>
          <a:xfrm>
            <a:off x="4103643" y="3429463"/>
            <a:ext cx="1152525" cy="454819"/>
          </a:xfrm>
          <a:custGeom>
            <a:avLst/>
            <a:gdLst>
              <a:gd name="connsiteX0" fmla="*/ 0 w 1152525"/>
              <a:gd name="connsiteY0" fmla="*/ 454819 h 454819"/>
              <a:gd name="connsiteX1" fmla="*/ 369093 w 1152525"/>
              <a:gd name="connsiteY1" fmla="*/ 340519 h 454819"/>
              <a:gd name="connsiteX2" fmla="*/ 695325 w 1152525"/>
              <a:gd name="connsiteY2" fmla="*/ 211931 h 454819"/>
              <a:gd name="connsiteX3" fmla="*/ 1152525 w 1152525"/>
              <a:gd name="connsiteY3" fmla="*/ 0 h 454819"/>
            </a:gdLst>
            <a:ahLst/>
            <a:cxnLst>
              <a:cxn ang="0">
                <a:pos x="connsiteX0" y="connsiteY0"/>
              </a:cxn>
              <a:cxn ang="0">
                <a:pos x="connsiteX1" y="connsiteY1"/>
              </a:cxn>
              <a:cxn ang="0">
                <a:pos x="connsiteX2" y="connsiteY2"/>
              </a:cxn>
              <a:cxn ang="0">
                <a:pos x="connsiteX3" y="connsiteY3"/>
              </a:cxn>
            </a:cxnLst>
            <a:rect l="l" t="t" r="r" b="b"/>
            <a:pathLst>
              <a:path w="1152525" h="454819">
                <a:moveTo>
                  <a:pt x="0" y="454819"/>
                </a:moveTo>
                <a:cubicBezTo>
                  <a:pt x="126603" y="417909"/>
                  <a:pt x="253206" y="381000"/>
                  <a:pt x="369093" y="340519"/>
                </a:cubicBezTo>
                <a:cubicBezTo>
                  <a:pt x="484980" y="300038"/>
                  <a:pt x="564753" y="268684"/>
                  <a:pt x="695325" y="211931"/>
                </a:cubicBezTo>
                <a:cubicBezTo>
                  <a:pt x="825897" y="155178"/>
                  <a:pt x="989211" y="77589"/>
                  <a:pt x="1152525" y="0"/>
                </a:cubicBezTo>
              </a:path>
            </a:pathLst>
          </a:custGeom>
          <a:noFill/>
          <a:ln w="12700" cap="rnd">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94" name="Freeform 393"/>
          <p:cNvSpPr/>
          <p:nvPr/>
        </p:nvSpPr>
        <p:spPr>
          <a:xfrm>
            <a:off x="4096499" y="3581863"/>
            <a:ext cx="1169194" cy="404812"/>
          </a:xfrm>
          <a:custGeom>
            <a:avLst/>
            <a:gdLst>
              <a:gd name="connsiteX0" fmla="*/ 0 w 1169194"/>
              <a:gd name="connsiteY0" fmla="*/ 404812 h 404812"/>
              <a:gd name="connsiteX1" fmla="*/ 442912 w 1169194"/>
              <a:gd name="connsiteY1" fmla="*/ 300037 h 404812"/>
              <a:gd name="connsiteX2" fmla="*/ 802481 w 1169194"/>
              <a:gd name="connsiteY2" fmla="*/ 171450 h 404812"/>
              <a:gd name="connsiteX3" fmla="*/ 1169194 w 1169194"/>
              <a:gd name="connsiteY3" fmla="*/ 0 h 404812"/>
            </a:gdLst>
            <a:ahLst/>
            <a:cxnLst>
              <a:cxn ang="0">
                <a:pos x="connsiteX0" y="connsiteY0"/>
              </a:cxn>
              <a:cxn ang="0">
                <a:pos x="connsiteX1" y="connsiteY1"/>
              </a:cxn>
              <a:cxn ang="0">
                <a:pos x="connsiteX2" y="connsiteY2"/>
              </a:cxn>
              <a:cxn ang="0">
                <a:pos x="connsiteX3" y="connsiteY3"/>
              </a:cxn>
            </a:cxnLst>
            <a:rect l="l" t="t" r="r" b="b"/>
            <a:pathLst>
              <a:path w="1169194" h="404812">
                <a:moveTo>
                  <a:pt x="0" y="404812"/>
                </a:moveTo>
                <a:cubicBezTo>
                  <a:pt x="154582" y="371871"/>
                  <a:pt x="309165" y="338931"/>
                  <a:pt x="442912" y="300037"/>
                </a:cubicBezTo>
                <a:cubicBezTo>
                  <a:pt x="576659" y="261143"/>
                  <a:pt x="681434" y="221456"/>
                  <a:pt x="802481" y="171450"/>
                </a:cubicBezTo>
                <a:cubicBezTo>
                  <a:pt x="923528" y="121444"/>
                  <a:pt x="1090613" y="50800"/>
                  <a:pt x="1169194" y="0"/>
                </a:cubicBez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95" name="Freeform 394"/>
          <p:cNvSpPr/>
          <p:nvPr/>
        </p:nvSpPr>
        <p:spPr>
          <a:xfrm>
            <a:off x="4098880" y="3734263"/>
            <a:ext cx="1169194" cy="254794"/>
          </a:xfrm>
          <a:custGeom>
            <a:avLst/>
            <a:gdLst>
              <a:gd name="connsiteX0" fmla="*/ 0 w 1169194"/>
              <a:gd name="connsiteY0" fmla="*/ 254794 h 254794"/>
              <a:gd name="connsiteX1" fmla="*/ 366713 w 1169194"/>
              <a:gd name="connsiteY1" fmla="*/ 190500 h 254794"/>
              <a:gd name="connsiteX2" fmla="*/ 845344 w 1169194"/>
              <a:gd name="connsiteY2" fmla="*/ 80962 h 254794"/>
              <a:gd name="connsiteX3" fmla="*/ 1169194 w 1169194"/>
              <a:gd name="connsiteY3" fmla="*/ 0 h 254794"/>
            </a:gdLst>
            <a:ahLst/>
            <a:cxnLst>
              <a:cxn ang="0">
                <a:pos x="connsiteX0" y="connsiteY0"/>
              </a:cxn>
              <a:cxn ang="0">
                <a:pos x="connsiteX1" y="connsiteY1"/>
              </a:cxn>
              <a:cxn ang="0">
                <a:pos x="connsiteX2" y="connsiteY2"/>
              </a:cxn>
              <a:cxn ang="0">
                <a:pos x="connsiteX3" y="connsiteY3"/>
              </a:cxn>
            </a:cxnLst>
            <a:rect l="l" t="t" r="r" b="b"/>
            <a:pathLst>
              <a:path w="1169194" h="254794">
                <a:moveTo>
                  <a:pt x="0" y="254794"/>
                </a:moveTo>
                <a:cubicBezTo>
                  <a:pt x="112911" y="237133"/>
                  <a:pt x="225822" y="219472"/>
                  <a:pt x="366713" y="190500"/>
                </a:cubicBezTo>
                <a:cubicBezTo>
                  <a:pt x="507604" y="161528"/>
                  <a:pt x="711597" y="112712"/>
                  <a:pt x="845344" y="80962"/>
                </a:cubicBezTo>
                <a:cubicBezTo>
                  <a:pt x="979091" y="49212"/>
                  <a:pt x="1074142" y="24606"/>
                  <a:pt x="1169194" y="0"/>
                </a:cubicBezTo>
              </a:path>
            </a:pathLst>
          </a:custGeom>
          <a:noFill/>
          <a:ln w="12700" cap="rnd">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96" name="TextBox 395"/>
          <p:cNvSpPr txBox="1"/>
          <p:nvPr/>
        </p:nvSpPr>
        <p:spPr>
          <a:xfrm rot="16200000">
            <a:off x="2987751" y="3393142"/>
            <a:ext cx="1580882" cy="200055"/>
          </a:xfrm>
          <a:prstGeom prst="rect">
            <a:avLst/>
          </a:prstGeom>
          <a:noFill/>
        </p:spPr>
        <p:txBody>
          <a:bodyPr wrap="none" rtlCol="0">
            <a:spAutoFit/>
          </a:bodyPr>
          <a:lstStyle/>
          <a:p>
            <a:r>
              <a:rPr lang="en-US" sz="700" b="1" dirty="0" smtClean="0">
                <a:solidFill>
                  <a:srgbClr val="363636"/>
                </a:solidFill>
              </a:rPr>
              <a:t>Risk of recurrence at 5 years (%)</a:t>
            </a:r>
            <a:endParaRPr lang="en-US" sz="700" b="1" dirty="0">
              <a:solidFill>
                <a:srgbClr val="363636"/>
              </a:solidFill>
            </a:endParaRPr>
          </a:p>
        </p:txBody>
      </p:sp>
      <p:sp>
        <p:nvSpPr>
          <p:cNvPr id="397" name="TextBox 396"/>
          <p:cNvSpPr txBox="1"/>
          <p:nvPr/>
        </p:nvSpPr>
        <p:spPr>
          <a:xfrm>
            <a:off x="5864868" y="3977993"/>
            <a:ext cx="219932" cy="169277"/>
          </a:xfrm>
          <a:prstGeom prst="rect">
            <a:avLst/>
          </a:prstGeom>
          <a:noFill/>
        </p:spPr>
        <p:txBody>
          <a:bodyPr wrap="none" rtlCol="0">
            <a:spAutoFit/>
          </a:bodyPr>
          <a:lstStyle/>
          <a:p>
            <a:pPr algn="ctr"/>
            <a:r>
              <a:rPr lang="en-US" sz="500" b="1" dirty="0" smtClean="0">
                <a:solidFill>
                  <a:srgbClr val="363636"/>
                </a:solidFill>
              </a:rPr>
              <a:t>0</a:t>
            </a:r>
            <a:endParaRPr lang="en-US" sz="500" b="1" dirty="0">
              <a:solidFill>
                <a:srgbClr val="363636"/>
              </a:solidFill>
            </a:endParaRPr>
          </a:p>
        </p:txBody>
      </p:sp>
      <p:sp>
        <p:nvSpPr>
          <p:cNvPr id="398" name="TextBox 397"/>
          <p:cNvSpPr txBox="1"/>
          <p:nvPr/>
        </p:nvSpPr>
        <p:spPr>
          <a:xfrm>
            <a:off x="5847236" y="3839863"/>
            <a:ext cx="255198" cy="169277"/>
          </a:xfrm>
          <a:prstGeom prst="rect">
            <a:avLst/>
          </a:prstGeom>
          <a:noFill/>
        </p:spPr>
        <p:txBody>
          <a:bodyPr wrap="none" rtlCol="0">
            <a:spAutoFit/>
          </a:bodyPr>
          <a:lstStyle/>
          <a:p>
            <a:pPr algn="ctr"/>
            <a:r>
              <a:rPr lang="en-US" sz="500" b="1" dirty="0" smtClean="0">
                <a:solidFill>
                  <a:srgbClr val="363636"/>
                </a:solidFill>
              </a:rPr>
              <a:t>10</a:t>
            </a:r>
            <a:endParaRPr lang="en-US" sz="500" b="1" dirty="0">
              <a:solidFill>
                <a:srgbClr val="363636"/>
              </a:solidFill>
            </a:endParaRPr>
          </a:p>
        </p:txBody>
      </p:sp>
      <p:sp>
        <p:nvSpPr>
          <p:cNvPr id="399" name="TextBox 398"/>
          <p:cNvSpPr txBox="1"/>
          <p:nvPr/>
        </p:nvSpPr>
        <p:spPr>
          <a:xfrm>
            <a:off x="5847236" y="3701734"/>
            <a:ext cx="255198" cy="169277"/>
          </a:xfrm>
          <a:prstGeom prst="rect">
            <a:avLst/>
          </a:prstGeom>
          <a:noFill/>
        </p:spPr>
        <p:txBody>
          <a:bodyPr wrap="none" rtlCol="0">
            <a:spAutoFit/>
          </a:bodyPr>
          <a:lstStyle/>
          <a:p>
            <a:pPr algn="ctr"/>
            <a:r>
              <a:rPr lang="en-US" sz="500" b="1" dirty="0" smtClean="0">
                <a:solidFill>
                  <a:srgbClr val="363636"/>
                </a:solidFill>
              </a:rPr>
              <a:t>20</a:t>
            </a:r>
            <a:endParaRPr lang="en-US" sz="500" b="1" dirty="0">
              <a:solidFill>
                <a:srgbClr val="363636"/>
              </a:solidFill>
            </a:endParaRPr>
          </a:p>
        </p:txBody>
      </p:sp>
      <p:sp>
        <p:nvSpPr>
          <p:cNvPr id="400" name="TextBox 399"/>
          <p:cNvSpPr txBox="1"/>
          <p:nvPr/>
        </p:nvSpPr>
        <p:spPr>
          <a:xfrm>
            <a:off x="5847236" y="3563605"/>
            <a:ext cx="255198" cy="169277"/>
          </a:xfrm>
          <a:prstGeom prst="rect">
            <a:avLst/>
          </a:prstGeom>
          <a:noFill/>
        </p:spPr>
        <p:txBody>
          <a:bodyPr wrap="none" rtlCol="0">
            <a:spAutoFit/>
          </a:bodyPr>
          <a:lstStyle/>
          <a:p>
            <a:pPr algn="ctr"/>
            <a:r>
              <a:rPr lang="en-US" sz="500" b="1" dirty="0" smtClean="0">
                <a:solidFill>
                  <a:srgbClr val="363636"/>
                </a:solidFill>
              </a:rPr>
              <a:t>30</a:t>
            </a:r>
            <a:endParaRPr lang="en-US" sz="500" b="1" dirty="0">
              <a:solidFill>
                <a:srgbClr val="363636"/>
              </a:solidFill>
            </a:endParaRPr>
          </a:p>
        </p:txBody>
      </p:sp>
      <p:sp>
        <p:nvSpPr>
          <p:cNvPr id="401" name="TextBox 400"/>
          <p:cNvSpPr txBox="1"/>
          <p:nvPr/>
        </p:nvSpPr>
        <p:spPr>
          <a:xfrm>
            <a:off x="5847236" y="3425476"/>
            <a:ext cx="255198" cy="169277"/>
          </a:xfrm>
          <a:prstGeom prst="rect">
            <a:avLst/>
          </a:prstGeom>
          <a:noFill/>
        </p:spPr>
        <p:txBody>
          <a:bodyPr wrap="none" rtlCol="0">
            <a:spAutoFit/>
          </a:bodyPr>
          <a:lstStyle/>
          <a:p>
            <a:pPr algn="ctr"/>
            <a:r>
              <a:rPr lang="en-US" sz="500" b="1" dirty="0" smtClean="0">
                <a:solidFill>
                  <a:srgbClr val="363636"/>
                </a:solidFill>
              </a:rPr>
              <a:t>40</a:t>
            </a:r>
            <a:endParaRPr lang="en-US" sz="500" b="1" dirty="0">
              <a:solidFill>
                <a:srgbClr val="363636"/>
              </a:solidFill>
            </a:endParaRPr>
          </a:p>
        </p:txBody>
      </p:sp>
      <p:sp>
        <p:nvSpPr>
          <p:cNvPr id="402" name="TextBox 401"/>
          <p:cNvSpPr txBox="1"/>
          <p:nvPr/>
        </p:nvSpPr>
        <p:spPr>
          <a:xfrm>
            <a:off x="5847236" y="3287347"/>
            <a:ext cx="255198" cy="169277"/>
          </a:xfrm>
          <a:prstGeom prst="rect">
            <a:avLst/>
          </a:prstGeom>
          <a:noFill/>
        </p:spPr>
        <p:txBody>
          <a:bodyPr wrap="none" rtlCol="0">
            <a:spAutoFit/>
          </a:bodyPr>
          <a:lstStyle/>
          <a:p>
            <a:pPr algn="ctr"/>
            <a:r>
              <a:rPr lang="en-US" sz="500" b="1" dirty="0" smtClean="0">
                <a:solidFill>
                  <a:srgbClr val="363636"/>
                </a:solidFill>
              </a:rPr>
              <a:t>50</a:t>
            </a:r>
            <a:endParaRPr lang="en-US" sz="500" b="1" dirty="0">
              <a:solidFill>
                <a:srgbClr val="363636"/>
              </a:solidFill>
            </a:endParaRPr>
          </a:p>
        </p:txBody>
      </p:sp>
      <p:sp>
        <p:nvSpPr>
          <p:cNvPr id="403" name="TextBox 402"/>
          <p:cNvSpPr txBox="1"/>
          <p:nvPr/>
        </p:nvSpPr>
        <p:spPr>
          <a:xfrm>
            <a:off x="5847236" y="3149218"/>
            <a:ext cx="255198" cy="169277"/>
          </a:xfrm>
          <a:prstGeom prst="rect">
            <a:avLst/>
          </a:prstGeom>
          <a:noFill/>
        </p:spPr>
        <p:txBody>
          <a:bodyPr wrap="none" rtlCol="0">
            <a:spAutoFit/>
          </a:bodyPr>
          <a:lstStyle/>
          <a:p>
            <a:pPr algn="ctr"/>
            <a:r>
              <a:rPr lang="en-US" sz="500" b="1" dirty="0" smtClean="0">
                <a:solidFill>
                  <a:srgbClr val="363636"/>
                </a:solidFill>
              </a:rPr>
              <a:t>60</a:t>
            </a:r>
            <a:endParaRPr lang="en-US" sz="500" b="1" dirty="0">
              <a:solidFill>
                <a:srgbClr val="363636"/>
              </a:solidFill>
            </a:endParaRPr>
          </a:p>
        </p:txBody>
      </p:sp>
      <p:sp>
        <p:nvSpPr>
          <p:cNvPr id="404" name="TextBox 403"/>
          <p:cNvSpPr txBox="1"/>
          <p:nvPr/>
        </p:nvSpPr>
        <p:spPr>
          <a:xfrm>
            <a:off x="5847236" y="3011089"/>
            <a:ext cx="255198" cy="169277"/>
          </a:xfrm>
          <a:prstGeom prst="rect">
            <a:avLst/>
          </a:prstGeom>
          <a:noFill/>
        </p:spPr>
        <p:txBody>
          <a:bodyPr wrap="none" rtlCol="0">
            <a:spAutoFit/>
          </a:bodyPr>
          <a:lstStyle/>
          <a:p>
            <a:pPr algn="ctr"/>
            <a:r>
              <a:rPr lang="en-US" sz="500" b="1" dirty="0" smtClean="0">
                <a:solidFill>
                  <a:srgbClr val="363636"/>
                </a:solidFill>
              </a:rPr>
              <a:t>70</a:t>
            </a:r>
            <a:endParaRPr lang="en-US" sz="500" b="1" dirty="0">
              <a:solidFill>
                <a:srgbClr val="363636"/>
              </a:solidFill>
            </a:endParaRPr>
          </a:p>
        </p:txBody>
      </p:sp>
      <p:sp>
        <p:nvSpPr>
          <p:cNvPr id="405" name="TextBox 404"/>
          <p:cNvSpPr txBox="1"/>
          <p:nvPr/>
        </p:nvSpPr>
        <p:spPr>
          <a:xfrm>
            <a:off x="5847236" y="2872960"/>
            <a:ext cx="255198" cy="169277"/>
          </a:xfrm>
          <a:prstGeom prst="rect">
            <a:avLst/>
          </a:prstGeom>
          <a:noFill/>
        </p:spPr>
        <p:txBody>
          <a:bodyPr wrap="none" rtlCol="0">
            <a:spAutoFit/>
          </a:bodyPr>
          <a:lstStyle/>
          <a:p>
            <a:pPr algn="ctr"/>
            <a:r>
              <a:rPr lang="en-US" sz="500" b="1" dirty="0" smtClean="0">
                <a:solidFill>
                  <a:srgbClr val="363636"/>
                </a:solidFill>
              </a:rPr>
              <a:t>80</a:t>
            </a:r>
            <a:endParaRPr lang="en-US" sz="500" b="1" dirty="0">
              <a:solidFill>
                <a:srgbClr val="363636"/>
              </a:solidFill>
            </a:endParaRPr>
          </a:p>
        </p:txBody>
      </p:sp>
      <p:cxnSp>
        <p:nvCxnSpPr>
          <p:cNvPr id="406" name="Straight Connector 405"/>
          <p:cNvCxnSpPr/>
          <p:nvPr/>
        </p:nvCxnSpPr>
        <p:spPr>
          <a:xfrm flipV="1">
            <a:off x="6087047"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6033345" y="3925247"/>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6033345" y="378631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6033345" y="3647375"/>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6033345" y="3508439"/>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6033345" y="3369503"/>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6033345" y="3230567"/>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6033345" y="309163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6033345" y="2952695"/>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flipV="1">
            <a:off x="6334831"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flipV="1">
            <a:off x="6582615"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flipV="1">
            <a:off x="6830399"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V="1">
            <a:off x="7078183"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flipV="1">
            <a:off x="7325965"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sp>
        <p:nvSpPr>
          <p:cNvPr id="420" name="TextBox 419"/>
          <p:cNvSpPr txBox="1"/>
          <p:nvPr/>
        </p:nvSpPr>
        <p:spPr>
          <a:xfrm>
            <a:off x="5977080" y="4072425"/>
            <a:ext cx="219933" cy="169277"/>
          </a:xfrm>
          <a:prstGeom prst="rect">
            <a:avLst/>
          </a:prstGeom>
          <a:noFill/>
        </p:spPr>
        <p:txBody>
          <a:bodyPr wrap="none" rtlCol="0">
            <a:spAutoFit/>
          </a:bodyPr>
          <a:lstStyle/>
          <a:p>
            <a:pPr algn="ctr"/>
            <a:r>
              <a:rPr lang="en-US" sz="500" b="1" dirty="0" smtClean="0">
                <a:solidFill>
                  <a:srgbClr val="363636"/>
                </a:solidFill>
              </a:rPr>
              <a:t>0</a:t>
            </a:r>
            <a:endParaRPr lang="en-US" sz="500" b="1" dirty="0">
              <a:solidFill>
                <a:srgbClr val="363636"/>
              </a:solidFill>
            </a:endParaRPr>
          </a:p>
        </p:txBody>
      </p:sp>
      <p:sp>
        <p:nvSpPr>
          <p:cNvPr id="421" name="TextBox 420"/>
          <p:cNvSpPr txBox="1"/>
          <p:nvPr/>
        </p:nvSpPr>
        <p:spPr>
          <a:xfrm>
            <a:off x="6195689" y="4072425"/>
            <a:ext cx="255199" cy="169277"/>
          </a:xfrm>
          <a:prstGeom prst="rect">
            <a:avLst/>
          </a:prstGeom>
          <a:noFill/>
        </p:spPr>
        <p:txBody>
          <a:bodyPr wrap="none" rtlCol="0">
            <a:spAutoFit/>
          </a:bodyPr>
          <a:lstStyle/>
          <a:p>
            <a:pPr algn="ctr"/>
            <a:r>
              <a:rPr lang="en-US" sz="500" b="1" dirty="0" smtClean="0">
                <a:solidFill>
                  <a:srgbClr val="363636"/>
                </a:solidFill>
              </a:rPr>
              <a:t>10</a:t>
            </a:r>
            <a:endParaRPr lang="en-US" sz="500" b="1" dirty="0">
              <a:solidFill>
                <a:srgbClr val="363636"/>
              </a:solidFill>
            </a:endParaRPr>
          </a:p>
        </p:txBody>
      </p:sp>
      <p:sp>
        <p:nvSpPr>
          <p:cNvPr id="422" name="TextBox 421"/>
          <p:cNvSpPr txBox="1"/>
          <p:nvPr/>
        </p:nvSpPr>
        <p:spPr>
          <a:xfrm>
            <a:off x="6446358" y="4072425"/>
            <a:ext cx="255199" cy="169277"/>
          </a:xfrm>
          <a:prstGeom prst="rect">
            <a:avLst/>
          </a:prstGeom>
          <a:noFill/>
        </p:spPr>
        <p:txBody>
          <a:bodyPr wrap="none" rtlCol="0">
            <a:spAutoFit/>
          </a:bodyPr>
          <a:lstStyle/>
          <a:p>
            <a:pPr algn="ctr"/>
            <a:r>
              <a:rPr lang="en-US" sz="500" b="1" dirty="0" smtClean="0">
                <a:solidFill>
                  <a:srgbClr val="363636"/>
                </a:solidFill>
              </a:rPr>
              <a:t>20</a:t>
            </a:r>
            <a:endParaRPr lang="en-US" sz="500" b="1" dirty="0">
              <a:solidFill>
                <a:srgbClr val="363636"/>
              </a:solidFill>
            </a:endParaRPr>
          </a:p>
        </p:txBody>
      </p:sp>
      <p:sp>
        <p:nvSpPr>
          <p:cNvPr id="423" name="TextBox 422"/>
          <p:cNvSpPr txBox="1"/>
          <p:nvPr/>
        </p:nvSpPr>
        <p:spPr>
          <a:xfrm>
            <a:off x="6697027" y="4072425"/>
            <a:ext cx="255199" cy="169277"/>
          </a:xfrm>
          <a:prstGeom prst="rect">
            <a:avLst/>
          </a:prstGeom>
          <a:noFill/>
        </p:spPr>
        <p:txBody>
          <a:bodyPr wrap="none" rtlCol="0">
            <a:spAutoFit/>
          </a:bodyPr>
          <a:lstStyle/>
          <a:p>
            <a:pPr algn="ctr"/>
            <a:r>
              <a:rPr lang="en-US" sz="500" b="1" dirty="0" smtClean="0">
                <a:solidFill>
                  <a:srgbClr val="363636"/>
                </a:solidFill>
              </a:rPr>
              <a:t>30</a:t>
            </a:r>
            <a:endParaRPr lang="en-US" sz="500" b="1" dirty="0">
              <a:solidFill>
                <a:srgbClr val="363636"/>
              </a:solidFill>
            </a:endParaRPr>
          </a:p>
        </p:txBody>
      </p:sp>
      <p:sp>
        <p:nvSpPr>
          <p:cNvPr id="424" name="TextBox 423"/>
          <p:cNvSpPr txBox="1"/>
          <p:nvPr/>
        </p:nvSpPr>
        <p:spPr>
          <a:xfrm>
            <a:off x="6947696" y="4072425"/>
            <a:ext cx="255199" cy="169277"/>
          </a:xfrm>
          <a:prstGeom prst="rect">
            <a:avLst/>
          </a:prstGeom>
          <a:noFill/>
        </p:spPr>
        <p:txBody>
          <a:bodyPr wrap="none" rtlCol="0">
            <a:spAutoFit/>
          </a:bodyPr>
          <a:lstStyle/>
          <a:p>
            <a:pPr algn="ctr"/>
            <a:r>
              <a:rPr lang="en-US" sz="500" b="1" dirty="0" smtClean="0">
                <a:solidFill>
                  <a:srgbClr val="363636"/>
                </a:solidFill>
              </a:rPr>
              <a:t>40</a:t>
            </a:r>
            <a:endParaRPr lang="en-US" sz="500" b="1" dirty="0">
              <a:solidFill>
                <a:srgbClr val="363636"/>
              </a:solidFill>
            </a:endParaRPr>
          </a:p>
        </p:txBody>
      </p:sp>
      <p:sp>
        <p:nvSpPr>
          <p:cNvPr id="425" name="TextBox 424"/>
          <p:cNvSpPr txBox="1"/>
          <p:nvPr/>
        </p:nvSpPr>
        <p:spPr>
          <a:xfrm>
            <a:off x="7198365" y="4072425"/>
            <a:ext cx="255199" cy="169277"/>
          </a:xfrm>
          <a:prstGeom prst="rect">
            <a:avLst/>
          </a:prstGeom>
          <a:noFill/>
        </p:spPr>
        <p:txBody>
          <a:bodyPr wrap="none" rtlCol="0">
            <a:spAutoFit/>
          </a:bodyPr>
          <a:lstStyle/>
          <a:p>
            <a:pPr algn="ctr"/>
            <a:r>
              <a:rPr lang="en-US" sz="500" b="1" dirty="0" smtClean="0">
                <a:solidFill>
                  <a:srgbClr val="363636"/>
                </a:solidFill>
              </a:rPr>
              <a:t>50</a:t>
            </a:r>
            <a:endParaRPr lang="en-US" sz="500" b="1" dirty="0">
              <a:solidFill>
                <a:srgbClr val="363636"/>
              </a:solidFill>
            </a:endParaRPr>
          </a:p>
        </p:txBody>
      </p:sp>
      <p:cxnSp>
        <p:nvCxnSpPr>
          <p:cNvPr id="426" name="Straight Connector 425"/>
          <p:cNvCxnSpPr/>
          <p:nvPr/>
        </p:nvCxnSpPr>
        <p:spPr>
          <a:xfrm>
            <a:off x="6033345" y="4064184"/>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sp>
        <p:nvSpPr>
          <p:cNvPr id="427" name="TextBox 426"/>
          <p:cNvSpPr txBox="1"/>
          <p:nvPr/>
        </p:nvSpPr>
        <p:spPr>
          <a:xfrm rot="16200000">
            <a:off x="5196338" y="3377928"/>
            <a:ext cx="1290738" cy="200055"/>
          </a:xfrm>
          <a:prstGeom prst="rect">
            <a:avLst/>
          </a:prstGeom>
          <a:noFill/>
        </p:spPr>
        <p:txBody>
          <a:bodyPr wrap="none" rtlCol="0">
            <a:spAutoFit/>
          </a:bodyPr>
          <a:lstStyle/>
          <a:p>
            <a:r>
              <a:rPr lang="en-US" sz="700" b="1" dirty="0" smtClean="0">
                <a:solidFill>
                  <a:srgbClr val="363636"/>
                </a:solidFill>
              </a:rPr>
              <a:t>5-year recurrence risk (%)</a:t>
            </a:r>
            <a:endParaRPr lang="en-US" sz="700" b="1" dirty="0">
              <a:solidFill>
                <a:srgbClr val="363636"/>
              </a:solidFill>
            </a:endParaRPr>
          </a:p>
        </p:txBody>
      </p:sp>
      <p:sp>
        <p:nvSpPr>
          <p:cNvPr id="428" name="Freeform 427"/>
          <p:cNvSpPr/>
          <p:nvPr/>
        </p:nvSpPr>
        <p:spPr>
          <a:xfrm>
            <a:off x="6078338" y="3134188"/>
            <a:ext cx="1269207" cy="709612"/>
          </a:xfrm>
          <a:custGeom>
            <a:avLst/>
            <a:gdLst>
              <a:gd name="connsiteX0" fmla="*/ 0 w 1269207"/>
              <a:gd name="connsiteY0" fmla="*/ 709612 h 709612"/>
              <a:gd name="connsiteX1" fmla="*/ 338138 w 1269207"/>
              <a:gd name="connsiteY1" fmla="*/ 652462 h 709612"/>
              <a:gd name="connsiteX2" fmla="*/ 642938 w 1269207"/>
              <a:gd name="connsiteY2" fmla="*/ 550069 h 709612"/>
              <a:gd name="connsiteX3" fmla="*/ 935832 w 1269207"/>
              <a:gd name="connsiteY3" fmla="*/ 230981 h 709612"/>
              <a:gd name="connsiteX4" fmla="*/ 1269207 w 1269207"/>
              <a:gd name="connsiteY4" fmla="*/ 0 h 709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207" h="709612">
                <a:moveTo>
                  <a:pt x="0" y="709612"/>
                </a:moveTo>
                <a:cubicBezTo>
                  <a:pt x="115491" y="694332"/>
                  <a:pt x="230982" y="679052"/>
                  <a:pt x="338138" y="652462"/>
                </a:cubicBezTo>
                <a:cubicBezTo>
                  <a:pt x="445294" y="625871"/>
                  <a:pt x="543322" y="620316"/>
                  <a:pt x="642938" y="550069"/>
                </a:cubicBezTo>
                <a:cubicBezTo>
                  <a:pt x="742554" y="479822"/>
                  <a:pt x="831454" y="322659"/>
                  <a:pt x="935832" y="230981"/>
                </a:cubicBezTo>
                <a:cubicBezTo>
                  <a:pt x="1040210" y="139303"/>
                  <a:pt x="1154708" y="69651"/>
                  <a:pt x="1269207" y="0"/>
                </a:cubicBez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429" name="TextBox 428"/>
          <p:cNvSpPr txBox="1"/>
          <p:nvPr/>
        </p:nvSpPr>
        <p:spPr>
          <a:xfrm>
            <a:off x="6185244" y="4151226"/>
            <a:ext cx="1067921" cy="215444"/>
          </a:xfrm>
          <a:prstGeom prst="rect">
            <a:avLst/>
          </a:prstGeom>
          <a:noFill/>
        </p:spPr>
        <p:txBody>
          <a:bodyPr wrap="none" rtlCol="0">
            <a:spAutoFit/>
          </a:bodyPr>
          <a:lstStyle/>
          <a:p>
            <a:r>
              <a:rPr lang="en-US" sz="800" b="1" dirty="0" smtClean="0">
                <a:solidFill>
                  <a:srgbClr val="363636"/>
                </a:solidFill>
              </a:rPr>
              <a:t>Recurrence score</a:t>
            </a:r>
            <a:endParaRPr lang="en-US" sz="800" b="1" dirty="0">
              <a:solidFill>
                <a:srgbClr val="363636"/>
              </a:solidFill>
            </a:endParaRPr>
          </a:p>
        </p:txBody>
      </p:sp>
      <p:pic>
        <p:nvPicPr>
          <p:cNvPr id="430" name="Picture 429"/>
          <p:cNvPicPr>
            <a:picLocks noChangeAspect="1"/>
          </p:cNvPicPr>
          <p:nvPr/>
        </p:nvPicPr>
        <p:blipFill rotWithShape="1">
          <a:blip r:embed="rId5" cstate="print">
            <a:extLst>
              <a:ext uri="{28A0092B-C50C-407E-A947-70E740481C1C}">
                <a14:useLocalDpi xmlns:a14="http://schemas.microsoft.com/office/drawing/2010/main" val="0"/>
              </a:ext>
            </a:extLst>
          </a:blip>
          <a:srcRect l="36406" t="4" r="498" b="-4"/>
          <a:stretch/>
        </p:blipFill>
        <p:spPr>
          <a:xfrm>
            <a:off x="6540212" y="4026979"/>
            <a:ext cx="816672" cy="45719"/>
          </a:xfrm>
          <a:prstGeom prst="rect">
            <a:avLst/>
          </a:prstGeom>
        </p:spPr>
      </p:pic>
      <p:pic>
        <p:nvPicPr>
          <p:cNvPr id="431" name="Picture 430"/>
          <p:cNvPicPr>
            <a:picLocks noChangeAspect="1"/>
          </p:cNvPicPr>
          <p:nvPr/>
        </p:nvPicPr>
        <p:blipFill rotWithShape="1">
          <a:blip r:embed="rId6" cstate="print">
            <a:clrChange>
              <a:clrFrom>
                <a:srgbClr val="FFFEFF"/>
              </a:clrFrom>
              <a:clrTo>
                <a:srgbClr val="FFFEFF">
                  <a:alpha val="0"/>
                </a:srgbClr>
              </a:clrTo>
            </a:clrChange>
            <a:extLst>
              <a:ext uri="{28A0092B-C50C-407E-A947-70E740481C1C}">
                <a14:useLocalDpi xmlns:a14="http://schemas.microsoft.com/office/drawing/2010/main" val="0"/>
              </a:ext>
            </a:extLst>
          </a:blip>
          <a:srcRect l="23502" t="11" r="72762" b="-11"/>
          <a:stretch/>
        </p:blipFill>
        <p:spPr>
          <a:xfrm>
            <a:off x="6179912" y="4031705"/>
            <a:ext cx="48354" cy="45719"/>
          </a:xfrm>
          <a:prstGeom prst="rect">
            <a:avLst/>
          </a:prstGeom>
        </p:spPr>
      </p:pic>
      <p:pic>
        <p:nvPicPr>
          <p:cNvPr id="432" name="Picture 431"/>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10" b="90001" l="23876" r="26864"/>
                    </a14:imgEffect>
                  </a14:imgLayer>
                </a14:imgProps>
              </a:ext>
              <a:ext uri="{28A0092B-C50C-407E-A947-70E740481C1C}">
                <a14:useLocalDpi xmlns:a14="http://schemas.microsoft.com/office/drawing/2010/main" val="0"/>
              </a:ext>
            </a:extLst>
          </a:blip>
          <a:srcRect l="23502" t="11" r="72762" b="-11"/>
          <a:stretch/>
        </p:blipFill>
        <p:spPr>
          <a:xfrm>
            <a:off x="6070375" y="4031705"/>
            <a:ext cx="48354" cy="45719"/>
          </a:xfrm>
          <a:prstGeom prst="rect">
            <a:avLst/>
          </a:prstGeom>
        </p:spPr>
      </p:pic>
      <p:pic>
        <p:nvPicPr>
          <p:cNvPr id="433" name="Picture 432"/>
          <p:cNvPicPr>
            <a:picLocks noChangeAspect="1"/>
          </p:cNvPicPr>
          <p:nvPr/>
        </p:nvPicPr>
        <p:blipFill rotWithShape="1">
          <a:blip r:embed="rId6" cstate="print">
            <a:clrChange>
              <a:clrFrom>
                <a:srgbClr val="F9FCFF"/>
              </a:clrFrom>
              <a:clrTo>
                <a:srgbClr val="F9FCFF">
                  <a:alpha val="0"/>
                </a:srgbClr>
              </a:clrTo>
            </a:clrChange>
            <a:extLst>
              <a:ext uri="{28A0092B-C50C-407E-A947-70E740481C1C}">
                <a14:useLocalDpi xmlns:a14="http://schemas.microsoft.com/office/drawing/2010/main" val="0"/>
              </a:ext>
            </a:extLst>
          </a:blip>
          <a:srcRect l="23502" t="11" r="72762" b="-11"/>
          <a:stretch/>
        </p:blipFill>
        <p:spPr>
          <a:xfrm>
            <a:off x="6082281" y="4031705"/>
            <a:ext cx="48354" cy="45719"/>
          </a:xfrm>
          <a:prstGeom prst="rect">
            <a:avLst/>
          </a:prstGeom>
        </p:spPr>
      </p:pic>
      <p:pic>
        <p:nvPicPr>
          <p:cNvPr id="434" name="Picture 433"/>
          <p:cNvPicPr>
            <a:picLocks noChangeAspect="1"/>
          </p:cNvPicPr>
          <p:nvPr/>
        </p:nvPicPr>
        <p:blipFill rotWithShape="1">
          <a:blip r:embed="rId6" cstate="print">
            <a:clrChange>
              <a:clrFrom>
                <a:srgbClr val="FFFEFF"/>
              </a:clrFrom>
              <a:clrTo>
                <a:srgbClr val="FFFEFF">
                  <a:alpha val="0"/>
                </a:srgbClr>
              </a:clrTo>
            </a:clrChange>
            <a:extLst>
              <a:ext uri="{28A0092B-C50C-407E-A947-70E740481C1C}">
                <a14:useLocalDpi xmlns:a14="http://schemas.microsoft.com/office/drawing/2010/main" val="0"/>
              </a:ext>
            </a:extLst>
          </a:blip>
          <a:srcRect l="23502" t="11" r="72762" b="-11"/>
          <a:stretch/>
        </p:blipFill>
        <p:spPr>
          <a:xfrm>
            <a:off x="6310881" y="4031705"/>
            <a:ext cx="48354" cy="45719"/>
          </a:xfrm>
          <a:prstGeom prst="rect">
            <a:avLst/>
          </a:prstGeom>
        </p:spPr>
      </p:pic>
      <p:pic>
        <p:nvPicPr>
          <p:cNvPr id="435" name="Picture 434"/>
          <p:cNvPicPr>
            <a:picLocks noChangeAspect="1"/>
          </p:cNvPicPr>
          <p:nvPr/>
        </p:nvPicPr>
        <p:blipFill rotWithShape="1">
          <a:blip r:embed="rId6" cstate="print">
            <a:clrChange>
              <a:clrFrom>
                <a:srgbClr val="FFFEFF"/>
              </a:clrFrom>
              <a:clrTo>
                <a:srgbClr val="FFFEFF">
                  <a:alpha val="0"/>
                </a:srgbClr>
              </a:clrTo>
            </a:clrChange>
            <a:extLst>
              <a:ext uri="{28A0092B-C50C-407E-A947-70E740481C1C}">
                <a14:useLocalDpi xmlns:a14="http://schemas.microsoft.com/office/drawing/2010/main" val="0"/>
              </a:ext>
            </a:extLst>
          </a:blip>
          <a:srcRect l="23502" t="11" r="72762" b="-11"/>
          <a:stretch/>
        </p:blipFill>
        <p:spPr>
          <a:xfrm>
            <a:off x="6341838" y="4031705"/>
            <a:ext cx="48354" cy="45719"/>
          </a:xfrm>
          <a:prstGeom prst="rect">
            <a:avLst/>
          </a:prstGeom>
        </p:spPr>
      </p:pic>
      <p:pic>
        <p:nvPicPr>
          <p:cNvPr id="436" name="Picture 435"/>
          <p:cNvPicPr>
            <a:picLocks noChangeAspect="1"/>
          </p:cNvPicPr>
          <p:nvPr/>
        </p:nvPicPr>
        <p:blipFill rotWithShape="1">
          <a:blip r:embed="rId6" cstate="print">
            <a:clrChange>
              <a:clrFrom>
                <a:srgbClr val="FFFEFF"/>
              </a:clrFrom>
              <a:clrTo>
                <a:srgbClr val="FFFEFF">
                  <a:alpha val="0"/>
                </a:srgbClr>
              </a:clrTo>
            </a:clrChange>
            <a:extLst>
              <a:ext uri="{28A0092B-C50C-407E-A947-70E740481C1C}">
                <a14:useLocalDpi xmlns:a14="http://schemas.microsoft.com/office/drawing/2010/main" val="0"/>
              </a:ext>
            </a:extLst>
          </a:blip>
          <a:srcRect l="23502" t="11" r="72762" b="-11"/>
          <a:stretch/>
        </p:blipFill>
        <p:spPr>
          <a:xfrm>
            <a:off x="6375176" y="4031705"/>
            <a:ext cx="48354" cy="45719"/>
          </a:xfrm>
          <a:prstGeom prst="rect">
            <a:avLst/>
          </a:prstGeom>
        </p:spPr>
      </p:pic>
      <p:pic>
        <p:nvPicPr>
          <p:cNvPr id="437" name="Picture 436"/>
          <p:cNvPicPr>
            <a:picLocks noChangeAspect="1"/>
          </p:cNvPicPr>
          <p:nvPr/>
        </p:nvPicPr>
        <p:blipFill rotWithShape="1">
          <a:blip r:embed="rId6" cstate="print">
            <a:clrChange>
              <a:clrFrom>
                <a:srgbClr val="FFFEFF"/>
              </a:clrFrom>
              <a:clrTo>
                <a:srgbClr val="FFFEFF">
                  <a:alpha val="0"/>
                </a:srgbClr>
              </a:clrTo>
            </a:clrChange>
            <a:extLst>
              <a:ext uri="{28A0092B-C50C-407E-A947-70E740481C1C}">
                <a14:useLocalDpi xmlns:a14="http://schemas.microsoft.com/office/drawing/2010/main" val="0"/>
              </a:ext>
            </a:extLst>
          </a:blip>
          <a:srcRect l="23502" t="11" r="72762" b="-11"/>
          <a:stretch/>
        </p:blipFill>
        <p:spPr>
          <a:xfrm>
            <a:off x="6422801" y="4031705"/>
            <a:ext cx="48354" cy="45719"/>
          </a:xfrm>
          <a:prstGeom prst="rect">
            <a:avLst/>
          </a:prstGeom>
        </p:spPr>
      </p:pic>
      <p:pic>
        <p:nvPicPr>
          <p:cNvPr id="438" name="Picture 437"/>
          <p:cNvPicPr>
            <a:picLocks noChangeAspect="1"/>
          </p:cNvPicPr>
          <p:nvPr/>
        </p:nvPicPr>
        <p:blipFill rotWithShape="1">
          <a:blip r:embed="rId6" cstate="print">
            <a:clrChange>
              <a:clrFrom>
                <a:srgbClr val="FFFEFF"/>
              </a:clrFrom>
              <a:clrTo>
                <a:srgbClr val="FFFEFF">
                  <a:alpha val="0"/>
                </a:srgbClr>
              </a:clrTo>
            </a:clrChange>
            <a:extLst>
              <a:ext uri="{28A0092B-C50C-407E-A947-70E740481C1C}">
                <a14:useLocalDpi xmlns:a14="http://schemas.microsoft.com/office/drawing/2010/main" val="0"/>
              </a:ext>
            </a:extLst>
          </a:blip>
          <a:srcRect l="23502" t="11" r="72762" b="-11"/>
          <a:stretch/>
        </p:blipFill>
        <p:spPr>
          <a:xfrm>
            <a:off x="6448995" y="4031705"/>
            <a:ext cx="48354" cy="45719"/>
          </a:xfrm>
          <a:prstGeom prst="rect">
            <a:avLst/>
          </a:prstGeom>
        </p:spPr>
      </p:pic>
      <p:pic>
        <p:nvPicPr>
          <p:cNvPr id="439" name="Picture 438"/>
          <p:cNvPicPr>
            <a:picLocks noChangeAspect="1"/>
          </p:cNvPicPr>
          <p:nvPr/>
        </p:nvPicPr>
        <p:blipFill rotWithShape="1">
          <a:blip r:embed="rId6" cstate="print">
            <a:clrChange>
              <a:clrFrom>
                <a:srgbClr val="FFFEFF"/>
              </a:clrFrom>
              <a:clrTo>
                <a:srgbClr val="FFFEFF">
                  <a:alpha val="0"/>
                </a:srgbClr>
              </a:clrTo>
            </a:clrChange>
            <a:extLst>
              <a:ext uri="{28A0092B-C50C-407E-A947-70E740481C1C}">
                <a14:useLocalDpi xmlns:a14="http://schemas.microsoft.com/office/drawing/2010/main" val="0"/>
              </a:ext>
            </a:extLst>
          </a:blip>
          <a:srcRect l="23502" t="11" r="72762" b="-11"/>
          <a:stretch/>
        </p:blipFill>
        <p:spPr>
          <a:xfrm>
            <a:off x="6491858" y="4031705"/>
            <a:ext cx="48354" cy="45719"/>
          </a:xfrm>
          <a:prstGeom prst="rect">
            <a:avLst/>
          </a:prstGeom>
        </p:spPr>
      </p:pic>
      <p:sp>
        <p:nvSpPr>
          <p:cNvPr id="440" name="Freeform 439"/>
          <p:cNvSpPr/>
          <p:nvPr/>
        </p:nvSpPr>
        <p:spPr>
          <a:xfrm>
            <a:off x="6075957" y="3377075"/>
            <a:ext cx="1266825" cy="676275"/>
          </a:xfrm>
          <a:custGeom>
            <a:avLst/>
            <a:gdLst>
              <a:gd name="connsiteX0" fmla="*/ 0 w 1266825"/>
              <a:gd name="connsiteY0" fmla="*/ 676275 h 676275"/>
              <a:gd name="connsiteX1" fmla="*/ 469106 w 1266825"/>
              <a:gd name="connsiteY1" fmla="*/ 569119 h 676275"/>
              <a:gd name="connsiteX2" fmla="*/ 976313 w 1266825"/>
              <a:gd name="connsiteY2" fmla="*/ 159544 h 676275"/>
              <a:gd name="connsiteX3" fmla="*/ 1266825 w 1266825"/>
              <a:gd name="connsiteY3" fmla="*/ 0 h 676275"/>
            </a:gdLst>
            <a:ahLst/>
            <a:cxnLst>
              <a:cxn ang="0">
                <a:pos x="connsiteX0" y="connsiteY0"/>
              </a:cxn>
              <a:cxn ang="0">
                <a:pos x="connsiteX1" y="connsiteY1"/>
              </a:cxn>
              <a:cxn ang="0">
                <a:pos x="connsiteX2" y="connsiteY2"/>
              </a:cxn>
              <a:cxn ang="0">
                <a:pos x="connsiteX3" y="connsiteY3"/>
              </a:cxn>
            </a:cxnLst>
            <a:rect l="l" t="t" r="r" b="b"/>
            <a:pathLst>
              <a:path w="1266825" h="676275">
                <a:moveTo>
                  <a:pt x="0" y="676275"/>
                </a:moveTo>
                <a:cubicBezTo>
                  <a:pt x="153193" y="665758"/>
                  <a:pt x="306387" y="655241"/>
                  <a:pt x="469106" y="569119"/>
                </a:cubicBezTo>
                <a:cubicBezTo>
                  <a:pt x="631825" y="482997"/>
                  <a:pt x="843360" y="254397"/>
                  <a:pt x="976313" y="159544"/>
                </a:cubicBezTo>
                <a:cubicBezTo>
                  <a:pt x="1109266" y="64691"/>
                  <a:pt x="1188045" y="32345"/>
                  <a:pt x="1266825" y="0"/>
                </a:cubicBezTo>
              </a:path>
            </a:pathLst>
          </a:cu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441" name="Freeform 440"/>
          <p:cNvSpPr/>
          <p:nvPr/>
        </p:nvSpPr>
        <p:spPr>
          <a:xfrm>
            <a:off x="6083101" y="3579482"/>
            <a:ext cx="1264444" cy="502443"/>
          </a:xfrm>
          <a:custGeom>
            <a:avLst/>
            <a:gdLst>
              <a:gd name="connsiteX0" fmla="*/ 0 w 1264444"/>
              <a:gd name="connsiteY0" fmla="*/ 502443 h 502443"/>
              <a:gd name="connsiteX1" fmla="*/ 359569 w 1264444"/>
              <a:gd name="connsiteY1" fmla="*/ 466725 h 502443"/>
              <a:gd name="connsiteX2" fmla="*/ 528637 w 1264444"/>
              <a:gd name="connsiteY2" fmla="*/ 411956 h 502443"/>
              <a:gd name="connsiteX3" fmla="*/ 766762 w 1264444"/>
              <a:gd name="connsiteY3" fmla="*/ 238125 h 502443"/>
              <a:gd name="connsiteX4" fmla="*/ 935831 w 1264444"/>
              <a:gd name="connsiteY4" fmla="*/ 123825 h 502443"/>
              <a:gd name="connsiteX5" fmla="*/ 1128712 w 1264444"/>
              <a:gd name="connsiteY5" fmla="*/ 30956 h 502443"/>
              <a:gd name="connsiteX6" fmla="*/ 1264444 w 1264444"/>
              <a:gd name="connsiteY6" fmla="*/ 0 h 50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4444" h="502443">
                <a:moveTo>
                  <a:pt x="0" y="502443"/>
                </a:moveTo>
                <a:cubicBezTo>
                  <a:pt x="135731" y="492124"/>
                  <a:pt x="271463" y="481806"/>
                  <a:pt x="359569" y="466725"/>
                </a:cubicBezTo>
                <a:cubicBezTo>
                  <a:pt x="447675" y="451644"/>
                  <a:pt x="460772" y="450056"/>
                  <a:pt x="528637" y="411956"/>
                </a:cubicBezTo>
                <a:cubicBezTo>
                  <a:pt x="596502" y="373856"/>
                  <a:pt x="698896" y="286147"/>
                  <a:pt x="766762" y="238125"/>
                </a:cubicBezTo>
                <a:cubicBezTo>
                  <a:pt x="834628" y="190103"/>
                  <a:pt x="875506" y="158353"/>
                  <a:pt x="935831" y="123825"/>
                </a:cubicBezTo>
                <a:cubicBezTo>
                  <a:pt x="996156" y="89297"/>
                  <a:pt x="1073943" y="51593"/>
                  <a:pt x="1128712" y="30956"/>
                </a:cubicBezTo>
                <a:cubicBezTo>
                  <a:pt x="1183481" y="10319"/>
                  <a:pt x="1256507" y="2381"/>
                  <a:pt x="1264444" y="0"/>
                </a:cubicBez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442" name="Rectangle 441"/>
          <p:cNvSpPr/>
          <p:nvPr/>
        </p:nvSpPr>
        <p:spPr>
          <a:xfrm>
            <a:off x="6069565" y="2936115"/>
            <a:ext cx="1287888" cy="1143644"/>
          </a:xfrm>
          <a:prstGeom prst="rect">
            <a:avLst/>
          </a:prstGeom>
          <a:noFill/>
          <a:ln w="1270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443" name="TextBox 442"/>
          <p:cNvSpPr txBox="1"/>
          <p:nvPr/>
        </p:nvSpPr>
        <p:spPr>
          <a:xfrm>
            <a:off x="7578487" y="3977993"/>
            <a:ext cx="219933" cy="169277"/>
          </a:xfrm>
          <a:prstGeom prst="rect">
            <a:avLst/>
          </a:prstGeom>
          <a:noFill/>
        </p:spPr>
        <p:txBody>
          <a:bodyPr wrap="none" rtlCol="0">
            <a:spAutoFit/>
          </a:bodyPr>
          <a:lstStyle/>
          <a:p>
            <a:pPr algn="ctr"/>
            <a:r>
              <a:rPr lang="en-US" sz="500" b="1" dirty="0" smtClean="0">
                <a:solidFill>
                  <a:srgbClr val="363636"/>
                </a:solidFill>
              </a:rPr>
              <a:t>0</a:t>
            </a:r>
            <a:endParaRPr lang="en-US" sz="500" b="1" dirty="0">
              <a:solidFill>
                <a:srgbClr val="363636"/>
              </a:solidFill>
            </a:endParaRPr>
          </a:p>
        </p:txBody>
      </p:sp>
      <p:sp>
        <p:nvSpPr>
          <p:cNvPr id="444" name="TextBox 443"/>
          <p:cNvSpPr txBox="1"/>
          <p:nvPr/>
        </p:nvSpPr>
        <p:spPr>
          <a:xfrm>
            <a:off x="7560855" y="3839863"/>
            <a:ext cx="255199" cy="169277"/>
          </a:xfrm>
          <a:prstGeom prst="rect">
            <a:avLst/>
          </a:prstGeom>
          <a:noFill/>
        </p:spPr>
        <p:txBody>
          <a:bodyPr wrap="none" rtlCol="0">
            <a:spAutoFit/>
          </a:bodyPr>
          <a:lstStyle/>
          <a:p>
            <a:pPr algn="ctr"/>
            <a:r>
              <a:rPr lang="en-US" sz="500" b="1" dirty="0" smtClean="0">
                <a:solidFill>
                  <a:srgbClr val="363636"/>
                </a:solidFill>
              </a:rPr>
              <a:t>10</a:t>
            </a:r>
            <a:endParaRPr lang="en-US" sz="500" b="1" dirty="0">
              <a:solidFill>
                <a:srgbClr val="363636"/>
              </a:solidFill>
            </a:endParaRPr>
          </a:p>
        </p:txBody>
      </p:sp>
      <p:sp>
        <p:nvSpPr>
          <p:cNvPr id="445" name="TextBox 444"/>
          <p:cNvSpPr txBox="1"/>
          <p:nvPr/>
        </p:nvSpPr>
        <p:spPr>
          <a:xfrm>
            <a:off x="7560855" y="3701734"/>
            <a:ext cx="255199" cy="169277"/>
          </a:xfrm>
          <a:prstGeom prst="rect">
            <a:avLst/>
          </a:prstGeom>
          <a:noFill/>
        </p:spPr>
        <p:txBody>
          <a:bodyPr wrap="none" rtlCol="0">
            <a:spAutoFit/>
          </a:bodyPr>
          <a:lstStyle/>
          <a:p>
            <a:pPr algn="ctr"/>
            <a:r>
              <a:rPr lang="en-US" sz="500" b="1" dirty="0" smtClean="0">
                <a:solidFill>
                  <a:srgbClr val="363636"/>
                </a:solidFill>
              </a:rPr>
              <a:t>20</a:t>
            </a:r>
            <a:endParaRPr lang="en-US" sz="500" b="1" dirty="0">
              <a:solidFill>
                <a:srgbClr val="363636"/>
              </a:solidFill>
            </a:endParaRPr>
          </a:p>
        </p:txBody>
      </p:sp>
      <p:sp>
        <p:nvSpPr>
          <p:cNvPr id="446" name="TextBox 445"/>
          <p:cNvSpPr txBox="1"/>
          <p:nvPr/>
        </p:nvSpPr>
        <p:spPr>
          <a:xfrm>
            <a:off x="7560855" y="3563605"/>
            <a:ext cx="255199" cy="169277"/>
          </a:xfrm>
          <a:prstGeom prst="rect">
            <a:avLst/>
          </a:prstGeom>
          <a:noFill/>
        </p:spPr>
        <p:txBody>
          <a:bodyPr wrap="none" rtlCol="0">
            <a:spAutoFit/>
          </a:bodyPr>
          <a:lstStyle/>
          <a:p>
            <a:pPr algn="ctr"/>
            <a:r>
              <a:rPr lang="en-US" sz="500" b="1" dirty="0" smtClean="0">
                <a:solidFill>
                  <a:srgbClr val="363636"/>
                </a:solidFill>
              </a:rPr>
              <a:t>30</a:t>
            </a:r>
            <a:endParaRPr lang="en-US" sz="500" b="1" dirty="0">
              <a:solidFill>
                <a:srgbClr val="363636"/>
              </a:solidFill>
            </a:endParaRPr>
          </a:p>
        </p:txBody>
      </p:sp>
      <p:sp>
        <p:nvSpPr>
          <p:cNvPr id="447" name="TextBox 446"/>
          <p:cNvSpPr txBox="1"/>
          <p:nvPr/>
        </p:nvSpPr>
        <p:spPr>
          <a:xfrm>
            <a:off x="7560855" y="3425476"/>
            <a:ext cx="255199" cy="169277"/>
          </a:xfrm>
          <a:prstGeom prst="rect">
            <a:avLst/>
          </a:prstGeom>
          <a:noFill/>
        </p:spPr>
        <p:txBody>
          <a:bodyPr wrap="none" rtlCol="0">
            <a:spAutoFit/>
          </a:bodyPr>
          <a:lstStyle/>
          <a:p>
            <a:pPr algn="ctr"/>
            <a:r>
              <a:rPr lang="en-US" sz="500" b="1" dirty="0" smtClean="0">
                <a:solidFill>
                  <a:srgbClr val="363636"/>
                </a:solidFill>
              </a:rPr>
              <a:t>40</a:t>
            </a:r>
            <a:endParaRPr lang="en-US" sz="500" b="1" dirty="0">
              <a:solidFill>
                <a:srgbClr val="363636"/>
              </a:solidFill>
            </a:endParaRPr>
          </a:p>
        </p:txBody>
      </p:sp>
      <p:sp>
        <p:nvSpPr>
          <p:cNvPr id="448" name="TextBox 447"/>
          <p:cNvSpPr txBox="1"/>
          <p:nvPr/>
        </p:nvSpPr>
        <p:spPr>
          <a:xfrm>
            <a:off x="7560855" y="3287347"/>
            <a:ext cx="255199" cy="169277"/>
          </a:xfrm>
          <a:prstGeom prst="rect">
            <a:avLst/>
          </a:prstGeom>
          <a:noFill/>
        </p:spPr>
        <p:txBody>
          <a:bodyPr wrap="none" rtlCol="0">
            <a:spAutoFit/>
          </a:bodyPr>
          <a:lstStyle/>
          <a:p>
            <a:pPr algn="ctr"/>
            <a:r>
              <a:rPr lang="en-US" sz="500" b="1" dirty="0" smtClean="0">
                <a:solidFill>
                  <a:srgbClr val="363636"/>
                </a:solidFill>
              </a:rPr>
              <a:t>50</a:t>
            </a:r>
            <a:endParaRPr lang="en-US" sz="500" b="1" dirty="0">
              <a:solidFill>
                <a:srgbClr val="363636"/>
              </a:solidFill>
            </a:endParaRPr>
          </a:p>
        </p:txBody>
      </p:sp>
      <p:sp>
        <p:nvSpPr>
          <p:cNvPr id="449" name="TextBox 448"/>
          <p:cNvSpPr txBox="1"/>
          <p:nvPr/>
        </p:nvSpPr>
        <p:spPr>
          <a:xfrm>
            <a:off x="7560855" y="3149218"/>
            <a:ext cx="255199" cy="169277"/>
          </a:xfrm>
          <a:prstGeom prst="rect">
            <a:avLst/>
          </a:prstGeom>
          <a:noFill/>
        </p:spPr>
        <p:txBody>
          <a:bodyPr wrap="none" rtlCol="0">
            <a:spAutoFit/>
          </a:bodyPr>
          <a:lstStyle/>
          <a:p>
            <a:pPr algn="ctr"/>
            <a:r>
              <a:rPr lang="en-US" sz="500" b="1" dirty="0" smtClean="0">
                <a:solidFill>
                  <a:srgbClr val="363636"/>
                </a:solidFill>
              </a:rPr>
              <a:t>60</a:t>
            </a:r>
            <a:endParaRPr lang="en-US" sz="500" b="1" dirty="0">
              <a:solidFill>
                <a:srgbClr val="363636"/>
              </a:solidFill>
            </a:endParaRPr>
          </a:p>
        </p:txBody>
      </p:sp>
      <p:sp>
        <p:nvSpPr>
          <p:cNvPr id="450" name="TextBox 449"/>
          <p:cNvSpPr txBox="1"/>
          <p:nvPr/>
        </p:nvSpPr>
        <p:spPr>
          <a:xfrm>
            <a:off x="7560855" y="3011089"/>
            <a:ext cx="255199" cy="169277"/>
          </a:xfrm>
          <a:prstGeom prst="rect">
            <a:avLst/>
          </a:prstGeom>
          <a:noFill/>
        </p:spPr>
        <p:txBody>
          <a:bodyPr wrap="none" rtlCol="0">
            <a:spAutoFit/>
          </a:bodyPr>
          <a:lstStyle/>
          <a:p>
            <a:pPr algn="ctr"/>
            <a:r>
              <a:rPr lang="en-US" sz="500" b="1" dirty="0" smtClean="0">
                <a:solidFill>
                  <a:srgbClr val="363636"/>
                </a:solidFill>
              </a:rPr>
              <a:t>70</a:t>
            </a:r>
            <a:endParaRPr lang="en-US" sz="500" b="1" dirty="0">
              <a:solidFill>
                <a:srgbClr val="363636"/>
              </a:solidFill>
            </a:endParaRPr>
          </a:p>
        </p:txBody>
      </p:sp>
      <p:sp>
        <p:nvSpPr>
          <p:cNvPr id="451" name="TextBox 450"/>
          <p:cNvSpPr txBox="1"/>
          <p:nvPr/>
        </p:nvSpPr>
        <p:spPr>
          <a:xfrm>
            <a:off x="7560855" y="2872960"/>
            <a:ext cx="255199" cy="169277"/>
          </a:xfrm>
          <a:prstGeom prst="rect">
            <a:avLst/>
          </a:prstGeom>
          <a:noFill/>
        </p:spPr>
        <p:txBody>
          <a:bodyPr wrap="none" rtlCol="0">
            <a:spAutoFit/>
          </a:bodyPr>
          <a:lstStyle/>
          <a:p>
            <a:pPr algn="ctr"/>
            <a:r>
              <a:rPr lang="en-US" sz="500" b="1" dirty="0" smtClean="0">
                <a:solidFill>
                  <a:srgbClr val="363636"/>
                </a:solidFill>
              </a:rPr>
              <a:t>80</a:t>
            </a:r>
            <a:endParaRPr lang="en-US" sz="500" b="1" dirty="0">
              <a:solidFill>
                <a:srgbClr val="363636"/>
              </a:solidFill>
            </a:endParaRPr>
          </a:p>
        </p:txBody>
      </p:sp>
      <p:cxnSp>
        <p:nvCxnSpPr>
          <p:cNvPr id="452" name="Straight Connector 451"/>
          <p:cNvCxnSpPr/>
          <p:nvPr/>
        </p:nvCxnSpPr>
        <p:spPr>
          <a:xfrm flipV="1">
            <a:off x="7795642"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7741940" y="3925247"/>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7741940" y="378631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a:off x="7741940" y="3647375"/>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a:off x="7741940" y="3508439"/>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7741940" y="3369503"/>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7741940" y="3230567"/>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a:off x="7741940" y="309163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7741940" y="2952695"/>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flipV="1">
            <a:off x="8043426"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flipV="1">
            <a:off x="8291210"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flipV="1">
            <a:off x="8538994"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flipV="1">
            <a:off x="8786778"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flipV="1">
            <a:off x="9034560" y="4077164"/>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sp>
        <p:nvSpPr>
          <p:cNvPr id="466" name="TextBox 465"/>
          <p:cNvSpPr txBox="1"/>
          <p:nvPr/>
        </p:nvSpPr>
        <p:spPr>
          <a:xfrm>
            <a:off x="7685675" y="4072425"/>
            <a:ext cx="219933" cy="169277"/>
          </a:xfrm>
          <a:prstGeom prst="rect">
            <a:avLst/>
          </a:prstGeom>
          <a:noFill/>
        </p:spPr>
        <p:txBody>
          <a:bodyPr wrap="none" rtlCol="0">
            <a:spAutoFit/>
          </a:bodyPr>
          <a:lstStyle/>
          <a:p>
            <a:pPr algn="ctr"/>
            <a:r>
              <a:rPr lang="en-US" sz="500" b="1" dirty="0" smtClean="0">
                <a:solidFill>
                  <a:srgbClr val="363636"/>
                </a:solidFill>
              </a:rPr>
              <a:t>0</a:t>
            </a:r>
            <a:endParaRPr lang="en-US" sz="500" b="1" dirty="0">
              <a:solidFill>
                <a:srgbClr val="363636"/>
              </a:solidFill>
            </a:endParaRPr>
          </a:p>
        </p:txBody>
      </p:sp>
      <p:sp>
        <p:nvSpPr>
          <p:cNvPr id="467" name="TextBox 466"/>
          <p:cNvSpPr txBox="1"/>
          <p:nvPr/>
        </p:nvSpPr>
        <p:spPr>
          <a:xfrm>
            <a:off x="7904284" y="4072425"/>
            <a:ext cx="255199" cy="169277"/>
          </a:xfrm>
          <a:prstGeom prst="rect">
            <a:avLst/>
          </a:prstGeom>
          <a:noFill/>
        </p:spPr>
        <p:txBody>
          <a:bodyPr wrap="none" rtlCol="0">
            <a:spAutoFit/>
          </a:bodyPr>
          <a:lstStyle/>
          <a:p>
            <a:pPr algn="ctr"/>
            <a:r>
              <a:rPr lang="en-US" sz="500" b="1" dirty="0" smtClean="0">
                <a:solidFill>
                  <a:srgbClr val="363636"/>
                </a:solidFill>
              </a:rPr>
              <a:t>10</a:t>
            </a:r>
            <a:endParaRPr lang="en-US" sz="500" b="1" dirty="0">
              <a:solidFill>
                <a:srgbClr val="363636"/>
              </a:solidFill>
            </a:endParaRPr>
          </a:p>
        </p:txBody>
      </p:sp>
      <p:sp>
        <p:nvSpPr>
          <p:cNvPr id="468" name="TextBox 467"/>
          <p:cNvSpPr txBox="1"/>
          <p:nvPr/>
        </p:nvSpPr>
        <p:spPr>
          <a:xfrm>
            <a:off x="8154953" y="4072425"/>
            <a:ext cx="255199" cy="169277"/>
          </a:xfrm>
          <a:prstGeom prst="rect">
            <a:avLst/>
          </a:prstGeom>
          <a:noFill/>
        </p:spPr>
        <p:txBody>
          <a:bodyPr wrap="none" rtlCol="0">
            <a:spAutoFit/>
          </a:bodyPr>
          <a:lstStyle/>
          <a:p>
            <a:pPr algn="ctr"/>
            <a:r>
              <a:rPr lang="en-US" sz="500" b="1" dirty="0" smtClean="0">
                <a:solidFill>
                  <a:srgbClr val="363636"/>
                </a:solidFill>
              </a:rPr>
              <a:t>20</a:t>
            </a:r>
            <a:endParaRPr lang="en-US" sz="500" b="1" dirty="0">
              <a:solidFill>
                <a:srgbClr val="363636"/>
              </a:solidFill>
            </a:endParaRPr>
          </a:p>
        </p:txBody>
      </p:sp>
      <p:sp>
        <p:nvSpPr>
          <p:cNvPr id="469" name="TextBox 468"/>
          <p:cNvSpPr txBox="1"/>
          <p:nvPr/>
        </p:nvSpPr>
        <p:spPr>
          <a:xfrm>
            <a:off x="8405622" y="4072425"/>
            <a:ext cx="255199" cy="169277"/>
          </a:xfrm>
          <a:prstGeom prst="rect">
            <a:avLst/>
          </a:prstGeom>
          <a:noFill/>
        </p:spPr>
        <p:txBody>
          <a:bodyPr wrap="none" rtlCol="0">
            <a:spAutoFit/>
          </a:bodyPr>
          <a:lstStyle/>
          <a:p>
            <a:pPr algn="ctr"/>
            <a:r>
              <a:rPr lang="en-US" sz="500" b="1" dirty="0" smtClean="0">
                <a:solidFill>
                  <a:srgbClr val="363636"/>
                </a:solidFill>
              </a:rPr>
              <a:t>30</a:t>
            </a:r>
            <a:endParaRPr lang="en-US" sz="500" b="1" dirty="0">
              <a:solidFill>
                <a:srgbClr val="363636"/>
              </a:solidFill>
            </a:endParaRPr>
          </a:p>
        </p:txBody>
      </p:sp>
      <p:sp>
        <p:nvSpPr>
          <p:cNvPr id="470" name="TextBox 469"/>
          <p:cNvSpPr txBox="1"/>
          <p:nvPr/>
        </p:nvSpPr>
        <p:spPr>
          <a:xfrm>
            <a:off x="8656291" y="4072425"/>
            <a:ext cx="255199" cy="169277"/>
          </a:xfrm>
          <a:prstGeom prst="rect">
            <a:avLst/>
          </a:prstGeom>
          <a:noFill/>
        </p:spPr>
        <p:txBody>
          <a:bodyPr wrap="none" rtlCol="0">
            <a:spAutoFit/>
          </a:bodyPr>
          <a:lstStyle/>
          <a:p>
            <a:pPr algn="ctr"/>
            <a:r>
              <a:rPr lang="en-US" sz="500" b="1" dirty="0" smtClean="0">
                <a:solidFill>
                  <a:srgbClr val="363636"/>
                </a:solidFill>
              </a:rPr>
              <a:t>40</a:t>
            </a:r>
            <a:endParaRPr lang="en-US" sz="500" b="1" dirty="0">
              <a:solidFill>
                <a:srgbClr val="363636"/>
              </a:solidFill>
            </a:endParaRPr>
          </a:p>
        </p:txBody>
      </p:sp>
      <p:sp>
        <p:nvSpPr>
          <p:cNvPr id="471" name="TextBox 470"/>
          <p:cNvSpPr txBox="1"/>
          <p:nvPr/>
        </p:nvSpPr>
        <p:spPr>
          <a:xfrm>
            <a:off x="8906960" y="4072425"/>
            <a:ext cx="255199" cy="169277"/>
          </a:xfrm>
          <a:prstGeom prst="rect">
            <a:avLst/>
          </a:prstGeom>
          <a:noFill/>
        </p:spPr>
        <p:txBody>
          <a:bodyPr wrap="none" rtlCol="0">
            <a:spAutoFit/>
          </a:bodyPr>
          <a:lstStyle/>
          <a:p>
            <a:pPr algn="ctr"/>
            <a:r>
              <a:rPr lang="en-US" sz="500" b="1" dirty="0" smtClean="0">
                <a:solidFill>
                  <a:srgbClr val="363636"/>
                </a:solidFill>
              </a:rPr>
              <a:t>50</a:t>
            </a:r>
            <a:endParaRPr lang="en-US" sz="500" b="1" dirty="0">
              <a:solidFill>
                <a:srgbClr val="363636"/>
              </a:solidFill>
            </a:endParaRPr>
          </a:p>
        </p:txBody>
      </p:sp>
      <p:cxnSp>
        <p:nvCxnSpPr>
          <p:cNvPr id="472" name="Straight Connector 471"/>
          <p:cNvCxnSpPr/>
          <p:nvPr/>
        </p:nvCxnSpPr>
        <p:spPr>
          <a:xfrm>
            <a:off x="7741940" y="4064184"/>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sp>
        <p:nvSpPr>
          <p:cNvPr id="473" name="TextBox 472"/>
          <p:cNvSpPr txBox="1"/>
          <p:nvPr/>
        </p:nvSpPr>
        <p:spPr>
          <a:xfrm rot="16200000">
            <a:off x="7025667" y="3377928"/>
            <a:ext cx="1119217" cy="200055"/>
          </a:xfrm>
          <a:prstGeom prst="rect">
            <a:avLst/>
          </a:prstGeom>
          <a:noFill/>
        </p:spPr>
        <p:txBody>
          <a:bodyPr wrap="none" rtlCol="0">
            <a:spAutoFit/>
          </a:bodyPr>
          <a:lstStyle/>
          <a:p>
            <a:r>
              <a:rPr lang="en-US" sz="700" b="1" dirty="0" smtClean="0">
                <a:solidFill>
                  <a:srgbClr val="363636"/>
                </a:solidFill>
              </a:rPr>
              <a:t>5-year recurrence risk</a:t>
            </a:r>
            <a:endParaRPr lang="en-US" sz="700" b="1" dirty="0">
              <a:solidFill>
                <a:srgbClr val="363636"/>
              </a:solidFill>
            </a:endParaRPr>
          </a:p>
        </p:txBody>
      </p:sp>
      <p:sp>
        <p:nvSpPr>
          <p:cNvPr id="474" name="TextBox 473"/>
          <p:cNvSpPr txBox="1"/>
          <p:nvPr/>
        </p:nvSpPr>
        <p:spPr>
          <a:xfrm>
            <a:off x="8010290" y="4151226"/>
            <a:ext cx="1056700" cy="215444"/>
          </a:xfrm>
          <a:prstGeom prst="rect">
            <a:avLst/>
          </a:prstGeom>
          <a:noFill/>
        </p:spPr>
        <p:txBody>
          <a:bodyPr wrap="none" rtlCol="0">
            <a:spAutoFit/>
          </a:bodyPr>
          <a:lstStyle/>
          <a:p>
            <a:r>
              <a:rPr lang="en-US" sz="800" b="1" dirty="0" smtClean="0">
                <a:solidFill>
                  <a:srgbClr val="363636"/>
                </a:solidFill>
              </a:rPr>
              <a:t>Recurrence score</a:t>
            </a:r>
            <a:endParaRPr lang="en-US" sz="800" b="1" dirty="0">
              <a:solidFill>
                <a:srgbClr val="363636"/>
              </a:solidFill>
            </a:endParaRPr>
          </a:p>
        </p:txBody>
      </p:sp>
      <p:pic>
        <p:nvPicPr>
          <p:cNvPr id="475" name="Picture 474"/>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10" b="90001" l="23876" r="26864"/>
                    </a14:imgEffect>
                  </a14:imgLayer>
                </a14:imgProps>
              </a:ext>
              <a:ext uri="{28A0092B-C50C-407E-A947-70E740481C1C}">
                <a14:useLocalDpi xmlns:a14="http://schemas.microsoft.com/office/drawing/2010/main" val="0"/>
              </a:ext>
            </a:extLst>
          </a:blip>
          <a:srcRect l="23502" t="11" r="72762" b="-11"/>
          <a:stretch/>
        </p:blipFill>
        <p:spPr>
          <a:xfrm>
            <a:off x="7778970" y="4031705"/>
            <a:ext cx="48354" cy="45719"/>
          </a:xfrm>
          <a:prstGeom prst="rect">
            <a:avLst/>
          </a:prstGeom>
        </p:spPr>
      </p:pic>
      <p:sp>
        <p:nvSpPr>
          <p:cNvPr id="476" name="Freeform 475"/>
          <p:cNvSpPr/>
          <p:nvPr/>
        </p:nvSpPr>
        <p:spPr>
          <a:xfrm>
            <a:off x="7935713" y="3187767"/>
            <a:ext cx="1121569" cy="736996"/>
          </a:xfrm>
          <a:custGeom>
            <a:avLst/>
            <a:gdLst>
              <a:gd name="connsiteX0" fmla="*/ 0 w 1121569"/>
              <a:gd name="connsiteY0" fmla="*/ 736996 h 736996"/>
              <a:gd name="connsiteX1" fmla="*/ 133350 w 1121569"/>
              <a:gd name="connsiteY1" fmla="*/ 658415 h 736996"/>
              <a:gd name="connsiteX2" fmla="*/ 266700 w 1121569"/>
              <a:gd name="connsiteY2" fmla="*/ 539352 h 736996"/>
              <a:gd name="connsiteX3" fmla="*/ 409575 w 1121569"/>
              <a:gd name="connsiteY3" fmla="*/ 377427 h 736996"/>
              <a:gd name="connsiteX4" fmla="*/ 538163 w 1121569"/>
              <a:gd name="connsiteY4" fmla="*/ 213121 h 736996"/>
              <a:gd name="connsiteX5" fmla="*/ 619125 w 1121569"/>
              <a:gd name="connsiteY5" fmla="*/ 120252 h 736996"/>
              <a:gd name="connsiteX6" fmla="*/ 707232 w 1121569"/>
              <a:gd name="connsiteY6" fmla="*/ 53577 h 736996"/>
              <a:gd name="connsiteX7" fmla="*/ 812007 w 1121569"/>
              <a:gd name="connsiteY7" fmla="*/ 10715 h 736996"/>
              <a:gd name="connsiteX8" fmla="*/ 871538 w 1121569"/>
              <a:gd name="connsiteY8" fmla="*/ 1190 h 736996"/>
              <a:gd name="connsiteX9" fmla="*/ 931069 w 1121569"/>
              <a:gd name="connsiteY9" fmla="*/ 1190 h 736996"/>
              <a:gd name="connsiteX10" fmla="*/ 995363 w 1121569"/>
              <a:gd name="connsiteY10" fmla="*/ 10715 h 736996"/>
              <a:gd name="connsiteX11" fmla="*/ 1050132 w 1121569"/>
              <a:gd name="connsiteY11" fmla="*/ 25002 h 736996"/>
              <a:gd name="connsiteX12" fmla="*/ 1121569 w 1121569"/>
              <a:gd name="connsiteY12" fmla="*/ 48815 h 7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1569" h="736996">
                <a:moveTo>
                  <a:pt x="0" y="736996"/>
                </a:moveTo>
                <a:cubicBezTo>
                  <a:pt x="44450" y="714176"/>
                  <a:pt x="88900" y="691356"/>
                  <a:pt x="133350" y="658415"/>
                </a:cubicBezTo>
                <a:cubicBezTo>
                  <a:pt x="177800" y="625474"/>
                  <a:pt x="220663" y="586183"/>
                  <a:pt x="266700" y="539352"/>
                </a:cubicBezTo>
                <a:cubicBezTo>
                  <a:pt x="312737" y="492521"/>
                  <a:pt x="364331" y="431799"/>
                  <a:pt x="409575" y="377427"/>
                </a:cubicBezTo>
                <a:cubicBezTo>
                  <a:pt x="454819" y="323055"/>
                  <a:pt x="503238" y="255983"/>
                  <a:pt x="538163" y="213121"/>
                </a:cubicBezTo>
                <a:cubicBezTo>
                  <a:pt x="573088" y="170259"/>
                  <a:pt x="590947" y="146843"/>
                  <a:pt x="619125" y="120252"/>
                </a:cubicBezTo>
                <a:cubicBezTo>
                  <a:pt x="647303" y="93661"/>
                  <a:pt x="675085" y="71833"/>
                  <a:pt x="707232" y="53577"/>
                </a:cubicBezTo>
                <a:cubicBezTo>
                  <a:pt x="739379" y="35321"/>
                  <a:pt x="784623" y="19446"/>
                  <a:pt x="812007" y="10715"/>
                </a:cubicBezTo>
                <a:cubicBezTo>
                  <a:pt x="839391" y="1984"/>
                  <a:pt x="851694" y="2777"/>
                  <a:pt x="871538" y="1190"/>
                </a:cubicBezTo>
                <a:cubicBezTo>
                  <a:pt x="891382" y="-398"/>
                  <a:pt x="910432" y="-397"/>
                  <a:pt x="931069" y="1190"/>
                </a:cubicBezTo>
                <a:cubicBezTo>
                  <a:pt x="951706" y="2777"/>
                  <a:pt x="975519" y="6746"/>
                  <a:pt x="995363" y="10715"/>
                </a:cubicBezTo>
                <a:cubicBezTo>
                  <a:pt x="1015207" y="14684"/>
                  <a:pt x="1029098" y="18652"/>
                  <a:pt x="1050132" y="25002"/>
                </a:cubicBezTo>
                <a:cubicBezTo>
                  <a:pt x="1071166" y="31352"/>
                  <a:pt x="1096367" y="40083"/>
                  <a:pt x="1121569" y="48815"/>
                </a:cubicBezTo>
              </a:path>
            </a:pathLst>
          </a:cu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477" name="Freeform 476"/>
          <p:cNvSpPr/>
          <p:nvPr/>
        </p:nvSpPr>
        <p:spPr>
          <a:xfrm>
            <a:off x="7945238" y="3362788"/>
            <a:ext cx="1107282" cy="673894"/>
          </a:xfrm>
          <a:custGeom>
            <a:avLst/>
            <a:gdLst>
              <a:gd name="connsiteX0" fmla="*/ 0 w 1107282"/>
              <a:gd name="connsiteY0" fmla="*/ 673894 h 673894"/>
              <a:gd name="connsiteX1" fmla="*/ 85725 w 1107282"/>
              <a:gd name="connsiteY1" fmla="*/ 650081 h 673894"/>
              <a:gd name="connsiteX2" fmla="*/ 183357 w 1107282"/>
              <a:gd name="connsiteY2" fmla="*/ 600075 h 673894"/>
              <a:gd name="connsiteX3" fmla="*/ 266700 w 1107282"/>
              <a:gd name="connsiteY3" fmla="*/ 533400 h 673894"/>
              <a:gd name="connsiteX4" fmla="*/ 364332 w 1107282"/>
              <a:gd name="connsiteY4" fmla="*/ 416719 h 673894"/>
              <a:gd name="connsiteX5" fmla="*/ 419100 w 1107282"/>
              <a:gd name="connsiteY5" fmla="*/ 340519 h 673894"/>
              <a:gd name="connsiteX6" fmla="*/ 481013 w 1107282"/>
              <a:gd name="connsiteY6" fmla="*/ 264319 h 673894"/>
              <a:gd name="connsiteX7" fmla="*/ 550069 w 1107282"/>
              <a:gd name="connsiteY7" fmla="*/ 183356 h 673894"/>
              <a:gd name="connsiteX8" fmla="*/ 619125 w 1107282"/>
              <a:gd name="connsiteY8" fmla="*/ 114300 h 673894"/>
              <a:gd name="connsiteX9" fmla="*/ 688182 w 1107282"/>
              <a:gd name="connsiteY9" fmla="*/ 64294 h 673894"/>
              <a:gd name="connsiteX10" fmla="*/ 754857 w 1107282"/>
              <a:gd name="connsiteY10" fmla="*/ 33337 h 673894"/>
              <a:gd name="connsiteX11" fmla="*/ 823913 w 1107282"/>
              <a:gd name="connsiteY11" fmla="*/ 11906 h 673894"/>
              <a:gd name="connsiteX12" fmla="*/ 883444 w 1107282"/>
              <a:gd name="connsiteY12" fmla="*/ 0 h 673894"/>
              <a:gd name="connsiteX13" fmla="*/ 923925 w 1107282"/>
              <a:gd name="connsiteY13" fmla="*/ 0 h 673894"/>
              <a:gd name="connsiteX14" fmla="*/ 966788 w 1107282"/>
              <a:gd name="connsiteY14" fmla="*/ 11906 h 673894"/>
              <a:gd name="connsiteX15" fmla="*/ 997744 w 1107282"/>
              <a:gd name="connsiteY15" fmla="*/ 23812 h 673894"/>
              <a:gd name="connsiteX16" fmla="*/ 1042988 w 1107282"/>
              <a:gd name="connsiteY16" fmla="*/ 52387 h 673894"/>
              <a:gd name="connsiteX17" fmla="*/ 1085850 w 1107282"/>
              <a:gd name="connsiteY17" fmla="*/ 92869 h 673894"/>
              <a:gd name="connsiteX18" fmla="*/ 1107282 w 1107282"/>
              <a:gd name="connsiteY18" fmla="*/ 116681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82" h="673894">
                <a:moveTo>
                  <a:pt x="0" y="673894"/>
                </a:moveTo>
                <a:cubicBezTo>
                  <a:pt x="27583" y="668139"/>
                  <a:pt x="55166" y="662384"/>
                  <a:pt x="85725" y="650081"/>
                </a:cubicBezTo>
                <a:cubicBezTo>
                  <a:pt x="116285" y="637778"/>
                  <a:pt x="153194" y="619522"/>
                  <a:pt x="183357" y="600075"/>
                </a:cubicBezTo>
                <a:cubicBezTo>
                  <a:pt x="213520" y="580628"/>
                  <a:pt x="236538" y="563959"/>
                  <a:pt x="266700" y="533400"/>
                </a:cubicBezTo>
                <a:cubicBezTo>
                  <a:pt x="296863" y="502841"/>
                  <a:pt x="338932" y="448866"/>
                  <a:pt x="364332" y="416719"/>
                </a:cubicBezTo>
                <a:cubicBezTo>
                  <a:pt x="389732" y="384572"/>
                  <a:pt x="399653" y="365919"/>
                  <a:pt x="419100" y="340519"/>
                </a:cubicBezTo>
                <a:cubicBezTo>
                  <a:pt x="438547" y="315119"/>
                  <a:pt x="459185" y="290513"/>
                  <a:pt x="481013" y="264319"/>
                </a:cubicBezTo>
                <a:cubicBezTo>
                  <a:pt x="502841" y="238125"/>
                  <a:pt x="527050" y="208359"/>
                  <a:pt x="550069" y="183356"/>
                </a:cubicBezTo>
                <a:cubicBezTo>
                  <a:pt x="573088" y="158353"/>
                  <a:pt x="596106" y="134144"/>
                  <a:pt x="619125" y="114300"/>
                </a:cubicBezTo>
                <a:cubicBezTo>
                  <a:pt x="642144" y="94456"/>
                  <a:pt x="665560" y="77788"/>
                  <a:pt x="688182" y="64294"/>
                </a:cubicBezTo>
                <a:cubicBezTo>
                  <a:pt x="710804" y="50800"/>
                  <a:pt x="732235" y="42068"/>
                  <a:pt x="754857" y="33337"/>
                </a:cubicBezTo>
                <a:cubicBezTo>
                  <a:pt x="777479" y="24606"/>
                  <a:pt x="802482" y="17462"/>
                  <a:pt x="823913" y="11906"/>
                </a:cubicBezTo>
                <a:cubicBezTo>
                  <a:pt x="845344" y="6350"/>
                  <a:pt x="866775" y="1984"/>
                  <a:pt x="883444" y="0"/>
                </a:cubicBezTo>
                <a:cubicBezTo>
                  <a:pt x="900113" y="-1984"/>
                  <a:pt x="910034" y="-1984"/>
                  <a:pt x="923925" y="0"/>
                </a:cubicBezTo>
                <a:cubicBezTo>
                  <a:pt x="937816" y="1984"/>
                  <a:pt x="954485" y="7937"/>
                  <a:pt x="966788" y="11906"/>
                </a:cubicBezTo>
                <a:cubicBezTo>
                  <a:pt x="979091" y="15875"/>
                  <a:pt x="985044" y="17065"/>
                  <a:pt x="997744" y="23812"/>
                </a:cubicBezTo>
                <a:cubicBezTo>
                  <a:pt x="1010444" y="30559"/>
                  <a:pt x="1028304" y="40877"/>
                  <a:pt x="1042988" y="52387"/>
                </a:cubicBezTo>
                <a:cubicBezTo>
                  <a:pt x="1057672" y="63896"/>
                  <a:pt x="1075134" y="82153"/>
                  <a:pt x="1085850" y="92869"/>
                </a:cubicBezTo>
                <a:cubicBezTo>
                  <a:pt x="1096566" y="103585"/>
                  <a:pt x="1101924" y="110133"/>
                  <a:pt x="1107282" y="116681"/>
                </a:cubicBez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478" name="Freeform 477"/>
          <p:cNvSpPr/>
          <p:nvPr/>
        </p:nvSpPr>
        <p:spPr>
          <a:xfrm>
            <a:off x="7933332" y="3003219"/>
            <a:ext cx="1121569" cy="554831"/>
          </a:xfrm>
          <a:custGeom>
            <a:avLst/>
            <a:gdLst>
              <a:gd name="connsiteX0" fmla="*/ 0 w 1121569"/>
              <a:gd name="connsiteY0" fmla="*/ 554831 h 554831"/>
              <a:gd name="connsiteX1" fmla="*/ 233363 w 1121569"/>
              <a:gd name="connsiteY1" fmla="*/ 459581 h 554831"/>
              <a:gd name="connsiteX2" fmla="*/ 390525 w 1121569"/>
              <a:gd name="connsiteY2" fmla="*/ 359569 h 554831"/>
              <a:gd name="connsiteX3" fmla="*/ 521494 w 1121569"/>
              <a:gd name="connsiteY3" fmla="*/ 228600 h 554831"/>
              <a:gd name="connsiteX4" fmla="*/ 628650 w 1121569"/>
              <a:gd name="connsiteY4" fmla="*/ 111919 h 554831"/>
              <a:gd name="connsiteX5" fmla="*/ 719138 w 1121569"/>
              <a:gd name="connsiteY5" fmla="*/ 42863 h 554831"/>
              <a:gd name="connsiteX6" fmla="*/ 800100 w 1121569"/>
              <a:gd name="connsiteY6" fmla="*/ 16669 h 554831"/>
              <a:gd name="connsiteX7" fmla="*/ 890588 w 1121569"/>
              <a:gd name="connsiteY7" fmla="*/ 4763 h 554831"/>
              <a:gd name="connsiteX8" fmla="*/ 971550 w 1121569"/>
              <a:gd name="connsiteY8" fmla="*/ 11906 h 554831"/>
              <a:gd name="connsiteX9" fmla="*/ 1038225 w 1121569"/>
              <a:gd name="connsiteY9" fmla="*/ 7144 h 554831"/>
              <a:gd name="connsiteX10" fmla="*/ 1121569 w 1121569"/>
              <a:gd name="connsiteY10" fmla="*/ 0 h 5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1569" h="554831">
                <a:moveTo>
                  <a:pt x="0" y="554831"/>
                </a:moveTo>
                <a:cubicBezTo>
                  <a:pt x="84138" y="523478"/>
                  <a:pt x="168276" y="492125"/>
                  <a:pt x="233363" y="459581"/>
                </a:cubicBezTo>
                <a:cubicBezTo>
                  <a:pt x="298450" y="427037"/>
                  <a:pt x="342503" y="398066"/>
                  <a:pt x="390525" y="359569"/>
                </a:cubicBezTo>
                <a:cubicBezTo>
                  <a:pt x="438547" y="321072"/>
                  <a:pt x="481807" y="269875"/>
                  <a:pt x="521494" y="228600"/>
                </a:cubicBezTo>
                <a:cubicBezTo>
                  <a:pt x="561181" y="187325"/>
                  <a:pt x="595709" y="142875"/>
                  <a:pt x="628650" y="111919"/>
                </a:cubicBezTo>
                <a:cubicBezTo>
                  <a:pt x="661591" y="80963"/>
                  <a:pt x="690563" y="58738"/>
                  <a:pt x="719138" y="42863"/>
                </a:cubicBezTo>
                <a:cubicBezTo>
                  <a:pt x="747713" y="26988"/>
                  <a:pt x="771525" y="23019"/>
                  <a:pt x="800100" y="16669"/>
                </a:cubicBezTo>
                <a:cubicBezTo>
                  <a:pt x="828675" y="10319"/>
                  <a:pt x="862013" y="5557"/>
                  <a:pt x="890588" y="4763"/>
                </a:cubicBezTo>
                <a:cubicBezTo>
                  <a:pt x="919163" y="3969"/>
                  <a:pt x="946944" y="11509"/>
                  <a:pt x="971550" y="11906"/>
                </a:cubicBezTo>
                <a:cubicBezTo>
                  <a:pt x="996156" y="12303"/>
                  <a:pt x="1038225" y="7144"/>
                  <a:pt x="1038225" y="7144"/>
                </a:cubicBezTo>
                <a:lnTo>
                  <a:pt x="1121569" y="0"/>
                </a:lnTo>
              </a:path>
            </a:pathLst>
          </a:custGeom>
          <a:noFill/>
          <a:ln w="127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pic>
        <p:nvPicPr>
          <p:cNvPr id="479" name="Picture 478"/>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629" t="1" r="1491" b="42493"/>
          <a:stretch/>
        </p:blipFill>
        <p:spPr>
          <a:xfrm>
            <a:off x="7933332" y="4029348"/>
            <a:ext cx="1132716" cy="45719"/>
          </a:xfrm>
          <a:prstGeom prst="rect">
            <a:avLst/>
          </a:prstGeom>
        </p:spPr>
      </p:pic>
      <p:sp>
        <p:nvSpPr>
          <p:cNvPr id="480" name="Rectangle 479"/>
          <p:cNvSpPr/>
          <p:nvPr/>
        </p:nvSpPr>
        <p:spPr>
          <a:xfrm>
            <a:off x="7778160" y="2936115"/>
            <a:ext cx="1287888" cy="1143644"/>
          </a:xfrm>
          <a:prstGeom prst="rect">
            <a:avLst/>
          </a:prstGeom>
          <a:noFill/>
          <a:ln w="1270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481" name="Rectangle 480"/>
          <p:cNvSpPr/>
          <p:nvPr/>
        </p:nvSpPr>
        <p:spPr>
          <a:xfrm>
            <a:off x="4047710" y="2977764"/>
            <a:ext cx="804786" cy="246221"/>
          </a:xfrm>
          <a:prstGeom prst="rect">
            <a:avLst/>
          </a:prstGeom>
        </p:spPr>
        <p:txBody>
          <a:bodyPr wrap="square">
            <a:spAutoFit/>
          </a:bodyPr>
          <a:lstStyle/>
          <a:p>
            <a:r>
              <a:rPr lang="en-US" sz="500" b="1" dirty="0" smtClean="0">
                <a:solidFill>
                  <a:srgbClr val="363636"/>
                </a:solidFill>
              </a:rPr>
              <a:t>Solid</a:t>
            </a:r>
            <a:r>
              <a:rPr lang="en-US" sz="500" b="1" dirty="0">
                <a:solidFill>
                  <a:srgbClr val="363636"/>
                </a:solidFill>
              </a:rPr>
              <a:t>: </a:t>
            </a:r>
            <a:r>
              <a:rPr lang="en-US" sz="500" b="1" dirty="0" smtClean="0">
                <a:solidFill>
                  <a:srgbClr val="363636"/>
                </a:solidFill>
              </a:rPr>
              <a:t>5-FU</a:t>
            </a:r>
            <a:endParaRPr lang="en-US" sz="500" b="1" dirty="0">
              <a:solidFill>
                <a:srgbClr val="363636"/>
              </a:solidFill>
            </a:endParaRPr>
          </a:p>
          <a:p>
            <a:r>
              <a:rPr lang="en-US" sz="500" b="1" dirty="0" smtClean="0">
                <a:solidFill>
                  <a:srgbClr val="363636"/>
                </a:solidFill>
              </a:rPr>
              <a:t>Dashed</a:t>
            </a:r>
            <a:r>
              <a:rPr lang="en-US" sz="500" b="1" dirty="0">
                <a:solidFill>
                  <a:srgbClr val="363636"/>
                </a:solidFill>
              </a:rPr>
              <a:t>: </a:t>
            </a:r>
            <a:r>
              <a:rPr lang="en-US" sz="500" b="1" dirty="0" smtClean="0">
                <a:solidFill>
                  <a:srgbClr val="363636"/>
                </a:solidFill>
              </a:rPr>
              <a:t>5-FU+Ox</a:t>
            </a:r>
            <a:endParaRPr lang="en-US" sz="500" b="1" dirty="0">
              <a:solidFill>
                <a:srgbClr val="363636"/>
              </a:solidFill>
            </a:endParaRPr>
          </a:p>
        </p:txBody>
      </p:sp>
    </p:spTree>
    <p:custDataLst>
      <p:tags r:id="rId1"/>
    </p:custDataLst>
    <p:extLst>
      <p:ext uri="{BB962C8B-B14F-4D97-AF65-F5344CB8AC3E}">
        <p14:creationId xmlns:p14="http://schemas.microsoft.com/office/powerpoint/2010/main" val="300810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864339" cy="1362075"/>
          </a:xfrm>
        </p:spPr>
        <p:txBody>
          <a:bodyPr/>
          <a:lstStyle/>
          <a:p>
            <a:r>
              <a:rPr lang="en-GB" dirty="0" smtClean="0"/>
              <a:t>Palliative / metastatic</a:t>
            </a:r>
            <a:endParaRPr lang="en-GB" dirty="0"/>
          </a:p>
        </p:txBody>
      </p:sp>
      <p:sp>
        <p:nvSpPr>
          <p:cNvPr id="3" name="Text Placeholder 2"/>
          <p:cNvSpPr>
            <a:spLocks noGrp="1"/>
          </p:cNvSpPr>
          <p:nvPr>
            <p:ph type="body" idx="1"/>
          </p:nvPr>
        </p:nvSpPr>
        <p:spPr/>
        <p:txBody>
          <a:bodyPr/>
          <a:lstStyle/>
          <a:p>
            <a:r>
              <a:rPr lang="en-GB" b="1" dirty="0"/>
              <a:t>COLORECTAL </a:t>
            </a:r>
            <a:r>
              <a:rPr lang="en-GB" b="1" dirty="0" smtClean="0"/>
              <a:t>CANCER</a:t>
            </a:r>
            <a:endParaRPr lang="en-GB" b="1" dirty="0"/>
          </a:p>
        </p:txBody>
      </p:sp>
    </p:spTree>
    <p:extLst>
      <p:ext uri="{BB962C8B-B14F-4D97-AF65-F5344CB8AC3E}">
        <p14:creationId xmlns:p14="http://schemas.microsoft.com/office/powerpoint/2010/main" val="355143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smtClean="0">
                <a:solidFill>
                  <a:srgbClr val="043882"/>
                </a:solidFill>
              </a:rPr>
              <a:t>LBA3</a:t>
            </a:r>
            <a:r>
              <a:rPr lang="en-GB" sz="1800" dirty="0">
                <a:solidFill>
                  <a:srgbClr val="043882"/>
                </a:solidFill>
              </a:rPr>
              <a:t>: </a:t>
            </a:r>
            <a:r>
              <a:rPr lang="en-US" sz="1800" dirty="0">
                <a:solidFill>
                  <a:srgbClr val="043882"/>
                </a:solidFill>
              </a:rPr>
              <a:t>CALGB/SWOG 80405: Phase </a:t>
            </a:r>
            <a:r>
              <a:rPr lang="en-US" sz="1800" dirty="0" smtClean="0">
                <a:solidFill>
                  <a:srgbClr val="043882"/>
                </a:solidFill>
              </a:rPr>
              <a:t>III trial </a:t>
            </a:r>
            <a:r>
              <a:rPr lang="en-US" sz="1800" dirty="0">
                <a:solidFill>
                  <a:srgbClr val="043882"/>
                </a:solidFill>
              </a:rPr>
              <a:t>of </a:t>
            </a:r>
            <a:r>
              <a:rPr lang="en-US" sz="1800" dirty="0" err="1">
                <a:solidFill>
                  <a:srgbClr val="043882"/>
                </a:solidFill>
              </a:rPr>
              <a:t>irinotecan</a:t>
            </a:r>
            <a:r>
              <a:rPr lang="en-US" sz="1800" dirty="0">
                <a:solidFill>
                  <a:srgbClr val="043882"/>
                </a:solidFill>
              </a:rPr>
              <a:t>/5-FU/</a:t>
            </a:r>
            <a:r>
              <a:rPr lang="en-US" sz="1800" dirty="0" err="1" smtClean="0">
                <a:solidFill>
                  <a:srgbClr val="043882"/>
                </a:solidFill>
              </a:rPr>
              <a:t>leucovorin</a:t>
            </a:r>
            <a:r>
              <a:rPr lang="en-US" sz="1800" dirty="0">
                <a:solidFill>
                  <a:srgbClr val="043882"/>
                </a:solidFill>
              </a:rPr>
              <a:t> </a:t>
            </a:r>
            <a:r>
              <a:rPr lang="en-US" sz="1800" dirty="0" smtClean="0">
                <a:solidFill>
                  <a:srgbClr val="043882"/>
                </a:solidFill>
              </a:rPr>
              <a:t>(</a:t>
            </a:r>
            <a:r>
              <a:rPr lang="en-US" sz="1800" dirty="0">
                <a:solidFill>
                  <a:srgbClr val="043882"/>
                </a:solidFill>
              </a:rPr>
              <a:t>FOLFIRI) or </a:t>
            </a:r>
            <a:r>
              <a:rPr lang="en-US" sz="1800" dirty="0" err="1">
                <a:solidFill>
                  <a:srgbClr val="043882"/>
                </a:solidFill>
              </a:rPr>
              <a:t>oxaliplatin</a:t>
            </a:r>
            <a:r>
              <a:rPr lang="en-US" sz="1800" dirty="0">
                <a:solidFill>
                  <a:srgbClr val="043882"/>
                </a:solidFill>
              </a:rPr>
              <a:t>/5</a:t>
            </a:r>
            <a:r>
              <a:rPr lang="en-US" sz="1800" dirty="0" smtClean="0">
                <a:solidFill>
                  <a:srgbClr val="043882"/>
                </a:solidFill>
              </a:rPr>
              <a:t>-FU</a:t>
            </a:r>
            <a:r>
              <a:rPr lang="en-US" sz="1800" dirty="0">
                <a:solidFill>
                  <a:srgbClr val="043882"/>
                </a:solidFill>
              </a:rPr>
              <a:t>/</a:t>
            </a:r>
            <a:r>
              <a:rPr lang="en-US" sz="1800" dirty="0" err="1">
                <a:solidFill>
                  <a:srgbClr val="043882"/>
                </a:solidFill>
              </a:rPr>
              <a:t>leucovorin</a:t>
            </a:r>
            <a:r>
              <a:rPr lang="en-US" sz="1800" dirty="0">
                <a:solidFill>
                  <a:srgbClr val="043882"/>
                </a:solidFill>
              </a:rPr>
              <a:t> (mFOLFOX6) </a:t>
            </a:r>
            <a:r>
              <a:rPr lang="en-US" sz="1800" dirty="0" smtClean="0">
                <a:solidFill>
                  <a:srgbClr val="043882"/>
                </a:solidFill>
              </a:rPr>
              <a:t>with bevacizumab </a:t>
            </a:r>
            <a:r>
              <a:rPr lang="en-US" sz="1800" dirty="0">
                <a:solidFill>
                  <a:srgbClr val="043882"/>
                </a:solidFill>
              </a:rPr>
              <a:t>(BV) </a:t>
            </a:r>
            <a:r>
              <a:rPr lang="en-US" sz="1800" dirty="0" smtClean="0">
                <a:solidFill>
                  <a:srgbClr val="043882"/>
                </a:solidFill>
              </a:rPr>
              <a:t>or cetuximab</a:t>
            </a:r>
            <a:r>
              <a:rPr lang="en-US" sz="1800" dirty="0">
                <a:solidFill>
                  <a:srgbClr val="043882"/>
                </a:solidFill>
              </a:rPr>
              <a:t> </a:t>
            </a:r>
            <a:r>
              <a:rPr lang="en-US" sz="1800" dirty="0" smtClean="0">
                <a:solidFill>
                  <a:srgbClr val="043882"/>
                </a:solidFill>
              </a:rPr>
              <a:t>(</a:t>
            </a:r>
            <a:r>
              <a:rPr lang="en-US" sz="1800" dirty="0">
                <a:solidFill>
                  <a:srgbClr val="043882"/>
                </a:solidFill>
              </a:rPr>
              <a:t>CET) for patients (</a:t>
            </a:r>
            <a:r>
              <a:rPr lang="en-US" sz="1800" dirty="0" err="1">
                <a:solidFill>
                  <a:srgbClr val="043882"/>
                </a:solidFill>
              </a:rPr>
              <a:t>pts</a:t>
            </a:r>
            <a:r>
              <a:rPr lang="en-US" sz="1800" dirty="0">
                <a:solidFill>
                  <a:srgbClr val="043882"/>
                </a:solidFill>
              </a:rPr>
              <a:t>) </a:t>
            </a:r>
            <a:r>
              <a:rPr lang="en-US" sz="1800" dirty="0" smtClean="0">
                <a:solidFill>
                  <a:srgbClr val="043882"/>
                </a:solidFill>
              </a:rPr>
              <a:t>with KRAS </a:t>
            </a:r>
            <a:r>
              <a:rPr lang="en-US" sz="1800" dirty="0">
                <a:solidFill>
                  <a:srgbClr val="043882"/>
                </a:solidFill>
              </a:rPr>
              <a:t>wild-type (</a:t>
            </a:r>
            <a:r>
              <a:rPr lang="en-US" sz="1800" dirty="0" err="1">
                <a:solidFill>
                  <a:srgbClr val="043882"/>
                </a:solidFill>
              </a:rPr>
              <a:t>wt</a:t>
            </a:r>
            <a:r>
              <a:rPr lang="en-US" sz="1800" dirty="0">
                <a:solidFill>
                  <a:srgbClr val="043882"/>
                </a:solidFill>
              </a:rPr>
              <a:t>) </a:t>
            </a:r>
            <a:r>
              <a:rPr lang="en-US" sz="1800" dirty="0" smtClean="0">
                <a:solidFill>
                  <a:srgbClr val="043882"/>
                </a:solidFill>
              </a:rPr>
              <a:t>untreated metastatic </a:t>
            </a:r>
            <a:r>
              <a:rPr lang="en-US" sz="1800" dirty="0">
                <a:solidFill>
                  <a:srgbClr val="043882"/>
                </a:solidFill>
              </a:rPr>
              <a:t>adenocarcinoma </a:t>
            </a:r>
            <a:r>
              <a:rPr lang="en-US" sz="1800" dirty="0" smtClean="0">
                <a:solidFill>
                  <a:srgbClr val="043882"/>
                </a:solidFill>
              </a:rPr>
              <a:t>of the </a:t>
            </a:r>
            <a:r>
              <a:rPr lang="en-US" sz="1800" dirty="0">
                <a:solidFill>
                  <a:srgbClr val="043882"/>
                </a:solidFill>
              </a:rPr>
              <a:t>colon or rectum (MCRC</a:t>
            </a:r>
            <a:r>
              <a:rPr lang="en-US" sz="1800" dirty="0" smtClean="0">
                <a:solidFill>
                  <a:srgbClr val="043882"/>
                </a:solidFill>
              </a:rPr>
              <a:t>) </a:t>
            </a:r>
            <a:r>
              <a:rPr lang="en-GB" sz="1800" dirty="0" smtClean="0">
                <a:solidFill>
                  <a:srgbClr val="043882"/>
                </a:solidFill>
              </a:rPr>
              <a:t>– </a:t>
            </a:r>
            <a:r>
              <a:rPr lang="en-GB" sz="1800" dirty="0" err="1" smtClean="0">
                <a:solidFill>
                  <a:srgbClr val="043882"/>
                </a:solidFill>
              </a:rPr>
              <a:t>Venook</a:t>
            </a:r>
            <a:r>
              <a:rPr lang="en-GB" sz="1800" dirty="0" smtClean="0">
                <a:solidFill>
                  <a:srgbClr val="043882"/>
                </a:solidFill>
              </a:rPr>
              <a:t> AP </a:t>
            </a:r>
            <a:r>
              <a:rPr lang="en-GB" sz="1800" dirty="0">
                <a:solidFill>
                  <a:srgbClr val="043882"/>
                </a:solidFill>
              </a:rPr>
              <a:t>et al</a:t>
            </a:r>
            <a:endParaRPr lang="en-GB" altLang="zh-CN" dirty="0" smtClean="0">
              <a:solidFill>
                <a:schemeClr val="accent3"/>
              </a:solidFill>
            </a:endParaRPr>
          </a:p>
        </p:txBody>
      </p:sp>
      <p:sp>
        <p:nvSpPr>
          <p:cNvPr id="60419" name="Rectangle 9"/>
          <p:cNvSpPr>
            <a:spLocks noGrp="1" noChangeArrowheads="1"/>
          </p:cNvSpPr>
          <p:nvPr>
            <p:ph sz="half" idx="1"/>
          </p:nvPr>
        </p:nvSpPr>
        <p:spPr>
          <a:xfrm>
            <a:off x="272144" y="5469018"/>
            <a:ext cx="4267200" cy="764701"/>
          </a:xfrm>
        </p:spPr>
        <p:txBody>
          <a:bodyPr/>
          <a:lstStyle/>
          <a:p>
            <a:pPr marL="0" indent="0">
              <a:buNone/>
            </a:pPr>
            <a:r>
              <a:rPr lang="en-GB" sz="1600" b="1" dirty="0" smtClean="0"/>
              <a:t>Primary endpoint</a:t>
            </a:r>
          </a:p>
          <a:p>
            <a:r>
              <a:rPr lang="en-GB" sz="1600" dirty="0" smtClean="0"/>
              <a:t>OS</a:t>
            </a:r>
          </a:p>
          <a:p>
            <a:endParaRPr lang="en-GB" sz="1600" dirty="0" smtClean="0"/>
          </a:p>
        </p:txBody>
      </p:sp>
      <p:sp>
        <p:nvSpPr>
          <p:cNvPr id="23556" name="Content Placeholder 26"/>
          <p:cNvSpPr>
            <a:spLocks noGrp="1"/>
          </p:cNvSpPr>
          <p:nvPr>
            <p:ph sz="half" idx="2"/>
          </p:nvPr>
        </p:nvSpPr>
        <p:spPr>
          <a:xfrm>
            <a:off x="3558392" y="5469018"/>
            <a:ext cx="4267200" cy="764701"/>
          </a:xfrm>
        </p:spPr>
        <p:txBody>
          <a:bodyPr/>
          <a:lstStyle/>
          <a:p>
            <a:pPr marL="0" indent="0">
              <a:buNone/>
            </a:pPr>
            <a:r>
              <a:rPr lang="en-GB" sz="1600" b="1" dirty="0" smtClean="0"/>
              <a:t>Secondary endpoints</a:t>
            </a:r>
          </a:p>
          <a:p>
            <a:r>
              <a:rPr lang="en-GB" sz="1600" dirty="0" smtClean="0"/>
              <a:t>PFS and CT/biological interactions</a:t>
            </a:r>
          </a:p>
        </p:txBody>
      </p:sp>
      <p:sp>
        <p:nvSpPr>
          <p:cNvPr id="23558" name="Oval 14"/>
          <p:cNvSpPr>
            <a:spLocks noChangeArrowheads="1"/>
          </p:cNvSpPr>
          <p:nvPr/>
        </p:nvSpPr>
        <p:spPr bwMode="auto">
          <a:xfrm>
            <a:off x="3717021" y="3621876"/>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23559" name="AutoShape 15"/>
          <p:cNvCxnSpPr>
            <a:cxnSpLocks noChangeShapeType="1"/>
            <a:stCxn id="23558" idx="0"/>
            <a:endCxn id="48" idx="1"/>
          </p:cNvCxnSpPr>
          <p:nvPr/>
        </p:nvCxnSpPr>
        <p:spPr bwMode="auto">
          <a:xfrm rot="5400000" flipH="1" flipV="1">
            <a:off x="4046500" y="3020177"/>
            <a:ext cx="564019" cy="639381"/>
          </a:xfrm>
          <a:prstGeom prst="bentConnector2">
            <a:avLst/>
          </a:prstGeom>
          <a:noFill/>
          <a:ln w="38100">
            <a:solidFill>
              <a:schemeClr val="bg1"/>
            </a:solidFill>
            <a:miter lim="800000"/>
            <a:headEnd/>
            <a:tailEnd type="triangle" w="med" len="med"/>
          </a:ln>
        </p:spPr>
      </p:cxnSp>
      <p:cxnSp>
        <p:nvCxnSpPr>
          <p:cNvPr id="23560" name="AutoShape 16"/>
          <p:cNvCxnSpPr>
            <a:cxnSpLocks noChangeShapeType="1"/>
            <a:stCxn id="23558" idx="4"/>
            <a:endCxn id="47" idx="1"/>
          </p:cNvCxnSpPr>
          <p:nvPr/>
        </p:nvCxnSpPr>
        <p:spPr bwMode="auto">
          <a:xfrm rot="16200000" flipH="1">
            <a:off x="4000146" y="4214748"/>
            <a:ext cx="656726" cy="639381"/>
          </a:xfrm>
          <a:prstGeom prst="bentConnector2">
            <a:avLst/>
          </a:prstGeom>
          <a:noFill/>
          <a:ln w="38100">
            <a:solidFill>
              <a:schemeClr val="bg1"/>
            </a:solidFill>
            <a:miter lim="800000"/>
            <a:headEnd/>
            <a:tailEnd type="triangle" w="med" len="med"/>
          </a:ln>
        </p:spPr>
      </p:cxnSp>
      <p:sp>
        <p:nvSpPr>
          <p:cNvPr id="23562" name="AutoShape 12"/>
          <p:cNvSpPr>
            <a:spLocks noChangeArrowheads="1"/>
          </p:cNvSpPr>
          <p:nvPr/>
        </p:nvSpPr>
        <p:spPr bwMode="auto">
          <a:xfrm>
            <a:off x="8257722" y="4615955"/>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23564" name="AutoShape 12"/>
          <p:cNvSpPr>
            <a:spLocks noChangeArrowheads="1"/>
          </p:cNvSpPr>
          <p:nvPr/>
        </p:nvSpPr>
        <p:spPr bwMode="auto">
          <a:xfrm>
            <a:off x="8257722" y="2785569"/>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23566" name="AutoShape 19"/>
          <p:cNvCxnSpPr>
            <a:cxnSpLocks noChangeShapeType="1"/>
          </p:cNvCxnSpPr>
          <p:nvPr/>
        </p:nvCxnSpPr>
        <p:spPr bwMode="auto">
          <a:xfrm flipV="1">
            <a:off x="3170904" y="3908323"/>
            <a:ext cx="545690" cy="1"/>
          </a:xfrm>
          <a:prstGeom prst="straightConnector1">
            <a:avLst/>
          </a:prstGeom>
          <a:noFill/>
          <a:ln w="38100">
            <a:solidFill>
              <a:schemeClr val="bg1"/>
            </a:solidFill>
            <a:round/>
            <a:headEnd/>
            <a:tailEnd type="triangle" w="med" len="med"/>
          </a:ln>
        </p:spPr>
      </p:cxnSp>
      <p:cxnSp>
        <p:nvCxnSpPr>
          <p:cNvPr id="23567" name="AutoShape 20"/>
          <p:cNvCxnSpPr>
            <a:cxnSpLocks noChangeShapeType="1"/>
            <a:endCxn id="23562" idx="1"/>
          </p:cNvCxnSpPr>
          <p:nvPr/>
        </p:nvCxnSpPr>
        <p:spPr bwMode="auto">
          <a:xfrm flipV="1">
            <a:off x="7542220" y="4880274"/>
            <a:ext cx="715502" cy="0"/>
          </a:xfrm>
          <a:prstGeom prst="straightConnector1">
            <a:avLst/>
          </a:prstGeom>
          <a:noFill/>
          <a:ln w="38100">
            <a:solidFill>
              <a:schemeClr val="bg1"/>
            </a:solidFill>
            <a:prstDash val="dash"/>
            <a:round/>
            <a:headEnd/>
            <a:tailEnd type="triangle" w="med" len="med"/>
          </a:ln>
        </p:spPr>
      </p:cxnSp>
      <p:cxnSp>
        <p:nvCxnSpPr>
          <p:cNvPr id="23568" name="AutoShape 21"/>
          <p:cNvCxnSpPr>
            <a:cxnSpLocks noChangeShapeType="1"/>
          </p:cNvCxnSpPr>
          <p:nvPr/>
        </p:nvCxnSpPr>
        <p:spPr bwMode="auto">
          <a:xfrm flipV="1">
            <a:off x="7543800" y="3049888"/>
            <a:ext cx="713922" cy="0"/>
          </a:xfrm>
          <a:prstGeom prst="straightConnector1">
            <a:avLst/>
          </a:prstGeom>
          <a:noFill/>
          <a:ln w="38100">
            <a:solidFill>
              <a:schemeClr val="bg1"/>
            </a:solidFill>
            <a:round/>
            <a:headEnd/>
            <a:tailEnd type="triangle" w="med" len="med"/>
          </a:ln>
        </p:spPr>
      </p:cxnSp>
      <p:sp>
        <p:nvSpPr>
          <p:cNvPr id="45" name="AutoShape 9"/>
          <p:cNvSpPr>
            <a:spLocks noChangeArrowheads="1"/>
          </p:cNvSpPr>
          <p:nvPr/>
        </p:nvSpPr>
        <p:spPr bwMode="auto">
          <a:xfrm>
            <a:off x="152399" y="2464998"/>
            <a:ext cx="3276601" cy="2881886"/>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sz="1600" dirty="0" smtClean="0">
                <a:solidFill>
                  <a:srgbClr val="FFFFFF"/>
                </a:solidFill>
              </a:rPr>
              <a:t>Untreated </a:t>
            </a:r>
            <a:r>
              <a:rPr lang="en-US" sz="1600" dirty="0" err="1" smtClean="0">
                <a:solidFill>
                  <a:srgbClr val="FFFFFF"/>
                </a:solidFill>
              </a:rPr>
              <a:t>mCRC</a:t>
            </a:r>
            <a:endParaRPr lang="en-US" sz="1600" dirty="0" smtClean="0">
              <a:solidFill>
                <a:srgbClr val="FFFFFF"/>
              </a:solidFill>
            </a:endParaRPr>
          </a:p>
          <a:p>
            <a:pPr marL="228600" indent="-228600" defTabSz="892175" eaLnBrk="0" hangingPunct="0">
              <a:spcAft>
                <a:spcPct val="30000"/>
              </a:spcAft>
              <a:buFont typeface="Arial" pitchFamily="34" charset="0"/>
              <a:buChar char="•"/>
            </a:pPr>
            <a:r>
              <a:rPr lang="en-US" sz="1600" i="1" dirty="0" smtClean="0">
                <a:solidFill>
                  <a:srgbClr val="FFFFFF"/>
                </a:solidFill>
              </a:rPr>
              <a:t>KRAS</a:t>
            </a:r>
            <a:r>
              <a:rPr lang="en-US" sz="1600" dirty="0" smtClean="0">
                <a:solidFill>
                  <a:srgbClr val="FFFFFF"/>
                </a:solidFill>
              </a:rPr>
              <a:t> wild-type (codons 12 + 13) </a:t>
            </a:r>
          </a:p>
          <a:p>
            <a:pPr marL="228600" indent="-228600" defTabSz="892175" eaLnBrk="0" hangingPunct="0">
              <a:spcAft>
                <a:spcPct val="30000"/>
              </a:spcAft>
              <a:buFont typeface="Arial" pitchFamily="34" charset="0"/>
              <a:buChar char="•"/>
            </a:pPr>
            <a:r>
              <a:rPr lang="en-US" sz="1600" dirty="0" smtClean="0">
                <a:solidFill>
                  <a:srgbClr val="FFFFFF"/>
                </a:solidFill>
              </a:rPr>
              <a:t>ECOG PS 0–1</a:t>
            </a:r>
          </a:p>
          <a:p>
            <a:pPr marL="228600" indent="-228600" defTabSz="892175" eaLnBrk="0" hangingPunct="0">
              <a:spcAft>
                <a:spcPct val="30000"/>
              </a:spcAft>
              <a:buFont typeface="Arial" pitchFamily="34" charset="0"/>
              <a:buChar char="•"/>
            </a:pPr>
            <a:r>
              <a:rPr lang="en-US" sz="1600" dirty="0" smtClean="0">
                <a:solidFill>
                  <a:srgbClr val="FFFFFF"/>
                </a:solidFill>
              </a:rPr>
              <a:t>Preserved organ function</a:t>
            </a:r>
          </a:p>
          <a:p>
            <a:pPr marL="228600" indent="-228600" defTabSz="892175" eaLnBrk="0" hangingPunct="0">
              <a:spcAft>
                <a:spcPct val="30000"/>
              </a:spcAft>
              <a:buFont typeface="Arial" pitchFamily="34" charset="0"/>
              <a:buChar char="•"/>
            </a:pPr>
            <a:r>
              <a:rPr lang="en-US" sz="1600" dirty="0" smtClean="0">
                <a:solidFill>
                  <a:srgbClr val="FFFFFF"/>
                </a:solidFill>
              </a:rPr>
              <a:t>FOLFORI or mFOLFOX6 at enrollment</a:t>
            </a:r>
            <a:endParaRPr lang="en-US" sz="1600" dirty="0">
              <a:solidFill>
                <a:srgbClr val="FFFFFF"/>
              </a:solidFill>
            </a:endParaRPr>
          </a:p>
          <a:p>
            <a:pPr marL="292100" indent="-292100" defTabSz="892175" eaLnBrk="0" hangingPunct="0">
              <a:spcAft>
                <a:spcPct val="30000"/>
              </a:spcAft>
            </a:pPr>
            <a:r>
              <a:rPr lang="en-GB" altLang="zh-CN" sz="1600" dirty="0">
                <a:solidFill>
                  <a:srgbClr val="FFFFFF"/>
                </a:solidFill>
                <a:ea typeface="SimSun" pitchFamily="2" charset="-122"/>
              </a:rPr>
              <a:t>(</a:t>
            </a:r>
            <a:r>
              <a:rPr lang="en-GB" altLang="zh-CN" sz="1600" dirty="0" smtClean="0">
                <a:solidFill>
                  <a:srgbClr val="FFFFFF"/>
                </a:solidFill>
                <a:ea typeface="SimSun" pitchFamily="2" charset="-122"/>
              </a:rPr>
              <a:t>n=1137)</a:t>
            </a:r>
            <a:endParaRPr lang="en-GB" altLang="zh-CN" sz="1600" dirty="0">
              <a:solidFill>
                <a:srgbClr val="FFFFFF"/>
              </a:solidFill>
              <a:ea typeface="SimSun" pitchFamily="2" charset="-122"/>
            </a:endParaRPr>
          </a:p>
        </p:txBody>
      </p:sp>
      <p:sp>
        <p:nvSpPr>
          <p:cNvPr id="47" name="AutoShape 12"/>
          <p:cNvSpPr>
            <a:spLocks noChangeArrowheads="1"/>
          </p:cNvSpPr>
          <p:nvPr/>
        </p:nvSpPr>
        <p:spPr bwMode="auto">
          <a:xfrm>
            <a:off x="4648200" y="4343400"/>
            <a:ext cx="3287486" cy="1038804"/>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US" altLang="zh-CN" dirty="0" err="1" smtClean="0">
                <a:solidFill>
                  <a:srgbClr val="363636"/>
                </a:solidFill>
              </a:rPr>
              <a:t>CT+bevacizumab</a:t>
            </a:r>
            <a:r>
              <a:rPr lang="en-US" altLang="zh-CN" dirty="0" smtClean="0">
                <a:solidFill>
                  <a:srgbClr val="363636"/>
                </a:solidFill>
              </a:rPr>
              <a:t> </a:t>
            </a:r>
            <a:br>
              <a:rPr lang="en-US" altLang="zh-CN" dirty="0" smtClean="0">
                <a:solidFill>
                  <a:srgbClr val="363636"/>
                </a:solidFill>
              </a:rPr>
            </a:br>
            <a:r>
              <a:rPr lang="en-US" altLang="zh-CN" dirty="0" smtClean="0">
                <a:solidFill>
                  <a:srgbClr val="363636"/>
                </a:solidFill>
              </a:rPr>
              <a:t>5 mg/kg q2w</a:t>
            </a:r>
            <a:endParaRPr lang="en-US" altLang="zh-CN" dirty="0">
              <a:solidFill>
                <a:srgbClr val="363636"/>
              </a:solidFill>
            </a:endParaRPr>
          </a:p>
          <a:p>
            <a:pPr algn="ctr" defTabSz="892175" eaLnBrk="0" hangingPunct="0"/>
            <a:r>
              <a:rPr lang="en-US" altLang="zh-CN" dirty="0" smtClean="0">
                <a:solidFill>
                  <a:srgbClr val="363636"/>
                </a:solidFill>
                <a:ea typeface="SimSun" pitchFamily="2" charset="-122"/>
              </a:rPr>
              <a:t>(n=559)</a:t>
            </a:r>
            <a:endParaRPr lang="en-GB" altLang="zh-CN" dirty="0">
              <a:solidFill>
                <a:srgbClr val="363636"/>
              </a:solidFill>
              <a:ea typeface="SimSun" pitchFamily="2" charset="-122"/>
            </a:endParaRPr>
          </a:p>
        </p:txBody>
      </p:sp>
      <p:sp>
        <p:nvSpPr>
          <p:cNvPr id="48" name="AutoShape 8"/>
          <p:cNvSpPr>
            <a:spLocks noChangeArrowheads="1"/>
          </p:cNvSpPr>
          <p:nvPr/>
        </p:nvSpPr>
        <p:spPr bwMode="auto">
          <a:xfrm>
            <a:off x="4648200" y="2517857"/>
            <a:ext cx="3298382" cy="108000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US" altLang="zh-CN" dirty="0" err="1" smtClean="0">
                <a:solidFill>
                  <a:srgbClr val="FFFFFF"/>
                </a:solidFill>
              </a:rPr>
              <a:t>CT+cetuximab</a:t>
            </a:r>
            <a:r>
              <a:rPr lang="en-US" altLang="zh-CN" dirty="0" smtClean="0">
                <a:solidFill>
                  <a:srgbClr val="FFFFFF"/>
                </a:solidFill>
              </a:rPr>
              <a:t> </a:t>
            </a:r>
            <a:br>
              <a:rPr lang="en-US" altLang="zh-CN" dirty="0" smtClean="0">
                <a:solidFill>
                  <a:srgbClr val="FFFFFF"/>
                </a:solidFill>
              </a:rPr>
            </a:br>
            <a:r>
              <a:rPr lang="en-US" altLang="zh-CN" dirty="0" smtClean="0">
                <a:solidFill>
                  <a:srgbClr val="FFFFFF"/>
                </a:solidFill>
              </a:rPr>
              <a:t>(1 cycle at 400 mg/m</a:t>
            </a:r>
            <a:r>
              <a:rPr lang="en-US" altLang="zh-CN" baseline="30000" dirty="0" smtClean="0">
                <a:solidFill>
                  <a:srgbClr val="FFFFFF"/>
                </a:solidFill>
              </a:rPr>
              <a:t>2</a:t>
            </a:r>
            <a:r>
              <a:rPr lang="en-US" altLang="zh-CN" dirty="0" smtClean="0">
                <a:solidFill>
                  <a:srgbClr val="FFFFFF"/>
                </a:solidFill>
              </a:rPr>
              <a:t> followed by 250 mg/m</a:t>
            </a:r>
            <a:r>
              <a:rPr lang="en-US" altLang="zh-CN" baseline="30000" dirty="0" smtClean="0">
                <a:solidFill>
                  <a:srgbClr val="FFFFFF"/>
                </a:solidFill>
              </a:rPr>
              <a:t>2</a:t>
            </a:r>
            <a:r>
              <a:rPr lang="en-US" altLang="zh-CN" dirty="0" smtClean="0">
                <a:solidFill>
                  <a:srgbClr val="FFFFFF"/>
                </a:solidFill>
              </a:rPr>
              <a:t> </a:t>
            </a:r>
            <a:r>
              <a:rPr lang="en-US" altLang="zh-CN" dirty="0" err="1" smtClean="0">
                <a:solidFill>
                  <a:srgbClr val="FFFFFF"/>
                </a:solidFill>
              </a:rPr>
              <a:t>qw</a:t>
            </a:r>
            <a:r>
              <a:rPr lang="en-US" altLang="zh-CN" dirty="0" smtClean="0">
                <a:solidFill>
                  <a:srgbClr val="FFFFFF"/>
                </a:solidFill>
              </a:rPr>
              <a:t>) </a:t>
            </a:r>
          </a:p>
          <a:p>
            <a:pPr algn="ctr" defTabSz="892175" eaLnBrk="0" hangingPunct="0"/>
            <a:r>
              <a:rPr lang="en-GB" altLang="zh-CN" dirty="0" smtClean="0">
                <a:solidFill>
                  <a:srgbClr val="FFFFFF"/>
                </a:solidFill>
                <a:ea typeface="SimSun" pitchFamily="2" charset="-122"/>
              </a:rPr>
              <a:t>(n=578)</a:t>
            </a:r>
            <a:endParaRPr lang="en-GB" altLang="zh-CN" dirty="0">
              <a:solidFill>
                <a:srgbClr val="FFFFFF"/>
              </a:solidFill>
              <a:ea typeface="SimSun" pitchFamily="2" charset="-122"/>
            </a:endParaRPr>
          </a:p>
        </p:txBody>
      </p:sp>
      <p:sp>
        <p:nvSpPr>
          <p:cNvPr id="20" name="Text Box 8"/>
          <p:cNvSpPr txBox="1">
            <a:spLocks noChangeArrowheads="1"/>
          </p:cNvSpPr>
          <p:nvPr/>
        </p:nvSpPr>
        <p:spPr bwMode="auto">
          <a:xfrm>
            <a:off x="4924645" y="6474897"/>
            <a:ext cx="398198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Venook</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LBA3) </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b="1" dirty="0" smtClean="0">
                <a:solidFill>
                  <a:srgbClr val="363636"/>
                </a:solidFill>
              </a:rPr>
              <a:t>Study objective</a:t>
            </a:r>
          </a:p>
          <a:p>
            <a:pPr lvl="1">
              <a:buClr>
                <a:srgbClr val="043882"/>
              </a:buClr>
            </a:pPr>
            <a:r>
              <a:rPr lang="en-GB" dirty="0" smtClean="0">
                <a:solidFill>
                  <a:srgbClr val="363636"/>
                </a:solidFill>
              </a:rPr>
              <a:t>To investigate the optimal combination of first-line CT treatment in patients with metastatic adenocarcinoma of the colon or rectum</a:t>
            </a:r>
            <a:endParaRPr lang="en-GB" dirty="0">
              <a:solidFill>
                <a:srgbClr val="363636"/>
              </a:solidFill>
            </a:endParaRPr>
          </a:p>
        </p:txBody>
      </p:sp>
    </p:spTree>
    <p:extLst>
      <p:ext uri="{BB962C8B-B14F-4D97-AF65-F5344CB8AC3E}">
        <p14:creationId xmlns:p14="http://schemas.microsoft.com/office/powerpoint/2010/main" val="342705208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spcBef>
                <a:spcPts val="600"/>
              </a:spcBef>
            </a:pPr>
            <a:r>
              <a:rPr lang="en-GB" sz="1800" dirty="0" smtClean="0">
                <a:solidFill>
                  <a:srgbClr val="043882"/>
                </a:solidFill>
              </a:rPr>
              <a:t>LBA3</a:t>
            </a:r>
            <a:r>
              <a:rPr lang="en-GB" sz="1800" dirty="0">
                <a:solidFill>
                  <a:srgbClr val="043882"/>
                </a:solidFill>
              </a:rPr>
              <a:t>: </a:t>
            </a:r>
            <a:r>
              <a:rPr lang="en-US" sz="1800" dirty="0">
                <a:solidFill>
                  <a:srgbClr val="043882"/>
                </a:solidFill>
              </a:rPr>
              <a:t>CALGB/SWOG 80405: Phase </a:t>
            </a:r>
            <a:r>
              <a:rPr lang="en-US" sz="1800" dirty="0" smtClean="0">
                <a:solidFill>
                  <a:srgbClr val="043882"/>
                </a:solidFill>
              </a:rPr>
              <a:t>III trial </a:t>
            </a:r>
            <a:r>
              <a:rPr lang="en-US" sz="1800" dirty="0">
                <a:solidFill>
                  <a:srgbClr val="043882"/>
                </a:solidFill>
              </a:rPr>
              <a:t>of </a:t>
            </a:r>
            <a:r>
              <a:rPr lang="en-US" sz="1800" dirty="0" err="1">
                <a:solidFill>
                  <a:srgbClr val="043882"/>
                </a:solidFill>
              </a:rPr>
              <a:t>irinotecan</a:t>
            </a:r>
            <a:r>
              <a:rPr lang="en-US" sz="1800" dirty="0">
                <a:solidFill>
                  <a:srgbClr val="043882"/>
                </a:solidFill>
              </a:rPr>
              <a:t>/5-FU/</a:t>
            </a:r>
            <a:r>
              <a:rPr lang="en-US" sz="1800" dirty="0" err="1" smtClean="0">
                <a:solidFill>
                  <a:srgbClr val="043882"/>
                </a:solidFill>
              </a:rPr>
              <a:t>leucovorin</a:t>
            </a:r>
            <a:r>
              <a:rPr lang="en-US" sz="1800" dirty="0">
                <a:solidFill>
                  <a:srgbClr val="043882"/>
                </a:solidFill>
              </a:rPr>
              <a:t> </a:t>
            </a:r>
            <a:r>
              <a:rPr lang="en-US" sz="1800" dirty="0" smtClean="0">
                <a:solidFill>
                  <a:srgbClr val="043882"/>
                </a:solidFill>
              </a:rPr>
              <a:t>(</a:t>
            </a:r>
            <a:r>
              <a:rPr lang="en-US" sz="1800" dirty="0">
                <a:solidFill>
                  <a:srgbClr val="043882"/>
                </a:solidFill>
              </a:rPr>
              <a:t>FOLFIRI) or </a:t>
            </a:r>
            <a:r>
              <a:rPr lang="en-US" sz="1800" dirty="0" err="1">
                <a:solidFill>
                  <a:srgbClr val="043882"/>
                </a:solidFill>
              </a:rPr>
              <a:t>oxaliplatin</a:t>
            </a:r>
            <a:r>
              <a:rPr lang="en-US" sz="1800" dirty="0">
                <a:solidFill>
                  <a:srgbClr val="043882"/>
                </a:solidFill>
              </a:rPr>
              <a:t>/5</a:t>
            </a:r>
            <a:r>
              <a:rPr lang="en-US" sz="1800" dirty="0" smtClean="0">
                <a:solidFill>
                  <a:srgbClr val="043882"/>
                </a:solidFill>
              </a:rPr>
              <a:t>-FU</a:t>
            </a:r>
            <a:r>
              <a:rPr lang="en-US" sz="1800" dirty="0">
                <a:solidFill>
                  <a:srgbClr val="043882"/>
                </a:solidFill>
              </a:rPr>
              <a:t>/</a:t>
            </a:r>
            <a:r>
              <a:rPr lang="en-US" sz="1800" dirty="0" err="1">
                <a:solidFill>
                  <a:srgbClr val="043882"/>
                </a:solidFill>
              </a:rPr>
              <a:t>leucovorin</a:t>
            </a:r>
            <a:r>
              <a:rPr lang="en-US" sz="1800" dirty="0">
                <a:solidFill>
                  <a:srgbClr val="043882"/>
                </a:solidFill>
              </a:rPr>
              <a:t> (mFOLFOX6) </a:t>
            </a:r>
            <a:r>
              <a:rPr lang="en-US" sz="1800" dirty="0" smtClean="0">
                <a:solidFill>
                  <a:srgbClr val="043882"/>
                </a:solidFill>
              </a:rPr>
              <a:t>with bevacizumab </a:t>
            </a:r>
            <a:r>
              <a:rPr lang="en-US" sz="1800" dirty="0">
                <a:solidFill>
                  <a:srgbClr val="043882"/>
                </a:solidFill>
              </a:rPr>
              <a:t>(BV) </a:t>
            </a:r>
            <a:r>
              <a:rPr lang="en-US" sz="1800" dirty="0" smtClean="0">
                <a:solidFill>
                  <a:srgbClr val="043882"/>
                </a:solidFill>
              </a:rPr>
              <a:t>or cetuximab</a:t>
            </a:r>
            <a:r>
              <a:rPr lang="en-US" sz="1800" dirty="0">
                <a:solidFill>
                  <a:srgbClr val="043882"/>
                </a:solidFill>
              </a:rPr>
              <a:t> </a:t>
            </a:r>
            <a:r>
              <a:rPr lang="en-US" sz="1800" dirty="0" smtClean="0">
                <a:solidFill>
                  <a:srgbClr val="043882"/>
                </a:solidFill>
              </a:rPr>
              <a:t>(</a:t>
            </a:r>
            <a:r>
              <a:rPr lang="en-US" sz="1800" dirty="0">
                <a:solidFill>
                  <a:srgbClr val="043882"/>
                </a:solidFill>
              </a:rPr>
              <a:t>CET) for patients (</a:t>
            </a:r>
            <a:r>
              <a:rPr lang="en-US" sz="1800" dirty="0" err="1">
                <a:solidFill>
                  <a:srgbClr val="043882"/>
                </a:solidFill>
              </a:rPr>
              <a:t>pts</a:t>
            </a:r>
            <a:r>
              <a:rPr lang="en-US" sz="1800" dirty="0">
                <a:solidFill>
                  <a:srgbClr val="043882"/>
                </a:solidFill>
              </a:rPr>
              <a:t>) </a:t>
            </a:r>
            <a:r>
              <a:rPr lang="en-US" sz="1800" dirty="0" smtClean="0">
                <a:solidFill>
                  <a:srgbClr val="043882"/>
                </a:solidFill>
              </a:rPr>
              <a:t>with KRAS </a:t>
            </a:r>
            <a:r>
              <a:rPr lang="en-US" sz="1800" dirty="0">
                <a:solidFill>
                  <a:srgbClr val="043882"/>
                </a:solidFill>
              </a:rPr>
              <a:t>wild-type (</a:t>
            </a:r>
            <a:r>
              <a:rPr lang="en-US" sz="1800" dirty="0" err="1">
                <a:solidFill>
                  <a:srgbClr val="043882"/>
                </a:solidFill>
              </a:rPr>
              <a:t>wt</a:t>
            </a:r>
            <a:r>
              <a:rPr lang="en-US" sz="1800" dirty="0">
                <a:solidFill>
                  <a:srgbClr val="043882"/>
                </a:solidFill>
              </a:rPr>
              <a:t>) </a:t>
            </a:r>
            <a:r>
              <a:rPr lang="en-US" sz="1800" dirty="0" smtClean="0">
                <a:solidFill>
                  <a:srgbClr val="043882"/>
                </a:solidFill>
              </a:rPr>
              <a:t>untreated metastatic </a:t>
            </a:r>
            <a:r>
              <a:rPr lang="en-US" sz="1800" dirty="0">
                <a:solidFill>
                  <a:srgbClr val="043882"/>
                </a:solidFill>
              </a:rPr>
              <a:t>adenocarcinoma </a:t>
            </a:r>
            <a:r>
              <a:rPr lang="en-US" sz="1800" dirty="0" smtClean="0">
                <a:solidFill>
                  <a:srgbClr val="043882"/>
                </a:solidFill>
              </a:rPr>
              <a:t>of the </a:t>
            </a:r>
            <a:r>
              <a:rPr lang="en-US" sz="1800" dirty="0">
                <a:solidFill>
                  <a:srgbClr val="043882"/>
                </a:solidFill>
              </a:rPr>
              <a:t>colon or rectum (MCRC</a:t>
            </a:r>
            <a:r>
              <a:rPr lang="en-US" sz="1800" dirty="0" smtClean="0">
                <a:solidFill>
                  <a:srgbClr val="043882"/>
                </a:solidFill>
              </a:rPr>
              <a:t>) </a:t>
            </a:r>
            <a:r>
              <a:rPr lang="en-GB" sz="1800" dirty="0" smtClean="0">
                <a:solidFill>
                  <a:srgbClr val="043882"/>
                </a:solidFill>
              </a:rPr>
              <a:t>– </a:t>
            </a:r>
            <a:r>
              <a:rPr lang="en-GB" sz="1800" dirty="0" err="1" smtClean="0">
                <a:solidFill>
                  <a:srgbClr val="043882"/>
                </a:solidFill>
              </a:rPr>
              <a:t>Venook</a:t>
            </a:r>
            <a:r>
              <a:rPr lang="en-GB" sz="1800" dirty="0" smtClean="0">
                <a:solidFill>
                  <a:srgbClr val="043882"/>
                </a:solidFill>
              </a:rPr>
              <a:t> AP </a:t>
            </a:r>
            <a:r>
              <a:rPr lang="en-GB" sz="1800" dirty="0">
                <a:solidFill>
                  <a:srgbClr val="043882"/>
                </a:solidFill>
              </a:rPr>
              <a:t>et al</a:t>
            </a:r>
            <a:endParaRPr lang="en-GB" altLang="zh-CN" dirty="0" smtClean="0">
              <a:solidFill>
                <a:schemeClr val="accent3"/>
              </a:solidFill>
            </a:endParaRPr>
          </a:p>
        </p:txBody>
      </p:sp>
      <p:sp>
        <p:nvSpPr>
          <p:cNvPr id="20" name="Text Box 8"/>
          <p:cNvSpPr txBox="1">
            <a:spLocks noChangeArrowheads="1"/>
          </p:cNvSpPr>
          <p:nvPr/>
        </p:nvSpPr>
        <p:spPr bwMode="auto">
          <a:xfrm>
            <a:off x="4924645" y="6474897"/>
            <a:ext cx="398198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Venook</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LBA3) </a:t>
            </a:r>
            <a:endParaRPr lang="en-GB"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spcBef>
                <a:spcPts val="0"/>
              </a:spcBef>
              <a:buClr>
                <a:srgbClr val="043882"/>
              </a:buClr>
            </a:pPr>
            <a:r>
              <a:rPr lang="en-GB" b="1" dirty="0" smtClean="0">
                <a:solidFill>
                  <a:srgbClr val="363636"/>
                </a:solidFill>
              </a:rPr>
              <a:t>Key results</a:t>
            </a:r>
          </a:p>
          <a:p>
            <a:pPr lvl="1">
              <a:buClr>
                <a:srgbClr val="043882"/>
              </a:buClr>
            </a:pPr>
            <a:endParaRPr lang="en-GB" dirty="0" smtClean="0">
              <a:solidFill>
                <a:srgbClr val="363636"/>
              </a:solidFill>
            </a:endParaRPr>
          </a:p>
          <a:p>
            <a:pPr lvl="1">
              <a:buClr>
                <a:srgbClr val="043882"/>
              </a:buClr>
            </a:pPr>
            <a:endParaRPr lang="en-GB" dirty="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a:solidFill>
                <a:srgbClr val="363636"/>
              </a:solidFill>
            </a:endParaRPr>
          </a:p>
          <a:p>
            <a:pPr lvl="1">
              <a:buClr>
                <a:srgbClr val="043882"/>
              </a:buClr>
            </a:pPr>
            <a:endParaRPr lang="en-GB" dirty="0" smtClean="0">
              <a:solidFill>
                <a:srgbClr val="363636"/>
              </a:solidFill>
            </a:endParaRPr>
          </a:p>
          <a:p>
            <a:pPr lvl="1">
              <a:buClr>
                <a:srgbClr val="043882"/>
              </a:buClr>
            </a:pPr>
            <a:endParaRPr lang="en-GB" dirty="0">
              <a:solidFill>
                <a:srgbClr val="363636"/>
              </a:solidFill>
            </a:endParaRPr>
          </a:p>
          <a:p>
            <a:pPr lvl="1">
              <a:spcBef>
                <a:spcPts val="430"/>
              </a:spcBef>
              <a:buClr>
                <a:srgbClr val="043882"/>
              </a:buClr>
            </a:pPr>
            <a:r>
              <a:rPr lang="en-GB" dirty="0" smtClean="0">
                <a:solidFill>
                  <a:srgbClr val="363636"/>
                </a:solidFill>
              </a:rPr>
              <a:t>Patients rendered disease-free (n=124): median OS 66.3 (95% CI 59.8, n/a) </a:t>
            </a:r>
            <a:r>
              <a:rPr lang="en-GB" dirty="0" err="1" smtClean="0">
                <a:solidFill>
                  <a:srgbClr val="363636"/>
                </a:solidFill>
              </a:rPr>
              <a:t>mo</a:t>
            </a:r>
            <a:endParaRPr lang="en-GB" dirty="0" smtClean="0">
              <a:solidFill>
                <a:srgbClr val="363636"/>
              </a:solidFill>
            </a:endParaRPr>
          </a:p>
          <a:p>
            <a:pPr lvl="1">
              <a:spcBef>
                <a:spcPts val="430"/>
              </a:spcBef>
              <a:buClr>
                <a:srgbClr val="043882"/>
              </a:buClr>
            </a:pPr>
            <a:r>
              <a:rPr lang="en-GB" dirty="0" smtClean="0">
                <a:solidFill>
                  <a:srgbClr val="363636"/>
                </a:solidFill>
              </a:rPr>
              <a:t>Grade 3/4 toxicity</a:t>
            </a:r>
            <a:r>
              <a:rPr lang="en-GB" dirty="0">
                <a:solidFill>
                  <a:srgbClr val="363636"/>
                </a:solidFill>
              </a:rPr>
              <a:t>: </a:t>
            </a:r>
            <a:r>
              <a:rPr lang="en-GB" dirty="0" smtClean="0">
                <a:solidFill>
                  <a:srgbClr val="363636"/>
                </a:solidFill>
              </a:rPr>
              <a:t>bevacizumab 52%/12.4%; cetuximab 54%/13.7%</a:t>
            </a:r>
          </a:p>
          <a:p>
            <a:pPr>
              <a:spcBef>
                <a:spcPts val="600"/>
              </a:spcBef>
              <a:buClr>
                <a:srgbClr val="043882"/>
              </a:buClr>
            </a:pPr>
            <a:r>
              <a:rPr lang="en-GB" b="1" dirty="0" smtClean="0">
                <a:solidFill>
                  <a:srgbClr val="363636"/>
                </a:solidFill>
              </a:rPr>
              <a:t>Conclusions</a:t>
            </a:r>
          </a:p>
          <a:p>
            <a:pPr lvl="1">
              <a:buClr>
                <a:srgbClr val="043882"/>
              </a:buClr>
            </a:pPr>
            <a:r>
              <a:rPr lang="en-GB" b="1" dirty="0" smtClean="0">
                <a:solidFill>
                  <a:srgbClr val="363636"/>
                </a:solidFill>
              </a:rPr>
              <a:t>OS with </a:t>
            </a:r>
            <a:r>
              <a:rPr lang="en-GB" b="1" dirty="0" err="1" smtClean="0">
                <a:solidFill>
                  <a:srgbClr val="363636"/>
                </a:solidFill>
              </a:rPr>
              <a:t>CT+cetuximab</a:t>
            </a:r>
            <a:r>
              <a:rPr lang="en-GB" b="1" dirty="0" smtClean="0">
                <a:solidFill>
                  <a:srgbClr val="363636"/>
                </a:solidFill>
              </a:rPr>
              <a:t> was no different from </a:t>
            </a:r>
            <a:r>
              <a:rPr lang="en-GB" b="1" dirty="0" err="1" smtClean="0">
                <a:solidFill>
                  <a:srgbClr val="363636"/>
                </a:solidFill>
              </a:rPr>
              <a:t>CT+bevacizumab</a:t>
            </a:r>
            <a:endParaRPr lang="en-GB" b="1" dirty="0" smtClean="0">
              <a:solidFill>
                <a:srgbClr val="363636"/>
              </a:solidFill>
            </a:endParaRPr>
          </a:p>
          <a:p>
            <a:pPr lvl="1">
              <a:buClr>
                <a:srgbClr val="043882"/>
              </a:buClr>
            </a:pPr>
            <a:r>
              <a:rPr lang="en-GB" b="1" dirty="0" smtClean="0">
                <a:solidFill>
                  <a:srgbClr val="363636"/>
                </a:solidFill>
              </a:rPr>
              <a:t>FOLFIRI or FOLFOX with either bevacizumab or cetuximab is an appropriate first-line treatment for patients with </a:t>
            </a:r>
            <a:r>
              <a:rPr lang="en-GB" b="1" i="1" dirty="0" smtClean="0">
                <a:solidFill>
                  <a:srgbClr val="363636"/>
                </a:solidFill>
              </a:rPr>
              <a:t>KRAS</a:t>
            </a:r>
            <a:r>
              <a:rPr lang="en-GB" b="1" dirty="0" smtClean="0">
                <a:solidFill>
                  <a:srgbClr val="363636"/>
                </a:solidFill>
              </a:rPr>
              <a:t> wild-type </a:t>
            </a:r>
            <a:r>
              <a:rPr lang="en-GB" b="1" dirty="0" err="1" smtClean="0">
                <a:solidFill>
                  <a:srgbClr val="363636"/>
                </a:solidFill>
              </a:rPr>
              <a:t>mCRC</a:t>
            </a:r>
            <a:endParaRPr lang="en-GB" b="1" dirty="0" smtClean="0">
              <a:solidFill>
                <a:srgbClr val="363636"/>
              </a:solidFill>
            </a:endParaRPr>
          </a:p>
          <a:p>
            <a:pPr lvl="1">
              <a:buClr>
                <a:srgbClr val="043882"/>
              </a:buClr>
            </a:pPr>
            <a:r>
              <a:rPr lang="en-US" b="1" i="1" dirty="0"/>
              <a:t>RAS</a:t>
            </a:r>
            <a:r>
              <a:rPr lang="en-US" b="1" dirty="0"/>
              <a:t> analysis not yet available</a:t>
            </a:r>
            <a:endParaRPr lang="en-GB" b="1" dirty="0"/>
          </a:p>
          <a:p>
            <a:pPr marL="252412" lvl="1" indent="0">
              <a:buClr>
                <a:srgbClr val="043882"/>
              </a:buClr>
              <a:buFontTx/>
              <a:buNone/>
            </a:pPr>
            <a:endParaRPr lang="en-GB" b="1" dirty="0">
              <a:solidFill>
                <a:srgbClr val="363636"/>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32175794"/>
              </p:ext>
            </p:extLst>
          </p:nvPr>
        </p:nvGraphicFramePr>
        <p:xfrm>
          <a:off x="502278" y="1744728"/>
          <a:ext cx="8293992" cy="2411775"/>
        </p:xfrm>
        <a:graphic>
          <a:graphicData uri="http://schemas.openxmlformats.org/drawingml/2006/table">
            <a:tbl>
              <a:tblPr firstRow="1" bandRow="1">
                <a:tableStyleId>{69012ECD-51FC-41F1-AA8D-1B2483CD663E}</a:tableStyleId>
              </a:tblPr>
              <a:tblGrid>
                <a:gridCol w="2524257"/>
                <a:gridCol w="785611"/>
                <a:gridCol w="1246031"/>
                <a:gridCol w="1246031"/>
                <a:gridCol w="1246031"/>
                <a:gridCol w="1246031"/>
              </a:tblGrid>
              <a:tr h="341649">
                <a:tc>
                  <a:txBody>
                    <a:bodyPr/>
                    <a:lstStyle/>
                    <a:p>
                      <a:pPr algn="ctr">
                        <a:lnSpc>
                          <a:spcPts val="1600"/>
                        </a:lnSpc>
                      </a:pPr>
                      <a:endParaRPr lang="en-GB" sz="1600" dirty="0">
                        <a:solidFill>
                          <a:schemeClr val="tx2"/>
                        </a:solidFill>
                      </a:endParaRPr>
                    </a:p>
                  </a:txBody>
                  <a:tcPr anchor="ctr"/>
                </a:tc>
                <a:tc>
                  <a:txBody>
                    <a:bodyPr/>
                    <a:lstStyle/>
                    <a:p>
                      <a:pPr algn="ctr">
                        <a:lnSpc>
                          <a:spcPts val="1600"/>
                        </a:lnSpc>
                      </a:pPr>
                      <a:r>
                        <a:rPr lang="en-GB" sz="1600" dirty="0" smtClean="0">
                          <a:solidFill>
                            <a:schemeClr val="tx2"/>
                          </a:solidFill>
                        </a:rPr>
                        <a:t>N</a:t>
                      </a:r>
                      <a:endParaRPr lang="en-GB" sz="1600" dirty="0">
                        <a:solidFill>
                          <a:schemeClr val="tx2"/>
                        </a:solidFill>
                      </a:endParaRPr>
                    </a:p>
                  </a:txBody>
                  <a:tcPr anchor="ctr"/>
                </a:tc>
                <a:tc>
                  <a:txBody>
                    <a:bodyPr/>
                    <a:lstStyle/>
                    <a:p>
                      <a:pPr algn="ctr">
                        <a:lnSpc>
                          <a:spcPts val="1600"/>
                        </a:lnSpc>
                      </a:pPr>
                      <a:r>
                        <a:rPr lang="en-GB" sz="1600" dirty="0" smtClean="0">
                          <a:solidFill>
                            <a:schemeClr val="tx2"/>
                          </a:solidFill>
                        </a:rPr>
                        <a:t>OS</a:t>
                      </a:r>
                      <a:r>
                        <a:rPr lang="en-GB" sz="1600" baseline="0" dirty="0" smtClean="0">
                          <a:solidFill>
                            <a:schemeClr val="tx2"/>
                          </a:solidFill>
                        </a:rPr>
                        <a:t> (</a:t>
                      </a:r>
                      <a:r>
                        <a:rPr lang="en-GB" sz="1600" baseline="0" dirty="0" err="1" smtClean="0">
                          <a:solidFill>
                            <a:schemeClr val="tx2"/>
                          </a:solidFill>
                        </a:rPr>
                        <a:t>mo</a:t>
                      </a:r>
                      <a:r>
                        <a:rPr lang="en-GB" sz="1600" baseline="0" dirty="0" smtClean="0">
                          <a:solidFill>
                            <a:schemeClr val="tx2"/>
                          </a:solidFill>
                        </a:rPr>
                        <a:t>)</a:t>
                      </a:r>
                      <a:endParaRPr lang="en-GB" sz="1600" dirty="0">
                        <a:solidFill>
                          <a:schemeClr val="tx2"/>
                        </a:solidFill>
                      </a:endParaRPr>
                    </a:p>
                  </a:txBody>
                  <a:tcPr anchor="ctr"/>
                </a:tc>
                <a:tc>
                  <a:txBody>
                    <a:bodyPr/>
                    <a:lstStyle/>
                    <a:p>
                      <a:pPr algn="ctr">
                        <a:lnSpc>
                          <a:spcPts val="1600"/>
                        </a:lnSpc>
                      </a:pPr>
                      <a:r>
                        <a:rPr lang="en-GB" sz="1600" dirty="0" smtClean="0">
                          <a:solidFill>
                            <a:schemeClr val="tx2"/>
                          </a:solidFill>
                        </a:rPr>
                        <a:t>HR</a:t>
                      </a:r>
                      <a:endParaRPr lang="en-GB" sz="1600" dirty="0">
                        <a:solidFill>
                          <a:schemeClr val="tx2"/>
                        </a:solidFill>
                      </a:endParaRPr>
                    </a:p>
                  </a:txBody>
                  <a:tcPr anchor="ctr"/>
                </a:tc>
                <a:tc>
                  <a:txBody>
                    <a:bodyPr/>
                    <a:lstStyle/>
                    <a:p>
                      <a:pPr algn="ctr">
                        <a:lnSpc>
                          <a:spcPts val="1600"/>
                        </a:lnSpc>
                      </a:pPr>
                      <a:r>
                        <a:rPr lang="en-GB" sz="1600" dirty="0" smtClean="0">
                          <a:solidFill>
                            <a:schemeClr val="tx2"/>
                          </a:solidFill>
                        </a:rPr>
                        <a:t>CI</a:t>
                      </a:r>
                      <a:endParaRPr lang="en-GB" sz="1600" dirty="0">
                        <a:solidFill>
                          <a:schemeClr val="tx2"/>
                        </a:solidFill>
                      </a:endParaRPr>
                    </a:p>
                  </a:txBody>
                  <a:tcPr anchor="ctr"/>
                </a:tc>
                <a:tc>
                  <a:txBody>
                    <a:bodyPr/>
                    <a:lstStyle/>
                    <a:p>
                      <a:pPr algn="ctr">
                        <a:lnSpc>
                          <a:spcPts val="1600"/>
                        </a:lnSpc>
                      </a:pPr>
                      <a:r>
                        <a:rPr lang="en-GB" sz="1600" dirty="0" smtClean="0">
                          <a:solidFill>
                            <a:schemeClr val="tx2"/>
                          </a:solidFill>
                        </a:rPr>
                        <a:t>p</a:t>
                      </a:r>
                      <a:endParaRPr lang="en-GB" sz="1600" dirty="0">
                        <a:solidFill>
                          <a:schemeClr val="tx2"/>
                        </a:solidFill>
                      </a:endParaRPr>
                    </a:p>
                  </a:txBody>
                  <a:tcPr anchor="ctr"/>
                </a:tc>
              </a:tr>
              <a:tr h="345021">
                <a:tc>
                  <a:txBody>
                    <a:bodyPr/>
                    <a:lstStyle/>
                    <a:p>
                      <a:pPr>
                        <a:lnSpc>
                          <a:spcPts val="1600"/>
                        </a:lnSpc>
                      </a:pPr>
                      <a:r>
                        <a:rPr lang="en-GB" sz="1600" b="1" dirty="0" err="1" smtClean="0"/>
                        <a:t>CT+cetuximab</a:t>
                      </a:r>
                      <a:endParaRPr lang="en-GB" sz="1600" b="1" dirty="0"/>
                    </a:p>
                  </a:txBody>
                  <a:tcPr anchor="ctr">
                    <a:lnB w="12700" cap="flat" cmpd="sng" algn="ctr">
                      <a:noFill/>
                      <a:prstDash val="solid"/>
                      <a:round/>
                      <a:headEnd type="none" w="med" len="med"/>
                      <a:tailEnd type="none" w="med" len="med"/>
                    </a:lnB>
                  </a:tcPr>
                </a:tc>
                <a:tc>
                  <a:txBody>
                    <a:bodyPr/>
                    <a:lstStyle/>
                    <a:p>
                      <a:pPr algn="ctr">
                        <a:lnSpc>
                          <a:spcPts val="1600"/>
                        </a:lnSpc>
                      </a:pPr>
                      <a:r>
                        <a:rPr lang="en-GB" sz="1600" b="1" dirty="0" smtClean="0"/>
                        <a:t>578</a:t>
                      </a:r>
                      <a:endParaRPr lang="en-GB" sz="1600" b="1" dirty="0"/>
                    </a:p>
                  </a:txBody>
                  <a:tcPr anchor="ctr">
                    <a:lnB w="12700" cap="flat" cmpd="sng" algn="ctr">
                      <a:noFill/>
                      <a:prstDash val="solid"/>
                      <a:round/>
                      <a:headEnd type="none" w="med" len="med"/>
                      <a:tailEnd type="none" w="med" len="med"/>
                    </a:lnB>
                  </a:tcPr>
                </a:tc>
                <a:tc>
                  <a:txBody>
                    <a:bodyPr/>
                    <a:lstStyle/>
                    <a:p>
                      <a:pPr algn="ctr">
                        <a:lnSpc>
                          <a:spcPts val="1600"/>
                        </a:lnSpc>
                      </a:pPr>
                      <a:r>
                        <a:rPr lang="en-GB" sz="1600" b="1" dirty="0" smtClean="0"/>
                        <a:t>29.9</a:t>
                      </a:r>
                      <a:endParaRPr lang="en-GB" sz="1600" b="1" dirty="0"/>
                    </a:p>
                  </a:txBody>
                  <a:tcPr anchor="ctr">
                    <a:lnB w="12700" cap="flat" cmpd="sng" algn="ctr">
                      <a:noFill/>
                      <a:prstDash val="solid"/>
                      <a:round/>
                      <a:headEnd type="none" w="med" len="med"/>
                      <a:tailEnd type="none" w="med" len="med"/>
                    </a:lnB>
                  </a:tcPr>
                </a:tc>
                <a:tc rowSpan="2">
                  <a:txBody>
                    <a:bodyPr/>
                    <a:lstStyle/>
                    <a:p>
                      <a:pPr algn="ctr">
                        <a:lnSpc>
                          <a:spcPts val="1600"/>
                        </a:lnSpc>
                      </a:pPr>
                      <a:r>
                        <a:rPr lang="en-GB" sz="1600" b="1" dirty="0" smtClean="0"/>
                        <a:t>0.92</a:t>
                      </a:r>
                      <a:endParaRPr lang="en-GB" sz="1600" b="1" dirty="0"/>
                    </a:p>
                  </a:txBody>
                  <a:tcPr anchor="ctr">
                    <a:lnB w="12700" cap="flat" cmpd="sng" algn="ctr">
                      <a:solidFill>
                        <a:schemeClr val="accent1"/>
                      </a:solidFill>
                      <a:prstDash val="solid"/>
                      <a:round/>
                      <a:headEnd type="none" w="med" len="med"/>
                      <a:tailEnd type="none" w="med" len="med"/>
                    </a:lnB>
                  </a:tcPr>
                </a:tc>
                <a:tc rowSpan="2">
                  <a:txBody>
                    <a:bodyPr/>
                    <a:lstStyle/>
                    <a:p>
                      <a:pPr algn="ctr">
                        <a:lnSpc>
                          <a:spcPts val="1600"/>
                        </a:lnSpc>
                      </a:pPr>
                      <a:r>
                        <a:rPr lang="en-GB" sz="1600" b="1" dirty="0" smtClean="0"/>
                        <a:t>0.78, 1.09</a:t>
                      </a:r>
                      <a:endParaRPr lang="en-GB" sz="1600" b="1" dirty="0"/>
                    </a:p>
                  </a:txBody>
                  <a:tcPr anchor="ctr">
                    <a:lnB w="12700" cap="flat" cmpd="sng" algn="ctr">
                      <a:solidFill>
                        <a:schemeClr val="accent1"/>
                      </a:solidFill>
                      <a:prstDash val="solid"/>
                      <a:round/>
                      <a:headEnd type="none" w="med" len="med"/>
                      <a:tailEnd type="none" w="med" len="med"/>
                    </a:lnB>
                  </a:tcPr>
                </a:tc>
                <a:tc rowSpan="2">
                  <a:txBody>
                    <a:bodyPr/>
                    <a:lstStyle/>
                    <a:p>
                      <a:pPr algn="ctr">
                        <a:lnSpc>
                          <a:spcPts val="1600"/>
                        </a:lnSpc>
                      </a:pPr>
                      <a:r>
                        <a:rPr lang="en-GB" sz="1600" b="1" dirty="0" smtClean="0"/>
                        <a:t>0.34</a:t>
                      </a:r>
                      <a:endParaRPr lang="en-GB" sz="1600" b="1" dirty="0"/>
                    </a:p>
                  </a:txBody>
                  <a:tcPr anchor="ctr">
                    <a:lnB w="12700" cap="flat" cmpd="sng" algn="ctr">
                      <a:solidFill>
                        <a:schemeClr val="accent1"/>
                      </a:solidFill>
                      <a:prstDash val="solid"/>
                      <a:round/>
                      <a:headEnd type="none" w="med" len="med"/>
                      <a:tailEnd type="none" w="med" len="med"/>
                    </a:lnB>
                  </a:tcPr>
                </a:tc>
              </a:tr>
              <a:tr h="345021">
                <a:tc>
                  <a:txBody>
                    <a:bodyPr/>
                    <a:lstStyle/>
                    <a:p>
                      <a:pPr>
                        <a:lnSpc>
                          <a:spcPts val="1600"/>
                        </a:lnSpc>
                      </a:pPr>
                      <a:r>
                        <a:rPr lang="en-GB" sz="1600" b="1" dirty="0" err="1" smtClean="0"/>
                        <a:t>CT+bevacizumab</a:t>
                      </a:r>
                      <a:endParaRPr lang="en-GB" sz="1600" b="1" dirty="0"/>
                    </a:p>
                  </a:txBody>
                  <a:tcPr anchor="ctr">
                    <a:lnT w="12700" cap="flat" cmpd="sng" algn="ctr">
                      <a:noFill/>
                      <a:prstDash val="solid"/>
                      <a:round/>
                      <a:headEnd type="none" w="med" len="med"/>
                      <a:tailEnd type="none" w="med" len="med"/>
                    </a:lnT>
                  </a:tcPr>
                </a:tc>
                <a:tc>
                  <a:txBody>
                    <a:bodyPr/>
                    <a:lstStyle/>
                    <a:p>
                      <a:pPr algn="ctr">
                        <a:lnSpc>
                          <a:spcPts val="1600"/>
                        </a:lnSpc>
                      </a:pPr>
                      <a:r>
                        <a:rPr lang="en-GB" sz="1600" b="1" dirty="0" smtClean="0"/>
                        <a:t>559</a:t>
                      </a:r>
                      <a:endParaRPr lang="en-GB" sz="1600" b="1" dirty="0"/>
                    </a:p>
                  </a:txBody>
                  <a:tcPr anchor="ctr">
                    <a:lnT w="12700" cap="flat" cmpd="sng" algn="ctr">
                      <a:noFill/>
                      <a:prstDash val="solid"/>
                      <a:round/>
                      <a:headEnd type="none" w="med" len="med"/>
                      <a:tailEnd type="none" w="med" len="med"/>
                    </a:lnT>
                  </a:tcPr>
                </a:tc>
                <a:tc>
                  <a:txBody>
                    <a:bodyPr/>
                    <a:lstStyle/>
                    <a:p>
                      <a:pPr algn="ctr">
                        <a:lnSpc>
                          <a:spcPts val="1600"/>
                        </a:lnSpc>
                      </a:pPr>
                      <a:r>
                        <a:rPr lang="en-GB" sz="1600" b="1" dirty="0" smtClean="0"/>
                        <a:t>29.0</a:t>
                      </a:r>
                      <a:endParaRPr lang="en-GB" sz="1600" b="1"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a:endParaRPr lang="en-GB" sz="1400" dirty="0"/>
                    </a:p>
                  </a:txBody>
                  <a:tcPr/>
                </a:tc>
                <a:tc vMerge="1">
                  <a:txBody>
                    <a:bodyPr/>
                    <a:lstStyle/>
                    <a:p>
                      <a:pPr algn="ctr"/>
                      <a:endParaRPr lang="en-GB" sz="1400" dirty="0"/>
                    </a:p>
                  </a:txBody>
                  <a:tcPr/>
                </a:tc>
                <a:tc vMerge="1">
                  <a:txBody>
                    <a:bodyPr/>
                    <a:lstStyle/>
                    <a:p>
                      <a:pPr algn="ctr"/>
                      <a:endParaRPr lang="en-GB" sz="1400" dirty="0"/>
                    </a:p>
                  </a:txBody>
                  <a:tcPr/>
                </a:tc>
              </a:tr>
              <a:tr h="345021">
                <a:tc>
                  <a:txBody>
                    <a:bodyPr/>
                    <a:lstStyle/>
                    <a:p>
                      <a:pPr>
                        <a:lnSpc>
                          <a:spcPts val="1600"/>
                        </a:lnSpc>
                      </a:pPr>
                      <a:r>
                        <a:rPr lang="en-GB" sz="1600" dirty="0" err="1" smtClean="0"/>
                        <a:t>FOLFOX</a:t>
                      </a:r>
                      <a:r>
                        <a:rPr lang="en-GB" sz="1600" baseline="0" dirty="0" err="1" smtClean="0"/>
                        <a:t>+cetuximab</a:t>
                      </a:r>
                      <a:endParaRPr lang="en-GB" sz="1600" dirty="0"/>
                    </a:p>
                  </a:txBody>
                  <a:tcPr anchor="ctr">
                    <a:lnB w="12700" cap="flat" cmpd="sng" algn="ctr">
                      <a:noFill/>
                      <a:prstDash val="solid"/>
                      <a:round/>
                      <a:headEnd type="none" w="med" len="med"/>
                      <a:tailEnd type="none" w="med" len="med"/>
                    </a:lnB>
                  </a:tcPr>
                </a:tc>
                <a:tc>
                  <a:txBody>
                    <a:bodyPr/>
                    <a:lstStyle/>
                    <a:p>
                      <a:pPr algn="ctr">
                        <a:lnSpc>
                          <a:spcPts val="1600"/>
                        </a:lnSpc>
                      </a:pPr>
                      <a:r>
                        <a:rPr lang="en-GB" sz="1600" dirty="0" smtClean="0"/>
                        <a:t>426</a:t>
                      </a:r>
                      <a:endParaRPr lang="en-GB" sz="1600" dirty="0"/>
                    </a:p>
                  </a:txBody>
                  <a:tcPr anchor="ctr">
                    <a:lnB w="12700" cap="flat" cmpd="sng" algn="ctr">
                      <a:noFill/>
                      <a:prstDash val="solid"/>
                      <a:round/>
                      <a:headEnd type="none" w="med" len="med"/>
                      <a:tailEnd type="none" w="med" len="med"/>
                    </a:lnB>
                  </a:tcPr>
                </a:tc>
                <a:tc>
                  <a:txBody>
                    <a:bodyPr/>
                    <a:lstStyle/>
                    <a:p>
                      <a:pPr algn="ctr">
                        <a:lnSpc>
                          <a:spcPts val="1600"/>
                        </a:lnSpc>
                      </a:pPr>
                      <a:r>
                        <a:rPr lang="en-GB" sz="1600" dirty="0" smtClean="0"/>
                        <a:t>30.1</a:t>
                      </a:r>
                      <a:endParaRPr lang="en-GB" sz="1600"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a:lnSpc>
                          <a:spcPts val="1600"/>
                        </a:lnSpc>
                      </a:pPr>
                      <a:r>
                        <a:rPr lang="en-GB" sz="1600" dirty="0" smtClean="0"/>
                        <a:t>0.9</a:t>
                      </a:r>
                      <a:endParaRPr lang="en-GB" sz="16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lnSpc>
                          <a:spcPts val="1600"/>
                        </a:lnSpc>
                      </a:pPr>
                      <a:r>
                        <a:rPr lang="en-GB" sz="1600" dirty="0" smtClean="0"/>
                        <a:t>0.7, 1.0</a:t>
                      </a:r>
                      <a:endParaRPr lang="en-GB" sz="16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lnSpc>
                          <a:spcPts val="1600"/>
                        </a:lnSpc>
                      </a:pPr>
                      <a:r>
                        <a:rPr lang="en-GB" sz="1600" dirty="0" smtClean="0"/>
                        <a:t>0.09</a:t>
                      </a:r>
                      <a:endParaRPr lang="en-GB" sz="16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45021">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en-GB" sz="1600" dirty="0" err="1" smtClean="0"/>
                        <a:t>FOLFOX+bevacizumab</a:t>
                      </a:r>
                      <a:endParaRPr lang="en-GB" sz="1600" dirty="0" smtClean="0"/>
                    </a:p>
                  </a:txBody>
                  <a:tcPr anchor="ctr">
                    <a:lnT w="12700" cap="flat" cmpd="sng" algn="ctr">
                      <a:noFill/>
                      <a:prstDash val="solid"/>
                      <a:round/>
                      <a:headEnd type="none" w="med" len="med"/>
                      <a:tailEnd type="none" w="med" len="med"/>
                    </a:lnT>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GB" sz="1600" dirty="0" smtClean="0"/>
                        <a:t>409</a:t>
                      </a:r>
                    </a:p>
                  </a:txBody>
                  <a:tcPr anchor="ctr">
                    <a:lnT w="12700" cap="flat" cmpd="sng" algn="ctr">
                      <a:noFill/>
                      <a:prstDash val="solid"/>
                      <a:round/>
                      <a:headEnd type="none" w="med" len="med"/>
                      <a:tailEnd type="none" w="med" len="med"/>
                    </a:lnT>
                  </a:tcPr>
                </a:tc>
                <a:tc>
                  <a:txBody>
                    <a:bodyPr/>
                    <a:lstStyle/>
                    <a:p>
                      <a:pPr algn="ctr">
                        <a:lnSpc>
                          <a:spcPts val="1600"/>
                        </a:lnSpc>
                      </a:pPr>
                      <a:r>
                        <a:rPr lang="en-GB" sz="1600" dirty="0" smtClean="0"/>
                        <a:t>26.9</a:t>
                      </a:r>
                      <a:endParaRPr lang="en-GB" sz="16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a:endParaRPr lang="en-GB" sz="1400" dirty="0"/>
                    </a:p>
                  </a:txBody>
                  <a:tcPr anchor="ctr"/>
                </a:tc>
                <a:tc vMerge="1">
                  <a:txBody>
                    <a:bodyPr/>
                    <a:lstStyle/>
                    <a:p>
                      <a:pPr algn="ctr"/>
                      <a:endParaRPr lang="en-GB" sz="1400" dirty="0"/>
                    </a:p>
                  </a:txBody>
                  <a:tcPr anchor="ctr"/>
                </a:tc>
                <a:tc vMerge="1">
                  <a:txBody>
                    <a:bodyPr/>
                    <a:lstStyle/>
                    <a:p>
                      <a:endParaRPr lang="en-GB" sz="1600" dirty="0"/>
                    </a:p>
                  </a:txBody>
                  <a:tcPr/>
                </a:tc>
              </a:tr>
              <a:tr h="345021">
                <a:tc>
                  <a:txBody>
                    <a:bodyPr/>
                    <a:lstStyle/>
                    <a:p>
                      <a:pPr>
                        <a:lnSpc>
                          <a:spcPts val="1600"/>
                        </a:lnSpc>
                      </a:pPr>
                      <a:r>
                        <a:rPr lang="en-GB" sz="1600" dirty="0" err="1" smtClean="0"/>
                        <a:t>FOLFIRI+</a:t>
                      </a:r>
                      <a:r>
                        <a:rPr lang="en-GB" sz="1600" baseline="0" dirty="0" err="1" smtClean="0"/>
                        <a:t>cetuximab</a:t>
                      </a:r>
                      <a:endParaRPr lang="en-GB" sz="1600" dirty="0"/>
                    </a:p>
                  </a:txBody>
                  <a:tcPr anchor="ctr">
                    <a:lnB w="12700" cap="flat" cmpd="sng" algn="ctr">
                      <a:noFill/>
                      <a:prstDash val="solid"/>
                      <a:round/>
                      <a:headEnd type="none" w="med" len="med"/>
                      <a:tailEnd type="none" w="med" len="med"/>
                    </a:lnB>
                  </a:tcPr>
                </a:tc>
                <a:tc>
                  <a:txBody>
                    <a:bodyPr/>
                    <a:lstStyle/>
                    <a:p>
                      <a:pPr algn="ctr">
                        <a:lnSpc>
                          <a:spcPts val="1600"/>
                        </a:lnSpc>
                      </a:pPr>
                      <a:r>
                        <a:rPr lang="en-GB" sz="1600" dirty="0" smtClean="0"/>
                        <a:t>152</a:t>
                      </a:r>
                      <a:endParaRPr lang="en-GB" sz="1600" dirty="0"/>
                    </a:p>
                  </a:txBody>
                  <a:tcPr anchor="ctr">
                    <a:lnB w="12700" cap="flat" cmpd="sng" algn="ctr">
                      <a:noFill/>
                      <a:prstDash val="solid"/>
                      <a:round/>
                      <a:headEnd type="none" w="med" len="med"/>
                      <a:tailEnd type="none" w="med" len="med"/>
                    </a:lnB>
                  </a:tcPr>
                </a:tc>
                <a:tc>
                  <a:txBody>
                    <a:bodyPr/>
                    <a:lstStyle/>
                    <a:p>
                      <a:pPr algn="ctr">
                        <a:lnSpc>
                          <a:spcPts val="1600"/>
                        </a:lnSpc>
                      </a:pPr>
                      <a:r>
                        <a:rPr lang="en-GB" sz="1600" dirty="0" smtClean="0"/>
                        <a:t>28.9</a:t>
                      </a:r>
                      <a:endParaRPr lang="en-GB" sz="1600"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a:lnSpc>
                          <a:spcPts val="1600"/>
                        </a:lnSpc>
                      </a:pPr>
                      <a:r>
                        <a:rPr lang="en-GB" sz="1600" dirty="0" smtClean="0"/>
                        <a:t>1.2</a:t>
                      </a:r>
                      <a:endParaRPr lang="en-GB" sz="1600" dirty="0"/>
                    </a:p>
                  </a:txBody>
                  <a:tcPr anchor="ctr">
                    <a:lnT w="12700" cap="flat" cmpd="sng" algn="ctr">
                      <a:solidFill>
                        <a:schemeClr val="accent1"/>
                      </a:solidFill>
                      <a:prstDash val="solid"/>
                      <a:round/>
                      <a:headEnd type="none" w="med" len="med"/>
                      <a:tailEnd type="none" w="med" len="med"/>
                    </a:lnT>
                  </a:tcPr>
                </a:tc>
                <a:tc rowSpan="2">
                  <a:txBody>
                    <a:bodyPr/>
                    <a:lstStyle/>
                    <a:p>
                      <a:pPr algn="ctr">
                        <a:lnSpc>
                          <a:spcPts val="1600"/>
                        </a:lnSpc>
                      </a:pPr>
                      <a:r>
                        <a:rPr lang="en-GB" sz="1600" dirty="0" smtClean="0"/>
                        <a:t>0.9,</a:t>
                      </a:r>
                      <a:r>
                        <a:rPr lang="en-GB" sz="1600" baseline="0" dirty="0" smtClean="0"/>
                        <a:t> 1.6</a:t>
                      </a:r>
                      <a:endParaRPr lang="en-GB" sz="1600" dirty="0"/>
                    </a:p>
                  </a:txBody>
                  <a:tcPr anchor="ctr">
                    <a:lnT w="12700" cap="flat" cmpd="sng" algn="ctr">
                      <a:solidFill>
                        <a:schemeClr val="accent1"/>
                      </a:solidFill>
                      <a:prstDash val="solid"/>
                      <a:round/>
                      <a:headEnd type="none" w="med" len="med"/>
                      <a:tailEnd type="none" w="med" len="med"/>
                    </a:lnT>
                  </a:tcPr>
                </a:tc>
                <a:tc rowSpan="2">
                  <a:txBody>
                    <a:bodyPr/>
                    <a:lstStyle/>
                    <a:p>
                      <a:pPr algn="ctr">
                        <a:lnSpc>
                          <a:spcPts val="1600"/>
                        </a:lnSpc>
                      </a:pPr>
                      <a:r>
                        <a:rPr lang="en-GB" sz="1600" dirty="0" smtClean="0"/>
                        <a:t>0.28</a:t>
                      </a:r>
                      <a:endParaRPr lang="en-GB" sz="1600" dirty="0"/>
                    </a:p>
                  </a:txBody>
                  <a:tcPr anchor="ctr">
                    <a:lnT w="12700" cap="flat" cmpd="sng" algn="ctr">
                      <a:solidFill>
                        <a:schemeClr val="accent1"/>
                      </a:solidFill>
                      <a:prstDash val="solid"/>
                      <a:round/>
                      <a:headEnd type="none" w="med" len="med"/>
                      <a:tailEnd type="none" w="med" len="med"/>
                    </a:lnT>
                  </a:tcPr>
                </a:tc>
              </a:tr>
              <a:tr h="345021">
                <a:tc>
                  <a:txBody>
                    <a:bodyPr/>
                    <a:lstStyle/>
                    <a:p>
                      <a:pPr>
                        <a:lnSpc>
                          <a:spcPts val="1600"/>
                        </a:lnSpc>
                      </a:pPr>
                      <a:r>
                        <a:rPr lang="en-GB" sz="1600" dirty="0" err="1" smtClean="0"/>
                        <a:t>FOLFIRI+bevacizumab</a:t>
                      </a:r>
                      <a:endParaRPr lang="en-GB" sz="1600" dirty="0"/>
                    </a:p>
                  </a:txBody>
                  <a:tcPr anchor="ctr">
                    <a:lnT w="12700" cap="flat" cmpd="sng" algn="ctr">
                      <a:noFill/>
                      <a:prstDash val="solid"/>
                      <a:round/>
                      <a:headEnd type="none" w="med" len="med"/>
                      <a:tailEnd type="none" w="med" len="med"/>
                    </a:lnT>
                  </a:tcPr>
                </a:tc>
                <a:tc>
                  <a:txBody>
                    <a:bodyPr/>
                    <a:lstStyle/>
                    <a:p>
                      <a:pPr algn="ctr">
                        <a:lnSpc>
                          <a:spcPts val="1600"/>
                        </a:lnSpc>
                      </a:pPr>
                      <a:r>
                        <a:rPr lang="en-GB" sz="1600" dirty="0" smtClean="0"/>
                        <a:t>150</a:t>
                      </a:r>
                      <a:endParaRPr lang="en-GB" sz="1600" dirty="0"/>
                    </a:p>
                  </a:txBody>
                  <a:tcPr anchor="ctr">
                    <a:lnT w="12700" cap="flat" cmpd="sng" algn="ctr">
                      <a:noFill/>
                      <a:prstDash val="solid"/>
                      <a:round/>
                      <a:headEnd type="none" w="med" len="med"/>
                      <a:tailEnd type="none" w="med" len="med"/>
                    </a:lnT>
                  </a:tcPr>
                </a:tc>
                <a:tc>
                  <a:txBody>
                    <a:bodyPr/>
                    <a:lstStyle/>
                    <a:p>
                      <a:pPr algn="ctr">
                        <a:lnSpc>
                          <a:spcPts val="1600"/>
                        </a:lnSpc>
                      </a:pPr>
                      <a:r>
                        <a:rPr lang="en-GB" sz="1600" dirty="0" smtClean="0"/>
                        <a:t>33.4</a:t>
                      </a:r>
                      <a:endParaRPr lang="en-GB" sz="1600" dirty="0"/>
                    </a:p>
                  </a:txBody>
                  <a:tcPr anchor="ctr">
                    <a:lnT w="12700" cap="flat" cmpd="sng" algn="ctr">
                      <a:noFill/>
                      <a:prstDash val="solid"/>
                      <a:round/>
                      <a:headEnd type="none" w="med" len="med"/>
                      <a:tailEnd type="none" w="med" len="med"/>
                    </a:lnT>
                  </a:tcPr>
                </a:tc>
                <a:tc vMerge="1">
                  <a:txBody>
                    <a:bodyPr/>
                    <a:lstStyle/>
                    <a:p>
                      <a:pPr algn="ctr"/>
                      <a:endParaRPr lang="en-GB" sz="1600" dirty="0"/>
                    </a:p>
                  </a:txBody>
                  <a:tcPr anchor="ctr"/>
                </a:tc>
                <a:tc vMerge="1">
                  <a:txBody>
                    <a:bodyPr/>
                    <a:lstStyle/>
                    <a:p>
                      <a:pPr algn="ctr"/>
                      <a:endParaRPr lang="en-GB" sz="1600" dirty="0"/>
                    </a:p>
                  </a:txBody>
                  <a:tcPr anchor="ctr"/>
                </a:tc>
                <a:tc vMerge="1">
                  <a:txBody>
                    <a:bodyPr/>
                    <a:lstStyle/>
                    <a:p>
                      <a:pPr algn="ctr"/>
                      <a:endParaRPr lang="en-GB" sz="1600" dirty="0"/>
                    </a:p>
                  </a:txBody>
                  <a:tcPr anchor="ctr"/>
                </a:tc>
              </a:tr>
            </a:tbl>
          </a:graphicData>
        </a:graphic>
      </p:graphicFrame>
    </p:spTree>
    <p:extLst>
      <p:ext uri="{BB962C8B-B14F-4D97-AF65-F5344CB8AC3E}">
        <p14:creationId xmlns:p14="http://schemas.microsoft.com/office/powerpoint/2010/main" val="407718938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3558: Second-line therapies in patients with </a:t>
            </a:r>
            <a:r>
              <a:rPr lang="en-GB" sz="1800" i="1" dirty="0" smtClean="0"/>
              <a:t>KRAS</a:t>
            </a:r>
            <a:r>
              <a:rPr lang="en-GB" sz="1800" dirty="0" smtClean="0"/>
              <a:t> wild-type metastatic colorectal cancer (</a:t>
            </a:r>
            <a:r>
              <a:rPr lang="en-GB" sz="1800" dirty="0" err="1" smtClean="0"/>
              <a:t>mCRC</a:t>
            </a:r>
            <a:r>
              <a:rPr lang="en-GB" sz="1800" dirty="0" smtClean="0"/>
              <a:t>) after first-line therapy with FOLFIRI in combination with cetuximab or bevacizumab in the AIO KRK0306 (FIRE 3) trial </a:t>
            </a:r>
            <a:br>
              <a:rPr lang="en-GB" sz="1800" dirty="0" smtClean="0"/>
            </a:br>
            <a:r>
              <a:rPr lang="en-GB" sz="1800" dirty="0" smtClean="0"/>
              <a:t>– Modest DP et al</a:t>
            </a:r>
            <a:endParaRPr lang="en-GB" sz="1800" dirty="0"/>
          </a:p>
        </p:txBody>
      </p:sp>
      <p:sp>
        <p:nvSpPr>
          <p:cNvPr id="5123" name="Rectangle 3"/>
          <p:cNvSpPr>
            <a:spLocks noGrp="1" noChangeArrowheads="1"/>
          </p:cNvSpPr>
          <p:nvPr>
            <p:ph type="body" idx="1"/>
          </p:nvPr>
        </p:nvSpPr>
        <p:spPr/>
        <p:txBody>
          <a:bodyPr/>
          <a:lstStyle/>
          <a:p>
            <a:r>
              <a:rPr lang="en-GB" sz="1800" b="1" dirty="0"/>
              <a:t>Study </a:t>
            </a:r>
            <a:r>
              <a:rPr lang="en-GB" sz="1800" b="1" dirty="0" smtClean="0"/>
              <a:t>objective</a:t>
            </a:r>
          </a:p>
          <a:p>
            <a:pPr lvl="1"/>
            <a:r>
              <a:rPr lang="en-GB" sz="1800" dirty="0"/>
              <a:t>To </a:t>
            </a:r>
            <a:r>
              <a:rPr lang="en-GB" sz="1800" dirty="0" smtClean="0"/>
              <a:t>investigate the choice, duration and outcome of second-line therapies in </a:t>
            </a:r>
            <a:r>
              <a:rPr lang="en-GB" sz="1800" dirty="0"/>
              <a:t>patients with </a:t>
            </a:r>
            <a:r>
              <a:rPr lang="en-GB" sz="1800" i="1" dirty="0" smtClean="0"/>
              <a:t>KRAS</a:t>
            </a:r>
            <a:r>
              <a:rPr lang="en-GB" sz="1800" dirty="0" smtClean="0"/>
              <a:t> exon 2 wild-type </a:t>
            </a:r>
            <a:r>
              <a:rPr lang="en-GB" sz="1800" dirty="0" err="1" smtClean="0"/>
              <a:t>mCRC</a:t>
            </a:r>
            <a:endParaRPr lang="en-GB" sz="1800" dirty="0"/>
          </a:p>
        </p:txBody>
      </p:sp>
      <p:sp>
        <p:nvSpPr>
          <p:cNvPr id="5124" name="Text Box 4"/>
          <p:cNvSpPr txBox="1">
            <a:spLocks noChangeArrowheads="1"/>
          </p:cNvSpPr>
          <p:nvPr/>
        </p:nvSpPr>
        <p:spPr bwMode="auto">
          <a:xfrm>
            <a:off x="5039261" y="6474897"/>
            <a:ext cx="388407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Modest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3558) </a:t>
            </a:r>
            <a:endParaRPr lang="en-GB" sz="1200" dirty="0">
              <a:solidFill>
                <a:srgbClr val="363636"/>
              </a:solidFill>
            </a:endParaRPr>
          </a:p>
        </p:txBody>
      </p:sp>
      <p:sp>
        <p:nvSpPr>
          <p:cNvPr id="6" name="Oval 14"/>
          <p:cNvSpPr>
            <a:spLocks noChangeArrowheads="1"/>
          </p:cNvSpPr>
          <p:nvPr/>
        </p:nvSpPr>
        <p:spPr bwMode="auto">
          <a:xfrm>
            <a:off x="2822294" y="3608100"/>
            <a:ext cx="583595" cy="584200"/>
          </a:xfrm>
          <a:prstGeom prst="ellipse">
            <a:avLst/>
          </a:prstGeom>
          <a:noFill/>
          <a:ln w="28575">
            <a:solidFill>
              <a:schemeClr val="bg1"/>
            </a:solidFill>
            <a:round/>
            <a:headEnd/>
            <a:tailEnd/>
          </a:ln>
        </p:spPr>
        <p:txBody>
          <a:bodyPr wrap="none" anchor="ctr"/>
          <a:lstStyle/>
          <a:p>
            <a:pPr algn="ctr"/>
            <a:r>
              <a:rPr lang="en-GB" altLang="zh-CN" sz="2000" b="1" dirty="0" smtClean="0">
                <a:solidFill>
                  <a:srgbClr val="043882"/>
                </a:solidFill>
                <a:ea typeface="SimSun" pitchFamily="2" charset="-122"/>
              </a:rPr>
              <a:t>R</a:t>
            </a:r>
          </a:p>
          <a:p>
            <a:pPr algn="ctr"/>
            <a:r>
              <a:rPr lang="en-NZ" altLang="zh-CN" sz="1600" b="1" dirty="0" smtClean="0">
                <a:solidFill>
                  <a:srgbClr val="043882"/>
                </a:solidFill>
                <a:ea typeface="SimSun" pitchFamily="2" charset="-122"/>
              </a:rPr>
              <a:t>1:1</a:t>
            </a:r>
            <a:endParaRPr lang="en-GB" altLang="zh-CN" sz="2000"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3237000" y="3099032"/>
            <a:ext cx="386161" cy="631976"/>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6" idx="4"/>
            <a:endCxn id="11" idx="1"/>
          </p:cNvCxnSpPr>
          <p:nvPr/>
        </p:nvCxnSpPr>
        <p:spPr bwMode="auto">
          <a:xfrm rot="16200000" flipH="1">
            <a:off x="3217507" y="4088884"/>
            <a:ext cx="425145" cy="631975"/>
          </a:xfrm>
          <a:prstGeom prst="bentConnector2">
            <a:avLst/>
          </a:prstGeom>
          <a:noFill/>
          <a:ln w="38100">
            <a:solidFill>
              <a:schemeClr val="bg1"/>
            </a:solidFill>
            <a:miter lim="800000"/>
            <a:headEnd/>
            <a:tailEnd type="triangle" w="med" len="med"/>
          </a:ln>
        </p:spPr>
      </p:cxnSp>
      <p:cxnSp>
        <p:nvCxnSpPr>
          <p:cNvPr id="9" name="AutoShape 19"/>
          <p:cNvCxnSpPr>
            <a:cxnSpLocks noChangeShapeType="1"/>
          </p:cNvCxnSpPr>
          <p:nvPr/>
        </p:nvCxnSpPr>
        <p:spPr bwMode="auto">
          <a:xfrm>
            <a:off x="2203557" y="3895499"/>
            <a:ext cx="614595" cy="1944"/>
          </a:xfrm>
          <a:prstGeom prst="straightConnector1">
            <a:avLst/>
          </a:prstGeom>
          <a:noFill/>
          <a:ln w="38100">
            <a:solidFill>
              <a:schemeClr val="bg1"/>
            </a:solidFill>
            <a:round/>
            <a:headEnd/>
            <a:tailEnd type="triangle" w="med" len="med"/>
          </a:ln>
        </p:spPr>
      </p:cxnSp>
      <p:sp>
        <p:nvSpPr>
          <p:cNvPr id="10" name="AutoShape 9"/>
          <p:cNvSpPr>
            <a:spLocks noChangeArrowheads="1"/>
          </p:cNvSpPr>
          <p:nvPr/>
        </p:nvSpPr>
        <p:spPr bwMode="auto">
          <a:xfrm>
            <a:off x="87091" y="3195528"/>
            <a:ext cx="2356306" cy="1429919"/>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Patients </a:t>
            </a:r>
            <a:r>
              <a:rPr lang="en-GB" altLang="zh-CN" dirty="0">
                <a:solidFill>
                  <a:srgbClr val="FFFFFF"/>
                </a:solidFill>
                <a:ea typeface="SimSun" pitchFamily="2" charset="-122"/>
              </a:rPr>
              <a:t>with </a:t>
            </a:r>
            <a:r>
              <a:rPr lang="en-GB" altLang="zh-CN" dirty="0" err="1">
                <a:solidFill>
                  <a:srgbClr val="FFFFFF"/>
                </a:solidFill>
                <a:ea typeface="SimSun" pitchFamily="2" charset="-122"/>
              </a:rPr>
              <a:t>mCRC</a:t>
            </a:r>
            <a:endParaRPr lang="en-GB" altLang="zh-CN" i="1" dirty="0" smtClean="0">
              <a:solidFill>
                <a:srgbClr val="FFFFFF"/>
              </a:solidFill>
              <a:ea typeface="SimSun" pitchFamily="2" charset="-122"/>
            </a:endParaRP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First-line therapy</a:t>
            </a:r>
          </a:p>
          <a:p>
            <a:pPr marL="180975" indent="-180975" defTabSz="892175" eaLnBrk="0" hangingPunct="0">
              <a:spcAft>
                <a:spcPct val="30000"/>
              </a:spcAft>
              <a:buFont typeface="Arial" pitchFamily="34" charset="0"/>
              <a:buChar char="•"/>
            </a:pPr>
            <a:r>
              <a:rPr lang="en-GB" altLang="zh-CN" i="1" dirty="0" smtClean="0">
                <a:solidFill>
                  <a:srgbClr val="FFFFFF"/>
                </a:solidFill>
                <a:ea typeface="SimSun" pitchFamily="2" charset="-122"/>
              </a:rPr>
              <a:t>KRAS</a:t>
            </a:r>
            <a:r>
              <a:rPr lang="en-GB" altLang="zh-CN" dirty="0" smtClean="0">
                <a:solidFill>
                  <a:srgbClr val="FFFFFF"/>
                </a:solidFill>
                <a:ea typeface="SimSun" pitchFamily="2" charset="-122"/>
              </a:rPr>
              <a:t> exon 2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wild-type</a:t>
            </a:r>
          </a:p>
        </p:txBody>
      </p:sp>
      <p:sp>
        <p:nvSpPr>
          <p:cNvPr id="11" name="AutoShape 12"/>
          <p:cNvSpPr>
            <a:spLocks noChangeArrowheads="1"/>
          </p:cNvSpPr>
          <p:nvPr/>
        </p:nvSpPr>
        <p:spPr bwMode="auto">
          <a:xfrm>
            <a:off x="3746067" y="4164378"/>
            <a:ext cx="1798216" cy="906134"/>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FOLFIRI + Bevacizumab</a:t>
            </a:r>
            <a:r>
              <a:rPr lang="en-US" baseline="30000" dirty="0">
                <a:solidFill>
                  <a:srgbClr val="363636"/>
                </a:solidFill>
                <a:latin typeface="Arial"/>
                <a:cs typeface="Arial"/>
              </a:rPr>
              <a:t>‡</a:t>
            </a:r>
            <a:r>
              <a:rPr lang="en-GB" altLang="zh-CN" dirty="0" smtClean="0">
                <a:solidFill>
                  <a:srgbClr val="363636"/>
                </a:solidFill>
                <a:ea typeface="SimSun" pitchFamily="2" charset="-122"/>
              </a:rPr>
              <a:t/>
            </a:r>
            <a:br>
              <a:rPr lang="en-GB" altLang="zh-CN" dirty="0" smtClean="0">
                <a:solidFill>
                  <a:srgbClr val="363636"/>
                </a:solidFill>
                <a:ea typeface="SimSun" pitchFamily="2" charset="-122"/>
              </a:rPr>
            </a:br>
            <a:r>
              <a:rPr lang="en-GB" altLang="zh-CN" dirty="0" smtClean="0">
                <a:solidFill>
                  <a:srgbClr val="363636"/>
                </a:solidFill>
                <a:ea typeface="SimSun" pitchFamily="2" charset="-122"/>
              </a:rPr>
              <a:t>(n=295)</a:t>
            </a:r>
            <a:endParaRPr lang="en-GB" altLang="zh-CN" dirty="0">
              <a:solidFill>
                <a:srgbClr val="363636"/>
              </a:solidFill>
              <a:ea typeface="SimSun" pitchFamily="2" charset="-122"/>
            </a:endParaRPr>
          </a:p>
        </p:txBody>
      </p:sp>
      <p:sp>
        <p:nvSpPr>
          <p:cNvPr id="12" name="AutoShape 8"/>
          <p:cNvSpPr>
            <a:spLocks noChangeArrowheads="1"/>
          </p:cNvSpPr>
          <p:nvPr/>
        </p:nvSpPr>
        <p:spPr bwMode="auto">
          <a:xfrm>
            <a:off x="3746068" y="2768871"/>
            <a:ext cx="1798216" cy="906135"/>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FOLFIRI</a:t>
            </a:r>
            <a:r>
              <a:rPr lang="en-GB" altLang="zh-CN" baseline="30000" dirty="0" smtClean="0">
                <a:solidFill>
                  <a:srgbClr val="FFFFFF"/>
                </a:solidFill>
                <a:latin typeface="Arial"/>
                <a:ea typeface="SimSun" pitchFamily="2" charset="-122"/>
                <a:cs typeface="Arial"/>
              </a:rPr>
              <a:t>† </a:t>
            </a:r>
            <a:r>
              <a:rPr lang="en-GB" altLang="zh-CN" dirty="0" smtClean="0">
                <a:solidFill>
                  <a:srgbClr val="FFFFFF"/>
                </a:solidFill>
                <a:ea typeface="SimSun" pitchFamily="2" charset="-122"/>
              </a:rPr>
              <a:t>+ Cetuximab</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a:t>
            </a:r>
            <a:r>
              <a:rPr lang="en-GB" altLang="zh-CN" dirty="0">
                <a:solidFill>
                  <a:srgbClr val="FFFFFF"/>
                </a:solidFill>
                <a:ea typeface="SimSun" pitchFamily="2" charset="-122"/>
              </a:rPr>
              <a:t>(n=297</a:t>
            </a:r>
            <a:r>
              <a:rPr lang="en-GB" altLang="zh-CN" dirty="0" smtClean="0">
                <a:solidFill>
                  <a:srgbClr val="FFFFFF"/>
                </a:solidFill>
                <a:ea typeface="SimSun" pitchFamily="2" charset="-122"/>
              </a:rPr>
              <a:t>)</a:t>
            </a:r>
            <a:endParaRPr lang="en-GB" altLang="zh-CN" dirty="0">
              <a:solidFill>
                <a:srgbClr val="FFFFFF"/>
              </a:solidFill>
              <a:ea typeface="SimSun" pitchFamily="2" charset="-122"/>
            </a:endParaRPr>
          </a:p>
        </p:txBody>
      </p:sp>
      <p:sp>
        <p:nvSpPr>
          <p:cNvPr id="16" name="Rectangle 15"/>
          <p:cNvSpPr/>
          <p:nvPr/>
        </p:nvSpPr>
        <p:spPr>
          <a:xfrm>
            <a:off x="4119630" y="2425783"/>
            <a:ext cx="1051089" cy="338554"/>
          </a:xfrm>
          <a:prstGeom prst="rect">
            <a:avLst/>
          </a:prstGeom>
        </p:spPr>
        <p:txBody>
          <a:bodyPr wrap="none">
            <a:spAutoFit/>
          </a:bodyPr>
          <a:lstStyle/>
          <a:p>
            <a:r>
              <a:rPr lang="en-GB" sz="1600" b="1" dirty="0" smtClean="0">
                <a:solidFill>
                  <a:srgbClr val="363636"/>
                </a:solidFill>
              </a:rPr>
              <a:t>First-line</a:t>
            </a:r>
            <a:endParaRPr lang="en-US" sz="1600" b="1" dirty="0">
              <a:solidFill>
                <a:srgbClr val="363636"/>
              </a:solidFill>
            </a:endParaRPr>
          </a:p>
        </p:txBody>
      </p:sp>
      <p:sp>
        <p:nvSpPr>
          <p:cNvPr id="29" name="Rectangle 28"/>
          <p:cNvSpPr/>
          <p:nvPr/>
        </p:nvSpPr>
        <p:spPr>
          <a:xfrm>
            <a:off x="205061" y="6056013"/>
            <a:ext cx="5028790" cy="646331"/>
          </a:xfrm>
          <a:prstGeom prst="rect">
            <a:avLst/>
          </a:prstGeom>
        </p:spPr>
        <p:txBody>
          <a:bodyPr wrap="square">
            <a:spAutoFit/>
          </a:bodyPr>
          <a:lstStyle/>
          <a:p>
            <a:r>
              <a:rPr lang="en-US" sz="1200" dirty="0" smtClean="0"/>
              <a:t>*5-FU 400 mg/m</a:t>
            </a:r>
            <a:r>
              <a:rPr lang="en-US" sz="1200" baseline="30000" dirty="0" smtClean="0"/>
              <a:t>2</a:t>
            </a:r>
            <a:r>
              <a:rPr lang="en-US" sz="1200" dirty="0" smtClean="0"/>
              <a:t> iv bolus + 2400 mg/m</a:t>
            </a:r>
            <a:r>
              <a:rPr lang="en-US" sz="1200" baseline="30000" dirty="0" smtClean="0"/>
              <a:t>2</a:t>
            </a:r>
            <a:r>
              <a:rPr lang="en-US" sz="1200" dirty="0" smtClean="0"/>
              <a:t> iv 46 h, </a:t>
            </a:r>
            <a:r>
              <a:rPr lang="en-US" sz="1200" dirty="0" err="1" smtClean="0"/>
              <a:t>folinic</a:t>
            </a:r>
            <a:r>
              <a:rPr lang="en-US" sz="1200" dirty="0" smtClean="0"/>
              <a:t> acid 400 mg/m</a:t>
            </a:r>
            <a:r>
              <a:rPr lang="en-US" sz="1200" baseline="30000" dirty="0" smtClean="0"/>
              <a:t>2</a:t>
            </a:r>
            <a:r>
              <a:rPr lang="en-US" sz="1200" dirty="0" smtClean="0"/>
              <a:t>, irinotecan 180 mg/m</a:t>
            </a:r>
            <a:r>
              <a:rPr lang="en-US" sz="1200" baseline="30000" dirty="0" smtClean="0"/>
              <a:t>2</a:t>
            </a:r>
            <a:r>
              <a:rPr lang="en-US" sz="1200" dirty="0" smtClean="0"/>
              <a:t>; </a:t>
            </a:r>
            <a:r>
              <a:rPr lang="en-US" sz="1200" baseline="30000" dirty="0" smtClean="0"/>
              <a:t>†</a:t>
            </a:r>
            <a:r>
              <a:rPr lang="en-US" sz="1200" dirty="0" smtClean="0"/>
              <a:t>cetuximab 400 mg/m</a:t>
            </a:r>
            <a:r>
              <a:rPr lang="en-US" sz="1200" baseline="30000" dirty="0" smtClean="0"/>
              <a:t>2</a:t>
            </a:r>
            <a:r>
              <a:rPr lang="en-US" sz="1200" dirty="0" smtClean="0"/>
              <a:t> iv 120 min initial dose + 250 mg/m</a:t>
            </a:r>
            <a:r>
              <a:rPr lang="en-US" sz="1200" baseline="30000" dirty="0" smtClean="0"/>
              <a:t>2</a:t>
            </a:r>
            <a:r>
              <a:rPr lang="en-US" sz="1200" dirty="0" smtClean="0"/>
              <a:t> iv 60 min q1w; </a:t>
            </a:r>
            <a:r>
              <a:rPr lang="en-US" sz="1200" baseline="30000" dirty="0" smtClean="0"/>
              <a:t>‡</a:t>
            </a:r>
            <a:r>
              <a:rPr lang="en-US" sz="1200" dirty="0" smtClean="0"/>
              <a:t>bevacizumab 5 mg/kg iv 30–90 min q2w</a:t>
            </a:r>
            <a:endParaRPr lang="en-US" sz="1200" dirty="0"/>
          </a:p>
        </p:txBody>
      </p:sp>
      <p:sp>
        <p:nvSpPr>
          <p:cNvPr id="25" name="Rectangle 24"/>
          <p:cNvSpPr/>
          <p:nvPr/>
        </p:nvSpPr>
        <p:spPr>
          <a:xfrm>
            <a:off x="3052801" y="2885338"/>
            <a:ext cx="718210" cy="307777"/>
          </a:xfrm>
          <a:prstGeom prst="rect">
            <a:avLst/>
          </a:prstGeom>
        </p:spPr>
        <p:txBody>
          <a:bodyPr wrap="none">
            <a:spAutoFit/>
          </a:bodyPr>
          <a:lstStyle/>
          <a:p>
            <a:r>
              <a:rPr lang="en-GB" sz="1400" b="1" dirty="0" smtClean="0">
                <a:solidFill>
                  <a:srgbClr val="363636"/>
                </a:solidFill>
              </a:rPr>
              <a:t>Arm A</a:t>
            </a:r>
            <a:endParaRPr lang="en-US" sz="1400" b="1" dirty="0">
              <a:solidFill>
                <a:srgbClr val="363636"/>
              </a:solidFill>
            </a:endParaRPr>
          </a:p>
        </p:txBody>
      </p:sp>
      <p:sp>
        <p:nvSpPr>
          <p:cNvPr id="31" name="Rectangle 30"/>
          <p:cNvSpPr/>
          <p:nvPr/>
        </p:nvSpPr>
        <p:spPr>
          <a:xfrm>
            <a:off x="3047962" y="4683212"/>
            <a:ext cx="724878" cy="307777"/>
          </a:xfrm>
          <a:prstGeom prst="rect">
            <a:avLst/>
          </a:prstGeom>
        </p:spPr>
        <p:txBody>
          <a:bodyPr wrap="none">
            <a:spAutoFit/>
          </a:bodyPr>
          <a:lstStyle/>
          <a:p>
            <a:r>
              <a:rPr lang="en-GB" sz="1400" b="1" dirty="0" smtClean="0">
                <a:solidFill>
                  <a:srgbClr val="363636"/>
                </a:solidFill>
              </a:rPr>
              <a:t>Arm B</a:t>
            </a:r>
            <a:endParaRPr lang="en-US" sz="1400" b="1" dirty="0">
              <a:solidFill>
                <a:srgbClr val="363636"/>
              </a:solidFill>
            </a:endParaRPr>
          </a:p>
        </p:txBody>
      </p:sp>
      <p:sp>
        <p:nvSpPr>
          <p:cNvPr id="40" name="Rectangle 9"/>
          <p:cNvSpPr txBox="1">
            <a:spLocks noChangeArrowheads="1"/>
          </p:cNvSpPr>
          <p:nvPr/>
        </p:nvSpPr>
        <p:spPr bwMode="auto">
          <a:xfrm>
            <a:off x="496887" y="5126136"/>
            <a:ext cx="3719513" cy="77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t>Primary endpoint</a:t>
            </a:r>
          </a:p>
          <a:p>
            <a:pPr>
              <a:buClr>
                <a:srgbClr val="043882"/>
              </a:buClr>
            </a:pPr>
            <a:r>
              <a:rPr lang="en-GB" sz="1600" kern="0" dirty="0" smtClean="0"/>
              <a:t>Overall response rate</a:t>
            </a:r>
          </a:p>
        </p:txBody>
      </p:sp>
      <p:sp>
        <p:nvSpPr>
          <p:cNvPr id="19" name="Rectangle 18"/>
          <p:cNvSpPr/>
          <p:nvPr/>
        </p:nvSpPr>
        <p:spPr>
          <a:xfrm>
            <a:off x="6761699" y="2425783"/>
            <a:ext cx="1346844" cy="338554"/>
          </a:xfrm>
          <a:prstGeom prst="rect">
            <a:avLst/>
          </a:prstGeom>
        </p:spPr>
        <p:txBody>
          <a:bodyPr wrap="none">
            <a:spAutoFit/>
          </a:bodyPr>
          <a:lstStyle/>
          <a:p>
            <a:r>
              <a:rPr lang="en-GB" sz="1600" b="1" dirty="0" smtClean="0">
                <a:solidFill>
                  <a:srgbClr val="363636"/>
                </a:solidFill>
              </a:rPr>
              <a:t>Second-line</a:t>
            </a:r>
            <a:endParaRPr lang="en-US" sz="1600" b="1" dirty="0">
              <a:solidFill>
                <a:srgbClr val="363636"/>
              </a:solidFill>
            </a:endParaRPr>
          </a:p>
        </p:txBody>
      </p:sp>
      <p:sp>
        <p:nvSpPr>
          <p:cNvPr id="26" name="AutoShape 8"/>
          <p:cNvSpPr>
            <a:spLocks noChangeArrowheads="1"/>
          </p:cNvSpPr>
          <p:nvPr/>
        </p:nvSpPr>
        <p:spPr bwMode="auto">
          <a:xfrm>
            <a:off x="5861154" y="3177920"/>
            <a:ext cx="3147934" cy="1394084"/>
          </a:xfrm>
          <a:prstGeom prst="roundRect">
            <a:avLst>
              <a:gd name="adj" fmla="val 16667"/>
            </a:avLst>
          </a:prstGeom>
          <a:solidFill>
            <a:schemeClr val="accent4"/>
          </a:solidFill>
          <a:ln w="9525" algn="ctr">
            <a:noFill/>
            <a:round/>
            <a:headEnd/>
            <a:tailEnd/>
          </a:ln>
        </p:spPr>
        <p:txBody>
          <a:bodyPr lIns="36000" tIns="36000" rIns="36000" bIns="36000" anchor="ctr"/>
          <a:lstStyle/>
          <a:p>
            <a:r>
              <a:rPr lang="en-GB" sz="1600" dirty="0"/>
              <a:t>Protocol recommended : </a:t>
            </a:r>
          </a:p>
          <a:p>
            <a:r>
              <a:rPr lang="en-GB" sz="1600" b="1" dirty="0"/>
              <a:t>Arm A</a:t>
            </a:r>
            <a:r>
              <a:rPr lang="en-GB" sz="1600" dirty="0"/>
              <a:t>=</a:t>
            </a:r>
            <a:r>
              <a:rPr lang="en-GB" sz="1600" dirty="0" err="1"/>
              <a:t>FOLFOX+bevacizumab</a:t>
            </a:r>
            <a:endParaRPr lang="en-GB" sz="1600" dirty="0"/>
          </a:p>
          <a:p>
            <a:r>
              <a:rPr lang="en-GB" sz="1600" b="1" dirty="0"/>
              <a:t>Arm B</a:t>
            </a:r>
            <a:r>
              <a:rPr lang="en-GB" sz="1600" dirty="0"/>
              <a:t>=</a:t>
            </a:r>
            <a:r>
              <a:rPr lang="en-GB" sz="1600" dirty="0" err="1"/>
              <a:t>Irinotecan+cetuximab</a:t>
            </a:r>
            <a:r>
              <a:rPr lang="en-GB" sz="1600" dirty="0"/>
              <a:t> </a:t>
            </a:r>
          </a:p>
          <a:p>
            <a:r>
              <a:rPr lang="en-GB" sz="1600" i="1" dirty="0"/>
              <a:t>Physicians free to choose any regimen</a:t>
            </a:r>
          </a:p>
        </p:txBody>
      </p:sp>
      <p:cxnSp>
        <p:nvCxnSpPr>
          <p:cNvPr id="27" name="AutoShape 19"/>
          <p:cNvCxnSpPr>
            <a:cxnSpLocks noChangeShapeType="1"/>
            <a:stCxn id="12" idx="3"/>
            <a:endCxn id="26" idx="1"/>
          </p:cNvCxnSpPr>
          <p:nvPr/>
        </p:nvCxnSpPr>
        <p:spPr bwMode="auto">
          <a:xfrm>
            <a:off x="5544284" y="3221939"/>
            <a:ext cx="316870" cy="653023"/>
          </a:xfrm>
          <a:prstGeom prst="straightConnector1">
            <a:avLst/>
          </a:prstGeom>
          <a:noFill/>
          <a:ln w="38100">
            <a:solidFill>
              <a:schemeClr val="bg1"/>
            </a:solidFill>
            <a:round/>
            <a:headEnd/>
            <a:tailEnd type="triangle" w="med" len="med"/>
          </a:ln>
        </p:spPr>
      </p:cxnSp>
      <p:cxnSp>
        <p:nvCxnSpPr>
          <p:cNvPr id="30" name="AutoShape 19"/>
          <p:cNvCxnSpPr>
            <a:cxnSpLocks noChangeShapeType="1"/>
            <a:stCxn id="11" idx="3"/>
            <a:endCxn id="26" idx="1"/>
          </p:cNvCxnSpPr>
          <p:nvPr/>
        </p:nvCxnSpPr>
        <p:spPr bwMode="auto">
          <a:xfrm flipV="1">
            <a:off x="5544283" y="3874962"/>
            <a:ext cx="316871" cy="742483"/>
          </a:xfrm>
          <a:prstGeom prst="straightConnector1">
            <a:avLst/>
          </a:prstGeom>
          <a:noFill/>
          <a:ln w="38100">
            <a:solidFill>
              <a:schemeClr val="bg1"/>
            </a:solidFill>
            <a:round/>
            <a:headEnd/>
            <a:tailEnd type="triangle" w="med" len="med"/>
          </a:ln>
        </p:spPr>
      </p:cxnSp>
      <p:sp>
        <p:nvSpPr>
          <p:cNvPr id="33" name="Rectangle 9"/>
          <p:cNvSpPr txBox="1">
            <a:spLocks noChangeArrowheads="1"/>
          </p:cNvSpPr>
          <p:nvPr/>
        </p:nvSpPr>
        <p:spPr bwMode="auto">
          <a:xfrm>
            <a:off x="4261916" y="5126136"/>
            <a:ext cx="3719513" cy="77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t>Secondary endpoints</a:t>
            </a:r>
          </a:p>
          <a:p>
            <a:pPr>
              <a:buClr>
                <a:srgbClr val="043882"/>
              </a:buClr>
            </a:pPr>
            <a:r>
              <a:rPr lang="en-GB" sz="1600" kern="0" dirty="0" smtClean="0"/>
              <a:t>PFS and OS</a:t>
            </a:r>
          </a:p>
        </p:txBody>
      </p:sp>
    </p:spTree>
    <p:custDataLst>
      <p:tags r:id="rId1"/>
    </p:custDataLst>
    <p:extLst>
      <p:ext uri="{BB962C8B-B14F-4D97-AF65-F5344CB8AC3E}">
        <p14:creationId xmlns:p14="http://schemas.microsoft.com/office/powerpoint/2010/main" val="329635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3558: Second-line therapies in patients with </a:t>
            </a:r>
            <a:r>
              <a:rPr lang="en-GB" sz="1800" i="1" dirty="0" smtClean="0"/>
              <a:t>KRAS</a:t>
            </a:r>
            <a:r>
              <a:rPr lang="en-GB" sz="1800" dirty="0" smtClean="0"/>
              <a:t> wild-type metastatic colorectal cancer (</a:t>
            </a:r>
            <a:r>
              <a:rPr lang="en-GB" sz="1800" dirty="0" err="1" smtClean="0"/>
              <a:t>mCRC</a:t>
            </a:r>
            <a:r>
              <a:rPr lang="en-GB" sz="1800" dirty="0" smtClean="0"/>
              <a:t>) after first-line therapy with FOLFIRI in combination with cetuximab or bevacizumab in the AIO KRK0306 (FIRE 3) trial </a:t>
            </a:r>
            <a:br>
              <a:rPr lang="en-GB" sz="1800" dirty="0" smtClean="0"/>
            </a:br>
            <a:r>
              <a:rPr lang="en-GB" sz="1800" dirty="0" smtClean="0"/>
              <a:t>– Modest DP et al</a:t>
            </a:r>
            <a:endParaRPr lang="en-GB" sz="1800" dirty="0"/>
          </a:p>
        </p:txBody>
      </p:sp>
      <p:sp>
        <p:nvSpPr>
          <p:cNvPr id="5123" name="Rectangle 3"/>
          <p:cNvSpPr>
            <a:spLocks noGrp="1" noChangeArrowheads="1"/>
          </p:cNvSpPr>
          <p:nvPr>
            <p:ph type="body" idx="1"/>
          </p:nvPr>
        </p:nvSpPr>
        <p:spPr>
          <a:xfrm>
            <a:off x="228600" y="1320800"/>
            <a:ext cx="8793480" cy="5308600"/>
          </a:xfrm>
        </p:spPr>
        <p:txBody>
          <a:bodyPr/>
          <a:lstStyle/>
          <a:p>
            <a:pPr>
              <a:spcAft>
                <a:spcPts val="400"/>
              </a:spcAft>
            </a:pPr>
            <a:r>
              <a:rPr lang="en-GB" sz="1800" b="1" dirty="0" smtClean="0"/>
              <a:t>Key results</a:t>
            </a:r>
          </a:p>
          <a:p>
            <a:pPr lvl="1">
              <a:spcAft>
                <a:spcPts val="400"/>
              </a:spcAft>
            </a:pPr>
            <a:endParaRPr lang="en-US" sz="1800" dirty="0" smtClean="0"/>
          </a:p>
          <a:p>
            <a:pPr lvl="1">
              <a:spcAft>
                <a:spcPts val="400"/>
              </a:spcAft>
            </a:pPr>
            <a:endParaRPr lang="en-US" sz="1800" dirty="0"/>
          </a:p>
          <a:p>
            <a:pPr lvl="1">
              <a:spcAft>
                <a:spcPts val="400"/>
              </a:spcAft>
            </a:pPr>
            <a:endParaRPr lang="en-US" sz="1800" dirty="0" smtClean="0"/>
          </a:p>
          <a:p>
            <a:pPr lvl="1">
              <a:spcAft>
                <a:spcPts val="400"/>
              </a:spcAft>
            </a:pPr>
            <a:endParaRPr lang="en-US" sz="1800" dirty="0" smtClean="0"/>
          </a:p>
          <a:p>
            <a:pPr lvl="1">
              <a:spcAft>
                <a:spcPts val="400"/>
              </a:spcAft>
            </a:pPr>
            <a:endParaRPr lang="en-US" sz="1800" dirty="0"/>
          </a:p>
          <a:p>
            <a:pPr lvl="1">
              <a:spcAft>
                <a:spcPts val="400"/>
              </a:spcAft>
            </a:pPr>
            <a:endParaRPr lang="en-US" sz="1800" dirty="0" smtClean="0"/>
          </a:p>
          <a:p>
            <a:pPr lvl="1">
              <a:spcAft>
                <a:spcPts val="400"/>
              </a:spcAft>
            </a:pPr>
            <a:endParaRPr lang="en-US" sz="1800" dirty="0"/>
          </a:p>
          <a:p>
            <a:pPr lvl="1">
              <a:spcAft>
                <a:spcPts val="400"/>
              </a:spcAft>
            </a:pPr>
            <a:endParaRPr lang="en-US" sz="1800" dirty="0" smtClean="0"/>
          </a:p>
          <a:p>
            <a:pPr lvl="0">
              <a:spcBef>
                <a:spcPts val="1800"/>
              </a:spcBef>
              <a:spcAft>
                <a:spcPts val="400"/>
              </a:spcAft>
              <a:buClr>
                <a:srgbClr val="043882"/>
              </a:buClr>
            </a:pPr>
            <a:r>
              <a:rPr lang="en-GB" sz="1800" b="1" dirty="0" smtClean="0">
                <a:solidFill>
                  <a:srgbClr val="363636"/>
                </a:solidFill>
              </a:rPr>
              <a:t>Conclusions</a:t>
            </a:r>
            <a:endParaRPr lang="en-GB" sz="1800" b="1" dirty="0">
              <a:solidFill>
                <a:srgbClr val="363636"/>
              </a:solidFill>
            </a:endParaRPr>
          </a:p>
          <a:p>
            <a:pPr lvl="1">
              <a:spcAft>
                <a:spcPts val="400"/>
              </a:spcAft>
              <a:buClr>
                <a:srgbClr val="043882"/>
              </a:buClr>
            </a:pPr>
            <a:r>
              <a:rPr lang="en-GB" sz="1800" b="1" dirty="0" smtClean="0">
                <a:solidFill>
                  <a:srgbClr val="363636"/>
                </a:solidFill>
              </a:rPr>
              <a:t>Patients with favourable first-line PFS were more likely to be treated with no </a:t>
            </a:r>
            <a:r>
              <a:rPr lang="en-GB" sz="1800" b="1" dirty="0" err="1" smtClean="0">
                <a:solidFill>
                  <a:srgbClr val="363636"/>
                </a:solidFill>
              </a:rPr>
              <a:t>mAB</a:t>
            </a:r>
            <a:r>
              <a:rPr lang="en-GB" sz="1800" b="1" dirty="0" smtClean="0">
                <a:solidFill>
                  <a:srgbClr val="363636"/>
                </a:solidFill>
              </a:rPr>
              <a:t> as second-line treatment</a:t>
            </a:r>
          </a:p>
          <a:p>
            <a:pPr lvl="1">
              <a:spcAft>
                <a:spcPts val="400"/>
              </a:spcAft>
              <a:buClr>
                <a:srgbClr val="043882"/>
              </a:buClr>
            </a:pPr>
            <a:r>
              <a:rPr lang="en-GB" sz="1800" b="1" dirty="0" smtClean="0">
                <a:solidFill>
                  <a:srgbClr val="363636"/>
                </a:solidFill>
              </a:rPr>
              <a:t>There was, therefore, a trend towards more favourable OS and second-line OS in patients receiving no second-line </a:t>
            </a:r>
            <a:r>
              <a:rPr lang="en-GB" sz="1800" b="1" dirty="0" err="1" smtClean="0">
                <a:solidFill>
                  <a:srgbClr val="363636"/>
                </a:solidFill>
              </a:rPr>
              <a:t>mAB</a:t>
            </a:r>
            <a:r>
              <a:rPr lang="en-GB" sz="1800" b="1" dirty="0" smtClean="0">
                <a:solidFill>
                  <a:srgbClr val="363636"/>
                </a:solidFill>
              </a:rPr>
              <a:t> therapy</a:t>
            </a:r>
          </a:p>
          <a:p>
            <a:pPr lvl="1">
              <a:spcAft>
                <a:spcPts val="400"/>
              </a:spcAft>
              <a:buClr>
                <a:srgbClr val="043882"/>
              </a:buClr>
            </a:pPr>
            <a:r>
              <a:rPr lang="en-GB" sz="1800" b="1" dirty="0" smtClean="0">
                <a:solidFill>
                  <a:srgbClr val="363636"/>
                </a:solidFill>
              </a:rPr>
              <a:t>There was a trend towards longer second-line therapy in the cetuximab arm</a:t>
            </a:r>
            <a:endParaRPr lang="en-GB" sz="1800" b="1" dirty="0">
              <a:solidFill>
                <a:srgbClr val="363636"/>
              </a:solidFill>
            </a:endParaRPr>
          </a:p>
          <a:p>
            <a:pPr lvl="1">
              <a:spcAft>
                <a:spcPts val="400"/>
              </a:spcAft>
            </a:pPr>
            <a:endParaRPr lang="en-US" sz="1800" dirty="0" smtClean="0"/>
          </a:p>
        </p:txBody>
      </p:sp>
      <p:sp>
        <p:nvSpPr>
          <p:cNvPr id="5124" name="Text Box 4"/>
          <p:cNvSpPr txBox="1">
            <a:spLocks noChangeArrowheads="1"/>
          </p:cNvSpPr>
          <p:nvPr/>
        </p:nvSpPr>
        <p:spPr bwMode="auto">
          <a:xfrm>
            <a:off x="5039261" y="6474897"/>
            <a:ext cx="388407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Modest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3558) </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09401110"/>
              </p:ext>
            </p:extLst>
          </p:nvPr>
        </p:nvGraphicFramePr>
        <p:xfrm>
          <a:off x="216016" y="1719196"/>
          <a:ext cx="8711968" cy="1127760"/>
        </p:xfrm>
        <a:graphic>
          <a:graphicData uri="http://schemas.openxmlformats.org/drawingml/2006/table">
            <a:tbl>
              <a:tblPr firstRow="1" bandRow="1">
                <a:tableStyleId>{69012ECD-51FC-41F1-AA8D-1B2483CD663E}</a:tableStyleId>
              </a:tblPr>
              <a:tblGrid>
                <a:gridCol w="2177992"/>
                <a:gridCol w="2177992"/>
                <a:gridCol w="2177992"/>
                <a:gridCol w="2177992"/>
              </a:tblGrid>
              <a:tr h="221162">
                <a:tc>
                  <a:txBody>
                    <a:bodyPr/>
                    <a:lstStyle/>
                    <a:p>
                      <a:pPr>
                        <a:lnSpc>
                          <a:spcPts val="1500"/>
                        </a:lnSpc>
                      </a:pPr>
                      <a:endParaRPr lang="en-GB" sz="1400" dirty="0"/>
                    </a:p>
                  </a:txBody>
                  <a:tcPr anchor="ctr"/>
                </a:tc>
                <a:tc>
                  <a:txBody>
                    <a:bodyPr/>
                    <a:lstStyle/>
                    <a:p>
                      <a:pPr algn="ctr">
                        <a:lnSpc>
                          <a:spcPts val="1500"/>
                        </a:lnSpc>
                      </a:pPr>
                      <a:r>
                        <a:rPr lang="en-GB" sz="1400" dirty="0" err="1" smtClean="0">
                          <a:solidFill>
                            <a:schemeClr val="tx2"/>
                          </a:solidFill>
                        </a:rPr>
                        <a:t>CT+cetuximab</a:t>
                      </a:r>
                      <a:endParaRPr lang="en-GB" sz="1400" dirty="0">
                        <a:solidFill>
                          <a:schemeClr val="tx2"/>
                        </a:solidFill>
                      </a:endParaRPr>
                    </a:p>
                  </a:txBody>
                  <a:tcPr anchor="ctr"/>
                </a:tc>
                <a:tc>
                  <a:txBody>
                    <a:bodyPr/>
                    <a:lstStyle/>
                    <a:p>
                      <a:pPr algn="ctr">
                        <a:lnSpc>
                          <a:spcPts val="1500"/>
                        </a:lnSpc>
                      </a:pPr>
                      <a:r>
                        <a:rPr lang="en-GB" sz="1400" dirty="0" err="1" smtClean="0">
                          <a:solidFill>
                            <a:schemeClr val="tx2"/>
                          </a:solidFill>
                        </a:rPr>
                        <a:t>CT+bevacizumab</a:t>
                      </a:r>
                      <a:endParaRPr lang="en-GB" sz="1400" dirty="0">
                        <a:solidFill>
                          <a:schemeClr val="tx2"/>
                        </a:solidFill>
                      </a:endParaRPr>
                    </a:p>
                  </a:txBody>
                  <a:tcPr anchor="ctr"/>
                </a:tc>
                <a:tc>
                  <a:txBody>
                    <a:bodyPr/>
                    <a:lstStyle/>
                    <a:p>
                      <a:pPr algn="ctr">
                        <a:lnSpc>
                          <a:spcPts val="1500"/>
                        </a:lnSpc>
                      </a:pPr>
                      <a:r>
                        <a:rPr lang="en-GB" sz="1400" dirty="0" smtClean="0">
                          <a:solidFill>
                            <a:schemeClr val="tx2"/>
                          </a:solidFill>
                        </a:rPr>
                        <a:t>p</a:t>
                      </a:r>
                      <a:endParaRPr lang="en-GB" sz="1400" dirty="0">
                        <a:solidFill>
                          <a:schemeClr val="tx2"/>
                        </a:solidFill>
                      </a:endParaRPr>
                    </a:p>
                  </a:txBody>
                  <a:tcPr anchor="ctr"/>
                </a:tc>
              </a:tr>
              <a:tr h="221162">
                <a:tc>
                  <a:txBody>
                    <a:bodyPr/>
                    <a:lstStyle/>
                    <a:p>
                      <a:pPr>
                        <a:lnSpc>
                          <a:spcPts val="1500"/>
                        </a:lnSpc>
                      </a:pPr>
                      <a:r>
                        <a:rPr lang="en-GB" sz="1400" dirty="0" smtClean="0">
                          <a:solidFill>
                            <a:schemeClr val="tx1"/>
                          </a:solidFill>
                        </a:rPr>
                        <a:t>Overall</a:t>
                      </a:r>
                      <a:r>
                        <a:rPr lang="en-GB" sz="1400" baseline="0" dirty="0" smtClean="0">
                          <a:solidFill>
                            <a:schemeClr val="tx1"/>
                          </a:solidFill>
                        </a:rPr>
                        <a:t> response rate</a:t>
                      </a:r>
                      <a:r>
                        <a:rPr lang="en-GB" sz="1400" dirty="0" smtClean="0">
                          <a:solidFill>
                            <a:schemeClr val="tx1"/>
                          </a:solidFill>
                        </a:rPr>
                        <a:t>, %</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62</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58</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0.183</a:t>
                      </a:r>
                      <a:endParaRPr lang="en-GB" sz="1400" dirty="0">
                        <a:solidFill>
                          <a:schemeClr val="tx1"/>
                        </a:solidFill>
                      </a:endParaRPr>
                    </a:p>
                  </a:txBody>
                  <a:tcPr anchor="ctr"/>
                </a:tc>
              </a:tr>
              <a:tr h="221162">
                <a:tc>
                  <a:txBody>
                    <a:bodyPr/>
                    <a:lstStyle/>
                    <a:p>
                      <a:pPr>
                        <a:lnSpc>
                          <a:spcPts val="1500"/>
                        </a:lnSpc>
                      </a:pPr>
                      <a:r>
                        <a:rPr lang="en-GB" sz="1400" dirty="0" smtClean="0">
                          <a:solidFill>
                            <a:schemeClr val="tx1"/>
                          </a:solidFill>
                        </a:rPr>
                        <a:t>PFS,</a:t>
                      </a:r>
                      <a:r>
                        <a:rPr lang="en-GB" sz="1400" baseline="0" dirty="0" smtClean="0">
                          <a:solidFill>
                            <a:schemeClr val="tx1"/>
                          </a:solidFill>
                        </a:rPr>
                        <a:t> months</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10.0</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10.3</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0.547</a:t>
                      </a:r>
                      <a:endParaRPr lang="en-GB" sz="1400" dirty="0">
                        <a:solidFill>
                          <a:schemeClr val="tx1"/>
                        </a:solidFill>
                      </a:endParaRPr>
                    </a:p>
                  </a:txBody>
                  <a:tcPr anchor="ctr"/>
                </a:tc>
              </a:tr>
              <a:tr h="221162">
                <a:tc>
                  <a:txBody>
                    <a:bodyPr/>
                    <a:lstStyle/>
                    <a:p>
                      <a:pPr>
                        <a:lnSpc>
                          <a:spcPts val="1500"/>
                        </a:lnSpc>
                      </a:pPr>
                      <a:r>
                        <a:rPr lang="en-GB" sz="1400" dirty="0" smtClean="0">
                          <a:solidFill>
                            <a:schemeClr val="tx1"/>
                          </a:solidFill>
                        </a:rPr>
                        <a:t>OS, months</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28.7</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25.0</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0.017</a:t>
                      </a:r>
                      <a:endParaRPr lang="en-GB" sz="1400" dirty="0">
                        <a:solidFill>
                          <a:schemeClr val="tx1"/>
                        </a:solidFill>
                      </a:endParaRPr>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71506726"/>
              </p:ext>
            </p:extLst>
          </p:nvPr>
        </p:nvGraphicFramePr>
        <p:xfrm>
          <a:off x="216014" y="2960169"/>
          <a:ext cx="8711972" cy="1457253"/>
        </p:xfrm>
        <a:graphic>
          <a:graphicData uri="http://schemas.openxmlformats.org/drawingml/2006/table">
            <a:tbl>
              <a:tblPr firstRow="1" bandRow="1">
                <a:tableStyleId>{69012ECD-51FC-41F1-AA8D-1B2483CD663E}</a:tableStyleId>
              </a:tblPr>
              <a:tblGrid>
                <a:gridCol w="2012421"/>
                <a:gridCol w="803809"/>
                <a:gridCol w="850985"/>
                <a:gridCol w="850985"/>
                <a:gridCol w="850985"/>
                <a:gridCol w="850985"/>
                <a:gridCol w="850985"/>
                <a:gridCol w="850985"/>
                <a:gridCol w="789832"/>
              </a:tblGrid>
              <a:tr h="196633">
                <a:tc rowSpan="2">
                  <a:txBody>
                    <a:bodyPr/>
                    <a:lstStyle/>
                    <a:p>
                      <a:pPr>
                        <a:lnSpc>
                          <a:spcPts val="1500"/>
                        </a:lnSpc>
                      </a:pPr>
                      <a:r>
                        <a:rPr lang="en-GB" sz="1400" b="1" dirty="0" smtClean="0">
                          <a:solidFill>
                            <a:schemeClr val="tx2"/>
                          </a:solidFill>
                        </a:rPr>
                        <a:t>Survival according to 2</a:t>
                      </a:r>
                      <a:r>
                        <a:rPr lang="en-GB" sz="1400" b="1" baseline="30000" dirty="0" smtClean="0">
                          <a:solidFill>
                            <a:schemeClr val="tx2"/>
                          </a:solidFill>
                        </a:rPr>
                        <a:t>nd</a:t>
                      </a:r>
                      <a:r>
                        <a:rPr lang="en-GB" sz="1400" b="1" dirty="0" smtClean="0">
                          <a:solidFill>
                            <a:schemeClr val="tx2"/>
                          </a:solidFill>
                        </a:rPr>
                        <a:t>-line</a:t>
                      </a:r>
                      <a:r>
                        <a:rPr lang="en-GB" sz="1400" b="1" baseline="0" dirty="0" smtClean="0">
                          <a:solidFill>
                            <a:schemeClr val="tx2"/>
                          </a:solidFill>
                        </a:rPr>
                        <a:t> </a:t>
                      </a:r>
                      <a:r>
                        <a:rPr lang="en-GB" sz="1400" b="1" baseline="0" dirty="0" err="1" smtClean="0">
                          <a:solidFill>
                            <a:schemeClr val="tx2"/>
                          </a:solidFill>
                        </a:rPr>
                        <a:t>mAB</a:t>
                      </a:r>
                      <a:r>
                        <a:rPr lang="en-GB" sz="1400" b="1" baseline="0" dirty="0" smtClean="0">
                          <a:solidFill>
                            <a:schemeClr val="tx2"/>
                          </a:solidFill>
                        </a:rPr>
                        <a:t> use, </a:t>
                      </a:r>
                      <a:r>
                        <a:rPr lang="en-GB" sz="1400" b="1" baseline="0" dirty="0" err="1" smtClean="0">
                          <a:solidFill>
                            <a:schemeClr val="tx2"/>
                          </a:solidFill>
                        </a:rPr>
                        <a:t>mo</a:t>
                      </a:r>
                      <a:endParaRPr lang="en-GB" sz="1400" b="1" dirty="0">
                        <a:solidFill>
                          <a:schemeClr val="tx2"/>
                        </a:solidFill>
                      </a:endParaRPr>
                    </a:p>
                  </a:txBody>
                  <a:tcPr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3">
                  <a:txBody>
                    <a:bodyPr/>
                    <a:lstStyle/>
                    <a:p>
                      <a:pPr algn="ctr">
                        <a:lnSpc>
                          <a:spcPts val="1500"/>
                        </a:lnSpc>
                      </a:pPr>
                      <a:r>
                        <a:rPr lang="en-GB" sz="1400" b="1" dirty="0" smtClean="0">
                          <a:solidFill>
                            <a:schemeClr val="tx2"/>
                          </a:solidFill>
                        </a:rPr>
                        <a:t>*</a:t>
                      </a:r>
                      <a:r>
                        <a:rPr lang="en-GB" sz="1400" b="1" dirty="0" err="1" smtClean="0">
                          <a:solidFill>
                            <a:schemeClr val="tx2"/>
                          </a:solidFill>
                        </a:rPr>
                        <a:t>CT+cetuximab</a:t>
                      </a:r>
                      <a:endParaRPr lang="en-GB" sz="1400" b="1" dirty="0">
                        <a:solidFill>
                          <a:schemeClr val="tx2"/>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rowSpan="2">
                  <a:txBody>
                    <a:bodyPr/>
                    <a:lstStyle/>
                    <a:p>
                      <a:pPr algn="ctr">
                        <a:lnSpc>
                          <a:spcPts val="1500"/>
                        </a:lnSpc>
                      </a:pPr>
                      <a:r>
                        <a:rPr lang="en-GB" sz="1400" b="1" dirty="0" smtClean="0">
                          <a:solidFill>
                            <a:schemeClr val="tx2"/>
                          </a:solidFill>
                        </a:rPr>
                        <a:t>p</a:t>
                      </a:r>
                      <a:r>
                        <a:rPr lang="en-GB" sz="1400" b="1" baseline="30000" dirty="0" smtClean="0">
                          <a:solidFill>
                            <a:schemeClr val="tx2"/>
                          </a:solidFill>
                        </a:rPr>
                        <a:t>‡</a:t>
                      </a:r>
                      <a:endParaRPr lang="en-GB" sz="1400" b="1" baseline="30000" dirty="0">
                        <a:solidFill>
                          <a:schemeClr val="tx2"/>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3">
                  <a:txBody>
                    <a:bodyPr/>
                    <a:lstStyle/>
                    <a:p>
                      <a:pPr algn="ctr">
                        <a:lnSpc>
                          <a:spcPts val="1500"/>
                        </a:lnSpc>
                      </a:pPr>
                      <a:r>
                        <a:rPr lang="en-GB" sz="1400" b="1" dirty="0" smtClean="0">
                          <a:solidFill>
                            <a:schemeClr val="tx2"/>
                          </a:solidFill>
                        </a:rPr>
                        <a:t>*</a:t>
                      </a:r>
                      <a:r>
                        <a:rPr lang="en-GB" sz="1400" b="1" dirty="0" err="1" smtClean="0">
                          <a:solidFill>
                            <a:schemeClr val="tx2"/>
                          </a:solidFill>
                        </a:rPr>
                        <a:t>CT+bevacizumab</a:t>
                      </a:r>
                      <a:endParaRPr lang="en-GB" sz="1400" b="1" dirty="0">
                        <a:solidFill>
                          <a:schemeClr val="tx2"/>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rowSpan="2">
                  <a:txBody>
                    <a:bodyPr/>
                    <a:lstStyle/>
                    <a:p>
                      <a:pPr algn="ctr">
                        <a:lnSpc>
                          <a:spcPts val="1500"/>
                        </a:lnSpc>
                      </a:pPr>
                      <a:r>
                        <a:rPr lang="en-GB" sz="1400" b="1" dirty="0" smtClean="0">
                          <a:solidFill>
                            <a:schemeClr val="tx2"/>
                          </a:solidFill>
                        </a:rPr>
                        <a:t>p</a:t>
                      </a:r>
                      <a:r>
                        <a:rPr lang="en-GB" sz="1400" b="1" baseline="30000" dirty="0" smtClean="0">
                          <a:solidFill>
                            <a:schemeClr val="tx2"/>
                          </a:solidFill>
                        </a:rPr>
                        <a:t>‡</a:t>
                      </a:r>
                      <a:endParaRPr lang="en-GB" sz="1400" b="1" dirty="0">
                        <a:solidFill>
                          <a:schemeClr val="tx2"/>
                        </a:solidFill>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65720">
                <a:tc vMerge="1">
                  <a:txBody>
                    <a:bodyPr/>
                    <a:lstStyle/>
                    <a:p>
                      <a:pPr>
                        <a:lnSpc>
                          <a:spcPts val="1500"/>
                        </a:lnSpc>
                      </a:pPr>
                      <a:endParaRPr lang="en-GB" sz="1400" dirty="0">
                        <a:solidFill>
                          <a:schemeClr val="tx2"/>
                        </a:solidFill>
                      </a:endParaRPr>
                    </a:p>
                  </a:txBody>
                  <a:tcPr/>
                </a:tc>
                <a:tc>
                  <a:txBody>
                    <a:bodyPr/>
                    <a:lstStyle/>
                    <a:p>
                      <a:pPr algn="ctr">
                        <a:lnSpc>
                          <a:spcPts val="1500"/>
                        </a:lnSpc>
                      </a:pPr>
                      <a:r>
                        <a:rPr lang="en-GB" sz="1400" b="1" baseline="30000" dirty="0" smtClean="0">
                          <a:solidFill>
                            <a:schemeClr val="tx2"/>
                          </a:solidFill>
                        </a:rPr>
                        <a:t>†</a:t>
                      </a:r>
                      <a:r>
                        <a:rPr lang="en-GB" sz="1400" b="1" dirty="0" smtClean="0">
                          <a:solidFill>
                            <a:schemeClr val="tx2"/>
                          </a:solidFill>
                        </a:rPr>
                        <a:t>EGFR</a:t>
                      </a:r>
                      <a:endParaRPr lang="en-GB" sz="1400" b="1" baseline="300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ts val="1500"/>
                        </a:lnSpc>
                      </a:pPr>
                      <a:r>
                        <a:rPr lang="en-GB" sz="1400" b="1" baseline="30000" dirty="0" smtClean="0">
                          <a:solidFill>
                            <a:schemeClr val="tx2"/>
                          </a:solidFill>
                        </a:rPr>
                        <a:t>†</a:t>
                      </a:r>
                      <a:r>
                        <a:rPr lang="en-GB" sz="1400" b="1" dirty="0" smtClean="0">
                          <a:solidFill>
                            <a:schemeClr val="tx2"/>
                          </a:solidFill>
                        </a:rPr>
                        <a:t>VEGF</a:t>
                      </a:r>
                      <a:endParaRPr lang="en-GB" sz="1400" b="1"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ts val="1500"/>
                        </a:lnSpc>
                      </a:pPr>
                      <a:r>
                        <a:rPr lang="en-GB" sz="1400" b="1" baseline="30000" dirty="0" smtClean="0">
                          <a:solidFill>
                            <a:schemeClr val="tx2"/>
                          </a:solidFill>
                        </a:rPr>
                        <a:t>†</a:t>
                      </a:r>
                      <a:r>
                        <a:rPr lang="en-GB" sz="1400" b="1" dirty="0" smtClean="0">
                          <a:solidFill>
                            <a:schemeClr val="tx2"/>
                          </a:solidFill>
                        </a:rPr>
                        <a:t>None</a:t>
                      </a:r>
                      <a:endParaRPr lang="en-GB" sz="1400" b="1"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vMerge="1">
                  <a:txBody>
                    <a:bodyPr/>
                    <a:lstStyle/>
                    <a:p>
                      <a:pPr algn="ctr">
                        <a:lnSpc>
                          <a:spcPts val="1500"/>
                        </a:lnSpc>
                      </a:pPr>
                      <a:endParaRPr lang="en-GB" sz="1400" dirty="0">
                        <a:solidFill>
                          <a:schemeClr val="tx2"/>
                        </a:solidFill>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lnSpc>
                          <a:spcPts val="1500"/>
                        </a:lnSpc>
                      </a:pPr>
                      <a:r>
                        <a:rPr lang="en-GB" sz="1400" b="1" baseline="30000" dirty="0" smtClean="0">
                          <a:solidFill>
                            <a:schemeClr val="tx2"/>
                          </a:solidFill>
                        </a:rPr>
                        <a:t>†</a:t>
                      </a:r>
                      <a:r>
                        <a:rPr lang="en-GB" sz="1400" b="1" dirty="0" smtClean="0">
                          <a:solidFill>
                            <a:schemeClr val="tx2"/>
                          </a:solidFill>
                        </a:rPr>
                        <a:t>EGFR</a:t>
                      </a:r>
                      <a:endParaRPr lang="en-GB" sz="1400" b="1"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ts val="1500"/>
                        </a:lnSpc>
                      </a:pPr>
                      <a:r>
                        <a:rPr lang="en-GB" sz="1400" b="1" baseline="30000" dirty="0" smtClean="0">
                          <a:solidFill>
                            <a:schemeClr val="tx2"/>
                          </a:solidFill>
                        </a:rPr>
                        <a:t>†</a:t>
                      </a:r>
                      <a:r>
                        <a:rPr lang="en-GB" sz="1400" b="1" dirty="0" smtClean="0">
                          <a:solidFill>
                            <a:schemeClr val="tx2"/>
                          </a:solidFill>
                        </a:rPr>
                        <a:t>VEGF</a:t>
                      </a:r>
                      <a:endParaRPr lang="en-GB" sz="1400" b="1"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ts val="1500"/>
                        </a:lnSpc>
                      </a:pPr>
                      <a:r>
                        <a:rPr lang="en-GB" sz="1400" b="1" baseline="30000" dirty="0" smtClean="0">
                          <a:solidFill>
                            <a:schemeClr val="tx2"/>
                          </a:solidFill>
                        </a:rPr>
                        <a:t>†</a:t>
                      </a:r>
                      <a:r>
                        <a:rPr lang="en-GB" sz="1400" b="1" dirty="0" smtClean="0">
                          <a:solidFill>
                            <a:schemeClr val="tx2"/>
                          </a:solidFill>
                        </a:rPr>
                        <a:t>None</a:t>
                      </a:r>
                      <a:endParaRPr lang="en-GB" sz="1400" b="1"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vMerge="1">
                  <a:txBody>
                    <a:bodyPr/>
                    <a:lstStyle/>
                    <a:p>
                      <a:pPr algn="ctr">
                        <a:lnSpc>
                          <a:spcPts val="1500"/>
                        </a:lnSpc>
                      </a:pPr>
                      <a:endParaRPr lang="en-GB" sz="1400" dirty="0">
                        <a:solidFill>
                          <a:schemeClr val="tx2"/>
                        </a:solidFill>
                      </a:endParaRPr>
                    </a:p>
                  </a:txBody>
                  <a:tcPr>
                    <a:lnT w="12700" cap="flat" cmpd="sng" algn="ctr">
                      <a:solidFill>
                        <a:schemeClr val="tx1"/>
                      </a:solidFill>
                      <a:prstDash val="solid"/>
                      <a:round/>
                      <a:headEnd type="none" w="med" len="med"/>
                      <a:tailEnd type="none" w="med" len="med"/>
                    </a:lnT>
                    <a:solidFill>
                      <a:schemeClr val="accent1"/>
                    </a:solidFill>
                  </a:tcPr>
                </a:tc>
              </a:tr>
              <a:tr h="329493">
                <a:tc>
                  <a:txBody>
                    <a:bodyPr/>
                    <a:lstStyle/>
                    <a:p>
                      <a:pPr>
                        <a:lnSpc>
                          <a:spcPts val="1500"/>
                        </a:lnSpc>
                      </a:pPr>
                      <a:r>
                        <a:rPr lang="en-GB" sz="1400" dirty="0" smtClean="0">
                          <a:solidFill>
                            <a:schemeClr val="tx1"/>
                          </a:solidFill>
                        </a:rPr>
                        <a:t>PFS of 1</a:t>
                      </a:r>
                      <a:r>
                        <a:rPr lang="en-GB" sz="1400" baseline="30000" dirty="0" smtClean="0">
                          <a:solidFill>
                            <a:schemeClr val="tx1"/>
                          </a:solidFill>
                        </a:rPr>
                        <a:t>st</a:t>
                      </a:r>
                      <a:r>
                        <a:rPr lang="en-GB" sz="1400" baseline="0" dirty="0" smtClean="0">
                          <a:solidFill>
                            <a:schemeClr val="tx1"/>
                          </a:solidFill>
                        </a:rPr>
                        <a:t>-line therapy</a:t>
                      </a:r>
                      <a:endParaRPr lang="en-GB" sz="1400" dirty="0">
                        <a:solidFill>
                          <a:schemeClr val="tx1"/>
                        </a:solidFill>
                      </a:endParaRPr>
                    </a:p>
                  </a:txBody>
                  <a:tcPr anchor="ctr">
                    <a:lnT w="12700" cap="flat" cmpd="sng" algn="ctr">
                      <a:solidFill>
                        <a:schemeClr val="accent1"/>
                      </a:solidFill>
                      <a:prstDash val="solid"/>
                      <a:round/>
                      <a:headEnd type="none" w="med" len="med"/>
                      <a:tailEnd type="none" w="med" len="med"/>
                    </a:lnT>
                  </a:tcPr>
                </a:tc>
                <a:tc>
                  <a:txBody>
                    <a:bodyPr/>
                    <a:lstStyle/>
                    <a:p>
                      <a:pPr algn="ctr">
                        <a:lnSpc>
                          <a:spcPts val="1500"/>
                        </a:lnSpc>
                      </a:pPr>
                      <a:r>
                        <a:rPr lang="en-GB" sz="1400" dirty="0" smtClean="0">
                          <a:solidFill>
                            <a:schemeClr val="tx1"/>
                          </a:solidFill>
                        </a:rPr>
                        <a:t>9.7</a:t>
                      </a:r>
                      <a:endParaRPr lang="en-GB" sz="1400" dirty="0">
                        <a:solidFill>
                          <a:schemeClr val="tx1"/>
                        </a:solidFill>
                      </a:endParaRPr>
                    </a:p>
                  </a:txBody>
                  <a:tcPr anchor="ctr">
                    <a:lnT w="12700" cap="flat" cmpd="sng" algn="ctr">
                      <a:solidFill>
                        <a:schemeClr val="accent1"/>
                      </a:solidFill>
                      <a:prstDash val="solid"/>
                      <a:round/>
                      <a:headEnd type="none" w="med" len="med"/>
                      <a:tailEnd type="none" w="med" len="med"/>
                    </a:lnT>
                  </a:tcPr>
                </a:tc>
                <a:tc>
                  <a:txBody>
                    <a:bodyPr/>
                    <a:lstStyle/>
                    <a:p>
                      <a:pPr algn="ctr">
                        <a:lnSpc>
                          <a:spcPts val="1500"/>
                        </a:lnSpc>
                      </a:pPr>
                      <a:r>
                        <a:rPr lang="en-GB" sz="1400" dirty="0" smtClean="0">
                          <a:solidFill>
                            <a:schemeClr val="tx1"/>
                          </a:solidFill>
                        </a:rPr>
                        <a:t>9.7</a:t>
                      </a:r>
                      <a:endParaRPr lang="en-GB" sz="1400" dirty="0">
                        <a:solidFill>
                          <a:schemeClr val="tx1"/>
                        </a:solidFill>
                      </a:endParaRPr>
                    </a:p>
                  </a:txBody>
                  <a:tcPr anchor="ctr">
                    <a:lnT w="12700" cap="flat" cmpd="sng" algn="ctr">
                      <a:solidFill>
                        <a:schemeClr val="accent1"/>
                      </a:solidFill>
                      <a:prstDash val="solid"/>
                      <a:round/>
                      <a:headEnd type="none" w="med" len="med"/>
                      <a:tailEnd type="none" w="med" len="med"/>
                    </a:lnT>
                  </a:tcPr>
                </a:tc>
                <a:tc>
                  <a:txBody>
                    <a:bodyPr/>
                    <a:lstStyle/>
                    <a:p>
                      <a:pPr algn="ctr">
                        <a:lnSpc>
                          <a:spcPts val="1500"/>
                        </a:lnSpc>
                      </a:pPr>
                      <a:r>
                        <a:rPr lang="en-GB" sz="1400" dirty="0" smtClean="0">
                          <a:solidFill>
                            <a:schemeClr val="tx1"/>
                          </a:solidFill>
                        </a:rPr>
                        <a:t>11.4</a:t>
                      </a:r>
                      <a:endParaRPr lang="en-GB" sz="1400" dirty="0">
                        <a:solidFill>
                          <a:schemeClr val="tx1"/>
                        </a:solidFill>
                      </a:endParaRPr>
                    </a:p>
                  </a:txBody>
                  <a:tcPr anchor="ctr">
                    <a:lnT w="12700" cap="flat" cmpd="sng" algn="ctr">
                      <a:solidFill>
                        <a:schemeClr val="accent1"/>
                      </a:solidFill>
                      <a:prstDash val="solid"/>
                      <a:round/>
                      <a:headEnd type="none" w="med" len="med"/>
                      <a:tailEnd type="none" w="med" len="med"/>
                    </a:lnT>
                  </a:tcPr>
                </a:tc>
                <a:tc>
                  <a:txBody>
                    <a:bodyPr/>
                    <a:lstStyle/>
                    <a:p>
                      <a:pPr algn="ctr">
                        <a:lnSpc>
                          <a:spcPts val="1500"/>
                        </a:lnSpc>
                      </a:pPr>
                      <a:r>
                        <a:rPr lang="en-GB" sz="1400" dirty="0" smtClean="0">
                          <a:solidFill>
                            <a:schemeClr val="tx1"/>
                          </a:solidFill>
                        </a:rPr>
                        <a:t>0.03</a:t>
                      </a:r>
                      <a:endParaRPr lang="en-GB" sz="1400" dirty="0">
                        <a:solidFill>
                          <a:schemeClr val="tx1"/>
                        </a:solidFill>
                      </a:endParaRPr>
                    </a:p>
                  </a:txBody>
                  <a:tcPr anchor="ctr">
                    <a:lnT w="12700" cap="flat" cmpd="sng" algn="ctr">
                      <a:solidFill>
                        <a:schemeClr val="accent1"/>
                      </a:solidFill>
                      <a:prstDash val="solid"/>
                      <a:round/>
                      <a:headEnd type="none" w="med" len="med"/>
                      <a:tailEnd type="none" w="med" len="med"/>
                    </a:lnT>
                  </a:tcPr>
                </a:tc>
                <a:tc>
                  <a:txBody>
                    <a:bodyPr/>
                    <a:lstStyle/>
                    <a:p>
                      <a:pPr algn="ctr">
                        <a:lnSpc>
                          <a:spcPts val="1500"/>
                        </a:lnSpc>
                      </a:pPr>
                      <a:r>
                        <a:rPr lang="en-GB" sz="1400" dirty="0" smtClean="0">
                          <a:solidFill>
                            <a:schemeClr val="tx1"/>
                          </a:solidFill>
                        </a:rPr>
                        <a:t>9.7</a:t>
                      </a:r>
                      <a:endParaRPr lang="en-GB" sz="1400" dirty="0">
                        <a:solidFill>
                          <a:schemeClr val="tx1"/>
                        </a:solidFill>
                      </a:endParaRPr>
                    </a:p>
                  </a:txBody>
                  <a:tcPr anchor="ctr">
                    <a:lnT w="12700" cap="flat" cmpd="sng" algn="ctr">
                      <a:solidFill>
                        <a:schemeClr val="accent1"/>
                      </a:solidFill>
                      <a:prstDash val="solid"/>
                      <a:round/>
                      <a:headEnd type="none" w="med" len="med"/>
                      <a:tailEnd type="none" w="med" len="med"/>
                    </a:lnT>
                  </a:tcPr>
                </a:tc>
                <a:tc>
                  <a:txBody>
                    <a:bodyPr/>
                    <a:lstStyle/>
                    <a:p>
                      <a:pPr algn="ctr">
                        <a:lnSpc>
                          <a:spcPts val="1500"/>
                        </a:lnSpc>
                      </a:pPr>
                      <a:r>
                        <a:rPr lang="en-GB" sz="1400" dirty="0" smtClean="0">
                          <a:solidFill>
                            <a:schemeClr val="tx1"/>
                          </a:solidFill>
                        </a:rPr>
                        <a:t>10.1</a:t>
                      </a:r>
                      <a:endParaRPr lang="en-GB" sz="1400" dirty="0">
                        <a:solidFill>
                          <a:schemeClr val="tx1"/>
                        </a:solidFill>
                      </a:endParaRPr>
                    </a:p>
                  </a:txBody>
                  <a:tcPr anchor="ctr">
                    <a:lnT w="12700" cap="flat" cmpd="sng" algn="ctr">
                      <a:solidFill>
                        <a:schemeClr val="accent1"/>
                      </a:solidFill>
                      <a:prstDash val="solid"/>
                      <a:round/>
                      <a:headEnd type="none" w="med" len="med"/>
                      <a:tailEnd type="none" w="med" len="med"/>
                    </a:lnT>
                  </a:tcPr>
                </a:tc>
                <a:tc>
                  <a:txBody>
                    <a:bodyPr/>
                    <a:lstStyle/>
                    <a:p>
                      <a:pPr algn="ctr">
                        <a:lnSpc>
                          <a:spcPts val="1500"/>
                        </a:lnSpc>
                      </a:pPr>
                      <a:r>
                        <a:rPr lang="en-GB" sz="1400" dirty="0" smtClean="0">
                          <a:solidFill>
                            <a:schemeClr val="tx1"/>
                          </a:solidFill>
                        </a:rPr>
                        <a:t>11.3</a:t>
                      </a:r>
                      <a:endParaRPr lang="en-GB" sz="1400" dirty="0">
                        <a:solidFill>
                          <a:schemeClr val="tx1"/>
                        </a:solidFill>
                      </a:endParaRPr>
                    </a:p>
                  </a:txBody>
                  <a:tcPr anchor="ctr">
                    <a:lnT w="12700" cap="flat" cmpd="sng" algn="ctr">
                      <a:solidFill>
                        <a:schemeClr val="accent1"/>
                      </a:solidFill>
                      <a:prstDash val="solid"/>
                      <a:round/>
                      <a:headEnd type="none" w="med" len="med"/>
                      <a:tailEnd type="none" w="med" len="med"/>
                    </a:lnT>
                  </a:tcPr>
                </a:tc>
                <a:tc>
                  <a:txBody>
                    <a:bodyPr/>
                    <a:lstStyle/>
                    <a:p>
                      <a:pPr algn="ctr">
                        <a:lnSpc>
                          <a:spcPts val="1500"/>
                        </a:lnSpc>
                      </a:pPr>
                      <a:r>
                        <a:rPr lang="en-GB" sz="1400" dirty="0" smtClean="0">
                          <a:solidFill>
                            <a:schemeClr val="tx1"/>
                          </a:solidFill>
                        </a:rPr>
                        <a:t>&lt;0.001</a:t>
                      </a:r>
                      <a:endParaRPr lang="en-GB" sz="1400" dirty="0">
                        <a:solidFill>
                          <a:schemeClr val="tx1"/>
                        </a:solidFill>
                      </a:endParaRPr>
                    </a:p>
                  </a:txBody>
                  <a:tcPr anchor="ctr">
                    <a:lnT w="12700" cap="flat" cmpd="sng" algn="ctr">
                      <a:solidFill>
                        <a:schemeClr val="accent1"/>
                      </a:solidFill>
                      <a:prstDash val="solid"/>
                      <a:round/>
                      <a:headEnd type="none" w="med" len="med"/>
                      <a:tailEnd type="none" w="med" len="med"/>
                    </a:lnT>
                  </a:tcPr>
                </a:tc>
              </a:tr>
              <a:tr h="196633">
                <a:tc>
                  <a:txBody>
                    <a:bodyPr/>
                    <a:lstStyle/>
                    <a:p>
                      <a:pPr>
                        <a:lnSpc>
                          <a:spcPts val="1500"/>
                        </a:lnSpc>
                      </a:pPr>
                      <a:r>
                        <a:rPr lang="en-GB" sz="1400" dirty="0" smtClean="0">
                          <a:solidFill>
                            <a:schemeClr val="tx1"/>
                          </a:solidFill>
                        </a:rPr>
                        <a:t>OS of 1</a:t>
                      </a:r>
                      <a:r>
                        <a:rPr lang="en-GB" sz="1400" baseline="30000" dirty="0" smtClean="0">
                          <a:solidFill>
                            <a:schemeClr val="tx1"/>
                          </a:solidFill>
                        </a:rPr>
                        <a:t>st</a:t>
                      </a:r>
                      <a:r>
                        <a:rPr lang="en-GB" sz="1400" baseline="0" dirty="0" smtClean="0">
                          <a:solidFill>
                            <a:schemeClr val="tx1"/>
                          </a:solidFill>
                        </a:rPr>
                        <a:t>-line therapy</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33.5</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23.7</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38.3</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0.25</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21.8</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30.8</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28.4</a:t>
                      </a:r>
                      <a:endParaRPr lang="en-GB" sz="1400" dirty="0">
                        <a:solidFill>
                          <a:schemeClr val="tx1"/>
                        </a:solidFill>
                      </a:endParaRPr>
                    </a:p>
                  </a:txBody>
                  <a:tcPr anchor="ctr"/>
                </a:tc>
                <a:tc>
                  <a:txBody>
                    <a:bodyPr/>
                    <a:lstStyle/>
                    <a:p>
                      <a:pPr algn="ctr">
                        <a:lnSpc>
                          <a:spcPts val="1500"/>
                        </a:lnSpc>
                      </a:pPr>
                      <a:r>
                        <a:rPr lang="en-GB" sz="1400" smtClean="0">
                          <a:solidFill>
                            <a:schemeClr val="tx1"/>
                          </a:solidFill>
                        </a:rPr>
                        <a:t>0.01</a:t>
                      </a:r>
                      <a:endParaRPr lang="en-GB" sz="1400" dirty="0">
                        <a:solidFill>
                          <a:schemeClr val="tx1"/>
                        </a:solidFill>
                      </a:endParaRPr>
                    </a:p>
                  </a:txBody>
                  <a:tcPr anchor="ctr"/>
                </a:tc>
              </a:tr>
              <a:tr h="196633">
                <a:tc>
                  <a:txBody>
                    <a:bodyPr/>
                    <a:lstStyle/>
                    <a:p>
                      <a:pPr>
                        <a:lnSpc>
                          <a:spcPts val="1500"/>
                        </a:lnSpc>
                      </a:pPr>
                      <a:r>
                        <a:rPr lang="en-GB" sz="1400" dirty="0" smtClean="0">
                          <a:solidFill>
                            <a:schemeClr val="tx1"/>
                          </a:solidFill>
                        </a:rPr>
                        <a:t>OS of 2</a:t>
                      </a:r>
                      <a:r>
                        <a:rPr lang="en-GB" sz="1400" baseline="30000" dirty="0" smtClean="0">
                          <a:solidFill>
                            <a:schemeClr val="tx1"/>
                          </a:solidFill>
                        </a:rPr>
                        <a:t>nd</a:t>
                      </a:r>
                      <a:r>
                        <a:rPr lang="en-GB" sz="1400" dirty="0" smtClean="0">
                          <a:solidFill>
                            <a:schemeClr val="tx1"/>
                          </a:solidFill>
                        </a:rPr>
                        <a:t>-line therapy</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17.3</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15.3</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20.2</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0.58</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10.5</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17.5</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15.3</a:t>
                      </a:r>
                      <a:endParaRPr lang="en-GB" sz="1400" dirty="0">
                        <a:solidFill>
                          <a:schemeClr val="tx1"/>
                        </a:solidFill>
                      </a:endParaRPr>
                    </a:p>
                  </a:txBody>
                  <a:tcPr anchor="ctr"/>
                </a:tc>
                <a:tc>
                  <a:txBody>
                    <a:bodyPr/>
                    <a:lstStyle/>
                    <a:p>
                      <a:pPr algn="ctr">
                        <a:lnSpc>
                          <a:spcPts val="1500"/>
                        </a:lnSpc>
                      </a:pPr>
                      <a:r>
                        <a:rPr lang="en-GB" sz="1400" dirty="0" smtClean="0">
                          <a:solidFill>
                            <a:schemeClr val="tx1"/>
                          </a:solidFill>
                        </a:rPr>
                        <a:t>0.07</a:t>
                      </a:r>
                      <a:endParaRPr lang="en-GB" sz="1400" dirty="0">
                        <a:solidFill>
                          <a:schemeClr val="tx1"/>
                        </a:solidFill>
                      </a:endParaRPr>
                    </a:p>
                  </a:txBody>
                  <a:tcPr anchor="ctr"/>
                </a:tc>
              </a:tr>
            </a:tbl>
          </a:graphicData>
        </a:graphic>
      </p:graphicFrame>
      <p:sp>
        <p:nvSpPr>
          <p:cNvPr id="8" name="Rectangle 7"/>
          <p:cNvSpPr/>
          <p:nvPr/>
        </p:nvSpPr>
        <p:spPr>
          <a:xfrm>
            <a:off x="205061" y="6382564"/>
            <a:ext cx="5028790" cy="276999"/>
          </a:xfrm>
          <a:prstGeom prst="rect">
            <a:avLst/>
          </a:prstGeom>
        </p:spPr>
        <p:txBody>
          <a:bodyPr wrap="square">
            <a:spAutoFit/>
          </a:bodyPr>
          <a:lstStyle/>
          <a:p>
            <a:r>
              <a:rPr lang="en-US" sz="1200" dirty="0" smtClean="0"/>
              <a:t>*First-line therapy; </a:t>
            </a:r>
            <a:r>
              <a:rPr lang="en-US" sz="1200" baseline="30000" dirty="0" smtClean="0"/>
              <a:t>†</a:t>
            </a:r>
            <a:r>
              <a:rPr lang="en-US" sz="1200" dirty="0" smtClean="0"/>
              <a:t>second-line </a:t>
            </a:r>
            <a:r>
              <a:rPr lang="en-US" sz="1200" dirty="0" err="1" smtClean="0"/>
              <a:t>mAB</a:t>
            </a:r>
            <a:r>
              <a:rPr lang="en-US" sz="1200" dirty="0" smtClean="0"/>
              <a:t> therapy; </a:t>
            </a:r>
            <a:r>
              <a:rPr lang="en-US" sz="1200" baseline="30000" dirty="0" smtClean="0"/>
              <a:t>‡</a:t>
            </a:r>
            <a:r>
              <a:rPr lang="en-US" sz="1200" dirty="0" smtClean="0"/>
              <a:t>log-rank</a:t>
            </a:r>
            <a:endParaRPr lang="en-US" sz="1200" dirty="0"/>
          </a:p>
        </p:txBody>
      </p:sp>
    </p:spTree>
    <p:custDataLst>
      <p:tags r:id="rId1"/>
    </p:custDataLst>
    <p:extLst>
      <p:ext uri="{BB962C8B-B14F-4D97-AF65-F5344CB8AC3E}">
        <p14:creationId xmlns:p14="http://schemas.microsoft.com/office/powerpoint/2010/main" val="2090090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3550: Survival outcomes in patients (</a:t>
            </a:r>
            <a:r>
              <a:rPr lang="en-GB" sz="1800" dirty="0" err="1" smtClean="0"/>
              <a:t>pts</a:t>
            </a:r>
            <a:r>
              <a:rPr lang="en-GB" sz="1800" dirty="0" smtClean="0"/>
              <a:t>) with </a:t>
            </a:r>
            <a:r>
              <a:rPr lang="en-GB" sz="1800" i="1" dirty="0" smtClean="0"/>
              <a:t>KRAS</a:t>
            </a:r>
            <a:r>
              <a:rPr lang="en-GB" sz="1800" dirty="0" smtClean="0"/>
              <a:t>/</a:t>
            </a:r>
            <a:r>
              <a:rPr lang="en-GB" sz="1800" i="1" dirty="0" smtClean="0"/>
              <a:t>NRAS </a:t>
            </a:r>
            <a:r>
              <a:rPr lang="en-GB" sz="1800" dirty="0" smtClean="0"/>
              <a:t>(</a:t>
            </a:r>
            <a:r>
              <a:rPr lang="en-GB" sz="1800" i="1" dirty="0" smtClean="0"/>
              <a:t>RAS</a:t>
            </a:r>
            <a:r>
              <a:rPr lang="en-GB" sz="1800" dirty="0" smtClean="0"/>
              <a:t>) wild-type (WT) metastatic colorectal cancer (</a:t>
            </a:r>
            <a:r>
              <a:rPr lang="en-GB" sz="1800" dirty="0" err="1" smtClean="0"/>
              <a:t>mCRC</a:t>
            </a:r>
            <a:r>
              <a:rPr lang="en-GB" sz="1800" dirty="0" smtClean="0"/>
              <a:t>) and non-liver-limited disease </a:t>
            </a:r>
            <a:br>
              <a:rPr lang="en-GB" sz="1800" dirty="0" smtClean="0"/>
            </a:br>
            <a:r>
              <a:rPr lang="en-GB" sz="1800" dirty="0" smtClean="0"/>
              <a:t>(non-LLD): Data from the PRIME study – </a:t>
            </a:r>
            <a:r>
              <a:rPr lang="en-GB" sz="1800" dirty="0" err="1" smtClean="0"/>
              <a:t>Douillard</a:t>
            </a:r>
            <a:r>
              <a:rPr lang="en-GB" sz="1800" dirty="0" smtClean="0"/>
              <a:t> J-Y et al</a:t>
            </a:r>
            <a:endParaRPr lang="en-GB" sz="1800" dirty="0"/>
          </a:p>
        </p:txBody>
      </p:sp>
      <p:sp>
        <p:nvSpPr>
          <p:cNvPr id="5123" name="Rectangle 3"/>
          <p:cNvSpPr>
            <a:spLocks noGrp="1" noChangeArrowheads="1"/>
          </p:cNvSpPr>
          <p:nvPr>
            <p:ph type="body" idx="1"/>
          </p:nvPr>
        </p:nvSpPr>
        <p:spPr/>
        <p:txBody>
          <a:bodyPr/>
          <a:lstStyle/>
          <a:p>
            <a:r>
              <a:rPr lang="en-US" sz="1800" b="1" dirty="0"/>
              <a:t>Study objective</a:t>
            </a:r>
          </a:p>
          <a:p>
            <a:pPr lvl="1"/>
            <a:r>
              <a:rPr lang="en-GB" sz="1800" dirty="0"/>
              <a:t>T</a:t>
            </a:r>
            <a:r>
              <a:rPr lang="en-US" sz="1800" dirty="0"/>
              <a:t>o </a:t>
            </a:r>
            <a:r>
              <a:rPr lang="en-GB" sz="1800" dirty="0" smtClean="0"/>
              <a:t>assess the efficacy of </a:t>
            </a:r>
            <a:r>
              <a:rPr lang="en-GB" sz="1800" dirty="0"/>
              <a:t>panitumumab+FOLFOX4 </a:t>
            </a:r>
            <a:r>
              <a:rPr lang="en-GB" sz="1800" dirty="0" smtClean="0"/>
              <a:t>vs </a:t>
            </a:r>
            <a:r>
              <a:rPr lang="en-GB" sz="1800" dirty="0"/>
              <a:t>FOLFOX4 alone </a:t>
            </a:r>
            <a:r>
              <a:rPr lang="en-GB" sz="1800" dirty="0" smtClean="0"/>
              <a:t>in patients </a:t>
            </a:r>
            <a:r>
              <a:rPr lang="en-GB" sz="1800" dirty="0"/>
              <a:t>with </a:t>
            </a:r>
            <a:r>
              <a:rPr lang="en-GB" sz="1800" i="1" dirty="0" smtClean="0"/>
              <a:t>RAS</a:t>
            </a:r>
            <a:r>
              <a:rPr lang="en-GB" sz="1800" dirty="0" smtClean="0"/>
              <a:t> wild-type </a:t>
            </a:r>
            <a:r>
              <a:rPr lang="en-GB" sz="1800" dirty="0" err="1" smtClean="0"/>
              <a:t>mCRC</a:t>
            </a:r>
            <a:r>
              <a:rPr lang="en-GB" sz="1800" dirty="0" smtClean="0"/>
              <a:t> whose metastases were not limited to the liver (non-LLD)</a:t>
            </a:r>
            <a:endParaRPr lang="en-US" sz="1800" dirty="0"/>
          </a:p>
          <a:p>
            <a:r>
              <a:rPr lang="en-US" sz="1800" b="1" dirty="0"/>
              <a:t>Study </a:t>
            </a:r>
            <a:r>
              <a:rPr lang="en-US" sz="1800" b="1" dirty="0" smtClean="0"/>
              <a:t>design</a:t>
            </a:r>
            <a:endParaRPr lang="en-US" sz="1800" b="1" dirty="0"/>
          </a:p>
          <a:p>
            <a:pPr lvl="1"/>
            <a:r>
              <a:rPr lang="en-GB" sz="1800" i="1" dirty="0" smtClean="0"/>
              <a:t>Post-hoc </a:t>
            </a:r>
            <a:r>
              <a:rPr lang="en-GB" sz="1800" dirty="0" smtClean="0"/>
              <a:t>analysis of the randomised </a:t>
            </a:r>
            <a:r>
              <a:rPr lang="en-GB" sz="1800" dirty="0"/>
              <a:t>p</a:t>
            </a:r>
            <a:r>
              <a:rPr lang="en-GB" sz="1800" dirty="0" smtClean="0"/>
              <a:t>hase </a:t>
            </a:r>
            <a:r>
              <a:rPr lang="en-GB" sz="1800" dirty="0"/>
              <a:t>III </a:t>
            </a:r>
            <a:r>
              <a:rPr lang="en-GB" sz="1800" dirty="0" smtClean="0"/>
              <a:t>PRIME study, which evaluated </a:t>
            </a:r>
            <a:r>
              <a:rPr lang="en-GB" sz="1800" dirty="0"/>
              <a:t>panitumumab with FOLFOX4 </a:t>
            </a:r>
            <a:r>
              <a:rPr lang="en-GB" sz="1800" dirty="0" smtClean="0"/>
              <a:t>as first-line therapy in patients with </a:t>
            </a:r>
            <a:r>
              <a:rPr lang="en-US" sz="1800" dirty="0" err="1" smtClean="0"/>
              <a:t>mCRC</a:t>
            </a:r>
            <a:endParaRPr lang="en-GB" sz="1800" dirty="0"/>
          </a:p>
          <a:p>
            <a:pPr lvl="2"/>
            <a:r>
              <a:rPr lang="en-GB" sz="1800" dirty="0"/>
              <a:t>Patients were randomly allocated (1:1) to panitumumab 6.0 mg/kg q2w </a:t>
            </a:r>
            <a:r>
              <a:rPr lang="en-GB" sz="1800" dirty="0" smtClean="0"/>
              <a:t>+ FOLFOX4 or </a:t>
            </a:r>
            <a:r>
              <a:rPr lang="en-GB" sz="1800" dirty="0"/>
              <a:t>FOLFOX4 alone and had no prior chemotherapy for </a:t>
            </a:r>
            <a:r>
              <a:rPr lang="en-GB" sz="1800" dirty="0" err="1"/>
              <a:t>mCRC</a:t>
            </a:r>
            <a:r>
              <a:rPr lang="en-GB" sz="1800" dirty="0"/>
              <a:t>, ECOG PS ≤2</a:t>
            </a:r>
            <a:r>
              <a:rPr lang="en-GB" sz="1800" dirty="0">
                <a:sym typeface="Symbol"/>
              </a:rPr>
              <a:t> </a:t>
            </a:r>
            <a:r>
              <a:rPr lang="en-GB" sz="1800" dirty="0"/>
              <a:t>and tumour tissue for biomarker </a:t>
            </a:r>
            <a:r>
              <a:rPr lang="en-GB" sz="1800" dirty="0" smtClean="0"/>
              <a:t>testing</a:t>
            </a:r>
          </a:p>
          <a:p>
            <a:pPr lvl="1"/>
            <a:r>
              <a:rPr lang="en-US" sz="1800" dirty="0"/>
              <a:t>E</a:t>
            </a:r>
            <a:r>
              <a:rPr lang="en-US" sz="1800" dirty="0" smtClean="0"/>
              <a:t>xploratory analysis were conducted </a:t>
            </a:r>
            <a:r>
              <a:rPr lang="en-US" sz="1800" dirty="0"/>
              <a:t>when ≥80% of </a:t>
            </a:r>
            <a:r>
              <a:rPr lang="en-US" sz="1800" dirty="0" smtClean="0"/>
              <a:t>patients </a:t>
            </a:r>
            <a:r>
              <a:rPr lang="en-US" sz="1800" dirty="0"/>
              <a:t>had an OS event, median </a:t>
            </a:r>
            <a:r>
              <a:rPr lang="en-US" sz="1800" dirty="0" smtClean="0"/>
              <a:t>PFS </a:t>
            </a:r>
            <a:r>
              <a:rPr lang="en-US" sz="1800" dirty="0"/>
              <a:t>and OS were estimated for </a:t>
            </a:r>
            <a:r>
              <a:rPr lang="en-US" sz="1800" dirty="0" smtClean="0"/>
              <a:t>patients with </a:t>
            </a:r>
            <a:r>
              <a:rPr lang="en-US" sz="1800" i="1" dirty="0" smtClean="0"/>
              <a:t>RAS</a:t>
            </a:r>
            <a:r>
              <a:rPr lang="en-US" sz="1800" dirty="0" smtClean="0"/>
              <a:t> wild-type </a:t>
            </a:r>
            <a:r>
              <a:rPr lang="en-US" sz="1800" dirty="0" err="1" smtClean="0"/>
              <a:t>mCRC</a:t>
            </a:r>
            <a:r>
              <a:rPr lang="en-US" sz="1800" dirty="0" smtClean="0"/>
              <a:t> (</a:t>
            </a:r>
            <a:r>
              <a:rPr lang="en-US" sz="1800" i="1" dirty="0" smtClean="0"/>
              <a:t>KRAS/NRAS </a:t>
            </a:r>
            <a:r>
              <a:rPr lang="en-US" sz="1800" dirty="0"/>
              <a:t>exons </a:t>
            </a:r>
            <a:r>
              <a:rPr lang="en-US" sz="1800" dirty="0" smtClean="0"/>
              <a:t>2–4 </a:t>
            </a:r>
            <a:r>
              <a:rPr lang="en-US" sz="1800" dirty="0"/>
              <a:t>assessed, including codon 59) </a:t>
            </a:r>
            <a:r>
              <a:rPr lang="en-US" sz="1800" dirty="0" smtClean="0"/>
              <a:t>and non-LLD</a:t>
            </a:r>
            <a:endParaRPr lang="en-US" sz="1800" dirty="0"/>
          </a:p>
          <a:p>
            <a:pPr lvl="1"/>
            <a:r>
              <a:rPr lang="en-US" sz="1800" dirty="0" smtClean="0"/>
              <a:t>3</a:t>
            </a:r>
            <a:r>
              <a:rPr lang="en-US" sz="1800" dirty="0"/>
              <a:t>-year </a:t>
            </a:r>
            <a:r>
              <a:rPr lang="en-US" sz="1800" dirty="0" smtClean="0"/>
              <a:t>PFS and OS </a:t>
            </a:r>
            <a:r>
              <a:rPr lang="en-US" sz="1800" dirty="0"/>
              <a:t>rates were also evaluated</a:t>
            </a:r>
            <a:endParaRPr lang="en-GB" sz="8800" dirty="0"/>
          </a:p>
        </p:txBody>
      </p:sp>
      <p:sp>
        <p:nvSpPr>
          <p:cNvPr id="5124" name="Text Box 4"/>
          <p:cNvSpPr txBox="1">
            <a:spLocks noChangeArrowheads="1"/>
          </p:cNvSpPr>
          <p:nvPr/>
        </p:nvSpPr>
        <p:spPr bwMode="auto">
          <a:xfrm>
            <a:off x="4939875" y="6474897"/>
            <a:ext cx="3983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t>Douillard</a:t>
            </a:r>
            <a:r>
              <a:rPr lang="en-GB" sz="1200" dirty="0" smtClean="0"/>
              <a:t> et </a:t>
            </a:r>
            <a:r>
              <a:rPr lang="en-GB" sz="1200" dirty="0"/>
              <a:t>al. J </a:t>
            </a:r>
            <a:r>
              <a:rPr lang="en-GB" sz="1200" dirty="0" err="1"/>
              <a:t>Clin</a:t>
            </a:r>
            <a:r>
              <a:rPr lang="en-GB" sz="1200" dirty="0"/>
              <a:t> </a:t>
            </a:r>
            <a:r>
              <a:rPr lang="en-GB" sz="1200" dirty="0" err="1"/>
              <a:t>Oncol</a:t>
            </a:r>
            <a:r>
              <a:rPr lang="en-GB" sz="1200" dirty="0"/>
              <a:t> 2014; 32 </a:t>
            </a:r>
            <a:r>
              <a:rPr lang="en-GB" sz="1200" dirty="0" smtClean="0"/>
              <a:t>(</a:t>
            </a:r>
            <a:r>
              <a:rPr lang="en-GB" sz="1200" dirty="0" err="1" smtClean="0"/>
              <a:t>suppl</a:t>
            </a:r>
            <a:r>
              <a:rPr lang="en-GB" sz="1200" dirty="0" smtClean="0"/>
              <a:t> 5; </a:t>
            </a:r>
            <a:r>
              <a:rPr lang="en-GB" sz="1200" dirty="0" err="1"/>
              <a:t>abstr</a:t>
            </a:r>
            <a:r>
              <a:rPr lang="en-GB" sz="1200" dirty="0"/>
              <a:t> </a:t>
            </a:r>
            <a:r>
              <a:rPr lang="en-GB" sz="1200" dirty="0" smtClean="0"/>
              <a:t>3550) </a:t>
            </a:r>
            <a:endParaRPr lang="en-GB" sz="1200" dirty="0"/>
          </a:p>
        </p:txBody>
      </p:sp>
      <p:sp>
        <p:nvSpPr>
          <p:cNvPr id="7" name="Text Box 9"/>
          <p:cNvSpPr txBox="1">
            <a:spLocks noChangeArrowheads="1"/>
          </p:cNvSpPr>
          <p:nvPr/>
        </p:nvSpPr>
        <p:spPr bwMode="auto">
          <a:xfrm>
            <a:off x="231775" y="6474897"/>
            <a:ext cx="302166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US" sz="1200" dirty="0"/>
              <a:t>Non-LLD, metastases not limited to the liver </a:t>
            </a:r>
          </a:p>
        </p:txBody>
      </p:sp>
    </p:spTree>
    <p:custDataLst>
      <p:tags r:id="rId1"/>
    </p:custDataLst>
    <p:extLst>
      <p:ext uri="{BB962C8B-B14F-4D97-AF65-F5344CB8AC3E}">
        <p14:creationId xmlns:p14="http://schemas.microsoft.com/office/powerpoint/2010/main" val="1194228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3550: Survival outcomes in patients (</a:t>
            </a:r>
            <a:r>
              <a:rPr lang="en-GB" sz="1800" dirty="0" err="1" smtClean="0"/>
              <a:t>pts</a:t>
            </a:r>
            <a:r>
              <a:rPr lang="en-GB" sz="1800" dirty="0" smtClean="0"/>
              <a:t>) with </a:t>
            </a:r>
            <a:r>
              <a:rPr lang="en-GB" sz="1800" i="1" dirty="0" smtClean="0"/>
              <a:t>KRAS</a:t>
            </a:r>
            <a:r>
              <a:rPr lang="en-GB" sz="1800" dirty="0" smtClean="0"/>
              <a:t>/</a:t>
            </a:r>
            <a:r>
              <a:rPr lang="en-GB" sz="1800" i="1" dirty="0" smtClean="0"/>
              <a:t>NRAS </a:t>
            </a:r>
            <a:r>
              <a:rPr lang="en-GB" sz="1800" dirty="0" smtClean="0"/>
              <a:t>(</a:t>
            </a:r>
            <a:r>
              <a:rPr lang="en-GB" sz="1800" i="1" dirty="0" smtClean="0"/>
              <a:t>RAS</a:t>
            </a:r>
            <a:r>
              <a:rPr lang="en-GB" sz="1800" dirty="0" smtClean="0"/>
              <a:t>) wild-type (WT) metastatic colorectal cancer (</a:t>
            </a:r>
            <a:r>
              <a:rPr lang="en-GB" sz="1800" dirty="0" err="1" smtClean="0"/>
              <a:t>mCRC</a:t>
            </a:r>
            <a:r>
              <a:rPr lang="en-GB" sz="1800" dirty="0" smtClean="0"/>
              <a:t>) and non-liver-limited disease (non-LLD): Data from the PRIME study – </a:t>
            </a:r>
            <a:r>
              <a:rPr lang="en-GB" sz="1800" dirty="0" err="1" smtClean="0"/>
              <a:t>Douillard</a:t>
            </a:r>
            <a:r>
              <a:rPr lang="en-GB" sz="1800" dirty="0" smtClean="0"/>
              <a:t> J-Y et al</a:t>
            </a:r>
            <a:endParaRPr lang="en-GB" sz="1800" dirty="0"/>
          </a:p>
        </p:txBody>
      </p:sp>
      <p:sp>
        <p:nvSpPr>
          <p:cNvPr id="5123" name="Rectangle 3"/>
          <p:cNvSpPr>
            <a:spLocks noGrp="1" noChangeArrowheads="1"/>
          </p:cNvSpPr>
          <p:nvPr>
            <p:ph type="body" idx="1"/>
          </p:nvPr>
        </p:nvSpPr>
        <p:spPr>
          <a:xfrm>
            <a:off x="228600" y="1320800"/>
            <a:ext cx="8686800" cy="4787295"/>
          </a:xfrm>
        </p:spPr>
        <p:txBody>
          <a:bodyPr/>
          <a:lstStyle/>
          <a:p>
            <a:pPr>
              <a:spcAft>
                <a:spcPts val="400"/>
              </a:spcAft>
            </a:pPr>
            <a:r>
              <a:rPr lang="en-GB" sz="1800" b="1" dirty="0" smtClean="0"/>
              <a:t>Key results</a:t>
            </a:r>
          </a:p>
          <a:p>
            <a:pPr lvl="1">
              <a:spcAft>
                <a:spcPts val="1200"/>
              </a:spcAft>
            </a:pPr>
            <a:r>
              <a:rPr lang="en-US" sz="1800" dirty="0" err="1" smtClean="0"/>
              <a:t>mPFS</a:t>
            </a:r>
            <a:r>
              <a:rPr lang="en-US" sz="1800" dirty="0" smtClean="0"/>
              <a:t>/OS </a:t>
            </a:r>
            <a:r>
              <a:rPr lang="en-US" sz="1800" dirty="0"/>
              <a:t>were longer in </a:t>
            </a:r>
            <a:r>
              <a:rPr lang="en-US" sz="1800" dirty="0" smtClean="0"/>
              <a:t>patients receiving panitumumab+FOLFOX4 </a:t>
            </a:r>
            <a:r>
              <a:rPr lang="en-US" sz="1800" dirty="0" err="1"/>
              <a:t>vs</a:t>
            </a:r>
            <a:r>
              <a:rPr lang="en-US" sz="1800" dirty="0"/>
              <a:t> </a:t>
            </a:r>
            <a:r>
              <a:rPr lang="en-US" sz="1800" dirty="0" smtClean="0"/>
              <a:t>FOLFOX4</a:t>
            </a:r>
          </a:p>
          <a:p>
            <a:pPr lvl="1">
              <a:spcAft>
                <a:spcPts val="400"/>
              </a:spcAft>
            </a:pPr>
            <a:endParaRPr lang="en-US" sz="1800" dirty="0"/>
          </a:p>
          <a:p>
            <a:pPr lvl="1">
              <a:spcAft>
                <a:spcPts val="400"/>
              </a:spcAft>
            </a:pPr>
            <a:endParaRPr lang="en-US" sz="1800" dirty="0" smtClean="0"/>
          </a:p>
          <a:p>
            <a:pPr marL="252412" lvl="1" indent="0">
              <a:spcAft>
                <a:spcPts val="400"/>
              </a:spcAft>
              <a:buNone/>
            </a:pPr>
            <a:endParaRPr lang="en-US" sz="1800" dirty="0" smtClean="0"/>
          </a:p>
          <a:p>
            <a:pPr lvl="1">
              <a:spcAft>
                <a:spcPts val="400"/>
              </a:spcAft>
            </a:pPr>
            <a:endParaRPr lang="en-US" sz="1800" dirty="0"/>
          </a:p>
          <a:p>
            <a:pPr lvl="1">
              <a:spcAft>
                <a:spcPts val="400"/>
              </a:spcAft>
            </a:pPr>
            <a:endParaRPr lang="en-US" sz="1800" dirty="0" smtClean="0"/>
          </a:p>
          <a:p>
            <a:pPr lvl="1">
              <a:spcAft>
                <a:spcPts val="400"/>
              </a:spcAft>
            </a:pPr>
            <a:endParaRPr lang="en-US" sz="1800" dirty="0"/>
          </a:p>
          <a:p>
            <a:pPr lvl="1">
              <a:spcAft>
                <a:spcPts val="400"/>
              </a:spcAft>
            </a:pPr>
            <a:endParaRPr lang="en-US" sz="1800" dirty="0" smtClean="0"/>
          </a:p>
          <a:p>
            <a:pPr>
              <a:spcBef>
                <a:spcPts val="2400"/>
              </a:spcBef>
              <a:spcAft>
                <a:spcPts val="400"/>
              </a:spcAft>
            </a:pPr>
            <a:endParaRPr lang="en-GB" sz="1800" dirty="0" smtClean="0"/>
          </a:p>
          <a:p>
            <a:pPr>
              <a:spcAft>
                <a:spcPts val="400"/>
              </a:spcAft>
            </a:pPr>
            <a:r>
              <a:rPr lang="en-GB" sz="1800" b="1" dirty="0" smtClean="0"/>
              <a:t>Conclusion</a:t>
            </a:r>
            <a:endParaRPr lang="en-GB" sz="1800" b="1" dirty="0"/>
          </a:p>
          <a:p>
            <a:pPr lvl="1">
              <a:spcAft>
                <a:spcPts val="400"/>
              </a:spcAft>
            </a:pPr>
            <a:r>
              <a:rPr lang="en-US" sz="1800" b="1" dirty="0" smtClean="0"/>
              <a:t>The PFS </a:t>
            </a:r>
            <a:r>
              <a:rPr lang="en-US" sz="1800" b="1" dirty="0"/>
              <a:t>and OS benefits observed with 1st-line </a:t>
            </a:r>
            <a:r>
              <a:rPr lang="en-US" sz="1800" b="1" dirty="0" smtClean="0"/>
              <a:t>panitumumab+FOLFOX4 </a:t>
            </a:r>
            <a:r>
              <a:rPr lang="en-US" sz="1800" b="1" dirty="0"/>
              <a:t>vs FOLFOX4 </a:t>
            </a:r>
            <a:r>
              <a:rPr lang="en-US" sz="1800" b="1" dirty="0" smtClean="0"/>
              <a:t>alone in </a:t>
            </a:r>
            <a:r>
              <a:rPr lang="en-US" sz="1800" b="1" dirty="0"/>
              <a:t>the overall PRIME population are also seen in the subgroup of patients who have </a:t>
            </a:r>
            <a:r>
              <a:rPr lang="en-US" sz="1800" b="1" dirty="0" smtClean="0"/>
              <a:t>non-LLD</a:t>
            </a:r>
            <a:endParaRPr lang="en-GB" sz="1800" b="1" dirty="0"/>
          </a:p>
        </p:txBody>
      </p:sp>
      <p:sp>
        <p:nvSpPr>
          <p:cNvPr id="5124" name="Text Box 4"/>
          <p:cNvSpPr txBox="1">
            <a:spLocks noChangeArrowheads="1"/>
          </p:cNvSpPr>
          <p:nvPr/>
        </p:nvSpPr>
        <p:spPr bwMode="auto">
          <a:xfrm>
            <a:off x="4939875" y="6474897"/>
            <a:ext cx="3983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t>Douillard</a:t>
            </a:r>
            <a:r>
              <a:rPr lang="en-GB" sz="1200" dirty="0" smtClean="0"/>
              <a:t> et </a:t>
            </a:r>
            <a:r>
              <a:rPr lang="en-GB" sz="1200" dirty="0"/>
              <a:t>al. J </a:t>
            </a:r>
            <a:r>
              <a:rPr lang="en-GB" sz="1200" dirty="0" err="1"/>
              <a:t>Clin</a:t>
            </a:r>
            <a:r>
              <a:rPr lang="en-GB" sz="1200" dirty="0"/>
              <a:t> </a:t>
            </a:r>
            <a:r>
              <a:rPr lang="en-GB" sz="1200" dirty="0" err="1"/>
              <a:t>Oncol</a:t>
            </a:r>
            <a:r>
              <a:rPr lang="en-GB" sz="1200" dirty="0"/>
              <a:t> 2014; 32 </a:t>
            </a:r>
            <a:r>
              <a:rPr lang="en-GB" sz="1200" dirty="0" smtClean="0"/>
              <a:t>(</a:t>
            </a:r>
            <a:r>
              <a:rPr lang="en-GB" sz="1200" dirty="0" err="1" smtClean="0"/>
              <a:t>suppl</a:t>
            </a:r>
            <a:r>
              <a:rPr lang="en-GB" sz="1200" dirty="0" smtClean="0"/>
              <a:t> 5; </a:t>
            </a:r>
            <a:r>
              <a:rPr lang="en-GB" sz="1200" dirty="0" err="1"/>
              <a:t>abstr</a:t>
            </a:r>
            <a:r>
              <a:rPr lang="en-GB" sz="1200" dirty="0"/>
              <a:t> </a:t>
            </a:r>
            <a:r>
              <a:rPr lang="en-GB" sz="1200" dirty="0" smtClean="0"/>
              <a:t>3550) </a:t>
            </a:r>
            <a:endParaRPr lang="en-GB" sz="1200" dirty="0"/>
          </a:p>
        </p:txBody>
      </p:sp>
      <p:graphicFrame>
        <p:nvGraphicFramePr>
          <p:cNvPr id="11" name="Table 10"/>
          <p:cNvGraphicFramePr>
            <a:graphicFrameLocks noGrp="1" noChangeAspect="1"/>
          </p:cNvGraphicFramePr>
          <p:nvPr>
            <p:extLst>
              <p:ext uri="{D42A27DB-BD31-4B8C-83A1-F6EECF244321}">
                <p14:modId xmlns:p14="http://schemas.microsoft.com/office/powerpoint/2010/main" val="917573692"/>
              </p:ext>
            </p:extLst>
          </p:nvPr>
        </p:nvGraphicFramePr>
        <p:xfrm>
          <a:off x="1137251" y="2304895"/>
          <a:ext cx="3076303" cy="718820"/>
        </p:xfrm>
        <a:graphic>
          <a:graphicData uri="http://schemas.openxmlformats.org/drawingml/2006/table">
            <a:tbl>
              <a:tblPr firstRow="1" bandRow="1">
                <a:tableStyleId>{5C22544A-7EE6-4342-B048-85BDC9FD1C3A}</a:tableStyleId>
              </a:tblPr>
              <a:tblGrid>
                <a:gridCol w="837851"/>
                <a:gridCol w="526695"/>
                <a:gridCol w="497433"/>
                <a:gridCol w="709575"/>
                <a:gridCol w="504749"/>
              </a:tblGrid>
              <a:tr h="244156">
                <a:tc>
                  <a:txBody>
                    <a:bodyPr/>
                    <a:lstStyle/>
                    <a:p>
                      <a:pPr>
                        <a:lnSpc>
                          <a:spcPts val="700"/>
                        </a:lnSpc>
                      </a:pPr>
                      <a:endParaRPr lang="en-GB" sz="800" dirty="0">
                        <a:solidFill>
                          <a:srgbClr val="000000"/>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Events </a:t>
                      </a:r>
                      <a:br>
                        <a:rPr lang="en-GB" sz="800" dirty="0" smtClean="0">
                          <a:solidFill>
                            <a:srgbClr val="000000"/>
                          </a:solidFill>
                        </a:rPr>
                      </a:br>
                      <a:r>
                        <a:rPr lang="en-GB" sz="800" dirty="0" smtClean="0">
                          <a:solidFill>
                            <a:srgbClr val="000000"/>
                          </a:solidFill>
                        </a:rPr>
                        <a:t>(n)</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err="1" smtClean="0">
                          <a:solidFill>
                            <a:srgbClr val="000000"/>
                          </a:solidFill>
                        </a:rPr>
                        <a:t>mPFS</a:t>
                      </a:r>
                      <a:r>
                        <a:rPr lang="en-GB" sz="800" baseline="0" dirty="0" smtClean="0">
                          <a:solidFill>
                            <a:srgbClr val="000000"/>
                          </a:solidFill>
                        </a:rPr>
                        <a:t> </a:t>
                      </a:r>
                      <a:br>
                        <a:rPr lang="en-GB" sz="800" baseline="0" dirty="0" smtClean="0">
                          <a:solidFill>
                            <a:srgbClr val="000000"/>
                          </a:solidFill>
                        </a:rPr>
                      </a:br>
                      <a:r>
                        <a:rPr lang="en-GB" sz="800" dirty="0" smtClean="0">
                          <a:solidFill>
                            <a:srgbClr val="000000"/>
                          </a:solidFill>
                        </a:rPr>
                        <a:t>(</a:t>
                      </a:r>
                      <a:r>
                        <a:rPr lang="en-GB" sz="800" dirty="0" err="1" smtClean="0">
                          <a:solidFill>
                            <a:srgbClr val="000000"/>
                          </a:solidFill>
                        </a:rPr>
                        <a:t>mo</a:t>
                      </a:r>
                      <a:r>
                        <a:rPr lang="en-GB" sz="800" dirty="0" smtClean="0">
                          <a:solidFill>
                            <a:srgbClr val="000000"/>
                          </a:solidFill>
                        </a:rPr>
                        <a:t>)</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HR </a:t>
                      </a:r>
                      <a:br>
                        <a:rPr lang="en-GB" sz="800" dirty="0" smtClean="0">
                          <a:solidFill>
                            <a:srgbClr val="000000"/>
                          </a:solidFill>
                        </a:rPr>
                      </a:br>
                      <a:r>
                        <a:rPr lang="en-GB" sz="800" dirty="0" smtClean="0">
                          <a:solidFill>
                            <a:srgbClr val="000000"/>
                          </a:solidFill>
                        </a:rPr>
                        <a:t>(95% CI)</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p</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156">
                <a:tc>
                  <a:txBody>
                    <a:bodyPr/>
                    <a:lstStyle/>
                    <a:p>
                      <a:pPr>
                        <a:lnSpc>
                          <a:spcPts val="700"/>
                        </a:lnSpc>
                      </a:pPr>
                      <a:r>
                        <a:rPr lang="en-GB" sz="800" dirty="0" err="1" smtClean="0">
                          <a:solidFill>
                            <a:srgbClr val="000000"/>
                          </a:solidFill>
                        </a:rPr>
                        <a:t>Panitumumab</a:t>
                      </a:r>
                      <a:r>
                        <a:rPr lang="en-GB" sz="800" dirty="0" smtClean="0">
                          <a:solidFill>
                            <a:srgbClr val="000000"/>
                          </a:solidFill>
                        </a:rPr>
                        <a:t> + FOLFOX4</a:t>
                      </a:r>
                      <a:endParaRPr lang="en-GB" sz="800" dirty="0">
                        <a:solidFill>
                          <a:srgbClr val="00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181</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11.1</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lnSpc>
                          <a:spcPts val="700"/>
                        </a:lnSpc>
                      </a:pPr>
                      <a:r>
                        <a:rPr lang="en-GB" sz="800" dirty="0" smtClean="0">
                          <a:solidFill>
                            <a:srgbClr val="000000"/>
                          </a:solidFill>
                        </a:rPr>
                        <a:t>0.73 </a:t>
                      </a:r>
                      <a:br>
                        <a:rPr lang="en-GB" sz="800" dirty="0" smtClean="0">
                          <a:solidFill>
                            <a:srgbClr val="000000"/>
                          </a:solidFill>
                        </a:rPr>
                      </a:br>
                      <a:r>
                        <a:rPr lang="en-GB" sz="800" dirty="0" smtClean="0">
                          <a:solidFill>
                            <a:srgbClr val="000000"/>
                          </a:solidFill>
                        </a:rPr>
                        <a:t>(0.60,</a:t>
                      </a:r>
                      <a:r>
                        <a:rPr lang="en-GB" sz="800" baseline="0" dirty="0" smtClean="0">
                          <a:solidFill>
                            <a:srgbClr val="000000"/>
                          </a:solidFill>
                        </a:rPr>
                        <a:t> 0.90)</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lnSpc>
                          <a:spcPts val="700"/>
                        </a:lnSpc>
                      </a:pPr>
                      <a:r>
                        <a:rPr lang="en-GB" sz="800" dirty="0" smtClean="0">
                          <a:solidFill>
                            <a:srgbClr val="000000"/>
                          </a:solidFill>
                        </a:rPr>
                        <a:t>0.0027</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63804">
                <a:tc>
                  <a:txBody>
                    <a:bodyPr/>
                    <a:lstStyle/>
                    <a:p>
                      <a:pPr>
                        <a:lnSpc>
                          <a:spcPts val="700"/>
                        </a:lnSpc>
                      </a:pPr>
                      <a:r>
                        <a:rPr lang="en-GB" sz="800" dirty="0" smtClean="0">
                          <a:solidFill>
                            <a:srgbClr val="000000"/>
                          </a:solidFill>
                        </a:rPr>
                        <a:t>FOLFOX4</a:t>
                      </a:r>
                      <a:endParaRPr lang="en-GB" sz="8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192</a:t>
                      </a:r>
                      <a:endParaRPr lang="en-GB" sz="8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8.0</a:t>
                      </a:r>
                      <a:endParaRPr lang="en-GB" sz="8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tr>
            </a:tbl>
          </a:graphicData>
        </a:graphic>
      </p:graphicFrame>
      <p:graphicFrame>
        <p:nvGraphicFramePr>
          <p:cNvPr id="13" name="Table 12"/>
          <p:cNvGraphicFramePr>
            <a:graphicFrameLocks noGrp="1" noChangeAspect="1"/>
          </p:cNvGraphicFramePr>
          <p:nvPr>
            <p:extLst>
              <p:ext uri="{D42A27DB-BD31-4B8C-83A1-F6EECF244321}">
                <p14:modId xmlns:p14="http://schemas.microsoft.com/office/powerpoint/2010/main" val="2502831936"/>
              </p:ext>
            </p:extLst>
          </p:nvPr>
        </p:nvGraphicFramePr>
        <p:xfrm>
          <a:off x="5877361" y="2309445"/>
          <a:ext cx="2995975" cy="718820"/>
        </p:xfrm>
        <a:graphic>
          <a:graphicData uri="http://schemas.openxmlformats.org/drawingml/2006/table">
            <a:tbl>
              <a:tblPr firstRow="1" bandRow="1">
                <a:tableStyleId>{5C22544A-7EE6-4342-B048-85BDC9FD1C3A}</a:tableStyleId>
              </a:tblPr>
              <a:tblGrid>
                <a:gridCol w="815372"/>
                <a:gridCol w="524253"/>
                <a:gridCol w="442026"/>
                <a:gridCol w="716890"/>
                <a:gridCol w="497434"/>
              </a:tblGrid>
              <a:tr h="234786">
                <a:tc>
                  <a:txBody>
                    <a:bodyPr/>
                    <a:lstStyle/>
                    <a:p>
                      <a:pPr>
                        <a:lnSpc>
                          <a:spcPts val="700"/>
                        </a:lnSpc>
                      </a:pPr>
                      <a:endParaRPr lang="en-GB" sz="800" dirty="0">
                        <a:solidFill>
                          <a:srgbClr val="000000"/>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Events (n)</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err="1" smtClean="0">
                          <a:solidFill>
                            <a:srgbClr val="000000"/>
                          </a:solidFill>
                        </a:rPr>
                        <a:t>mOS</a:t>
                      </a:r>
                      <a:r>
                        <a:rPr lang="en-GB" sz="800" dirty="0" smtClean="0">
                          <a:solidFill>
                            <a:srgbClr val="000000"/>
                          </a:solidFill>
                        </a:rPr>
                        <a:t> </a:t>
                      </a:r>
                      <a:br>
                        <a:rPr lang="en-GB" sz="800" dirty="0" smtClean="0">
                          <a:solidFill>
                            <a:srgbClr val="000000"/>
                          </a:solidFill>
                        </a:rPr>
                      </a:br>
                      <a:r>
                        <a:rPr lang="en-GB" sz="800" dirty="0" smtClean="0">
                          <a:solidFill>
                            <a:srgbClr val="000000"/>
                          </a:solidFill>
                        </a:rPr>
                        <a:t>(</a:t>
                      </a:r>
                      <a:r>
                        <a:rPr lang="en-GB" sz="800" dirty="0" err="1" smtClean="0">
                          <a:solidFill>
                            <a:srgbClr val="000000"/>
                          </a:solidFill>
                        </a:rPr>
                        <a:t>mo</a:t>
                      </a:r>
                      <a:r>
                        <a:rPr lang="en-GB" sz="800" dirty="0" smtClean="0">
                          <a:solidFill>
                            <a:srgbClr val="000000"/>
                          </a:solidFill>
                        </a:rPr>
                        <a:t>)</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HR </a:t>
                      </a:r>
                      <a:br>
                        <a:rPr lang="en-GB" sz="800" dirty="0" smtClean="0">
                          <a:solidFill>
                            <a:srgbClr val="000000"/>
                          </a:solidFill>
                        </a:rPr>
                      </a:br>
                      <a:r>
                        <a:rPr lang="en-GB" sz="800" dirty="0" smtClean="0">
                          <a:solidFill>
                            <a:srgbClr val="000000"/>
                          </a:solidFill>
                        </a:rPr>
                        <a:t>(95% CI)</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p</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4786">
                <a:tc>
                  <a:txBody>
                    <a:bodyPr/>
                    <a:lstStyle/>
                    <a:p>
                      <a:pPr>
                        <a:lnSpc>
                          <a:spcPts val="700"/>
                        </a:lnSpc>
                      </a:pPr>
                      <a:r>
                        <a:rPr lang="en-GB" sz="800" dirty="0" err="1" smtClean="0">
                          <a:solidFill>
                            <a:srgbClr val="000000"/>
                          </a:solidFill>
                        </a:rPr>
                        <a:t>Panitumumab</a:t>
                      </a:r>
                      <a:r>
                        <a:rPr lang="en-GB" sz="800" dirty="0" smtClean="0">
                          <a:solidFill>
                            <a:srgbClr val="000000"/>
                          </a:solidFill>
                        </a:rPr>
                        <a:t> + FOLFOX4</a:t>
                      </a:r>
                      <a:endParaRPr lang="en-GB" sz="800" dirty="0">
                        <a:solidFill>
                          <a:srgbClr val="00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166</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23.8</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lnSpc>
                          <a:spcPts val="700"/>
                        </a:lnSpc>
                      </a:pPr>
                      <a:r>
                        <a:rPr lang="en-GB" sz="800" dirty="0" smtClean="0">
                          <a:solidFill>
                            <a:srgbClr val="000000"/>
                          </a:solidFill>
                        </a:rPr>
                        <a:t>0.78 </a:t>
                      </a:r>
                      <a:br>
                        <a:rPr lang="en-GB" sz="800" dirty="0" smtClean="0">
                          <a:solidFill>
                            <a:srgbClr val="000000"/>
                          </a:solidFill>
                        </a:rPr>
                      </a:br>
                      <a:r>
                        <a:rPr lang="en-GB" sz="800" dirty="0" smtClean="0">
                          <a:solidFill>
                            <a:srgbClr val="000000"/>
                          </a:solidFill>
                        </a:rPr>
                        <a:t>(0.63,</a:t>
                      </a:r>
                      <a:r>
                        <a:rPr lang="en-GB" sz="800" baseline="0" dirty="0" smtClean="0">
                          <a:solidFill>
                            <a:srgbClr val="000000"/>
                          </a:solidFill>
                        </a:rPr>
                        <a:t> 0.96)</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lnSpc>
                          <a:spcPts val="700"/>
                        </a:lnSpc>
                      </a:pPr>
                      <a:r>
                        <a:rPr lang="en-GB" sz="800" dirty="0" smtClean="0">
                          <a:solidFill>
                            <a:srgbClr val="000000"/>
                          </a:solidFill>
                        </a:rPr>
                        <a:t>0.0185</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7517">
                <a:tc>
                  <a:txBody>
                    <a:bodyPr/>
                    <a:lstStyle/>
                    <a:p>
                      <a:pPr>
                        <a:lnSpc>
                          <a:spcPts val="700"/>
                        </a:lnSpc>
                      </a:pPr>
                      <a:r>
                        <a:rPr lang="en-GB" sz="800" dirty="0" smtClean="0">
                          <a:solidFill>
                            <a:srgbClr val="000000"/>
                          </a:solidFill>
                        </a:rPr>
                        <a:t>FOLFOX4</a:t>
                      </a:r>
                      <a:endParaRPr lang="en-GB" sz="8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186</a:t>
                      </a:r>
                      <a:endParaRPr lang="en-GB" sz="8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18.4</a:t>
                      </a:r>
                      <a:endParaRPr lang="en-GB" sz="8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tr>
            </a:tbl>
          </a:graphicData>
        </a:graphic>
      </p:graphicFrame>
      <p:grpSp>
        <p:nvGrpSpPr>
          <p:cNvPr id="14" name="Group 13"/>
          <p:cNvGrpSpPr>
            <a:grpSpLocks noChangeAspect="1"/>
          </p:cNvGrpSpPr>
          <p:nvPr/>
        </p:nvGrpSpPr>
        <p:grpSpPr>
          <a:xfrm>
            <a:off x="131337" y="2215569"/>
            <a:ext cx="4221939" cy="3149963"/>
            <a:chOff x="90240" y="1995034"/>
            <a:chExt cx="4813644" cy="3591428"/>
          </a:xfrm>
        </p:grpSpPr>
        <p:sp>
          <p:nvSpPr>
            <p:cNvPr id="15" name="TextBox 14"/>
            <p:cNvSpPr txBox="1"/>
            <p:nvPr/>
          </p:nvSpPr>
          <p:spPr>
            <a:xfrm>
              <a:off x="1109657" y="1995034"/>
              <a:ext cx="748293" cy="436164"/>
            </a:xfrm>
            <a:prstGeom prst="rect">
              <a:avLst/>
            </a:prstGeom>
            <a:noFill/>
          </p:spPr>
          <p:txBody>
            <a:bodyPr wrap="none" rtlCol="0">
              <a:spAutoFit/>
            </a:bodyPr>
            <a:lstStyle/>
            <a:p>
              <a:r>
                <a:rPr lang="en-GB" b="1" dirty="0" smtClean="0"/>
                <a:t>PFS</a:t>
              </a:r>
              <a:endParaRPr lang="en-GB" b="1" dirty="0"/>
            </a:p>
          </p:txBody>
        </p:sp>
        <p:grpSp>
          <p:nvGrpSpPr>
            <p:cNvPr id="16" name="Group 15"/>
            <p:cNvGrpSpPr/>
            <p:nvPr/>
          </p:nvGrpSpPr>
          <p:grpSpPr>
            <a:xfrm>
              <a:off x="731750" y="5135870"/>
              <a:ext cx="3364710" cy="246221"/>
              <a:chOff x="731750" y="5135870"/>
              <a:chExt cx="3364710" cy="246221"/>
            </a:xfrm>
          </p:grpSpPr>
          <p:sp>
            <p:nvSpPr>
              <p:cNvPr id="91" name="TextBox 90"/>
              <p:cNvSpPr txBox="1"/>
              <p:nvPr/>
            </p:nvSpPr>
            <p:spPr>
              <a:xfrm>
                <a:off x="731750" y="5135870"/>
                <a:ext cx="255198" cy="246221"/>
              </a:xfrm>
              <a:prstGeom prst="rect">
                <a:avLst/>
              </a:prstGeom>
              <a:noFill/>
            </p:spPr>
            <p:txBody>
              <a:bodyPr wrap="none" rtlCol="0">
                <a:spAutoFit/>
              </a:bodyPr>
              <a:lstStyle/>
              <a:p>
                <a:pPr algn="ctr"/>
                <a:r>
                  <a:rPr lang="en-GB" sz="1000" dirty="0" smtClean="0">
                    <a:solidFill>
                      <a:srgbClr val="000000"/>
                    </a:solidFill>
                  </a:rPr>
                  <a:t>0</a:t>
                </a:r>
                <a:endParaRPr lang="en-GB" sz="1000" dirty="0">
                  <a:solidFill>
                    <a:srgbClr val="000000"/>
                  </a:solidFill>
                </a:endParaRPr>
              </a:p>
            </p:txBody>
          </p:sp>
          <p:sp>
            <p:nvSpPr>
              <p:cNvPr id="92" name="TextBox 91"/>
              <p:cNvSpPr txBox="1"/>
              <p:nvPr/>
            </p:nvSpPr>
            <p:spPr>
              <a:xfrm>
                <a:off x="986383" y="5135870"/>
                <a:ext cx="255198" cy="246221"/>
              </a:xfrm>
              <a:prstGeom prst="rect">
                <a:avLst/>
              </a:prstGeom>
              <a:noFill/>
            </p:spPr>
            <p:txBody>
              <a:bodyPr wrap="none" rtlCol="0">
                <a:spAutoFit/>
              </a:bodyPr>
              <a:lstStyle/>
              <a:p>
                <a:pPr algn="ctr"/>
                <a:r>
                  <a:rPr lang="en-GB" sz="1000" dirty="0" smtClean="0">
                    <a:solidFill>
                      <a:srgbClr val="000000"/>
                    </a:solidFill>
                  </a:rPr>
                  <a:t>4</a:t>
                </a:r>
                <a:endParaRPr lang="en-GB" sz="1000" dirty="0">
                  <a:solidFill>
                    <a:srgbClr val="000000"/>
                  </a:solidFill>
                </a:endParaRPr>
              </a:p>
            </p:txBody>
          </p:sp>
          <p:sp>
            <p:nvSpPr>
              <p:cNvPr id="93" name="TextBox 92"/>
              <p:cNvSpPr txBox="1"/>
              <p:nvPr/>
            </p:nvSpPr>
            <p:spPr>
              <a:xfrm>
                <a:off x="1219946" y="5135870"/>
                <a:ext cx="255198" cy="246221"/>
              </a:xfrm>
              <a:prstGeom prst="rect">
                <a:avLst/>
              </a:prstGeom>
              <a:noFill/>
            </p:spPr>
            <p:txBody>
              <a:bodyPr wrap="none" rtlCol="0">
                <a:spAutoFit/>
              </a:bodyPr>
              <a:lstStyle/>
              <a:p>
                <a:pPr algn="ctr"/>
                <a:r>
                  <a:rPr lang="en-GB" sz="1000" dirty="0" smtClean="0">
                    <a:solidFill>
                      <a:srgbClr val="000000"/>
                    </a:solidFill>
                  </a:rPr>
                  <a:t>8</a:t>
                </a:r>
                <a:endParaRPr lang="en-GB" sz="1000" dirty="0">
                  <a:solidFill>
                    <a:srgbClr val="000000"/>
                  </a:solidFill>
                </a:endParaRPr>
              </a:p>
            </p:txBody>
          </p:sp>
          <p:sp>
            <p:nvSpPr>
              <p:cNvPr id="94" name="TextBox 93"/>
              <p:cNvSpPr txBox="1"/>
              <p:nvPr/>
            </p:nvSpPr>
            <p:spPr>
              <a:xfrm>
                <a:off x="1422458" y="5135870"/>
                <a:ext cx="325730" cy="246221"/>
              </a:xfrm>
              <a:prstGeom prst="rect">
                <a:avLst/>
              </a:prstGeom>
              <a:noFill/>
            </p:spPr>
            <p:txBody>
              <a:bodyPr wrap="none" rtlCol="0">
                <a:spAutoFit/>
              </a:bodyPr>
              <a:lstStyle/>
              <a:p>
                <a:pPr algn="ctr"/>
                <a:r>
                  <a:rPr lang="en-GB" sz="1000" dirty="0" smtClean="0">
                    <a:solidFill>
                      <a:srgbClr val="000000"/>
                    </a:solidFill>
                  </a:rPr>
                  <a:t>12</a:t>
                </a:r>
                <a:endParaRPr lang="en-GB" sz="1000" dirty="0">
                  <a:solidFill>
                    <a:srgbClr val="000000"/>
                  </a:solidFill>
                </a:endParaRPr>
              </a:p>
            </p:txBody>
          </p:sp>
          <p:sp>
            <p:nvSpPr>
              <p:cNvPr id="95" name="TextBox 94"/>
              <p:cNvSpPr txBox="1"/>
              <p:nvPr/>
            </p:nvSpPr>
            <p:spPr>
              <a:xfrm>
                <a:off x="1656021" y="5135870"/>
                <a:ext cx="325730" cy="246221"/>
              </a:xfrm>
              <a:prstGeom prst="rect">
                <a:avLst/>
              </a:prstGeom>
              <a:noFill/>
            </p:spPr>
            <p:txBody>
              <a:bodyPr wrap="none" rtlCol="0">
                <a:spAutoFit/>
              </a:bodyPr>
              <a:lstStyle/>
              <a:p>
                <a:pPr algn="ctr"/>
                <a:r>
                  <a:rPr lang="en-GB" sz="1000" dirty="0" smtClean="0">
                    <a:solidFill>
                      <a:srgbClr val="000000"/>
                    </a:solidFill>
                  </a:rPr>
                  <a:t>16</a:t>
                </a:r>
                <a:endParaRPr lang="en-GB" sz="1000" dirty="0">
                  <a:solidFill>
                    <a:srgbClr val="000000"/>
                  </a:solidFill>
                </a:endParaRPr>
              </a:p>
            </p:txBody>
          </p:sp>
          <p:sp>
            <p:nvSpPr>
              <p:cNvPr id="96" name="TextBox 95"/>
              <p:cNvSpPr txBox="1"/>
              <p:nvPr/>
            </p:nvSpPr>
            <p:spPr>
              <a:xfrm>
                <a:off x="1893798" y="5135870"/>
                <a:ext cx="325730" cy="246221"/>
              </a:xfrm>
              <a:prstGeom prst="rect">
                <a:avLst/>
              </a:prstGeom>
              <a:noFill/>
            </p:spPr>
            <p:txBody>
              <a:bodyPr wrap="none" rtlCol="0">
                <a:spAutoFit/>
              </a:bodyPr>
              <a:lstStyle/>
              <a:p>
                <a:pPr algn="ctr"/>
                <a:r>
                  <a:rPr lang="en-GB" sz="1000" dirty="0" smtClean="0">
                    <a:solidFill>
                      <a:srgbClr val="000000"/>
                    </a:solidFill>
                  </a:rPr>
                  <a:t>20</a:t>
                </a:r>
                <a:endParaRPr lang="en-GB" sz="1000" dirty="0">
                  <a:solidFill>
                    <a:srgbClr val="000000"/>
                  </a:solidFill>
                </a:endParaRPr>
              </a:p>
            </p:txBody>
          </p:sp>
          <p:sp>
            <p:nvSpPr>
              <p:cNvPr id="97" name="TextBox 96"/>
              <p:cNvSpPr txBox="1"/>
              <p:nvPr/>
            </p:nvSpPr>
            <p:spPr>
              <a:xfrm>
                <a:off x="2131575" y="5135870"/>
                <a:ext cx="325730" cy="246221"/>
              </a:xfrm>
              <a:prstGeom prst="rect">
                <a:avLst/>
              </a:prstGeom>
              <a:noFill/>
            </p:spPr>
            <p:txBody>
              <a:bodyPr wrap="none" rtlCol="0">
                <a:spAutoFit/>
              </a:bodyPr>
              <a:lstStyle/>
              <a:p>
                <a:pPr algn="ctr"/>
                <a:r>
                  <a:rPr lang="en-GB" sz="1000" dirty="0" smtClean="0">
                    <a:solidFill>
                      <a:srgbClr val="000000"/>
                    </a:solidFill>
                  </a:rPr>
                  <a:t>24</a:t>
                </a:r>
                <a:endParaRPr lang="en-GB" sz="1000" dirty="0">
                  <a:solidFill>
                    <a:srgbClr val="000000"/>
                  </a:solidFill>
                </a:endParaRPr>
              </a:p>
            </p:txBody>
          </p:sp>
          <p:sp>
            <p:nvSpPr>
              <p:cNvPr id="98" name="TextBox 97"/>
              <p:cNvSpPr txBox="1"/>
              <p:nvPr/>
            </p:nvSpPr>
            <p:spPr>
              <a:xfrm>
                <a:off x="2360924" y="5135870"/>
                <a:ext cx="325730" cy="246221"/>
              </a:xfrm>
              <a:prstGeom prst="rect">
                <a:avLst/>
              </a:prstGeom>
              <a:noFill/>
            </p:spPr>
            <p:txBody>
              <a:bodyPr wrap="none" rtlCol="0">
                <a:spAutoFit/>
              </a:bodyPr>
              <a:lstStyle/>
              <a:p>
                <a:pPr algn="ctr"/>
                <a:r>
                  <a:rPr lang="en-GB" sz="1000" dirty="0" smtClean="0">
                    <a:solidFill>
                      <a:srgbClr val="000000"/>
                    </a:solidFill>
                  </a:rPr>
                  <a:t>28</a:t>
                </a:r>
                <a:endParaRPr lang="en-GB" sz="1000" dirty="0">
                  <a:solidFill>
                    <a:srgbClr val="000000"/>
                  </a:solidFill>
                </a:endParaRPr>
              </a:p>
            </p:txBody>
          </p:sp>
          <p:sp>
            <p:nvSpPr>
              <p:cNvPr id="99" name="TextBox 98"/>
              <p:cNvSpPr txBox="1"/>
              <p:nvPr/>
            </p:nvSpPr>
            <p:spPr>
              <a:xfrm>
                <a:off x="2598701" y="5135870"/>
                <a:ext cx="325730" cy="246221"/>
              </a:xfrm>
              <a:prstGeom prst="rect">
                <a:avLst/>
              </a:prstGeom>
              <a:noFill/>
            </p:spPr>
            <p:txBody>
              <a:bodyPr wrap="none" rtlCol="0">
                <a:spAutoFit/>
              </a:bodyPr>
              <a:lstStyle/>
              <a:p>
                <a:pPr algn="ctr"/>
                <a:r>
                  <a:rPr lang="en-GB" sz="1000" dirty="0" smtClean="0">
                    <a:solidFill>
                      <a:srgbClr val="000000"/>
                    </a:solidFill>
                  </a:rPr>
                  <a:t>32</a:t>
                </a:r>
                <a:endParaRPr lang="en-GB" sz="1000" dirty="0">
                  <a:solidFill>
                    <a:srgbClr val="000000"/>
                  </a:solidFill>
                </a:endParaRPr>
              </a:p>
            </p:txBody>
          </p:sp>
          <p:sp>
            <p:nvSpPr>
              <p:cNvPr id="100" name="TextBox 99"/>
              <p:cNvSpPr txBox="1"/>
              <p:nvPr/>
            </p:nvSpPr>
            <p:spPr>
              <a:xfrm>
                <a:off x="2828050" y="5135870"/>
                <a:ext cx="325730" cy="246221"/>
              </a:xfrm>
              <a:prstGeom prst="rect">
                <a:avLst/>
              </a:prstGeom>
              <a:noFill/>
            </p:spPr>
            <p:txBody>
              <a:bodyPr wrap="none" rtlCol="0">
                <a:spAutoFit/>
              </a:bodyPr>
              <a:lstStyle/>
              <a:p>
                <a:pPr algn="ctr"/>
                <a:r>
                  <a:rPr lang="en-GB" sz="1000" dirty="0" smtClean="0">
                    <a:solidFill>
                      <a:srgbClr val="000000"/>
                    </a:solidFill>
                  </a:rPr>
                  <a:t>36</a:t>
                </a:r>
                <a:endParaRPr lang="en-GB" sz="1000" dirty="0">
                  <a:solidFill>
                    <a:srgbClr val="000000"/>
                  </a:solidFill>
                </a:endParaRPr>
              </a:p>
            </p:txBody>
          </p:sp>
          <p:sp>
            <p:nvSpPr>
              <p:cNvPr id="101" name="TextBox 100"/>
              <p:cNvSpPr txBox="1"/>
              <p:nvPr/>
            </p:nvSpPr>
            <p:spPr>
              <a:xfrm>
                <a:off x="3057399" y="5135870"/>
                <a:ext cx="325730" cy="246221"/>
              </a:xfrm>
              <a:prstGeom prst="rect">
                <a:avLst/>
              </a:prstGeom>
              <a:noFill/>
            </p:spPr>
            <p:txBody>
              <a:bodyPr wrap="none" rtlCol="0">
                <a:spAutoFit/>
              </a:bodyPr>
              <a:lstStyle/>
              <a:p>
                <a:pPr algn="ctr"/>
                <a:r>
                  <a:rPr lang="en-GB" sz="1000" dirty="0" smtClean="0">
                    <a:solidFill>
                      <a:srgbClr val="000000"/>
                    </a:solidFill>
                  </a:rPr>
                  <a:t>40</a:t>
                </a:r>
                <a:endParaRPr lang="en-GB" sz="1000" dirty="0">
                  <a:solidFill>
                    <a:srgbClr val="000000"/>
                  </a:solidFill>
                </a:endParaRPr>
              </a:p>
            </p:txBody>
          </p:sp>
          <p:sp>
            <p:nvSpPr>
              <p:cNvPr id="102" name="TextBox 101"/>
              <p:cNvSpPr txBox="1"/>
              <p:nvPr/>
            </p:nvSpPr>
            <p:spPr>
              <a:xfrm>
                <a:off x="3295176" y="5135870"/>
                <a:ext cx="325730" cy="246221"/>
              </a:xfrm>
              <a:prstGeom prst="rect">
                <a:avLst/>
              </a:prstGeom>
              <a:noFill/>
            </p:spPr>
            <p:txBody>
              <a:bodyPr wrap="none" rtlCol="0">
                <a:spAutoFit/>
              </a:bodyPr>
              <a:lstStyle/>
              <a:p>
                <a:pPr algn="ctr"/>
                <a:r>
                  <a:rPr lang="en-GB" sz="1000" dirty="0" smtClean="0">
                    <a:solidFill>
                      <a:srgbClr val="000000"/>
                    </a:solidFill>
                  </a:rPr>
                  <a:t>44</a:t>
                </a:r>
                <a:endParaRPr lang="en-GB" sz="1000" dirty="0">
                  <a:solidFill>
                    <a:srgbClr val="000000"/>
                  </a:solidFill>
                </a:endParaRPr>
              </a:p>
            </p:txBody>
          </p:sp>
          <p:sp>
            <p:nvSpPr>
              <p:cNvPr id="103" name="TextBox 102"/>
              <p:cNvSpPr txBox="1"/>
              <p:nvPr/>
            </p:nvSpPr>
            <p:spPr>
              <a:xfrm>
                <a:off x="3532953" y="5135870"/>
                <a:ext cx="325730" cy="246221"/>
              </a:xfrm>
              <a:prstGeom prst="rect">
                <a:avLst/>
              </a:prstGeom>
              <a:noFill/>
            </p:spPr>
            <p:txBody>
              <a:bodyPr wrap="none" rtlCol="0">
                <a:spAutoFit/>
              </a:bodyPr>
              <a:lstStyle/>
              <a:p>
                <a:pPr algn="ctr"/>
                <a:r>
                  <a:rPr lang="en-GB" sz="1000" dirty="0" smtClean="0">
                    <a:solidFill>
                      <a:srgbClr val="000000"/>
                    </a:solidFill>
                  </a:rPr>
                  <a:t>48</a:t>
                </a:r>
                <a:endParaRPr lang="en-GB" sz="1000" dirty="0">
                  <a:solidFill>
                    <a:srgbClr val="000000"/>
                  </a:solidFill>
                </a:endParaRPr>
              </a:p>
            </p:txBody>
          </p:sp>
          <p:sp>
            <p:nvSpPr>
              <p:cNvPr id="104" name="TextBox 103"/>
              <p:cNvSpPr txBox="1"/>
              <p:nvPr/>
            </p:nvSpPr>
            <p:spPr>
              <a:xfrm>
                <a:off x="3770730" y="5135870"/>
                <a:ext cx="325730" cy="246221"/>
              </a:xfrm>
              <a:prstGeom prst="rect">
                <a:avLst/>
              </a:prstGeom>
              <a:noFill/>
            </p:spPr>
            <p:txBody>
              <a:bodyPr wrap="none" rtlCol="0">
                <a:spAutoFit/>
              </a:bodyPr>
              <a:lstStyle/>
              <a:p>
                <a:pPr algn="ctr"/>
                <a:r>
                  <a:rPr lang="en-GB" sz="1000" dirty="0" smtClean="0">
                    <a:solidFill>
                      <a:srgbClr val="000000"/>
                    </a:solidFill>
                  </a:rPr>
                  <a:t>52</a:t>
                </a:r>
                <a:endParaRPr lang="en-GB" sz="1000" dirty="0">
                  <a:solidFill>
                    <a:srgbClr val="000000"/>
                  </a:solidFill>
                </a:endParaRPr>
              </a:p>
            </p:txBody>
          </p:sp>
        </p:grpSp>
        <p:grpSp>
          <p:nvGrpSpPr>
            <p:cNvPr id="17" name="Group 16"/>
            <p:cNvGrpSpPr/>
            <p:nvPr/>
          </p:nvGrpSpPr>
          <p:grpSpPr>
            <a:xfrm>
              <a:off x="90240" y="2166433"/>
              <a:ext cx="4813644" cy="3420029"/>
              <a:chOff x="90240" y="2166433"/>
              <a:chExt cx="4813644" cy="3420029"/>
            </a:xfrm>
          </p:grpSpPr>
          <p:grpSp>
            <p:nvGrpSpPr>
              <p:cNvPr id="51" name="Group 50"/>
              <p:cNvGrpSpPr>
                <a:grpSpLocks noChangeAspect="1"/>
              </p:cNvGrpSpPr>
              <p:nvPr/>
            </p:nvGrpSpPr>
            <p:grpSpPr>
              <a:xfrm>
                <a:off x="642094" y="2273131"/>
                <a:ext cx="3485892" cy="2923163"/>
                <a:chOff x="1331640" y="2273134"/>
                <a:chExt cx="2904909" cy="2435969"/>
              </a:xfrm>
            </p:grpSpPr>
            <p:sp>
              <p:nvSpPr>
                <p:cNvPr id="63" name="AutoShape 2"/>
                <p:cNvSpPr>
                  <a:spLocks noChangeAspect="1" noChangeArrowheads="1"/>
                </p:cNvSpPr>
                <p:nvPr/>
              </p:nvSpPr>
              <p:spPr bwMode="auto">
                <a:xfrm>
                  <a:off x="1331640" y="2273134"/>
                  <a:ext cx="2904909" cy="24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64" name="Group 63"/>
                <p:cNvGrpSpPr/>
                <p:nvPr/>
              </p:nvGrpSpPr>
              <p:grpSpPr>
                <a:xfrm>
                  <a:off x="1344325" y="2285788"/>
                  <a:ext cx="2866854" cy="2404334"/>
                  <a:chOff x="1344325" y="2285788"/>
                  <a:chExt cx="2866854" cy="2404334"/>
                </a:xfrm>
              </p:grpSpPr>
              <p:sp>
                <p:nvSpPr>
                  <p:cNvPr id="65" name="Freeform 3"/>
                  <p:cNvSpPr>
                    <a:spLocks/>
                  </p:cNvSpPr>
                  <p:nvPr/>
                </p:nvSpPr>
                <p:spPr bwMode="auto">
                  <a:xfrm>
                    <a:off x="1382381" y="2285788"/>
                    <a:ext cx="2828798" cy="2341062"/>
                  </a:xfrm>
                  <a:custGeom>
                    <a:avLst/>
                    <a:gdLst>
                      <a:gd name="T0" fmla="*/ 0 w 223"/>
                      <a:gd name="T1" fmla="*/ 0 h 185"/>
                      <a:gd name="T2" fmla="*/ 1 w 223"/>
                      <a:gd name="T3" fmla="*/ 185 h 185"/>
                      <a:gd name="T4" fmla="*/ 223 w 223"/>
                      <a:gd name="T5" fmla="*/ 184 h 185"/>
                    </a:gdLst>
                    <a:ahLst/>
                    <a:cxnLst>
                      <a:cxn ang="0">
                        <a:pos x="T0" y="T1"/>
                      </a:cxn>
                      <a:cxn ang="0">
                        <a:pos x="T2" y="T3"/>
                      </a:cxn>
                      <a:cxn ang="0">
                        <a:pos x="T4" y="T5"/>
                      </a:cxn>
                    </a:cxnLst>
                    <a:rect l="0" t="0" r="r" b="b"/>
                    <a:pathLst>
                      <a:path w="223" h="185">
                        <a:moveTo>
                          <a:pt x="0" y="0"/>
                        </a:moveTo>
                        <a:lnTo>
                          <a:pt x="1" y="185"/>
                        </a:lnTo>
                        <a:lnTo>
                          <a:pt x="223" y="18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Line 4"/>
                  <p:cNvSpPr>
                    <a:spLocks noChangeShapeType="1"/>
                  </p:cNvSpPr>
                  <p:nvPr/>
                </p:nvSpPr>
                <p:spPr bwMode="auto">
                  <a:xfrm>
                    <a:off x="1344325" y="2513567"/>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Line 5"/>
                  <p:cNvSpPr>
                    <a:spLocks noChangeShapeType="1"/>
                  </p:cNvSpPr>
                  <p:nvPr/>
                </p:nvSpPr>
                <p:spPr bwMode="auto">
                  <a:xfrm>
                    <a:off x="1344325" y="2728692"/>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Line 6"/>
                  <p:cNvSpPr>
                    <a:spLocks noChangeShapeType="1"/>
                  </p:cNvSpPr>
                  <p:nvPr/>
                </p:nvSpPr>
                <p:spPr bwMode="auto">
                  <a:xfrm>
                    <a:off x="1344325" y="2943817"/>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Line 7"/>
                  <p:cNvSpPr>
                    <a:spLocks noChangeShapeType="1"/>
                  </p:cNvSpPr>
                  <p:nvPr/>
                </p:nvSpPr>
                <p:spPr bwMode="auto">
                  <a:xfrm>
                    <a:off x="1344325" y="3158941"/>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Line 8"/>
                  <p:cNvSpPr>
                    <a:spLocks noChangeShapeType="1"/>
                  </p:cNvSpPr>
                  <p:nvPr/>
                </p:nvSpPr>
                <p:spPr bwMode="auto">
                  <a:xfrm>
                    <a:off x="1344325" y="3374066"/>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Line 9"/>
                  <p:cNvSpPr>
                    <a:spLocks noChangeShapeType="1"/>
                  </p:cNvSpPr>
                  <p:nvPr/>
                </p:nvSpPr>
                <p:spPr bwMode="auto">
                  <a:xfrm>
                    <a:off x="1344325" y="3601845"/>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Line 10"/>
                  <p:cNvSpPr>
                    <a:spLocks noChangeShapeType="1"/>
                  </p:cNvSpPr>
                  <p:nvPr/>
                </p:nvSpPr>
                <p:spPr bwMode="auto">
                  <a:xfrm>
                    <a:off x="1344325" y="3816969"/>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Line 11"/>
                  <p:cNvSpPr>
                    <a:spLocks noChangeShapeType="1"/>
                  </p:cNvSpPr>
                  <p:nvPr/>
                </p:nvSpPr>
                <p:spPr bwMode="auto">
                  <a:xfrm>
                    <a:off x="1344325" y="4032094"/>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Line 12"/>
                  <p:cNvSpPr>
                    <a:spLocks noChangeShapeType="1"/>
                  </p:cNvSpPr>
                  <p:nvPr/>
                </p:nvSpPr>
                <p:spPr bwMode="auto">
                  <a:xfrm>
                    <a:off x="1344325" y="4247219"/>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Line 13"/>
                  <p:cNvSpPr>
                    <a:spLocks noChangeShapeType="1"/>
                  </p:cNvSpPr>
                  <p:nvPr/>
                </p:nvSpPr>
                <p:spPr bwMode="auto">
                  <a:xfrm>
                    <a:off x="1509233"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6" name="Line 14"/>
                  <p:cNvSpPr>
                    <a:spLocks noChangeShapeType="1"/>
                  </p:cNvSpPr>
                  <p:nvPr/>
                </p:nvSpPr>
                <p:spPr bwMode="auto">
                  <a:xfrm>
                    <a:off x="1724881"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7" name="Line 15"/>
                  <p:cNvSpPr>
                    <a:spLocks noChangeShapeType="1"/>
                  </p:cNvSpPr>
                  <p:nvPr/>
                </p:nvSpPr>
                <p:spPr bwMode="auto">
                  <a:xfrm>
                    <a:off x="1915159"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8" name="Line 16"/>
                  <p:cNvSpPr>
                    <a:spLocks noChangeShapeType="1"/>
                  </p:cNvSpPr>
                  <p:nvPr/>
                </p:nvSpPr>
                <p:spPr bwMode="auto">
                  <a:xfrm>
                    <a:off x="2118122"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9" name="Line 17"/>
                  <p:cNvSpPr>
                    <a:spLocks noChangeShapeType="1"/>
                  </p:cNvSpPr>
                  <p:nvPr/>
                </p:nvSpPr>
                <p:spPr bwMode="auto">
                  <a:xfrm>
                    <a:off x="2308400"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0" name="Line 18"/>
                  <p:cNvSpPr>
                    <a:spLocks noChangeShapeType="1"/>
                  </p:cNvSpPr>
                  <p:nvPr/>
                </p:nvSpPr>
                <p:spPr bwMode="auto">
                  <a:xfrm>
                    <a:off x="2511363"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Line 19"/>
                  <p:cNvSpPr>
                    <a:spLocks noChangeShapeType="1"/>
                  </p:cNvSpPr>
                  <p:nvPr/>
                </p:nvSpPr>
                <p:spPr bwMode="auto">
                  <a:xfrm>
                    <a:off x="2701641"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2" name="Line 20"/>
                  <p:cNvSpPr>
                    <a:spLocks noChangeShapeType="1"/>
                  </p:cNvSpPr>
                  <p:nvPr/>
                </p:nvSpPr>
                <p:spPr bwMode="auto">
                  <a:xfrm>
                    <a:off x="2891919"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3" name="Line 21"/>
                  <p:cNvSpPr>
                    <a:spLocks noChangeShapeType="1"/>
                  </p:cNvSpPr>
                  <p:nvPr/>
                </p:nvSpPr>
                <p:spPr bwMode="auto">
                  <a:xfrm>
                    <a:off x="3094882"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4" name="Line 22"/>
                  <p:cNvSpPr>
                    <a:spLocks noChangeShapeType="1"/>
                  </p:cNvSpPr>
                  <p:nvPr/>
                </p:nvSpPr>
                <p:spPr bwMode="auto">
                  <a:xfrm>
                    <a:off x="3285160"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5" name="Line 23"/>
                  <p:cNvSpPr>
                    <a:spLocks noChangeShapeType="1"/>
                  </p:cNvSpPr>
                  <p:nvPr/>
                </p:nvSpPr>
                <p:spPr bwMode="auto">
                  <a:xfrm>
                    <a:off x="3475437"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6" name="Line 24"/>
                  <p:cNvSpPr>
                    <a:spLocks noChangeShapeType="1"/>
                  </p:cNvSpPr>
                  <p:nvPr/>
                </p:nvSpPr>
                <p:spPr bwMode="auto">
                  <a:xfrm>
                    <a:off x="3678401"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7" name="Line 25"/>
                  <p:cNvSpPr>
                    <a:spLocks noChangeShapeType="1"/>
                  </p:cNvSpPr>
                  <p:nvPr/>
                </p:nvSpPr>
                <p:spPr bwMode="auto">
                  <a:xfrm>
                    <a:off x="3868678"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8" name="Line 26"/>
                  <p:cNvSpPr>
                    <a:spLocks noChangeShapeType="1"/>
                  </p:cNvSpPr>
                  <p:nvPr/>
                </p:nvSpPr>
                <p:spPr bwMode="auto">
                  <a:xfrm>
                    <a:off x="4071642"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9" name="Line 27"/>
                  <p:cNvSpPr>
                    <a:spLocks noChangeShapeType="1"/>
                  </p:cNvSpPr>
                  <p:nvPr/>
                </p:nvSpPr>
                <p:spPr bwMode="auto">
                  <a:xfrm>
                    <a:off x="1344325" y="4462343"/>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0" name="Line 28"/>
                  <p:cNvSpPr>
                    <a:spLocks noChangeShapeType="1"/>
                  </p:cNvSpPr>
                  <p:nvPr/>
                </p:nvSpPr>
                <p:spPr bwMode="auto">
                  <a:xfrm>
                    <a:off x="1344325" y="2285788"/>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
            <p:nvSpPr>
              <p:cNvPr id="52" name="TextBox 51"/>
              <p:cNvSpPr txBox="1"/>
              <p:nvPr/>
            </p:nvSpPr>
            <p:spPr>
              <a:xfrm rot="16200000">
                <a:off x="-576610" y="3651857"/>
                <a:ext cx="1595309" cy="261610"/>
              </a:xfrm>
              <a:prstGeom prst="rect">
                <a:avLst/>
              </a:prstGeom>
              <a:noFill/>
            </p:spPr>
            <p:txBody>
              <a:bodyPr wrap="none" rtlCol="0">
                <a:spAutoFit/>
              </a:bodyPr>
              <a:lstStyle/>
              <a:p>
                <a:pPr algn="ctr"/>
                <a:r>
                  <a:rPr lang="en-GB" sz="1100" dirty="0" smtClean="0">
                    <a:solidFill>
                      <a:srgbClr val="000000"/>
                    </a:solidFill>
                  </a:rPr>
                  <a:t>Kaplan-Meier estimate</a:t>
                </a:r>
                <a:endParaRPr lang="en-GB" sz="1100" dirty="0">
                  <a:solidFill>
                    <a:srgbClr val="000000"/>
                  </a:solidFill>
                </a:endParaRPr>
              </a:p>
            </p:txBody>
          </p:sp>
          <p:sp>
            <p:nvSpPr>
              <p:cNvPr id="53" name="TextBox 52"/>
              <p:cNvSpPr txBox="1"/>
              <p:nvPr/>
            </p:nvSpPr>
            <p:spPr>
              <a:xfrm>
                <a:off x="297897" y="2166433"/>
                <a:ext cx="420307" cy="261610"/>
              </a:xfrm>
              <a:prstGeom prst="rect">
                <a:avLst/>
              </a:prstGeom>
              <a:noFill/>
            </p:spPr>
            <p:txBody>
              <a:bodyPr wrap="none" rtlCol="0">
                <a:spAutoFit/>
              </a:bodyPr>
              <a:lstStyle/>
              <a:p>
                <a:pPr algn="r"/>
                <a:r>
                  <a:rPr lang="en-GB" sz="1100" dirty="0" smtClean="0">
                    <a:solidFill>
                      <a:srgbClr val="000000"/>
                    </a:solidFill>
                  </a:rPr>
                  <a:t>100</a:t>
                </a:r>
                <a:endParaRPr lang="en-GB" sz="1100" dirty="0">
                  <a:solidFill>
                    <a:srgbClr val="000000"/>
                  </a:solidFill>
                </a:endParaRPr>
              </a:p>
            </p:txBody>
          </p:sp>
          <p:sp>
            <p:nvSpPr>
              <p:cNvPr id="54" name="TextBox 53"/>
              <p:cNvSpPr txBox="1"/>
              <p:nvPr/>
            </p:nvSpPr>
            <p:spPr>
              <a:xfrm>
                <a:off x="376444" y="2688996"/>
                <a:ext cx="341760" cy="261610"/>
              </a:xfrm>
              <a:prstGeom prst="rect">
                <a:avLst/>
              </a:prstGeom>
              <a:noFill/>
            </p:spPr>
            <p:txBody>
              <a:bodyPr wrap="none" rtlCol="0">
                <a:spAutoFit/>
              </a:bodyPr>
              <a:lstStyle/>
              <a:p>
                <a:pPr algn="r"/>
                <a:r>
                  <a:rPr lang="en-GB" sz="1100" dirty="0" smtClean="0">
                    <a:solidFill>
                      <a:srgbClr val="000000"/>
                    </a:solidFill>
                  </a:rPr>
                  <a:t>80</a:t>
                </a:r>
                <a:endParaRPr lang="en-GB" sz="1100" dirty="0">
                  <a:solidFill>
                    <a:srgbClr val="000000"/>
                  </a:solidFill>
                </a:endParaRPr>
              </a:p>
            </p:txBody>
          </p:sp>
          <p:sp>
            <p:nvSpPr>
              <p:cNvPr id="55" name="TextBox 54"/>
              <p:cNvSpPr txBox="1"/>
              <p:nvPr/>
            </p:nvSpPr>
            <p:spPr>
              <a:xfrm>
                <a:off x="376444" y="3211559"/>
                <a:ext cx="341760" cy="261610"/>
              </a:xfrm>
              <a:prstGeom prst="rect">
                <a:avLst/>
              </a:prstGeom>
              <a:noFill/>
            </p:spPr>
            <p:txBody>
              <a:bodyPr wrap="none" rtlCol="0">
                <a:spAutoFit/>
              </a:bodyPr>
              <a:lstStyle/>
              <a:p>
                <a:pPr algn="r"/>
                <a:r>
                  <a:rPr lang="en-GB" sz="1100" dirty="0" smtClean="0">
                    <a:solidFill>
                      <a:srgbClr val="000000"/>
                    </a:solidFill>
                  </a:rPr>
                  <a:t>60</a:t>
                </a:r>
                <a:endParaRPr lang="en-GB" sz="1100" dirty="0">
                  <a:solidFill>
                    <a:srgbClr val="000000"/>
                  </a:solidFill>
                </a:endParaRPr>
              </a:p>
            </p:txBody>
          </p:sp>
          <p:sp>
            <p:nvSpPr>
              <p:cNvPr id="56" name="TextBox 55"/>
              <p:cNvSpPr txBox="1"/>
              <p:nvPr/>
            </p:nvSpPr>
            <p:spPr>
              <a:xfrm>
                <a:off x="376444" y="3742550"/>
                <a:ext cx="341760" cy="261610"/>
              </a:xfrm>
              <a:prstGeom prst="rect">
                <a:avLst/>
              </a:prstGeom>
              <a:noFill/>
            </p:spPr>
            <p:txBody>
              <a:bodyPr wrap="none" rtlCol="0">
                <a:spAutoFit/>
              </a:bodyPr>
              <a:lstStyle/>
              <a:p>
                <a:pPr algn="r"/>
                <a:r>
                  <a:rPr lang="en-GB" sz="1100" dirty="0" smtClean="0">
                    <a:solidFill>
                      <a:srgbClr val="000000"/>
                    </a:solidFill>
                  </a:rPr>
                  <a:t>40</a:t>
                </a:r>
                <a:endParaRPr lang="en-GB" sz="1100" dirty="0">
                  <a:solidFill>
                    <a:srgbClr val="000000"/>
                  </a:solidFill>
                </a:endParaRPr>
              </a:p>
            </p:txBody>
          </p:sp>
          <p:sp>
            <p:nvSpPr>
              <p:cNvPr id="57" name="TextBox 56"/>
              <p:cNvSpPr txBox="1"/>
              <p:nvPr/>
            </p:nvSpPr>
            <p:spPr>
              <a:xfrm>
                <a:off x="376444" y="4252471"/>
                <a:ext cx="341760" cy="261610"/>
              </a:xfrm>
              <a:prstGeom prst="rect">
                <a:avLst/>
              </a:prstGeom>
              <a:noFill/>
            </p:spPr>
            <p:txBody>
              <a:bodyPr wrap="none" rtlCol="0">
                <a:spAutoFit/>
              </a:bodyPr>
              <a:lstStyle/>
              <a:p>
                <a:pPr algn="r"/>
                <a:r>
                  <a:rPr lang="en-GB" sz="1100" dirty="0" smtClean="0">
                    <a:solidFill>
                      <a:srgbClr val="000000"/>
                    </a:solidFill>
                  </a:rPr>
                  <a:t>20</a:t>
                </a:r>
                <a:endParaRPr lang="en-GB" sz="1100" dirty="0">
                  <a:solidFill>
                    <a:srgbClr val="000000"/>
                  </a:solidFill>
                </a:endParaRPr>
              </a:p>
            </p:txBody>
          </p:sp>
          <p:sp>
            <p:nvSpPr>
              <p:cNvPr id="58" name="TextBox 57"/>
              <p:cNvSpPr txBox="1"/>
              <p:nvPr/>
            </p:nvSpPr>
            <p:spPr>
              <a:xfrm>
                <a:off x="454991" y="4775034"/>
                <a:ext cx="263213" cy="261610"/>
              </a:xfrm>
              <a:prstGeom prst="rect">
                <a:avLst/>
              </a:prstGeom>
              <a:noFill/>
            </p:spPr>
            <p:txBody>
              <a:bodyPr wrap="none" rtlCol="0">
                <a:spAutoFit/>
              </a:bodyPr>
              <a:lstStyle/>
              <a:p>
                <a:pPr algn="r"/>
                <a:r>
                  <a:rPr lang="en-GB" sz="1100" dirty="0" smtClean="0">
                    <a:solidFill>
                      <a:srgbClr val="000000"/>
                    </a:solidFill>
                  </a:rPr>
                  <a:t>0</a:t>
                </a:r>
                <a:endParaRPr lang="en-GB" sz="1100" dirty="0">
                  <a:solidFill>
                    <a:srgbClr val="000000"/>
                  </a:solidFill>
                </a:endParaRPr>
              </a:p>
            </p:txBody>
          </p:sp>
          <p:sp>
            <p:nvSpPr>
              <p:cNvPr id="59" name="TextBox 58"/>
              <p:cNvSpPr txBox="1"/>
              <p:nvPr/>
            </p:nvSpPr>
            <p:spPr>
              <a:xfrm>
                <a:off x="1862934" y="5324852"/>
                <a:ext cx="1091967" cy="261610"/>
              </a:xfrm>
              <a:prstGeom prst="rect">
                <a:avLst/>
              </a:prstGeom>
              <a:noFill/>
            </p:spPr>
            <p:txBody>
              <a:bodyPr wrap="none" rtlCol="0">
                <a:spAutoFit/>
              </a:bodyPr>
              <a:lstStyle/>
              <a:p>
                <a:pPr algn="ctr"/>
                <a:r>
                  <a:rPr lang="en-GB" sz="1100" dirty="0" smtClean="0">
                    <a:solidFill>
                      <a:srgbClr val="000000"/>
                    </a:solidFill>
                  </a:rPr>
                  <a:t>Time (months)</a:t>
                </a:r>
                <a:endParaRPr lang="en-GB" sz="1100" dirty="0">
                  <a:solidFill>
                    <a:srgbClr val="000000"/>
                  </a:solidFill>
                </a:endParaRPr>
              </a:p>
            </p:txBody>
          </p:sp>
          <p:sp>
            <p:nvSpPr>
              <p:cNvPr id="60" name="Rectangle 59"/>
              <p:cNvSpPr/>
              <p:nvPr/>
            </p:nvSpPr>
            <p:spPr>
              <a:xfrm>
                <a:off x="3006403" y="2909725"/>
                <a:ext cx="1897481" cy="280729"/>
              </a:xfrm>
              <a:prstGeom prst="rect">
                <a:avLst/>
              </a:prstGeom>
            </p:spPr>
            <p:txBody>
              <a:bodyPr wrap="none">
                <a:spAutoFit/>
              </a:bodyPr>
              <a:lstStyle/>
              <a:p>
                <a:r>
                  <a:rPr lang="en-GB" sz="1000" dirty="0" smtClean="0"/>
                  <a:t>Panitumumab+FOLFOX4</a:t>
                </a:r>
                <a:endParaRPr lang="en-GB" sz="1000" dirty="0"/>
              </a:p>
            </p:txBody>
          </p:sp>
          <p:sp>
            <p:nvSpPr>
              <p:cNvPr id="61" name="Rectangle 60"/>
              <p:cNvSpPr/>
              <p:nvPr/>
            </p:nvSpPr>
            <p:spPr>
              <a:xfrm>
                <a:off x="3006403" y="3266721"/>
                <a:ext cx="1112805" cy="246221"/>
              </a:xfrm>
              <a:prstGeom prst="rect">
                <a:avLst/>
              </a:prstGeom>
            </p:spPr>
            <p:txBody>
              <a:bodyPr wrap="none">
                <a:spAutoFit/>
              </a:bodyPr>
              <a:lstStyle/>
              <a:p>
                <a:r>
                  <a:rPr lang="en-GB" sz="1000" dirty="0" smtClean="0"/>
                  <a:t>FOLFOX4 alone</a:t>
                </a:r>
                <a:endParaRPr lang="en-GB" sz="1000" dirty="0"/>
              </a:p>
            </p:txBody>
          </p:sp>
          <p:sp>
            <p:nvSpPr>
              <p:cNvPr id="62" name="Rectangle 61"/>
              <p:cNvSpPr/>
              <p:nvPr/>
            </p:nvSpPr>
            <p:spPr>
              <a:xfrm>
                <a:off x="3006403" y="3515434"/>
                <a:ext cx="841091" cy="280729"/>
              </a:xfrm>
              <a:prstGeom prst="rect">
                <a:avLst/>
              </a:prstGeom>
            </p:spPr>
            <p:txBody>
              <a:bodyPr wrap="none">
                <a:spAutoFit/>
              </a:bodyPr>
              <a:lstStyle/>
              <a:p>
                <a:r>
                  <a:rPr lang="en-GB" sz="1000" dirty="0" smtClean="0"/>
                  <a:t>Censored</a:t>
                </a:r>
                <a:endParaRPr lang="en-GB" sz="1000" dirty="0"/>
              </a:p>
            </p:txBody>
          </p:sp>
        </p:grpSp>
        <p:sp>
          <p:nvSpPr>
            <p:cNvPr id="18" name="Freeform 29"/>
            <p:cNvSpPr>
              <a:spLocks/>
            </p:cNvSpPr>
            <p:nvPr/>
          </p:nvSpPr>
          <p:spPr bwMode="auto">
            <a:xfrm>
              <a:off x="863495" y="2273131"/>
              <a:ext cx="2907236" cy="2591946"/>
            </a:xfrm>
            <a:custGeom>
              <a:avLst/>
              <a:gdLst>
                <a:gd name="T0" fmla="*/ 166 w 203"/>
                <a:gd name="T1" fmla="*/ 171 h 171"/>
                <a:gd name="T2" fmla="*/ 162 w 203"/>
                <a:gd name="T3" fmla="*/ 169 h 171"/>
                <a:gd name="T4" fmla="*/ 148 w 203"/>
                <a:gd name="T5" fmla="*/ 167 h 171"/>
                <a:gd name="T6" fmla="*/ 145 w 203"/>
                <a:gd name="T7" fmla="*/ 165 h 171"/>
                <a:gd name="T8" fmla="*/ 140 w 203"/>
                <a:gd name="T9" fmla="*/ 164 h 171"/>
                <a:gd name="T10" fmla="*/ 133 w 203"/>
                <a:gd name="T11" fmla="*/ 163 h 171"/>
                <a:gd name="T12" fmla="*/ 128 w 203"/>
                <a:gd name="T13" fmla="*/ 161 h 171"/>
                <a:gd name="T14" fmla="*/ 121 w 203"/>
                <a:gd name="T15" fmla="*/ 160 h 171"/>
                <a:gd name="T16" fmla="*/ 108 w 203"/>
                <a:gd name="T17" fmla="*/ 158 h 171"/>
                <a:gd name="T18" fmla="*/ 99 w 203"/>
                <a:gd name="T19" fmla="*/ 157 h 171"/>
                <a:gd name="T20" fmla="*/ 92 w 203"/>
                <a:gd name="T21" fmla="*/ 156 h 171"/>
                <a:gd name="T22" fmla="*/ 89 w 203"/>
                <a:gd name="T23" fmla="*/ 154 h 171"/>
                <a:gd name="T24" fmla="*/ 86 w 203"/>
                <a:gd name="T25" fmla="*/ 153 h 171"/>
                <a:gd name="T26" fmla="*/ 82 w 203"/>
                <a:gd name="T27" fmla="*/ 151 h 171"/>
                <a:gd name="T28" fmla="*/ 80 w 203"/>
                <a:gd name="T29" fmla="*/ 147 h 171"/>
                <a:gd name="T30" fmla="*/ 75 w 203"/>
                <a:gd name="T31" fmla="*/ 146 h 171"/>
                <a:gd name="T32" fmla="*/ 71 w 203"/>
                <a:gd name="T33" fmla="*/ 142 h 171"/>
                <a:gd name="T34" fmla="*/ 66 w 203"/>
                <a:gd name="T35" fmla="*/ 141 h 171"/>
                <a:gd name="T36" fmla="*/ 64 w 203"/>
                <a:gd name="T37" fmla="*/ 139 h 171"/>
                <a:gd name="T38" fmla="*/ 61 w 203"/>
                <a:gd name="T39" fmla="*/ 135 h 171"/>
                <a:gd name="T40" fmla="*/ 60 w 203"/>
                <a:gd name="T41" fmla="*/ 133 h 171"/>
                <a:gd name="T42" fmla="*/ 57 w 203"/>
                <a:gd name="T43" fmla="*/ 129 h 171"/>
                <a:gd name="T44" fmla="*/ 55 w 203"/>
                <a:gd name="T45" fmla="*/ 126 h 171"/>
                <a:gd name="T46" fmla="*/ 50 w 203"/>
                <a:gd name="T47" fmla="*/ 120 h 171"/>
                <a:gd name="T48" fmla="*/ 48 w 203"/>
                <a:gd name="T49" fmla="*/ 118 h 171"/>
                <a:gd name="T50" fmla="*/ 46 w 203"/>
                <a:gd name="T51" fmla="*/ 114 h 171"/>
                <a:gd name="T52" fmla="*/ 44 w 203"/>
                <a:gd name="T53" fmla="*/ 109 h 171"/>
                <a:gd name="T54" fmla="*/ 43 w 203"/>
                <a:gd name="T55" fmla="*/ 104 h 171"/>
                <a:gd name="T56" fmla="*/ 40 w 203"/>
                <a:gd name="T57" fmla="*/ 99 h 171"/>
                <a:gd name="T58" fmla="*/ 37 w 203"/>
                <a:gd name="T59" fmla="*/ 92 h 171"/>
                <a:gd name="T60" fmla="*/ 34 w 203"/>
                <a:gd name="T61" fmla="*/ 89 h 171"/>
                <a:gd name="T62" fmla="*/ 31 w 203"/>
                <a:gd name="T63" fmla="*/ 82 h 171"/>
                <a:gd name="T64" fmla="*/ 29 w 203"/>
                <a:gd name="T65" fmla="*/ 77 h 171"/>
                <a:gd name="T66" fmla="*/ 28 w 203"/>
                <a:gd name="T67" fmla="*/ 72 h 171"/>
                <a:gd name="T68" fmla="*/ 26 w 203"/>
                <a:gd name="T69" fmla="*/ 70 h 171"/>
                <a:gd name="T70" fmla="*/ 24 w 203"/>
                <a:gd name="T71" fmla="*/ 66 h 171"/>
                <a:gd name="T72" fmla="*/ 22 w 203"/>
                <a:gd name="T73" fmla="*/ 56 h 171"/>
                <a:gd name="T74" fmla="*/ 20 w 203"/>
                <a:gd name="T75" fmla="*/ 51 h 171"/>
                <a:gd name="T76" fmla="*/ 17 w 203"/>
                <a:gd name="T77" fmla="*/ 46 h 171"/>
                <a:gd name="T78" fmla="*/ 15 w 203"/>
                <a:gd name="T79" fmla="*/ 44 h 171"/>
                <a:gd name="T80" fmla="*/ 13 w 203"/>
                <a:gd name="T81" fmla="*/ 28 h 171"/>
                <a:gd name="T82" fmla="*/ 9 w 203"/>
                <a:gd name="T83" fmla="*/ 24 h 171"/>
                <a:gd name="T84" fmla="*/ 8 w 203"/>
                <a:gd name="T85" fmla="*/ 21 h 171"/>
                <a:gd name="T86" fmla="*/ 5 w 203"/>
                <a:gd name="T87" fmla="*/ 4 h 171"/>
                <a:gd name="T88" fmla="*/ 2 w 203"/>
                <a:gd name="T89" fmla="*/ 2 h 171"/>
                <a:gd name="T90" fmla="*/ 0 w 203"/>
                <a:gd name="T9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171">
                  <a:moveTo>
                    <a:pt x="203" y="171"/>
                  </a:moveTo>
                  <a:lnTo>
                    <a:pt x="166" y="171"/>
                  </a:lnTo>
                  <a:lnTo>
                    <a:pt x="166" y="169"/>
                  </a:lnTo>
                  <a:lnTo>
                    <a:pt x="162" y="169"/>
                  </a:lnTo>
                  <a:lnTo>
                    <a:pt x="162" y="167"/>
                  </a:lnTo>
                  <a:lnTo>
                    <a:pt x="148" y="167"/>
                  </a:lnTo>
                  <a:lnTo>
                    <a:pt x="148" y="165"/>
                  </a:lnTo>
                  <a:lnTo>
                    <a:pt x="145" y="165"/>
                  </a:lnTo>
                  <a:lnTo>
                    <a:pt x="145" y="164"/>
                  </a:lnTo>
                  <a:lnTo>
                    <a:pt x="140" y="164"/>
                  </a:lnTo>
                  <a:lnTo>
                    <a:pt x="140" y="163"/>
                  </a:lnTo>
                  <a:lnTo>
                    <a:pt x="133" y="163"/>
                  </a:lnTo>
                  <a:lnTo>
                    <a:pt x="133" y="161"/>
                  </a:lnTo>
                  <a:lnTo>
                    <a:pt x="128" y="161"/>
                  </a:lnTo>
                  <a:lnTo>
                    <a:pt x="128" y="160"/>
                  </a:lnTo>
                  <a:lnTo>
                    <a:pt x="121" y="160"/>
                  </a:lnTo>
                  <a:lnTo>
                    <a:pt x="121" y="158"/>
                  </a:lnTo>
                  <a:lnTo>
                    <a:pt x="108" y="158"/>
                  </a:lnTo>
                  <a:lnTo>
                    <a:pt x="108" y="157"/>
                  </a:lnTo>
                  <a:lnTo>
                    <a:pt x="99" y="157"/>
                  </a:lnTo>
                  <a:lnTo>
                    <a:pt x="99" y="156"/>
                  </a:lnTo>
                  <a:lnTo>
                    <a:pt x="92" y="156"/>
                  </a:lnTo>
                  <a:lnTo>
                    <a:pt x="92" y="154"/>
                  </a:lnTo>
                  <a:lnTo>
                    <a:pt x="89" y="154"/>
                  </a:lnTo>
                  <a:lnTo>
                    <a:pt x="89" y="153"/>
                  </a:lnTo>
                  <a:lnTo>
                    <a:pt x="86" y="153"/>
                  </a:lnTo>
                  <a:lnTo>
                    <a:pt x="86" y="151"/>
                  </a:lnTo>
                  <a:lnTo>
                    <a:pt x="82" y="151"/>
                  </a:lnTo>
                  <a:lnTo>
                    <a:pt x="80" y="151"/>
                  </a:lnTo>
                  <a:lnTo>
                    <a:pt x="80" y="147"/>
                  </a:lnTo>
                  <a:lnTo>
                    <a:pt x="75" y="147"/>
                  </a:lnTo>
                  <a:lnTo>
                    <a:pt x="75" y="146"/>
                  </a:lnTo>
                  <a:lnTo>
                    <a:pt x="71" y="146"/>
                  </a:lnTo>
                  <a:lnTo>
                    <a:pt x="71" y="142"/>
                  </a:lnTo>
                  <a:lnTo>
                    <a:pt x="66" y="142"/>
                  </a:lnTo>
                  <a:lnTo>
                    <a:pt x="66" y="141"/>
                  </a:lnTo>
                  <a:lnTo>
                    <a:pt x="64" y="141"/>
                  </a:lnTo>
                  <a:lnTo>
                    <a:pt x="64" y="139"/>
                  </a:lnTo>
                  <a:lnTo>
                    <a:pt x="61" y="139"/>
                  </a:lnTo>
                  <a:lnTo>
                    <a:pt x="61" y="135"/>
                  </a:lnTo>
                  <a:lnTo>
                    <a:pt x="60" y="135"/>
                  </a:lnTo>
                  <a:lnTo>
                    <a:pt x="60" y="133"/>
                  </a:lnTo>
                  <a:lnTo>
                    <a:pt x="57" y="133"/>
                  </a:lnTo>
                  <a:lnTo>
                    <a:pt x="57" y="129"/>
                  </a:lnTo>
                  <a:lnTo>
                    <a:pt x="55" y="129"/>
                  </a:lnTo>
                  <a:lnTo>
                    <a:pt x="55" y="126"/>
                  </a:lnTo>
                  <a:lnTo>
                    <a:pt x="50" y="126"/>
                  </a:lnTo>
                  <a:lnTo>
                    <a:pt x="50" y="120"/>
                  </a:lnTo>
                  <a:lnTo>
                    <a:pt x="48" y="120"/>
                  </a:lnTo>
                  <a:lnTo>
                    <a:pt x="48" y="118"/>
                  </a:lnTo>
                  <a:lnTo>
                    <a:pt x="46" y="118"/>
                  </a:lnTo>
                  <a:lnTo>
                    <a:pt x="46" y="114"/>
                  </a:lnTo>
                  <a:lnTo>
                    <a:pt x="44" y="114"/>
                  </a:lnTo>
                  <a:lnTo>
                    <a:pt x="44" y="109"/>
                  </a:lnTo>
                  <a:lnTo>
                    <a:pt x="43" y="109"/>
                  </a:lnTo>
                  <a:lnTo>
                    <a:pt x="43" y="104"/>
                  </a:lnTo>
                  <a:lnTo>
                    <a:pt x="40" y="104"/>
                  </a:lnTo>
                  <a:lnTo>
                    <a:pt x="40" y="99"/>
                  </a:lnTo>
                  <a:lnTo>
                    <a:pt x="37" y="99"/>
                  </a:lnTo>
                  <a:lnTo>
                    <a:pt x="37" y="92"/>
                  </a:lnTo>
                  <a:lnTo>
                    <a:pt x="34" y="92"/>
                  </a:lnTo>
                  <a:lnTo>
                    <a:pt x="34" y="89"/>
                  </a:lnTo>
                  <a:lnTo>
                    <a:pt x="31" y="89"/>
                  </a:lnTo>
                  <a:lnTo>
                    <a:pt x="31" y="82"/>
                  </a:lnTo>
                  <a:lnTo>
                    <a:pt x="29" y="82"/>
                  </a:lnTo>
                  <a:lnTo>
                    <a:pt x="29" y="77"/>
                  </a:lnTo>
                  <a:lnTo>
                    <a:pt x="28" y="77"/>
                  </a:lnTo>
                  <a:lnTo>
                    <a:pt x="28" y="72"/>
                  </a:lnTo>
                  <a:lnTo>
                    <a:pt x="26" y="72"/>
                  </a:lnTo>
                  <a:lnTo>
                    <a:pt x="26" y="70"/>
                  </a:lnTo>
                  <a:lnTo>
                    <a:pt x="24" y="70"/>
                  </a:lnTo>
                  <a:lnTo>
                    <a:pt x="24" y="66"/>
                  </a:lnTo>
                  <a:lnTo>
                    <a:pt x="22" y="66"/>
                  </a:lnTo>
                  <a:lnTo>
                    <a:pt x="22" y="56"/>
                  </a:lnTo>
                  <a:lnTo>
                    <a:pt x="22" y="51"/>
                  </a:lnTo>
                  <a:lnTo>
                    <a:pt x="20" y="51"/>
                  </a:lnTo>
                  <a:lnTo>
                    <a:pt x="20" y="46"/>
                  </a:lnTo>
                  <a:lnTo>
                    <a:pt x="17" y="46"/>
                  </a:lnTo>
                  <a:lnTo>
                    <a:pt x="17" y="44"/>
                  </a:lnTo>
                  <a:lnTo>
                    <a:pt x="15" y="44"/>
                  </a:lnTo>
                  <a:lnTo>
                    <a:pt x="15" y="28"/>
                  </a:lnTo>
                  <a:lnTo>
                    <a:pt x="13" y="28"/>
                  </a:lnTo>
                  <a:lnTo>
                    <a:pt x="13" y="24"/>
                  </a:lnTo>
                  <a:lnTo>
                    <a:pt x="9" y="24"/>
                  </a:lnTo>
                  <a:lnTo>
                    <a:pt x="9" y="21"/>
                  </a:lnTo>
                  <a:lnTo>
                    <a:pt x="8" y="21"/>
                  </a:lnTo>
                  <a:lnTo>
                    <a:pt x="8" y="4"/>
                  </a:lnTo>
                  <a:lnTo>
                    <a:pt x="5" y="4"/>
                  </a:lnTo>
                  <a:lnTo>
                    <a:pt x="5" y="2"/>
                  </a:lnTo>
                  <a:lnTo>
                    <a:pt x="2" y="2"/>
                  </a:lnTo>
                  <a:lnTo>
                    <a:pt x="2"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p:nvSpPr>
          <p:spPr bwMode="auto">
            <a:xfrm>
              <a:off x="863494" y="2273130"/>
              <a:ext cx="3182725" cy="2627051"/>
            </a:xfrm>
            <a:custGeom>
              <a:avLst/>
              <a:gdLst>
                <a:gd name="T0" fmla="*/ 194 w 211"/>
                <a:gd name="T1" fmla="*/ 172 h 172"/>
                <a:gd name="T2" fmla="*/ 187 w 211"/>
                <a:gd name="T3" fmla="*/ 169 h 172"/>
                <a:gd name="T4" fmla="*/ 185 w 211"/>
                <a:gd name="T5" fmla="*/ 167 h 172"/>
                <a:gd name="T6" fmla="*/ 176 w 211"/>
                <a:gd name="T7" fmla="*/ 165 h 172"/>
                <a:gd name="T8" fmla="*/ 163 w 211"/>
                <a:gd name="T9" fmla="*/ 163 h 172"/>
                <a:gd name="T10" fmla="*/ 162 w 211"/>
                <a:gd name="T11" fmla="*/ 160 h 172"/>
                <a:gd name="T12" fmla="*/ 156 w 211"/>
                <a:gd name="T13" fmla="*/ 158 h 172"/>
                <a:gd name="T14" fmla="*/ 140 w 211"/>
                <a:gd name="T15" fmla="*/ 157 h 172"/>
                <a:gd name="T16" fmla="*/ 126 w 211"/>
                <a:gd name="T17" fmla="*/ 155 h 172"/>
                <a:gd name="T18" fmla="*/ 121 w 211"/>
                <a:gd name="T19" fmla="*/ 153 h 172"/>
                <a:gd name="T20" fmla="*/ 117 w 211"/>
                <a:gd name="T21" fmla="*/ 151 h 172"/>
                <a:gd name="T22" fmla="*/ 114 w 211"/>
                <a:gd name="T23" fmla="*/ 149 h 172"/>
                <a:gd name="T24" fmla="*/ 111 w 211"/>
                <a:gd name="T25" fmla="*/ 147 h 172"/>
                <a:gd name="T26" fmla="*/ 108 w 211"/>
                <a:gd name="T27" fmla="*/ 144 h 172"/>
                <a:gd name="T28" fmla="*/ 106 w 211"/>
                <a:gd name="T29" fmla="*/ 142 h 172"/>
                <a:gd name="T30" fmla="*/ 99 w 211"/>
                <a:gd name="T31" fmla="*/ 140 h 172"/>
                <a:gd name="T32" fmla="*/ 98 w 211"/>
                <a:gd name="T33" fmla="*/ 139 h 172"/>
                <a:gd name="T34" fmla="*/ 96 w 211"/>
                <a:gd name="T35" fmla="*/ 137 h 172"/>
                <a:gd name="T36" fmla="*/ 93 w 211"/>
                <a:gd name="T37" fmla="*/ 134 h 172"/>
                <a:gd name="T38" fmla="*/ 91 w 211"/>
                <a:gd name="T39" fmla="*/ 133 h 172"/>
                <a:gd name="T40" fmla="*/ 83 w 211"/>
                <a:gd name="T41" fmla="*/ 131 h 172"/>
                <a:gd name="T42" fmla="*/ 79 w 211"/>
                <a:gd name="T43" fmla="*/ 128 h 172"/>
                <a:gd name="T44" fmla="*/ 73 w 211"/>
                <a:gd name="T45" fmla="*/ 127 h 172"/>
                <a:gd name="T46" fmla="*/ 70 w 211"/>
                <a:gd name="T47" fmla="*/ 128 h 172"/>
                <a:gd name="T48" fmla="*/ 69 w 211"/>
                <a:gd name="T49" fmla="*/ 125 h 172"/>
                <a:gd name="T50" fmla="*/ 67 w 211"/>
                <a:gd name="T51" fmla="*/ 123 h 172"/>
                <a:gd name="T52" fmla="*/ 65 w 211"/>
                <a:gd name="T53" fmla="*/ 121 h 172"/>
                <a:gd name="T54" fmla="*/ 63 w 211"/>
                <a:gd name="T55" fmla="*/ 119 h 172"/>
                <a:gd name="T56" fmla="*/ 60 w 211"/>
                <a:gd name="T57" fmla="*/ 118 h 172"/>
                <a:gd name="T58" fmla="*/ 57 w 211"/>
                <a:gd name="T59" fmla="*/ 112 h 172"/>
                <a:gd name="T60" fmla="*/ 54 w 211"/>
                <a:gd name="T61" fmla="*/ 108 h 172"/>
                <a:gd name="T62" fmla="*/ 53 w 211"/>
                <a:gd name="T63" fmla="*/ 106 h 172"/>
                <a:gd name="T64" fmla="*/ 51 w 211"/>
                <a:gd name="T65" fmla="*/ 103 h 172"/>
                <a:gd name="T66" fmla="*/ 50 w 211"/>
                <a:gd name="T67" fmla="*/ 98 h 172"/>
                <a:gd name="T68" fmla="*/ 48 w 211"/>
                <a:gd name="T69" fmla="*/ 95 h 172"/>
                <a:gd name="T70" fmla="*/ 47 w 211"/>
                <a:gd name="T71" fmla="*/ 91 h 172"/>
                <a:gd name="T72" fmla="*/ 44 w 211"/>
                <a:gd name="T73" fmla="*/ 90 h 172"/>
                <a:gd name="T74" fmla="*/ 42 w 211"/>
                <a:gd name="T75" fmla="*/ 87 h 172"/>
                <a:gd name="T76" fmla="*/ 40 w 211"/>
                <a:gd name="T77" fmla="*/ 84 h 172"/>
                <a:gd name="T78" fmla="*/ 38 w 211"/>
                <a:gd name="T79" fmla="*/ 83 h 172"/>
                <a:gd name="T80" fmla="*/ 37 w 211"/>
                <a:gd name="T81" fmla="*/ 79 h 172"/>
                <a:gd name="T82" fmla="*/ 36 w 211"/>
                <a:gd name="T83" fmla="*/ 75 h 172"/>
                <a:gd name="T84" fmla="*/ 34 w 211"/>
                <a:gd name="T85" fmla="*/ 71 h 172"/>
                <a:gd name="T86" fmla="*/ 32 w 211"/>
                <a:gd name="T87" fmla="*/ 68 h 172"/>
                <a:gd name="T88" fmla="*/ 30 w 211"/>
                <a:gd name="T89" fmla="*/ 66 h 172"/>
                <a:gd name="T90" fmla="*/ 28 w 211"/>
                <a:gd name="T91" fmla="*/ 62 h 172"/>
                <a:gd name="T92" fmla="*/ 26 w 211"/>
                <a:gd name="T93" fmla="*/ 58 h 172"/>
                <a:gd name="T94" fmla="*/ 25 w 211"/>
                <a:gd name="T95" fmla="*/ 56 h 172"/>
                <a:gd name="T96" fmla="*/ 23 w 211"/>
                <a:gd name="T97" fmla="*/ 52 h 172"/>
                <a:gd name="T98" fmla="*/ 22 w 211"/>
                <a:gd name="T99" fmla="*/ 46 h 172"/>
                <a:gd name="T100" fmla="*/ 20 w 211"/>
                <a:gd name="T101" fmla="*/ 41 h 172"/>
                <a:gd name="T102" fmla="*/ 19 w 211"/>
                <a:gd name="T103" fmla="*/ 35 h 172"/>
                <a:gd name="T104" fmla="*/ 17 w 211"/>
                <a:gd name="T105" fmla="*/ 32 h 172"/>
                <a:gd name="T106" fmla="*/ 16 w 211"/>
                <a:gd name="T107" fmla="*/ 30 h 172"/>
                <a:gd name="T108" fmla="*/ 14 w 211"/>
                <a:gd name="T109" fmla="*/ 25 h 172"/>
                <a:gd name="T110" fmla="*/ 12 w 211"/>
                <a:gd name="T111" fmla="*/ 16 h 172"/>
                <a:gd name="T112" fmla="*/ 10 w 211"/>
                <a:gd name="T113" fmla="*/ 14 h 172"/>
                <a:gd name="T114" fmla="*/ 8 w 211"/>
                <a:gd name="T115" fmla="*/ 13 h 172"/>
                <a:gd name="T116" fmla="*/ 7 w 211"/>
                <a:gd name="T117" fmla="*/ 9 h 172"/>
                <a:gd name="T118" fmla="*/ 5 w 211"/>
                <a:gd name="T119" fmla="*/ 4 h 172"/>
                <a:gd name="T120" fmla="*/ 3 w 211"/>
                <a:gd name="T121" fmla="*/ 2 h 172"/>
                <a:gd name="T122" fmla="*/ 0 w 211"/>
                <a:gd name="T12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 h="172">
                  <a:moveTo>
                    <a:pt x="211" y="172"/>
                  </a:moveTo>
                  <a:lnTo>
                    <a:pt x="194" y="172"/>
                  </a:lnTo>
                  <a:lnTo>
                    <a:pt x="194" y="169"/>
                  </a:lnTo>
                  <a:lnTo>
                    <a:pt x="187" y="169"/>
                  </a:lnTo>
                  <a:lnTo>
                    <a:pt x="187" y="167"/>
                  </a:lnTo>
                  <a:lnTo>
                    <a:pt x="185" y="167"/>
                  </a:lnTo>
                  <a:lnTo>
                    <a:pt x="185" y="165"/>
                  </a:lnTo>
                  <a:lnTo>
                    <a:pt x="176" y="165"/>
                  </a:lnTo>
                  <a:lnTo>
                    <a:pt x="176" y="163"/>
                  </a:lnTo>
                  <a:lnTo>
                    <a:pt x="163" y="163"/>
                  </a:lnTo>
                  <a:lnTo>
                    <a:pt x="163" y="160"/>
                  </a:lnTo>
                  <a:lnTo>
                    <a:pt x="162" y="160"/>
                  </a:lnTo>
                  <a:lnTo>
                    <a:pt x="162" y="158"/>
                  </a:lnTo>
                  <a:lnTo>
                    <a:pt x="156" y="158"/>
                  </a:lnTo>
                  <a:lnTo>
                    <a:pt x="156" y="157"/>
                  </a:lnTo>
                  <a:lnTo>
                    <a:pt x="140" y="157"/>
                  </a:lnTo>
                  <a:lnTo>
                    <a:pt x="140" y="155"/>
                  </a:lnTo>
                  <a:lnTo>
                    <a:pt x="126" y="155"/>
                  </a:lnTo>
                  <a:lnTo>
                    <a:pt x="126" y="153"/>
                  </a:lnTo>
                  <a:lnTo>
                    <a:pt x="121" y="153"/>
                  </a:lnTo>
                  <a:lnTo>
                    <a:pt x="121" y="151"/>
                  </a:lnTo>
                  <a:lnTo>
                    <a:pt x="117" y="151"/>
                  </a:lnTo>
                  <a:lnTo>
                    <a:pt x="117" y="149"/>
                  </a:lnTo>
                  <a:lnTo>
                    <a:pt x="114" y="149"/>
                  </a:lnTo>
                  <a:lnTo>
                    <a:pt x="114" y="147"/>
                  </a:lnTo>
                  <a:lnTo>
                    <a:pt x="111" y="147"/>
                  </a:lnTo>
                  <a:lnTo>
                    <a:pt x="111" y="144"/>
                  </a:lnTo>
                  <a:lnTo>
                    <a:pt x="108" y="144"/>
                  </a:lnTo>
                  <a:lnTo>
                    <a:pt x="108" y="142"/>
                  </a:lnTo>
                  <a:lnTo>
                    <a:pt x="106" y="142"/>
                  </a:lnTo>
                  <a:lnTo>
                    <a:pt x="106" y="140"/>
                  </a:lnTo>
                  <a:lnTo>
                    <a:pt x="99" y="140"/>
                  </a:lnTo>
                  <a:lnTo>
                    <a:pt x="99" y="139"/>
                  </a:lnTo>
                  <a:lnTo>
                    <a:pt x="98" y="139"/>
                  </a:lnTo>
                  <a:lnTo>
                    <a:pt x="98" y="137"/>
                  </a:lnTo>
                  <a:lnTo>
                    <a:pt x="96" y="137"/>
                  </a:lnTo>
                  <a:lnTo>
                    <a:pt x="93" y="137"/>
                  </a:lnTo>
                  <a:lnTo>
                    <a:pt x="93" y="134"/>
                  </a:lnTo>
                  <a:lnTo>
                    <a:pt x="91" y="134"/>
                  </a:lnTo>
                  <a:lnTo>
                    <a:pt x="91" y="133"/>
                  </a:lnTo>
                  <a:lnTo>
                    <a:pt x="83" y="133"/>
                  </a:lnTo>
                  <a:lnTo>
                    <a:pt x="83" y="131"/>
                  </a:lnTo>
                  <a:lnTo>
                    <a:pt x="79" y="131"/>
                  </a:lnTo>
                  <a:lnTo>
                    <a:pt x="79" y="128"/>
                  </a:lnTo>
                  <a:lnTo>
                    <a:pt x="73" y="128"/>
                  </a:lnTo>
                  <a:lnTo>
                    <a:pt x="73" y="127"/>
                  </a:lnTo>
                  <a:lnTo>
                    <a:pt x="73" y="128"/>
                  </a:lnTo>
                  <a:lnTo>
                    <a:pt x="70" y="128"/>
                  </a:lnTo>
                  <a:lnTo>
                    <a:pt x="70" y="125"/>
                  </a:lnTo>
                  <a:lnTo>
                    <a:pt x="69" y="125"/>
                  </a:lnTo>
                  <a:lnTo>
                    <a:pt x="69" y="123"/>
                  </a:lnTo>
                  <a:lnTo>
                    <a:pt x="67" y="123"/>
                  </a:lnTo>
                  <a:lnTo>
                    <a:pt x="67" y="121"/>
                  </a:lnTo>
                  <a:lnTo>
                    <a:pt x="65" y="121"/>
                  </a:lnTo>
                  <a:lnTo>
                    <a:pt x="65" y="119"/>
                  </a:lnTo>
                  <a:lnTo>
                    <a:pt x="63" y="119"/>
                  </a:lnTo>
                  <a:lnTo>
                    <a:pt x="63" y="118"/>
                  </a:lnTo>
                  <a:lnTo>
                    <a:pt x="60" y="118"/>
                  </a:lnTo>
                  <a:lnTo>
                    <a:pt x="60" y="112"/>
                  </a:lnTo>
                  <a:lnTo>
                    <a:pt x="57" y="112"/>
                  </a:lnTo>
                  <a:lnTo>
                    <a:pt x="57" y="108"/>
                  </a:lnTo>
                  <a:lnTo>
                    <a:pt x="54" y="108"/>
                  </a:lnTo>
                  <a:lnTo>
                    <a:pt x="54" y="106"/>
                  </a:lnTo>
                  <a:lnTo>
                    <a:pt x="53" y="106"/>
                  </a:lnTo>
                  <a:lnTo>
                    <a:pt x="53" y="103"/>
                  </a:lnTo>
                  <a:lnTo>
                    <a:pt x="51" y="103"/>
                  </a:lnTo>
                  <a:lnTo>
                    <a:pt x="51" y="98"/>
                  </a:lnTo>
                  <a:lnTo>
                    <a:pt x="50" y="98"/>
                  </a:lnTo>
                  <a:lnTo>
                    <a:pt x="50" y="95"/>
                  </a:lnTo>
                  <a:lnTo>
                    <a:pt x="48" y="95"/>
                  </a:lnTo>
                  <a:lnTo>
                    <a:pt x="48" y="91"/>
                  </a:lnTo>
                  <a:lnTo>
                    <a:pt x="47" y="91"/>
                  </a:lnTo>
                  <a:lnTo>
                    <a:pt x="47" y="90"/>
                  </a:lnTo>
                  <a:lnTo>
                    <a:pt x="44" y="90"/>
                  </a:lnTo>
                  <a:lnTo>
                    <a:pt x="44" y="87"/>
                  </a:lnTo>
                  <a:lnTo>
                    <a:pt x="42" y="87"/>
                  </a:lnTo>
                  <a:lnTo>
                    <a:pt x="42" y="84"/>
                  </a:lnTo>
                  <a:lnTo>
                    <a:pt x="40" y="84"/>
                  </a:lnTo>
                  <a:lnTo>
                    <a:pt x="40" y="83"/>
                  </a:lnTo>
                  <a:lnTo>
                    <a:pt x="38" y="83"/>
                  </a:lnTo>
                  <a:lnTo>
                    <a:pt x="38" y="79"/>
                  </a:lnTo>
                  <a:lnTo>
                    <a:pt x="37" y="79"/>
                  </a:lnTo>
                  <a:lnTo>
                    <a:pt x="37" y="75"/>
                  </a:lnTo>
                  <a:lnTo>
                    <a:pt x="36" y="75"/>
                  </a:lnTo>
                  <a:lnTo>
                    <a:pt x="36" y="71"/>
                  </a:lnTo>
                  <a:lnTo>
                    <a:pt x="34" y="71"/>
                  </a:lnTo>
                  <a:lnTo>
                    <a:pt x="34" y="68"/>
                  </a:lnTo>
                  <a:lnTo>
                    <a:pt x="32" y="68"/>
                  </a:lnTo>
                  <a:lnTo>
                    <a:pt x="32" y="66"/>
                  </a:lnTo>
                  <a:lnTo>
                    <a:pt x="30" y="66"/>
                  </a:lnTo>
                  <a:lnTo>
                    <a:pt x="30" y="62"/>
                  </a:lnTo>
                  <a:lnTo>
                    <a:pt x="28" y="62"/>
                  </a:lnTo>
                  <a:lnTo>
                    <a:pt x="28" y="58"/>
                  </a:lnTo>
                  <a:lnTo>
                    <a:pt x="26" y="58"/>
                  </a:lnTo>
                  <a:lnTo>
                    <a:pt x="26" y="56"/>
                  </a:lnTo>
                  <a:lnTo>
                    <a:pt x="25" y="56"/>
                  </a:lnTo>
                  <a:lnTo>
                    <a:pt x="25" y="52"/>
                  </a:lnTo>
                  <a:lnTo>
                    <a:pt x="23" y="52"/>
                  </a:lnTo>
                  <a:lnTo>
                    <a:pt x="23" y="46"/>
                  </a:lnTo>
                  <a:lnTo>
                    <a:pt x="22" y="46"/>
                  </a:lnTo>
                  <a:lnTo>
                    <a:pt x="22" y="41"/>
                  </a:lnTo>
                  <a:lnTo>
                    <a:pt x="20" y="41"/>
                  </a:lnTo>
                  <a:lnTo>
                    <a:pt x="20" y="35"/>
                  </a:lnTo>
                  <a:lnTo>
                    <a:pt x="19" y="35"/>
                  </a:lnTo>
                  <a:lnTo>
                    <a:pt x="19" y="32"/>
                  </a:lnTo>
                  <a:lnTo>
                    <a:pt x="17" y="32"/>
                  </a:lnTo>
                  <a:lnTo>
                    <a:pt x="17" y="30"/>
                  </a:lnTo>
                  <a:lnTo>
                    <a:pt x="16" y="30"/>
                  </a:lnTo>
                  <a:lnTo>
                    <a:pt x="16" y="25"/>
                  </a:lnTo>
                  <a:lnTo>
                    <a:pt x="14" y="25"/>
                  </a:lnTo>
                  <a:lnTo>
                    <a:pt x="14" y="16"/>
                  </a:lnTo>
                  <a:lnTo>
                    <a:pt x="12" y="16"/>
                  </a:lnTo>
                  <a:lnTo>
                    <a:pt x="12" y="14"/>
                  </a:lnTo>
                  <a:lnTo>
                    <a:pt x="10" y="14"/>
                  </a:lnTo>
                  <a:lnTo>
                    <a:pt x="10" y="13"/>
                  </a:lnTo>
                  <a:lnTo>
                    <a:pt x="8" y="13"/>
                  </a:lnTo>
                  <a:lnTo>
                    <a:pt x="8" y="9"/>
                  </a:lnTo>
                  <a:lnTo>
                    <a:pt x="7" y="9"/>
                  </a:lnTo>
                  <a:lnTo>
                    <a:pt x="7" y="4"/>
                  </a:lnTo>
                  <a:lnTo>
                    <a:pt x="5" y="4"/>
                  </a:lnTo>
                  <a:lnTo>
                    <a:pt x="5" y="2"/>
                  </a:lnTo>
                  <a:lnTo>
                    <a:pt x="3" y="2"/>
                  </a:lnTo>
                  <a:lnTo>
                    <a:pt x="3" y="0"/>
                  </a:lnTo>
                  <a:lnTo>
                    <a:pt x="0" y="0"/>
                  </a:lnTo>
                </a:path>
              </a:pathLst>
            </a:cu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20" name="Straight Connector 19"/>
            <p:cNvCxnSpPr/>
            <p:nvPr/>
          </p:nvCxnSpPr>
          <p:spPr>
            <a:xfrm>
              <a:off x="3295176" y="4580317"/>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55552" y="4580317"/>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15928" y="4580317"/>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66543" y="4567711"/>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26919" y="4567711"/>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87295" y="4567711"/>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912239" y="4549706"/>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72615" y="4549706"/>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5896" y="4318854"/>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45376" y="4207701"/>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14856" y="4096548"/>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09894" y="4179855"/>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56665" y="3748215"/>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96017" y="359425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02542" y="347138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1071" y="339423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241581" y="3027245"/>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21776" y="4710554"/>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26919" y="4710553"/>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96070" y="4710552"/>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59222" y="4600411"/>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82978" y="458171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56663" y="445937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484288" y="3759874"/>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441071" y="3681251"/>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342317" y="3527111"/>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70411" y="2722962"/>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746090" y="3067659"/>
              <a:ext cx="268247" cy="625294"/>
              <a:chOff x="2746090" y="3077951"/>
              <a:chExt cx="268247" cy="625294"/>
            </a:xfrm>
          </p:grpSpPr>
          <p:cxnSp>
            <p:nvCxnSpPr>
              <p:cNvPr id="48" name="Straight Connector 47"/>
              <p:cNvCxnSpPr/>
              <p:nvPr/>
            </p:nvCxnSpPr>
            <p:spPr>
              <a:xfrm>
                <a:off x="2746090" y="3077951"/>
                <a:ext cx="268247"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9" name="Straight Connector 48"/>
              <p:cNvCxnSpPr/>
              <p:nvPr/>
            </p:nvCxnSpPr>
            <p:spPr>
              <a:xfrm>
                <a:off x="2746090" y="3392350"/>
                <a:ext cx="268247"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0" name="Straight Connector 49"/>
              <p:cNvCxnSpPr/>
              <p:nvPr/>
            </p:nvCxnSpPr>
            <p:spPr>
              <a:xfrm>
                <a:off x="2880213" y="3601834"/>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grpSp>
        <p:nvGrpSpPr>
          <p:cNvPr id="105" name="Group 104"/>
          <p:cNvGrpSpPr>
            <a:grpSpLocks noChangeAspect="1"/>
          </p:cNvGrpSpPr>
          <p:nvPr/>
        </p:nvGrpSpPr>
        <p:grpSpPr>
          <a:xfrm>
            <a:off x="4730350" y="2174625"/>
            <a:ext cx="4221936" cy="3190907"/>
            <a:chOff x="4764201" y="1948351"/>
            <a:chExt cx="4813640" cy="3638111"/>
          </a:xfrm>
        </p:grpSpPr>
        <p:sp>
          <p:nvSpPr>
            <p:cNvPr id="106" name="TextBox 105"/>
            <p:cNvSpPr txBox="1"/>
            <p:nvPr/>
          </p:nvSpPr>
          <p:spPr>
            <a:xfrm>
              <a:off x="5950942" y="1948351"/>
              <a:ext cx="611965" cy="436164"/>
            </a:xfrm>
            <a:prstGeom prst="rect">
              <a:avLst/>
            </a:prstGeom>
            <a:noFill/>
          </p:spPr>
          <p:txBody>
            <a:bodyPr wrap="none" rtlCol="0">
              <a:spAutoFit/>
            </a:bodyPr>
            <a:lstStyle/>
            <a:p>
              <a:r>
                <a:rPr lang="en-GB" b="1" dirty="0" smtClean="0"/>
                <a:t>OS</a:t>
              </a:r>
              <a:endParaRPr lang="en-GB" b="1" dirty="0"/>
            </a:p>
          </p:txBody>
        </p:sp>
        <p:grpSp>
          <p:nvGrpSpPr>
            <p:cNvPr id="107" name="Group 106"/>
            <p:cNvGrpSpPr/>
            <p:nvPr/>
          </p:nvGrpSpPr>
          <p:grpSpPr>
            <a:xfrm>
              <a:off x="4764201" y="2166433"/>
              <a:ext cx="4813640" cy="3420029"/>
              <a:chOff x="90244" y="2166433"/>
              <a:chExt cx="4813640" cy="3420029"/>
            </a:xfrm>
          </p:grpSpPr>
          <p:grpSp>
            <p:nvGrpSpPr>
              <p:cNvPr id="176" name="Group 175"/>
              <p:cNvGrpSpPr/>
              <p:nvPr/>
            </p:nvGrpSpPr>
            <p:grpSpPr>
              <a:xfrm>
                <a:off x="657316" y="2288316"/>
                <a:ext cx="3440226" cy="2885201"/>
                <a:chOff x="1344325" y="2285788"/>
                <a:chExt cx="2866854" cy="2404334"/>
              </a:xfrm>
            </p:grpSpPr>
            <p:sp>
              <p:nvSpPr>
                <p:cNvPr id="188" name="Freeform 3"/>
                <p:cNvSpPr>
                  <a:spLocks/>
                </p:cNvSpPr>
                <p:nvPr/>
              </p:nvSpPr>
              <p:spPr bwMode="auto">
                <a:xfrm>
                  <a:off x="1382381" y="2285788"/>
                  <a:ext cx="2828798" cy="2341062"/>
                </a:xfrm>
                <a:custGeom>
                  <a:avLst/>
                  <a:gdLst>
                    <a:gd name="T0" fmla="*/ 0 w 223"/>
                    <a:gd name="T1" fmla="*/ 0 h 185"/>
                    <a:gd name="T2" fmla="*/ 1 w 223"/>
                    <a:gd name="T3" fmla="*/ 185 h 185"/>
                    <a:gd name="T4" fmla="*/ 223 w 223"/>
                    <a:gd name="T5" fmla="*/ 184 h 185"/>
                  </a:gdLst>
                  <a:ahLst/>
                  <a:cxnLst>
                    <a:cxn ang="0">
                      <a:pos x="T0" y="T1"/>
                    </a:cxn>
                    <a:cxn ang="0">
                      <a:pos x="T2" y="T3"/>
                    </a:cxn>
                    <a:cxn ang="0">
                      <a:pos x="T4" y="T5"/>
                    </a:cxn>
                  </a:cxnLst>
                  <a:rect l="0" t="0" r="r" b="b"/>
                  <a:pathLst>
                    <a:path w="223" h="185">
                      <a:moveTo>
                        <a:pt x="0" y="0"/>
                      </a:moveTo>
                      <a:lnTo>
                        <a:pt x="1" y="185"/>
                      </a:lnTo>
                      <a:lnTo>
                        <a:pt x="223" y="18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9" name="Line 4"/>
                <p:cNvSpPr>
                  <a:spLocks noChangeShapeType="1"/>
                </p:cNvSpPr>
                <p:nvPr/>
              </p:nvSpPr>
              <p:spPr bwMode="auto">
                <a:xfrm>
                  <a:off x="1344325" y="2513567"/>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0" name="Line 5"/>
                <p:cNvSpPr>
                  <a:spLocks noChangeShapeType="1"/>
                </p:cNvSpPr>
                <p:nvPr/>
              </p:nvSpPr>
              <p:spPr bwMode="auto">
                <a:xfrm>
                  <a:off x="1344325" y="2728692"/>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1" name="Line 6"/>
                <p:cNvSpPr>
                  <a:spLocks noChangeShapeType="1"/>
                </p:cNvSpPr>
                <p:nvPr/>
              </p:nvSpPr>
              <p:spPr bwMode="auto">
                <a:xfrm>
                  <a:off x="1344325" y="2943817"/>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2" name="Line 7"/>
                <p:cNvSpPr>
                  <a:spLocks noChangeShapeType="1"/>
                </p:cNvSpPr>
                <p:nvPr/>
              </p:nvSpPr>
              <p:spPr bwMode="auto">
                <a:xfrm>
                  <a:off x="1344325" y="3158941"/>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3" name="Line 8"/>
                <p:cNvSpPr>
                  <a:spLocks noChangeShapeType="1"/>
                </p:cNvSpPr>
                <p:nvPr/>
              </p:nvSpPr>
              <p:spPr bwMode="auto">
                <a:xfrm>
                  <a:off x="1344325" y="3374066"/>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4" name="Line 9"/>
                <p:cNvSpPr>
                  <a:spLocks noChangeShapeType="1"/>
                </p:cNvSpPr>
                <p:nvPr/>
              </p:nvSpPr>
              <p:spPr bwMode="auto">
                <a:xfrm>
                  <a:off x="1344325" y="3601845"/>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5" name="Line 10"/>
                <p:cNvSpPr>
                  <a:spLocks noChangeShapeType="1"/>
                </p:cNvSpPr>
                <p:nvPr/>
              </p:nvSpPr>
              <p:spPr bwMode="auto">
                <a:xfrm>
                  <a:off x="1344325" y="3816969"/>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6" name="Line 11"/>
                <p:cNvSpPr>
                  <a:spLocks noChangeShapeType="1"/>
                </p:cNvSpPr>
                <p:nvPr/>
              </p:nvSpPr>
              <p:spPr bwMode="auto">
                <a:xfrm>
                  <a:off x="1344325" y="4032094"/>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7" name="Line 12"/>
                <p:cNvSpPr>
                  <a:spLocks noChangeShapeType="1"/>
                </p:cNvSpPr>
                <p:nvPr/>
              </p:nvSpPr>
              <p:spPr bwMode="auto">
                <a:xfrm>
                  <a:off x="1344325" y="4247219"/>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8" name="Line 13"/>
                <p:cNvSpPr>
                  <a:spLocks noChangeShapeType="1"/>
                </p:cNvSpPr>
                <p:nvPr/>
              </p:nvSpPr>
              <p:spPr bwMode="auto">
                <a:xfrm>
                  <a:off x="1509233"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9" name="Line 14"/>
                <p:cNvSpPr>
                  <a:spLocks noChangeShapeType="1"/>
                </p:cNvSpPr>
                <p:nvPr/>
              </p:nvSpPr>
              <p:spPr bwMode="auto">
                <a:xfrm>
                  <a:off x="1666931"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0" name="Line 15"/>
                <p:cNvSpPr>
                  <a:spLocks noChangeShapeType="1"/>
                </p:cNvSpPr>
                <p:nvPr/>
              </p:nvSpPr>
              <p:spPr bwMode="auto">
                <a:xfrm>
                  <a:off x="1828233"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1" name="Line 16"/>
                <p:cNvSpPr>
                  <a:spLocks noChangeShapeType="1"/>
                </p:cNvSpPr>
                <p:nvPr/>
              </p:nvSpPr>
              <p:spPr bwMode="auto">
                <a:xfrm>
                  <a:off x="1993530"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2" name="Line 17"/>
                <p:cNvSpPr>
                  <a:spLocks noChangeShapeType="1"/>
                </p:cNvSpPr>
                <p:nvPr/>
              </p:nvSpPr>
              <p:spPr bwMode="auto">
                <a:xfrm>
                  <a:off x="2146140"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3" name="Line 18"/>
                <p:cNvSpPr>
                  <a:spLocks noChangeShapeType="1"/>
                </p:cNvSpPr>
                <p:nvPr/>
              </p:nvSpPr>
              <p:spPr bwMode="auto">
                <a:xfrm>
                  <a:off x="2305640"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4" name="Line 19"/>
                <p:cNvSpPr>
                  <a:spLocks noChangeShapeType="1"/>
                </p:cNvSpPr>
                <p:nvPr/>
              </p:nvSpPr>
              <p:spPr bwMode="auto">
                <a:xfrm>
                  <a:off x="2466944"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5" name="Line 20"/>
                <p:cNvSpPr>
                  <a:spLocks noChangeShapeType="1"/>
                </p:cNvSpPr>
                <p:nvPr/>
              </p:nvSpPr>
              <p:spPr bwMode="auto">
                <a:xfrm>
                  <a:off x="2619554"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6" name="Line 21"/>
                <p:cNvSpPr>
                  <a:spLocks noChangeShapeType="1"/>
                </p:cNvSpPr>
                <p:nvPr/>
              </p:nvSpPr>
              <p:spPr bwMode="auto">
                <a:xfrm>
                  <a:off x="2781951"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7" name="Line 22"/>
                <p:cNvSpPr>
                  <a:spLocks noChangeShapeType="1"/>
                </p:cNvSpPr>
                <p:nvPr/>
              </p:nvSpPr>
              <p:spPr bwMode="auto">
                <a:xfrm>
                  <a:off x="2946153"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8" name="Line 23"/>
                <p:cNvSpPr>
                  <a:spLocks noChangeShapeType="1"/>
                </p:cNvSpPr>
                <p:nvPr/>
              </p:nvSpPr>
              <p:spPr bwMode="auto">
                <a:xfrm>
                  <a:off x="3101659"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9" name="Line 24"/>
                <p:cNvSpPr>
                  <a:spLocks noChangeShapeType="1"/>
                </p:cNvSpPr>
                <p:nvPr/>
              </p:nvSpPr>
              <p:spPr bwMode="auto">
                <a:xfrm>
                  <a:off x="3261160"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0" name="Line 25"/>
                <p:cNvSpPr>
                  <a:spLocks noChangeShapeType="1"/>
                </p:cNvSpPr>
                <p:nvPr/>
              </p:nvSpPr>
              <p:spPr bwMode="auto">
                <a:xfrm>
                  <a:off x="3419565"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1" name="Line 26"/>
                <p:cNvSpPr>
                  <a:spLocks noChangeShapeType="1"/>
                </p:cNvSpPr>
                <p:nvPr/>
              </p:nvSpPr>
              <p:spPr bwMode="auto">
                <a:xfrm>
                  <a:off x="3581964"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2" name="Line 27"/>
                <p:cNvSpPr>
                  <a:spLocks noChangeShapeType="1"/>
                </p:cNvSpPr>
                <p:nvPr/>
              </p:nvSpPr>
              <p:spPr bwMode="auto">
                <a:xfrm>
                  <a:off x="1344325" y="4462343"/>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3" name="Line 28"/>
                <p:cNvSpPr>
                  <a:spLocks noChangeShapeType="1"/>
                </p:cNvSpPr>
                <p:nvPr/>
              </p:nvSpPr>
              <p:spPr bwMode="auto">
                <a:xfrm>
                  <a:off x="1344325" y="2285788"/>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4" name="Line 26"/>
                <p:cNvSpPr>
                  <a:spLocks noChangeShapeType="1"/>
                </p:cNvSpPr>
                <p:nvPr/>
              </p:nvSpPr>
              <p:spPr bwMode="auto">
                <a:xfrm>
                  <a:off x="3737937"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5" name="Line 26"/>
                <p:cNvSpPr>
                  <a:spLocks noChangeShapeType="1"/>
                </p:cNvSpPr>
                <p:nvPr/>
              </p:nvSpPr>
              <p:spPr bwMode="auto">
                <a:xfrm>
                  <a:off x="3893909"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6" name="Line 26"/>
                <p:cNvSpPr>
                  <a:spLocks noChangeShapeType="1"/>
                </p:cNvSpPr>
                <p:nvPr/>
              </p:nvSpPr>
              <p:spPr bwMode="auto">
                <a:xfrm>
                  <a:off x="4061472"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77" name="TextBox 176"/>
              <p:cNvSpPr txBox="1"/>
              <p:nvPr/>
            </p:nvSpPr>
            <p:spPr>
              <a:xfrm rot="16200000">
                <a:off x="-576606" y="3651857"/>
                <a:ext cx="1595309" cy="261610"/>
              </a:xfrm>
              <a:prstGeom prst="rect">
                <a:avLst/>
              </a:prstGeom>
              <a:noFill/>
            </p:spPr>
            <p:txBody>
              <a:bodyPr wrap="none" rtlCol="0">
                <a:spAutoFit/>
              </a:bodyPr>
              <a:lstStyle/>
              <a:p>
                <a:pPr algn="ctr"/>
                <a:r>
                  <a:rPr lang="en-GB" sz="1100" dirty="0" smtClean="0">
                    <a:solidFill>
                      <a:srgbClr val="000000"/>
                    </a:solidFill>
                  </a:rPr>
                  <a:t>Kaplan-Meier estimate</a:t>
                </a:r>
                <a:endParaRPr lang="en-GB" sz="1100" dirty="0">
                  <a:solidFill>
                    <a:srgbClr val="000000"/>
                  </a:solidFill>
                </a:endParaRPr>
              </a:p>
            </p:txBody>
          </p:sp>
          <p:sp>
            <p:nvSpPr>
              <p:cNvPr id="178" name="TextBox 177"/>
              <p:cNvSpPr txBox="1"/>
              <p:nvPr/>
            </p:nvSpPr>
            <p:spPr>
              <a:xfrm>
                <a:off x="297897" y="2166433"/>
                <a:ext cx="420307" cy="261610"/>
              </a:xfrm>
              <a:prstGeom prst="rect">
                <a:avLst/>
              </a:prstGeom>
              <a:noFill/>
            </p:spPr>
            <p:txBody>
              <a:bodyPr wrap="none" rtlCol="0">
                <a:spAutoFit/>
              </a:bodyPr>
              <a:lstStyle/>
              <a:p>
                <a:pPr algn="r"/>
                <a:r>
                  <a:rPr lang="en-GB" sz="1100" dirty="0" smtClean="0">
                    <a:solidFill>
                      <a:srgbClr val="000000"/>
                    </a:solidFill>
                  </a:rPr>
                  <a:t>100</a:t>
                </a:r>
                <a:endParaRPr lang="en-GB" sz="1100" dirty="0">
                  <a:solidFill>
                    <a:srgbClr val="000000"/>
                  </a:solidFill>
                </a:endParaRPr>
              </a:p>
            </p:txBody>
          </p:sp>
          <p:sp>
            <p:nvSpPr>
              <p:cNvPr id="179" name="TextBox 178"/>
              <p:cNvSpPr txBox="1"/>
              <p:nvPr/>
            </p:nvSpPr>
            <p:spPr>
              <a:xfrm>
                <a:off x="376444" y="2688996"/>
                <a:ext cx="341760" cy="261610"/>
              </a:xfrm>
              <a:prstGeom prst="rect">
                <a:avLst/>
              </a:prstGeom>
              <a:noFill/>
            </p:spPr>
            <p:txBody>
              <a:bodyPr wrap="none" rtlCol="0">
                <a:spAutoFit/>
              </a:bodyPr>
              <a:lstStyle/>
              <a:p>
                <a:pPr algn="r"/>
                <a:r>
                  <a:rPr lang="en-GB" sz="1100" dirty="0" smtClean="0">
                    <a:solidFill>
                      <a:srgbClr val="000000"/>
                    </a:solidFill>
                  </a:rPr>
                  <a:t>80</a:t>
                </a:r>
                <a:endParaRPr lang="en-GB" sz="1100" dirty="0">
                  <a:solidFill>
                    <a:srgbClr val="000000"/>
                  </a:solidFill>
                </a:endParaRPr>
              </a:p>
            </p:txBody>
          </p:sp>
          <p:sp>
            <p:nvSpPr>
              <p:cNvPr id="180" name="TextBox 179"/>
              <p:cNvSpPr txBox="1"/>
              <p:nvPr/>
            </p:nvSpPr>
            <p:spPr>
              <a:xfrm>
                <a:off x="376444" y="3211559"/>
                <a:ext cx="341760" cy="261610"/>
              </a:xfrm>
              <a:prstGeom prst="rect">
                <a:avLst/>
              </a:prstGeom>
              <a:noFill/>
            </p:spPr>
            <p:txBody>
              <a:bodyPr wrap="none" rtlCol="0">
                <a:spAutoFit/>
              </a:bodyPr>
              <a:lstStyle/>
              <a:p>
                <a:pPr algn="r"/>
                <a:r>
                  <a:rPr lang="en-GB" sz="1100" dirty="0" smtClean="0">
                    <a:solidFill>
                      <a:srgbClr val="000000"/>
                    </a:solidFill>
                  </a:rPr>
                  <a:t>60</a:t>
                </a:r>
                <a:endParaRPr lang="en-GB" sz="1100" dirty="0">
                  <a:solidFill>
                    <a:srgbClr val="000000"/>
                  </a:solidFill>
                </a:endParaRPr>
              </a:p>
            </p:txBody>
          </p:sp>
          <p:sp>
            <p:nvSpPr>
              <p:cNvPr id="181" name="TextBox 180"/>
              <p:cNvSpPr txBox="1"/>
              <p:nvPr/>
            </p:nvSpPr>
            <p:spPr>
              <a:xfrm>
                <a:off x="376444" y="3742550"/>
                <a:ext cx="341760" cy="261610"/>
              </a:xfrm>
              <a:prstGeom prst="rect">
                <a:avLst/>
              </a:prstGeom>
              <a:noFill/>
            </p:spPr>
            <p:txBody>
              <a:bodyPr wrap="none" rtlCol="0">
                <a:spAutoFit/>
              </a:bodyPr>
              <a:lstStyle/>
              <a:p>
                <a:pPr algn="r"/>
                <a:r>
                  <a:rPr lang="en-GB" sz="1100" dirty="0" smtClean="0">
                    <a:solidFill>
                      <a:srgbClr val="000000"/>
                    </a:solidFill>
                  </a:rPr>
                  <a:t>40</a:t>
                </a:r>
                <a:endParaRPr lang="en-GB" sz="1100" dirty="0">
                  <a:solidFill>
                    <a:srgbClr val="000000"/>
                  </a:solidFill>
                </a:endParaRPr>
              </a:p>
            </p:txBody>
          </p:sp>
          <p:sp>
            <p:nvSpPr>
              <p:cNvPr id="182" name="TextBox 181"/>
              <p:cNvSpPr txBox="1"/>
              <p:nvPr/>
            </p:nvSpPr>
            <p:spPr>
              <a:xfrm>
                <a:off x="376444" y="4252471"/>
                <a:ext cx="341760" cy="261610"/>
              </a:xfrm>
              <a:prstGeom prst="rect">
                <a:avLst/>
              </a:prstGeom>
              <a:noFill/>
            </p:spPr>
            <p:txBody>
              <a:bodyPr wrap="none" rtlCol="0">
                <a:spAutoFit/>
              </a:bodyPr>
              <a:lstStyle/>
              <a:p>
                <a:pPr algn="r"/>
                <a:r>
                  <a:rPr lang="en-GB" sz="1100" dirty="0" smtClean="0">
                    <a:solidFill>
                      <a:srgbClr val="000000"/>
                    </a:solidFill>
                  </a:rPr>
                  <a:t>20</a:t>
                </a:r>
                <a:endParaRPr lang="en-GB" sz="1100" dirty="0">
                  <a:solidFill>
                    <a:srgbClr val="000000"/>
                  </a:solidFill>
                </a:endParaRPr>
              </a:p>
            </p:txBody>
          </p:sp>
          <p:sp>
            <p:nvSpPr>
              <p:cNvPr id="183" name="TextBox 182"/>
              <p:cNvSpPr txBox="1"/>
              <p:nvPr/>
            </p:nvSpPr>
            <p:spPr>
              <a:xfrm>
                <a:off x="454991" y="4775034"/>
                <a:ext cx="263213" cy="261610"/>
              </a:xfrm>
              <a:prstGeom prst="rect">
                <a:avLst/>
              </a:prstGeom>
              <a:noFill/>
            </p:spPr>
            <p:txBody>
              <a:bodyPr wrap="none" rtlCol="0">
                <a:spAutoFit/>
              </a:bodyPr>
              <a:lstStyle/>
              <a:p>
                <a:pPr algn="r"/>
                <a:r>
                  <a:rPr lang="en-GB" sz="1100" dirty="0" smtClean="0">
                    <a:solidFill>
                      <a:srgbClr val="000000"/>
                    </a:solidFill>
                  </a:rPr>
                  <a:t>0</a:t>
                </a:r>
                <a:endParaRPr lang="en-GB" sz="1100" dirty="0">
                  <a:solidFill>
                    <a:srgbClr val="000000"/>
                  </a:solidFill>
                </a:endParaRPr>
              </a:p>
            </p:txBody>
          </p:sp>
          <p:sp>
            <p:nvSpPr>
              <p:cNvPr id="184" name="TextBox 183"/>
              <p:cNvSpPr txBox="1"/>
              <p:nvPr/>
            </p:nvSpPr>
            <p:spPr>
              <a:xfrm>
                <a:off x="1877448" y="5324852"/>
                <a:ext cx="1091967" cy="261610"/>
              </a:xfrm>
              <a:prstGeom prst="rect">
                <a:avLst/>
              </a:prstGeom>
              <a:noFill/>
            </p:spPr>
            <p:txBody>
              <a:bodyPr wrap="none" rtlCol="0">
                <a:spAutoFit/>
              </a:bodyPr>
              <a:lstStyle/>
              <a:p>
                <a:pPr algn="ctr"/>
                <a:r>
                  <a:rPr lang="en-GB" sz="1100" dirty="0" smtClean="0">
                    <a:solidFill>
                      <a:srgbClr val="000000"/>
                    </a:solidFill>
                  </a:rPr>
                  <a:t>Time (months)</a:t>
                </a:r>
                <a:endParaRPr lang="en-GB" sz="1100" dirty="0">
                  <a:solidFill>
                    <a:srgbClr val="000000"/>
                  </a:solidFill>
                </a:endParaRPr>
              </a:p>
            </p:txBody>
          </p:sp>
          <p:sp>
            <p:nvSpPr>
              <p:cNvPr id="185" name="Rectangle 184"/>
              <p:cNvSpPr/>
              <p:nvPr/>
            </p:nvSpPr>
            <p:spPr>
              <a:xfrm>
                <a:off x="3006403" y="2909725"/>
                <a:ext cx="1897481" cy="280729"/>
              </a:xfrm>
              <a:prstGeom prst="rect">
                <a:avLst/>
              </a:prstGeom>
            </p:spPr>
            <p:txBody>
              <a:bodyPr wrap="none">
                <a:spAutoFit/>
              </a:bodyPr>
              <a:lstStyle/>
              <a:p>
                <a:r>
                  <a:rPr lang="en-GB" sz="1000" dirty="0" smtClean="0"/>
                  <a:t>Panitumumab+FOLFOX4</a:t>
                </a:r>
                <a:endParaRPr lang="en-GB" sz="1000" dirty="0"/>
              </a:p>
            </p:txBody>
          </p:sp>
          <p:sp>
            <p:nvSpPr>
              <p:cNvPr id="186" name="Rectangle 185"/>
              <p:cNvSpPr/>
              <p:nvPr/>
            </p:nvSpPr>
            <p:spPr>
              <a:xfrm>
                <a:off x="3006403" y="3266721"/>
                <a:ext cx="1112805" cy="246221"/>
              </a:xfrm>
              <a:prstGeom prst="rect">
                <a:avLst/>
              </a:prstGeom>
            </p:spPr>
            <p:txBody>
              <a:bodyPr wrap="none">
                <a:spAutoFit/>
              </a:bodyPr>
              <a:lstStyle/>
              <a:p>
                <a:r>
                  <a:rPr lang="en-GB" sz="1000" dirty="0" smtClean="0"/>
                  <a:t>FOLFOX4 alone</a:t>
                </a:r>
                <a:endParaRPr lang="en-GB" sz="1000" dirty="0"/>
              </a:p>
            </p:txBody>
          </p:sp>
          <p:sp>
            <p:nvSpPr>
              <p:cNvPr id="187" name="Rectangle 186"/>
              <p:cNvSpPr/>
              <p:nvPr/>
            </p:nvSpPr>
            <p:spPr>
              <a:xfrm>
                <a:off x="3006403" y="3498754"/>
                <a:ext cx="841091" cy="280729"/>
              </a:xfrm>
              <a:prstGeom prst="rect">
                <a:avLst/>
              </a:prstGeom>
            </p:spPr>
            <p:txBody>
              <a:bodyPr wrap="none">
                <a:spAutoFit/>
              </a:bodyPr>
              <a:lstStyle/>
              <a:p>
                <a:r>
                  <a:rPr lang="en-GB" sz="1000" dirty="0" smtClean="0"/>
                  <a:t>Censored</a:t>
                </a:r>
                <a:endParaRPr lang="en-GB" sz="1000" dirty="0"/>
              </a:p>
            </p:txBody>
          </p:sp>
        </p:grpSp>
        <p:sp>
          <p:nvSpPr>
            <p:cNvPr id="108" name="TextBox 107"/>
            <p:cNvSpPr txBox="1"/>
            <p:nvPr/>
          </p:nvSpPr>
          <p:spPr>
            <a:xfrm>
              <a:off x="5404491" y="5135870"/>
              <a:ext cx="255198" cy="246221"/>
            </a:xfrm>
            <a:prstGeom prst="rect">
              <a:avLst/>
            </a:prstGeom>
            <a:noFill/>
          </p:spPr>
          <p:txBody>
            <a:bodyPr wrap="none" rtlCol="0">
              <a:spAutoFit/>
            </a:bodyPr>
            <a:lstStyle/>
            <a:p>
              <a:pPr algn="ctr"/>
              <a:r>
                <a:rPr lang="en-GB" sz="1000" dirty="0" smtClean="0">
                  <a:solidFill>
                    <a:srgbClr val="000000"/>
                  </a:solidFill>
                </a:rPr>
                <a:t>0</a:t>
              </a:r>
              <a:endParaRPr lang="en-GB" sz="1000" dirty="0">
                <a:solidFill>
                  <a:srgbClr val="000000"/>
                </a:solidFill>
              </a:endParaRPr>
            </a:p>
          </p:txBody>
        </p:sp>
        <p:sp>
          <p:nvSpPr>
            <p:cNvPr id="110" name="TextBox 109"/>
            <p:cNvSpPr txBox="1"/>
            <p:nvPr/>
          </p:nvSpPr>
          <p:spPr>
            <a:xfrm>
              <a:off x="5788401" y="5135870"/>
              <a:ext cx="255198" cy="246221"/>
            </a:xfrm>
            <a:prstGeom prst="rect">
              <a:avLst/>
            </a:prstGeom>
            <a:noFill/>
          </p:spPr>
          <p:txBody>
            <a:bodyPr wrap="none" rtlCol="0">
              <a:spAutoFit/>
            </a:bodyPr>
            <a:lstStyle/>
            <a:p>
              <a:pPr algn="ctr"/>
              <a:r>
                <a:rPr lang="en-GB" sz="1000" dirty="0" smtClean="0">
                  <a:solidFill>
                    <a:srgbClr val="000000"/>
                  </a:solidFill>
                </a:rPr>
                <a:t>8</a:t>
              </a:r>
              <a:endParaRPr lang="en-GB" sz="1000" dirty="0">
                <a:solidFill>
                  <a:srgbClr val="000000"/>
                </a:solidFill>
              </a:endParaRPr>
            </a:p>
          </p:txBody>
        </p:sp>
        <p:sp>
          <p:nvSpPr>
            <p:cNvPr id="112" name="TextBox 111"/>
            <p:cNvSpPr txBox="1"/>
            <p:nvPr/>
          </p:nvSpPr>
          <p:spPr>
            <a:xfrm>
              <a:off x="6132223" y="5135870"/>
              <a:ext cx="325730" cy="246221"/>
            </a:xfrm>
            <a:prstGeom prst="rect">
              <a:avLst/>
            </a:prstGeom>
            <a:noFill/>
          </p:spPr>
          <p:txBody>
            <a:bodyPr wrap="none" rtlCol="0">
              <a:spAutoFit/>
            </a:bodyPr>
            <a:lstStyle/>
            <a:p>
              <a:pPr algn="ctr"/>
              <a:r>
                <a:rPr lang="en-GB" sz="1000" dirty="0" smtClean="0">
                  <a:solidFill>
                    <a:srgbClr val="000000"/>
                  </a:solidFill>
                </a:rPr>
                <a:t>16</a:t>
              </a:r>
              <a:endParaRPr lang="en-GB" sz="1000" dirty="0">
                <a:solidFill>
                  <a:srgbClr val="000000"/>
                </a:solidFill>
              </a:endParaRPr>
            </a:p>
          </p:txBody>
        </p:sp>
        <p:sp>
          <p:nvSpPr>
            <p:cNvPr id="114" name="TextBox 113"/>
            <p:cNvSpPr txBox="1"/>
            <p:nvPr/>
          </p:nvSpPr>
          <p:spPr>
            <a:xfrm>
              <a:off x="6519535" y="5135870"/>
              <a:ext cx="325730" cy="246221"/>
            </a:xfrm>
            <a:prstGeom prst="rect">
              <a:avLst/>
            </a:prstGeom>
            <a:noFill/>
          </p:spPr>
          <p:txBody>
            <a:bodyPr wrap="none" rtlCol="0">
              <a:spAutoFit/>
            </a:bodyPr>
            <a:lstStyle/>
            <a:p>
              <a:pPr algn="ctr"/>
              <a:r>
                <a:rPr lang="en-GB" sz="1000" dirty="0" smtClean="0">
                  <a:solidFill>
                    <a:srgbClr val="000000"/>
                  </a:solidFill>
                </a:rPr>
                <a:t>24</a:t>
              </a:r>
              <a:endParaRPr lang="en-GB" sz="1000" dirty="0">
                <a:solidFill>
                  <a:srgbClr val="000000"/>
                </a:solidFill>
              </a:endParaRPr>
            </a:p>
          </p:txBody>
        </p:sp>
        <p:sp>
          <p:nvSpPr>
            <p:cNvPr id="116" name="TextBox 115"/>
            <p:cNvSpPr txBox="1"/>
            <p:nvPr/>
          </p:nvSpPr>
          <p:spPr>
            <a:xfrm>
              <a:off x="6894408" y="5135870"/>
              <a:ext cx="325730" cy="246221"/>
            </a:xfrm>
            <a:prstGeom prst="rect">
              <a:avLst/>
            </a:prstGeom>
            <a:noFill/>
          </p:spPr>
          <p:txBody>
            <a:bodyPr wrap="none" rtlCol="0">
              <a:spAutoFit/>
            </a:bodyPr>
            <a:lstStyle/>
            <a:p>
              <a:pPr algn="ctr"/>
              <a:r>
                <a:rPr lang="en-GB" sz="1000" dirty="0" smtClean="0">
                  <a:solidFill>
                    <a:srgbClr val="000000"/>
                  </a:solidFill>
                </a:rPr>
                <a:t>32</a:t>
              </a:r>
              <a:endParaRPr lang="en-GB" sz="1000" dirty="0">
                <a:solidFill>
                  <a:srgbClr val="000000"/>
                </a:solidFill>
              </a:endParaRPr>
            </a:p>
          </p:txBody>
        </p:sp>
        <p:sp>
          <p:nvSpPr>
            <p:cNvPr id="118" name="TextBox 117"/>
            <p:cNvSpPr txBox="1"/>
            <p:nvPr/>
          </p:nvSpPr>
          <p:spPr>
            <a:xfrm>
              <a:off x="7280908" y="5135870"/>
              <a:ext cx="325730" cy="246221"/>
            </a:xfrm>
            <a:prstGeom prst="rect">
              <a:avLst/>
            </a:prstGeom>
            <a:noFill/>
          </p:spPr>
          <p:txBody>
            <a:bodyPr wrap="none" rtlCol="0">
              <a:spAutoFit/>
            </a:bodyPr>
            <a:lstStyle/>
            <a:p>
              <a:pPr algn="ctr"/>
              <a:r>
                <a:rPr lang="en-GB" sz="1000" dirty="0" smtClean="0">
                  <a:solidFill>
                    <a:srgbClr val="000000"/>
                  </a:solidFill>
                </a:rPr>
                <a:t>40</a:t>
              </a:r>
              <a:endParaRPr lang="en-GB" sz="1000" dirty="0">
                <a:solidFill>
                  <a:srgbClr val="000000"/>
                </a:solidFill>
              </a:endParaRPr>
            </a:p>
          </p:txBody>
        </p:sp>
        <p:sp>
          <p:nvSpPr>
            <p:cNvPr id="120" name="TextBox 119"/>
            <p:cNvSpPr txBox="1"/>
            <p:nvPr/>
          </p:nvSpPr>
          <p:spPr>
            <a:xfrm>
              <a:off x="7660198" y="5135870"/>
              <a:ext cx="325730" cy="246221"/>
            </a:xfrm>
            <a:prstGeom prst="rect">
              <a:avLst/>
            </a:prstGeom>
            <a:noFill/>
          </p:spPr>
          <p:txBody>
            <a:bodyPr wrap="none" rtlCol="0">
              <a:spAutoFit/>
            </a:bodyPr>
            <a:lstStyle/>
            <a:p>
              <a:pPr algn="ctr"/>
              <a:r>
                <a:rPr lang="en-GB" sz="1000" dirty="0" smtClean="0">
                  <a:solidFill>
                    <a:srgbClr val="000000"/>
                  </a:solidFill>
                </a:rPr>
                <a:t>48</a:t>
              </a:r>
              <a:endParaRPr lang="en-GB" sz="1000" dirty="0">
                <a:solidFill>
                  <a:srgbClr val="000000"/>
                </a:solidFill>
              </a:endParaRPr>
            </a:p>
          </p:txBody>
        </p:sp>
        <p:sp>
          <p:nvSpPr>
            <p:cNvPr id="122" name="TextBox 121"/>
            <p:cNvSpPr txBox="1"/>
            <p:nvPr/>
          </p:nvSpPr>
          <p:spPr>
            <a:xfrm>
              <a:off x="8049000" y="5135870"/>
              <a:ext cx="325731" cy="246221"/>
            </a:xfrm>
            <a:prstGeom prst="rect">
              <a:avLst/>
            </a:prstGeom>
            <a:noFill/>
          </p:spPr>
          <p:txBody>
            <a:bodyPr wrap="none" rtlCol="0">
              <a:spAutoFit/>
            </a:bodyPr>
            <a:lstStyle/>
            <a:p>
              <a:pPr algn="ctr"/>
              <a:r>
                <a:rPr lang="en-GB" sz="1000" dirty="0" smtClean="0">
                  <a:solidFill>
                    <a:srgbClr val="000000"/>
                  </a:solidFill>
                </a:rPr>
                <a:t>56</a:t>
              </a:r>
              <a:endParaRPr lang="en-GB" sz="1000" dirty="0">
                <a:solidFill>
                  <a:srgbClr val="000000"/>
                </a:solidFill>
              </a:endParaRPr>
            </a:p>
          </p:txBody>
        </p:sp>
        <p:sp>
          <p:nvSpPr>
            <p:cNvPr id="124" name="TextBox 123"/>
            <p:cNvSpPr txBox="1"/>
            <p:nvPr/>
          </p:nvSpPr>
          <p:spPr>
            <a:xfrm>
              <a:off x="8429724" y="5135870"/>
              <a:ext cx="325731" cy="246221"/>
            </a:xfrm>
            <a:prstGeom prst="rect">
              <a:avLst/>
            </a:prstGeom>
            <a:noFill/>
          </p:spPr>
          <p:txBody>
            <a:bodyPr wrap="none" rtlCol="0">
              <a:spAutoFit/>
            </a:bodyPr>
            <a:lstStyle/>
            <a:p>
              <a:pPr algn="ctr"/>
              <a:r>
                <a:rPr lang="en-GB" sz="1000" dirty="0" smtClean="0">
                  <a:solidFill>
                    <a:srgbClr val="000000"/>
                  </a:solidFill>
                </a:rPr>
                <a:t>64</a:t>
              </a:r>
              <a:endParaRPr lang="en-GB" sz="1000" dirty="0">
                <a:solidFill>
                  <a:srgbClr val="000000"/>
                </a:solidFill>
              </a:endParaRPr>
            </a:p>
          </p:txBody>
        </p:sp>
        <p:cxnSp>
          <p:nvCxnSpPr>
            <p:cNvPr id="125" name="Straight Connector 124"/>
            <p:cNvCxnSpPr/>
            <p:nvPr/>
          </p:nvCxnSpPr>
          <p:spPr>
            <a:xfrm>
              <a:off x="7365171" y="3067659"/>
              <a:ext cx="268247"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6" name="Straight Connector 125"/>
            <p:cNvCxnSpPr/>
            <p:nvPr/>
          </p:nvCxnSpPr>
          <p:spPr>
            <a:xfrm>
              <a:off x="7365171" y="3382058"/>
              <a:ext cx="268247"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7" name="Straight Connector 126"/>
            <p:cNvCxnSpPr/>
            <p:nvPr/>
          </p:nvCxnSpPr>
          <p:spPr>
            <a:xfrm>
              <a:off x="7499294" y="3591542"/>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28" name="Freeform 31"/>
            <p:cNvSpPr>
              <a:spLocks/>
            </p:cNvSpPr>
            <p:nvPr/>
          </p:nvSpPr>
          <p:spPr bwMode="auto">
            <a:xfrm>
              <a:off x="5591175" y="2322612"/>
              <a:ext cx="3164280" cy="2489351"/>
            </a:xfrm>
            <a:custGeom>
              <a:avLst/>
              <a:gdLst>
                <a:gd name="T0" fmla="*/ 198 w 214"/>
                <a:gd name="T1" fmla="*/ 162 h 167"/>
                <a:gd name="T2" fmla="*/ 183 w 214"/>
                <a:gd name="T3" fmla="*/ 161 h 167"/>
                <a:gd name="T4" fmla="*/ 177 w 214"/>
                <a:gd name="T5" fmla="*/ 157 h 167"/>
                <a:gd name="T6" fmla="*/ 164 w 214"/>
                <a:gd name="T7" fmla="*/ 156 h 167"/>
                <a:gd name="T8" fmla="*/ 154 w 214"/>
                <a:gd name="T9" fmla="*/ 153 h 167"/>
                <a:gd name="T10" fmla="*/ 139 w 214"/>
                <a:gd name="T11" fmla="*/ 152 h 167"/>
                <a:gd name="T12" fmla="*/ 137 w 214"/>
                <a:gd name="T13" fmla="*/ 149 h 167"/>
                <a:gd name="T14" fmla="*/ 132 w 214"/>
                <a:gd name="T15" fmla="*/ 148 h 167"/>
                <a:gd name="T16" fmla="*/ 130 w 214"/>
                <a:gd name="T17" fmla="*/ 145 h 167"/>
                <a:gd name="T18" fmla="*/ 122 w 214"/>
                <a:gd name="T19" fmla="*/ 144 h 167"/>
                <a:gd name="T20" fmla="*/ 121 w 214"/>
                <a:gd name="T21" fmla="*/ 141 h 167"/>
                <a:gd name="T22" fmla="*/ 116 w 214"/>
                <a:gd name="T23" fmla="*/ 139 h 167"/>
                <a:gd name="T24" fmla="*/ 113 w 214"/>
                <a:gd name="T25" fmla="*/ 135 h 167"/>
                <a:gd name="T26" fmla="*/ 107 w 214"/>
                <a:gd name="T27" fmla="*/ 132 h 167"/>
                <a:gd name="T28" fmla="*/ 105 w 214"/>
                <a:gd name="T29" fmla="*/ 129 h 167"/>
                <a:gd name="T30" fmla="*/ 101 w 214"/>
                <a:gd name="T31" fmla="*/ 128 h 167"/>
                <a:gd name="T32" fmla="*/ 99 w 214"/>
                <a:gd name="T33" fmla="*/ 124 h 167"/>
                <a:gd name="T34" fmla="*/ 96 w 214"/>
                <a:gd name="T35" fmla="*/ 123 h 167"/>
                <a:gd name="T36" fmla="*/ 92 w 214"/>
                <a:gd name="T37" fmla="*/ 119 h 167"/>
                <a:gd name="T38" fmla="*/ 86 w 214"/>
                <a:gd name="T39" fmla="*/ 118 h 167"/>
                <a:gd name="T40" fmla="*/ 84 w 214"/>
                <a:gd name="T41" fmla="*/ 115 h 167"/>
                <a:gd name="T42" fmla="*/ 81 w 214"/>
                <a:gd name="T43" fmla="*/ 113 h 167"/>
                <a:gd name="T44" fmla="*/ 79 w 214"/>
                <a:gd name="T45" fmla="*/ 110 h 167"/>
                <a:gd name="T46" fmla="*/ 76 w 214"/>
                <a:gd name="T47" fmla="*/ 107 h 167"/>
                <a:gd name="T48" fmla="*/ 74 w 214"/>
                <a:gd name="T49" fmla="*/ 103 h 167"/>
                <a:gd name="T50" fmla="*/ 71 w 214"/>
                <a:gd name="T51" fmla="*/ 102 h 167"/>
                <a:gd name="T52" fmla="*/ 68 w 214"/>
                <a:gd name="T53" fmla="*/ 98 h 167"/>
                <a:gd name="T54" fmla="*/ 64 w 214"/>
                <a:gd name="T55" fmla="*/ 94 h 167"/>
                <a:gd name="T56" fmla="*/ 62 w 214"/>
                <a:gd name="T57" fmla="*/ 91 h 167"/>
                <a:gd name="T58" fmla="*/ 59 w 214"/>
                <a:gd name="T59" fmla="*/ 89 h 167"/>
                <a:gd name="T60" fmla="*/ 58 w 214"/>
                <a:gd name="T61" fmla="*/ 84 h 167"/>
                <a:gd name="T62" fmla="*/ 54 w 214"/>
                <a:gd name="T63" fmla="*/ 80 h 167"/>
                <a:gd name="T64" fmla="*/ 53 w 214"/>
                <a:gd name="T65" fmla="*/ 74 h 167"/>
                <a:gd name="T66" fmla="*/ 49 w 214"/>
                <a:gd name="T67" fmla="*/ 70 h 167"/>
                <a:gd name="T68" fmla="*/ 48 w 214"/>
                <a:gd name="T69" fmla="*/ 65 h 167"/>
                <a:gd name="T70" fmla="*/ 45 w 214"/>
                <a:gd name="T71" fmla="*/ 63 h 167"/>
                <a:gd name="T72" fmla="*/ 44 w 214"/>
                <a:gd name="T73" fmla="*/ 59 h 167"/>
                <a:gd name="T74" fmla="*/ 40 w 214"/>
                <a:gd name="T75" fmla="*/ 57 h 167"/>
                <a:gd name="T76" fmla="*/ 38 w 214"/>
                <a:gd name="T77" fmla="*/ 52 h 167"/>
                <a:gd name="T78" fmla="*/ 34 w 214"/>
                <a:gd name="T79" fmla="*/ 48 h 167"/>
                <a:gd name="T80" fmla="*/ 32 w 214"/>
                <a:gd name="T81" fmla="*/ 44 h 167"/>
                <a:gd name="T82" fmla="*/ 28 w 214"/>
                <a:gd name="T83" fmla="*/ 40 h 167"/>
                <a:gd name="T84" fmla="*/ 27 w 214"/>
                <a:gd name="T85" fmla="*/ 31 h 167"/>
                <a:gd name="T86" fmla="*/ 22 w 214"/>
                <a:gd name="T87" fmla="*/ 29 h 167"/>
                <a:gd name="T88" fmla="*/ 19 w 214"/>
                <a:gd name="T89" fmla="*/ 22 h 167"/>
                <a:gd name="T90" fmla="*/ 16 w 214"/>
                <a:gd name="T91" fmla="*/ 18 h 167"/>
                <a:gd name="T92" fmla="*/ 13 w 214"/>
                <a:gd name="T93" fmla="*/ 14 h 167"/>
                <a:gd name="T94" fmla="*/ 10 w 214"/>
                <a:gd name="T95" fmla="*/ 12 h 167"/>
                <a:gd name="T96" fmla="*/ 9 w 214"/>
                <a:gd name="T97" fmla="*/ 6 h 167"/>
                <a:gd name="T98" fmla="*/ 6 w 214"/>
                <a:gd name="T99" fmla="*/ 3 h 167"/>
                <a:gd name="T100" fmla="*/ 2 w 214"/>
                <a:gd name="T101"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4" h="167">
                  <a:moveTo>
                    <a:pt x="214" y="167"/>
                  </a:moveTo>
                  <a:lnTo>
                    <a:pt x="198" y="167"/>
                  </a:lnTo>
                  <a:lnTo>
                    <a:pt x="198" y="162"/>
                  </a:lnTo>
                  <a:lnTo>
                    <a:pt x="191" y="162"/>
                  </a:lnTo>
                  <a:lnTo>
                    <a:pt x="191" y="161"/>
                  </a:lnTo>
                  <a:lnTo>
                    <a:pt x="183" y="161"/>
                  </a:lnTo>
                  <a:lnTo>
                    <a:pt x="183" y="158"/>
                  </a:lnTo>
                  <a:lnTo>
                    <a:pt x="177" y="158"/>
                  </a:lnTo>
                  <a:lnTo>
                    <a:pt x="177" y="157"/>
                  </a:lnTo>
                  <a:lnTo>
                    <a:pt x="165" y="157"/>
                  </a:lnTo>
                  <a:lnTo>
                    <a:pt x="165" y="156"/>
                  </a:lnTo>
                  <a:lnTo>
                    <a:pt x="164" y="156"/>
                  </a:lnTo>
                  <a:lnTo>
                    <a:pt x="164" y="154"/>
                  </a:lnTo>
                  <a:lnTo>
                    <a:pt x="154" y="154"/>
                  </a:lnTo>
                  <a:lnTo>
                    <a:pt x="154" y="153"/>
                  </a:lnTo>
                  <a:lnTo>
                    <a:pt x="146" y="153"/>
                  </a:lnTo>
                  <a:lnTo>
                    <a:pt x="146" y="152"/>
                  </a:lnTo>
                  <a:lnTo>
                    <a:pt x="139" y="152"/>
                  </a:lnTo>
                  <a:lnTo>
                    <a:pt x="139" y="150"/>
                  </a:lnTo>
                  <a:lnTo>
                    <a:pt x="137" y="150"/>
                  </a:lnTo>
                  <a:lnTo>
                    <a:pt x="137" y="149"/>
                  </a:lnTo>
                  <a:lnTo>
                    <a:pt x="134" y="149"/>
                  </a:lnTo>
                  <a:lnTo>
                    <a:pt x="134" y="148"/>
                  </a:lnTo>
                  <a:lnTo>
                    <a:pt x="132" y="148"/>
                  </a:lnTo>
                  <a:lnTo>
                    <a:pt x="132" y="146"/>
                  </a:lnTo>
                  <a:lnTo>
                    <a:pt x="130" y="146"/>
                  </a:lnTo>
                  <a:lnTo>
                    <a:pt x="130" y="145"/>
                  </a:lnTo>
                  <a:lnTo>
                    <a:pt x="124" y="145"/>
                  </a:lnTo>
                  <a:lnTo>
                    <a:pt x="124" y="144"/>
                  </a:lnTo>
                  <a:lnTo>
                    <a:pt x="122" y="144"/>
                  </a:lnTo>
                  <a:lnTo>
                    <a:pt x="122" y="142"/>
                  </a:lnTo>
                  <a:lnTo>
                    <a:pt x="121" y="142"/>
                  </a:lnTo>
                  <a:lnTo>
                    <a:pt x="121" y="141"/>
                  </a:lnTo>
                  <a:lnTo>
                    <a:pt x="117" y="141"/>
                  </a:lnTo>
                  <a:lnTo>
                    <a:pt x="117" y="139"/>
                  </a:lnTo>
                  <a:lnTo>
                    <a:pt x="116" y="139"/>
                  </a:lnTo>
                  <a:lnTo>
                    <a:pt x="116" y="137"/>
                  </a:lnTo>
                  <a:lnTo>
                    <a:pt x="113" y="137"/>
                  </a:lnTo>
                  <a:lnTo>
                    <a:pt x="113" y="135"/>
                  </a:lnTo>
                  <a:lnTo>
                    <a:pt x="110" y="135"/>
                  </a:lnTo>
                  <a:lnTo>
                    <a:pt x="110" y="132"/>
                  </a:lnTo>
                  <a:lnTo>
                    <a:pt x="107" y="132"/>
                  </a:lnTo>
                  <a:lnTo>
                    <a:pt x="107" y="131"/>
                  </a:lnTo>
                  <a:lnTo>
                    <a:pt x="105" y="131"/>
                  </a:lnTo>
                  <a:lnTo>
                    <a:pt x="105" y="129"/>
                  </a:lnTo>
                  <a:lnTo>
                    <a:pt x="103" y="129"/>
                  </a:lnTo>
                  <a:lnTo>
                    <a:pt x="103" y="128"/>
                  </a:lnTo>
                  <a:lnTo>
                    <a:pt x="101" y="128"/>
                  </a:lnTo>
                  <a:lnTo>
                    <a:pt x="101" y="126"/>
                  </a:lnTo>
                  <a:lnTo>
                    <a:pt x="99" y="126"/>
                  </a:lnTo>
                  <a:lnTo>
                    <a:pt x="99" y="124"/>
                  </a:lnTo>
                  <a:lnTo>
                    <a:pt x="98" y="124"/>
                  </a:lnTo>
                  <a:lnTo>
                    <a:pt x="98" y="123"/>
                  </a:lnTo>
                  <a:lnTo>
                    <a:pt x="96" y="123"/>
                  </a:lnTo>
                  <a:lnTo>
                    <a:pt x="96" y="120"/>
                  </a:lnTo>
                  <a:lnTo>
                    <a:pt x="92" y="120"/>
                  </a:lnTo>
                  <a:lnTo>
                    <a:pt x="92" y="119"/>
                  </a:lnTo>
                  <a:lnTo>
                    <a:pt x="89" y="119"/>
                  </a:lnTo>
                  <a:lnTo>
                    <a:pt x="89" y="118"/>
                  </a:lnTo>
                  <a:lnTo>
                    <a:pt x="86" y="118"/>
                  </a:lnTo>
                  <a:lnTo>
                    <a:pt x="86" y="116"/>
                  </a:lnTo>
                  <a:lnTo>
                    <a:pt x="84" y="116"/>
                  </a:lnTo>
                  <a:lnTo>
                    <a:pt x="84" y="115"/>
                  </a:lnTo>
                  <a:lnTo>
                    <a:pt x="82" y="115"/>
                  </a:lnTo>
                  <a:lnTo>
                    <a:pt x="82" y="113"/>
                  </a:lnTo>
                  <a:lnTo>
                    <a:pt x="81" y="113"/>
                  </a:lnTo>
                  <a:lnTo>
                    <a:pt x="81" y="113"/>
                  </a:lnTo>
                  <a:lnTo>
                    <a:pt x="79" y="113"/>
                  </a:lnTo>
                  <a:lnTo>
                    <a:pt x="79" y="110"/>
                  </a:lnTo>
                  <a:lnTo>
                    <a:pt x="77" y="110"/>
                  </a:lnTo>
                  <a:lnTo>
                    <a:pt x="77" y="107"/>
                  </a:lnTo>
                  <a:lnTo>
                    <a:pt x="76" y="107"/>
                  </a:lnTo>
                  <a:lnTo>
                    <a:pt x="76" y="105"/>
                  </a:lnTo>
                  <a:lnTo>
                    <a:pt x="74" y="105"/>
                  </a:lnTo>
                  <a:lnTo>
                    <a:pt x="74" y="103"/>
                  </a:lnTo>
                  <a:lnTo>
                    <a:pt x="73" y="103"/>
                  </a:lnTo>
                  <a:lnTo>
                    <a:pt x="73" y="102"/>
                  </a:lnTo>
                  <a:lnTo>
                    <a:pt x="71" y="102"/>
                  </a:lnTo>
                  <a:lnTo>
                    <a:pt x="71" y="100"/>
                  </a:lnTo>
                  <a:lnTo>
                    <a:pt x="68" y="100"/>
                  </a:lnTo>
                  <a:lnTo>
                    <a:pt x="68" y="98"/>
                  </a:lnTo>
                  <a:lnTo>
                    <a:pt x="67" y="98"/>
                  </a:lnTo>
                  <a:lnTo>
                    <a:pt x="67" y="94"/>
                  </a:lnTo>
                  <a:lnTo>
                    <a:pt x="64" y="94"/>
                  </a:lnTo>
                  <a:lnTo>
                    <a:pt x="64" y="93"/>
                  </a:lnTo>
                  <a:lnTo>
                    <a:pt x="62" y="93"/>
                  </a:lnTo>
                  <a:lnTo>
                    <a:pt x="62" y="91"/>
                  </a:lnTo>
                  <a:lnTo>
                    <a:pt x="60" y="91"/>
                  </a:lnTo>
                  <a:lnTo>
                    <a:pt x="60" y="89"/>
                  </a:lnTo>
                  <a:lnTo>
                    <a:pt x="59" y="89"/>
                  </a:lnTo>
                  <a:lnTo>
                    <a:pt x="59" y="87"/>
                  </a:lnTo>
                  <a:lnTo>
                    <a:pt x="58" y="87"/>
                  </a:lnTo>
                  <a:lnTo>
                    <a:pt x="58" y="84"/>
                  </a:lnTo>
                  <a:lnTo>
                    <a:pt x="56" y="84"/>
                  </a:lnTo>
                  <a:lnTo>
                    <a:pt x="56" y="80"/>
                  </a:lnTo>
                  <a:lnTo>
                    <a:pt x="54" y="80"/>
                  </a:lnTo>
                  <a:lnTo>
                    <a:pt x="54" y="76"/>
                  </a:lnTo>
                  <a:lnTo>
                    <a:pt x="53" y="76"/>
                  </a:lnTo>
                  <a:lnTo>
                    <a:pt x="53" y="74"/>
                  </a:lnTo>
                  <a:lnTo>
                    <a:pt x="51" y="74"/>
                  </a:lnTo>
                  <a:lnTo>
                    <a:pt x="51" y="70"/>
                  </a:lnTo>
                  <a:lnTo>
                    <a:pt x="49" y="70"/>
                  </a:lnTo>
                  <a:lnTo>
                    <a:pt x="49" y="66"/>
                  </a:lnTo>
                  <a:lnTo>
                    <a:pt x="48" y="66"/>
                  </a:lnTo>
                  <a:lnTo>
                    <a:pt x="48" y="65"/>
                  </a:lnTo>
                  <a:lnTo>
                    <a:pt x="46" y="65"/>
                  </a:lnTo>
                  <a:lnTo>
                    <a:pt x="46" y="63"/>
                  </a:lnTo>
                  <a:lnTo>
                    <a:pt x="45" y="63"/>
                  </a:lnTo>
                  <a:lnTo>
                    <a:pt x="45" y="60"/>
                  </a:lnTo>
                  <a:lnTo>
                    <a:pt x="44" y="60"/>
                  </a:lnTo>
                  <a:lnTo>
                    <a:pt x="44" y="59"/>
                  </a:lnTo>
                  <a:lnTo>
                    <a:pt x="42" y="59"/>
                  </a:lnTo>
                  <a:lnTo>
                    <a:pt x="42" y="57"/>
                  </a:lnTo>
                  <a:lnTo>
                    <a:pt x="40" y="57"/>
                  </a:lnTo>
                  <a:lnTo>
                    <a:pt x="40" y="56"/>
                  </a:lnTo>
                  <a:lnTo>
                    <a:pt x="38" y="56"/>
                  </a:lnTo>
                  <a:lnTo>
                    <a:pt x="38" y="52"/>
                  </a:lnTo>
                  <a:lnTo>
                    <a:pt x="35" y="52"/>
                  </a:lnTo>
                  <a:lnTo>
                    <a:pt x="35" y="48"/>
                  </a:lnTo>
                  <a:lnTo>
                    <a:pt x="34" y="48"/>
                  </a:lnTo>
                  <a:lnTo>
                    <a:pt x="34" y="46"/>
                  </a:lnTo>
                  <a:lnTo>
                    <a:pt x="32" y="46"/>
                  </a:lnTo>
                  <a:lnTo>
                    <a:pt x="32" y="44"/>
                  </a:lnTo>
                  <a:lnTo>
                    <a:pt x="29" y="44"/>
                  </a:lnTo>
                  <a:lnTo>
                    <a:pt x="29" y="40"/>
                  </a:lnTo>
                  <a:lnTo>
                    <a:pt x="28" y="40"/>
                  </a:lnTo>
                  <a:lnTo>
                    <a:pt x="28" y="38"/>
                  </a:lnTo>
                  <a:lnTo>
                    <a:pt x="27" y="38"/>
                  </a:lnTo>
                  <a:lnTo>
                    <a:pt x="27" y="31"/>
                  </a:lnTo>
                  <a:lnTo>
                    <a:pt x="23" y="31"/>
                  </a:lnTo>
                  <a:lnTo>
                    <a:pt x="23" y="29"/>
                  </a:lnTo>
                  <a:lnTo>
                    <a:pt x="22" y="29"/>
                  </a:lnTo>
                  <a:lnTo>
                    <a:pt x="22" y="25"/>
                  </a:lnTo>
                  <a:lnTo>
                    <a:pt x="19" y="25"/>
                  </a:lnTo>
                  <a:lnTo>
                    <a:pt x="19" y="22"/>
                  </a:lnTo>
                  <a:lnTo>
                    <a:pt x="17" y="22"/>
                  </a:lnTo>
                  <a:lnTo>
                    <a:pt x="17" y="18"/>
                  </a:lnTo>
                  <a:lnTo>
                    <a:pt x="16" y="18"/>
                  </a:lnTo>
                  <a:lnTo>
                    <a:pt x="16" y="16"/>
                  </a:lnTo>
                  <a:lnTo>
                    <a:pt x="13" y="16"/>
                  </a:lnTo>
                  <a:lnTo>
                    <a:pt x="13" y="14"/>
                  </a:lnTo>
                  <a:lnTo>
                    <a:pt x="11" y="14"/>
                  </a:lnTo>
                  <a:lnTo>
                    <a:pt x="11" y="12"/>
                  </a:lnTo>
                  <a:lnTo>
                    <a:pt x="10" y="12"/>
                  </a:lnTo>
                  <a:lnTo>
                    <a:pt x="10" y="9"/>
                  </a:lnTo>
                  <a:lnTo>
                    <a:pt x="9" y="9"/>
                  </a:lnTo>
                  <a:lnTo>
                    <a:pt x="9" y="6"/>
                  </a:lnTo>
                  <a:lnTo>
                    <a:pt x="7" y="6"/>
                  </a:lnTo>
                  <a:lnTo>
                    <a:pt x="6" y="6"/>
                  </a:lnTo>
                  <a:lnTo>
                    <a:pt x="6" y="3"/>
                  </a:lnTo>
                  <a:lnTo>
                    <a:pt x="5" y="3"/>
                  </a:lnTo>
                  <a:lnTo>
                    <a:pt x="5" y="2"/>
                  </a:lnTo>
                  <a:lnTo>
                    <a:pt x="2" y="2"/>
                  </a:lnTo>
                  <a:lnTo>
                    <a:pt x="2"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9" name="Group 128"/>
            <p:cNvGrpSpPr/>
            <p:nvPr/>
          </p:nvGrpSpPr>
          <p:grpSpPr>
            <a:xfrm>
              <a:off x="5574949" y="2321772"/>
              <a:ext cx="3196549" cy="2259937"/>
              <a:chOff x="3551238" y="2701925"/>
              <a:chExt cx="2038350" cy="1447800"/>
            </a:xfrm>
          </p:grpSpPr>
          <p:sp>
            <p:nvSpPr>
              <p:cNvPr id="174" name="Freeform 32"/>
              <p:cNvSpPr>
                <a:spLocks/>
              </p:cNvSpPr>
              <p:nvPr/>
            </p:nvSpPr>
            <p:spPr bwMode="auto">
              <a:xfrm>
                <a:off x="4275138" y="3549650"/>
                <a:ext cx="1314450" cy="600075"/>
              </a:xfrm>
              <a:custGeom>
                <a:avLst/>
                <a:gdLst>
                  <a:gd name="T0" fmla="*/ 111 w 138"/>
                  <a:gd name="T1" fmla="*/ 63 h 63"/>
                  <a:gd name="T2" fmla="*/ 103 w 138"/>
                  <a:gd name="T3" fmla="*/ 61 h 63"/>
                  <a:gd name="T4" fmla="*/ 99 w 138"/>
                  <a:gd name="T5" fmla="*/ 59 h 63"/>
                  <a:gd name="T6" fmla="*/ 89 w 138"/>
                  <a:gd name="T7" fmla="*/ 58 h 63"/>
                  <a:gd name="T8" fmla="*/ 88 w 138"/>
                  <a:gd name="T9" fmla="*/ 56 h 63"/>
                  <a:gd name="T10" fmla="*/ 85 w 138"/>
                  <a:gd name="T11" fmla="*/ 55 h 63"/>
                  <a:gd name="T12" fmla="*/ 82 w 138"/>
                  <a:gd name="T13" fmla="*/ 54 h 63"/>
                  <a:gd name="T14" fmla="*/ 81 w 138"/>
                  <a:gd name="T15" fmla="*/ 52 h 63"/>
                  <a:gd name="T16" fmla="*/ 78 w 138"/>
                  <a:gd name="T17" fmla="*/ 51 h 63"/>
                  <a:gd name="T18" fmla="*/ 76 w 138"/>
                  <a:gd name="T19" fmla="*/ 49 h 63"/>
                  <a:gd name="T20" fmla="*/ 72 w 138"/>
                  <a:gd name="T21" fmla="*/ 48 h 63"/>
                  <a:gd name="T22" fmla="*/ 69 w 138"/>
                  <a:gd name="T23" fmla="*/ 47 h 63"/>
                  <a:gd name="T24" fmla="*/ 59 w 138"/>
                  <a:gd name="T25" fmla="*/ 45 h 63"/>
                  <a:gd name="T26" fmla="*/ 58 w 138"/>
                  <a:gd name="T27" fmla="*/ 44 h 63"/>
                  <a:gd name="T28" fmla="*/ 51 w 138"/>
                  <a:gd name="T29" fmla="*/ 41 h 63"/>
                  <a:gd name="T30" fmla="*/ 49 w 138"/>
                  <a:gd name="T31" fmla="*/ 39 h 63"/>
                  <a:gd name="T32" fmla="*/ 43 w 138"/>
                  <a:gd name="T33" fmla="*/ 37 h 63"/>
                  <a:gd name="T34" fmla="*/ 42 w 138"/>
                  <a:gd name="T35" fmla="*/ 35 h 63"/>
                  <a:gd name="T36" fmla="*/ 39 w 138"/>
                  <a:gd name="T37" fmla="*/ 33 h 63"/>
                  <a:gd name="T38" fmla="*/ 34 w 138"/>
                  <a:gd name="T39" fmla="*/ 31 h 63"/>
                  <a:gd name="T40" fmla="*/ 30 w 138"/>
                  <a:gd name="T41" fmla="*/ 29 h 63"/>
                  <a:gd name="T42" fmla="*/ 27 w 138"/>
                  <a:gd name="T43" fmla="*/ 27 h 63"/>
                  <a:gd name="T44" fmla="*/ 25 w 138"/>
                  <a:gd name="T45" fmla="*/ 23 h 63"/>
                  <a:gd name="T46" fmla="*/ 23 w 138"/>
                  <a:gd name="T47" fmla="*/ 21 h 63"/>
                  <a:gd name="T48" fmla="*/ 22 w 138"/>
                  <a:gd name="T49" fmla="*/ 20 h 63"/>
                  <a:gd name="T50" fmla="*/ 21 w 138"/>
                  <a:gd name="T51" fmla="*/ 18 h 63"/>
                  <a:gd name="T52" fmla="*/ 19 w 138"/>
                  <a:gd name="T53" fmla="*/ 16 h 63"/>
                  <a:gd name="T54" fmla="*/ 18 w 138"/>
                  <a:gd name="T55" fmla="*/ 14 h 63"/>
                  <a:gd name="T56" fmla="*/ 16 w 138"/>
                  <a:gd name="T57" fmla="*/ 13 h 63"/>
                  <a:gd name="T58" fmla="*/ 14 w 138"/>
                  <a:gd name="T59" fmla="*/ 12 h 63"/>
                  <a:gd name="T60" fmla="*/ 12 w 138"/>
                  <a:gd name="T61" fmla="*/ 10 h 63"/>
                  <a:gd name="T62" fmla="*/ 11 w 138"/>
                  <a:gd name="T63" fmla="*/ 8 h 63"/>
                  <a:gd name="T64" fmla="*/ 7 w 138"/>
                  <a:gd name="T65" fmla="*/ 6 h 63"/>
                  <a:gd name="T66" fmla="*/ 5 w 138"/>
                  <a:gd name="T67" fmla="*/ 4 h 63"/>
                  <a:gd name="T68" fmla="*/ 4 w 138"/>
                  <a:gd name="T69" fmla="*/ 2 h 63"/>
                  <a:gd name="T70" fmla="*/ 0 w 138"/>
                  <a:gd name="T7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63">
                    <a:moveTo>
                      <a:pt x="138" y="63"/>
                    </a:moveTo>
                    <a:lnTo>
                      <a:pt x="111" y="63"/>
                    </a:lnTo>
                    <a:lnTo>
                      <a:pt x="111" y="61"/>
                    </a:lnTo>
                    <a:lnTo>
                      <a:pt x="103" y="61"/>
                    </a:lnTo>
                    <a:lnTo>
                      <a:pt x="103" y="59"/>
                    </a:lnTo>
                    <a:lnTo>
                      <a:pt x="99" y="59"/>
                    </a:lnTo>
                    <a:lnTo>
                      <a:pt x="99" y="58"/>
                    </a:lnTo>
                    <a:lnTo>
                      <a:pt x="89" y="58"/>
                    </a:lnTo>
                    <a:lnTo>
                      <a:pt x="89" y="56"/>
                    </a:lnTo>
                    <a:lnTo>
                      <a:pt x="88" y="56"/>
                    </a:lnTo>
                    <a:lnTo>
                      <a:pt x="88" y="55"/>
                    </a:lnTo>
                    <a:lnTo>
                      <a:pt x="85" y="55"/>
                    </a:lnTo>
                    <a:lnTo>
                      <a:pt x="85" y="54"/>
                    </a:lnTo>
                    <a:lnTo>
                      <a:pt x="82" y="54"/>
                    </a:lnTo>
                    <a:lnTo>
                      <a:pt x="82" y="52"/>
                    </a:lnTo>
                    <a:lnTo>
                      <a:pt x="81" y="52"/>
                    </a:lnTo>
                    <a:lnTo>
                      <a:pt x="81" y="51"/>
                    </a:lnTo>
                    <a:lnTo>
                      <a:pt x="78" y="51"/>
                    </a:lnTo>
                    <a:lnTo>
                      <a:pt x="78" y="49"/>
                    </a:lnTo>
                    <a:lnTo>
                      <a:pt x="76" y="49"/>
                    </a:lnTo>
                    <a:lnTo>
                      <a:pt x="76" y="48"/>
                    </a:lnTo>
                    <a:lnTo>
                      <a:pt x="72" y="48"/>
                    </a:lnTo>
                    <a:lnTo>
                      <a:pt x="72" y="47"/>
                    </a:lnTo>
                    <a:lnTo>
                      <a:pt x="69" y="47"/>
                    </a:lnTo>
                    <a:lnTo>
                      <a:pt x="69" y="45"/>
                    </a:lnTo>
                    <a:lnTo>
                      <a:pt x="59" y="45"/>
                    </a:lnTo>
                    <a:lnTo>
                      <a:pt x="59" y="44"/>
                    </a:lnTo>
                    <a:lnTo>
                      <a:pt x="58" y="44"/>
                    </a:lnTo>
                    <a:lnTo>
                      <a:pt x="58" y="41"/>
                    </a:lnTo>
                    <a:lnTo>
                      <a:pt x="51" y="41"/>
                    </a:lnTo>
                    <a:lnTo>
                      <a:pt x="51" y="39"/>
                    </a:lnTo>
                    <a:lnTo>
                      <a:pt x="49" y="39"/>
                    </a:lnTo>
                    <a:lnTo>
                      <a:pt x="49" y="37"/>
                    </a:lnTo>
                    <a:lnTo>
                      <a:pt x="43" y="37"/>
                    </a:lnTo>
                    <a:lnTo>
                      <a:pt x="43" y="35"/>
                    </a:lnTo>
                    <a:lnTo>
                      <a:pt x="42" y="35"/>
                    </a:lnTo>
                    <a:lnTo>
                      <a:pt x="42" y="33"/>
                    </a:lnTo>
                    <a:lnTo>
                      <a:pt x="39" y="33"/>
                    </a:lnTo>
                    <a:lnTo>
                      <a:pt x="39" y="31"/>
                    </a:lnTo>
                    <a:lnTo>
                      <a:pt x="34" y="31"/>
                    </a:lnTo>
                    <a:lnTo>
                      <a:pt x="34" y="29"/>
                    </a:lnTo>
                    <a:lnTo>
                      <a:pt x="30" y="29"/>
                    </a:lnTo>
                    <a:lnTo>
                      <a:pt x="30" y="27"/>
                    </a:lnTo>
                    <a:lnTo>
                      <a:pt x="27" y="27"/>
                    </a:lnTo>
                    <a:lnTo>
                      <a:pt x="27" y="23"/>
                    </a:lnTo>
                    <a:lnTo>
                      <a:pt x="25" y="23"/>
                    </a:lnTo>
                    <a:lnTo>
                      <a:pt x="25" y="21"/>
                    </a:lnTo>
                    <a:lnTo>
                      <a:pt x="23" y="21"/>
                    </a:lnTo>
                    <a:lnTo>
                      <a:pt x="23" y="20"/>
                    </a:lnTo>
                    <a:lnTo>
                      <a:pt x="22" y="20"/>
                    </a:lnTo>
                    <a:lnTo>
                      <a:pt x="22" y="18"/>
                    </a:lnTo>
                    <a:lnTo>
                      <a:pt x="21" y="18"/>
                    </a:lnTo>
                    <a:lnTo>
                      <a:pt x="21" y="16"/>
                    </a:lnTo>
                    <a:lnTo>
                      <a:pt x="19" y="16"/>
                    </a:lnTo>
                    <a:lnTo>
                      <a:pt x="19" y="14"/>
                    </a:lnTo>
                    <a:lnTo>
                      <a:pt x="18" y="14"/>
                    </a:lnTo>
                    <a:lnTo>
                      <a:pt x="18" y="13"/>
                    </a:lnTo>
                    <a:lnTo>
                      <a:pt x="16" y="13"/>
                    </a:lnTo>
                    <a:lnTo>
                      <a:pt x="16" y="12"/>
                    </a:lnTo>
                    <a:lnTo>
                      <a:pt x="14" y="12"/>
                    </a:lnTo>
                    <a:lnTo>
                      <a:pt x="14" y="10"/>
                    </a:lnTo>
                    <a:lnTo>
                      <a:pt x="12" y="10"/>
                    </a:lnTo>
                    <a:lnTo>
                      <a:pt x="12" y="8"/>
                    </a:lnTo>
                    <a:lnTo>
                      <a:pt x="11" y="8"/>
                    </a:lnTo>
                    <a:lnTo>
                      <a:pt x="11" y="6"/>
                    </a:lnTo>
                    <a:lnTo>
                      <a:pt x="7" y="6"/>
                    </a:lnTo>
                    <a:lnTo>
                      <a:pt x="7" y="4"/>
                    </a:lnTo>
                    <a:lnTo>
                      <a:pt x="5" y="4"/>
                    </a:lnTo>
                    <a:lnTo>
                      <a:pt x="5" y="2"/>
                    </a:lnTo>
                    <a:lnTo>
                      <a:pt x="4" y="2"/>
                    </a:lnTo>
                    <a:lnTo>
                      <a:pt x="4" y="0"/>
                    </a:lnTo>
                    <a:lnTo>
                      <a:pt x="0" y="0"/>
                    </a:lnTo>
                  </a:path>
                </a:pathLst>
              </a:cu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Freeform 33"/>
              <p:cNvSpPr>
                <a:spLocks/>
              </p:cNvSpPr>
              <p:nvPr/>
            </p:nvSpPr>
            <p:spPr bwMode="auto">
              <a:xfrm>
                <a:off x="3551238" y="2701925"/>
                <a:ext cx="723900" cy="847725"/>
              </a:xfrm>
              <a:custGeom>
                <a:avLst/>
                <a:gdLst>
                  <a:gd name="T0" fmla="*/ 76 w 76"/>
                  <a:gd name="T1" fmla="*/ 89 h 89"/>
                  <a:gd name="T2" fmla="*/ 76 w 76"/>
                  <a:gd name="T3" fmla="*/ 83 h 89"/>
                  <a:gd name="T4" fmla="*/ 70 w 76"/>
                  <a:gd name="T5" fmla="*/ 83 h 89"/>
                  <a:gd name="T6" fmla="*/ 70 w 76"/>
                  <a:gd name="T7" fmla="*/ 79 h 89"/>
                  <a:gd name="T8" fmla="*/ 64 w 76"/>
                  <a:gd name="T9" fmla="*/ 79 h 89"/>
                  <a:gd name="T10" fmla="*/ 64 w 76"/>
                  <a:gd name="T11" fmla="*/ 76 h 89"/>
                  <a:gd name="T12" fmla="*/ 63 w 76"/>
                  <a:gd name="T13" fmla="*/ 76 h 89"/>
                  <a:gd name="T14" fmla="*/ 63 w 76"/>
                  <a:gd name="T15" fmla="*/ 74 h 89"/>
                  <a:gd name="T16" fmla="*/ 61 w 76"/>
                  <a:gd name="T17" fmla="*/ 74 h 89"/>
                  <a:gd name="T18" fmla="*/ 61 w 76"/>
                  <a:gd name="T19" fmla="*/ 72 h 89"/>
                  <a:gd name="T20" fmla="*/ 59 w 76"/>
                  <a:gd name="T21" fmla="*/ 72 h 89"/>
                  <a:gd name="T22" fmla="*/ 59 w 76"/>
                  <a:gd name="T23" fmla="*/ 71 h 89"/>
                  <a:gd name="T24" fmla="*/ 57 w 76"/>
                  <a:gd name="T25" fmla="*/ 71 h 89"/>
                  <a:gd name="T26" fmla="*/ 57 w 76"/>
                  <a:gd name="T27" fmla="*/ 67 h 89"/>
                  <a:gd name="T28" fmla="*/ 55 w 76"/>
                  <a:gd name="T29" fmla="*/ 67 h 89"/>
                  <a:gd name="T30" fmla="*/ 55 w 76"/>
                  <a:gd name="T31" fmla="*/ 65 h 89"/>
                  <a:gd name="T32" fmla="*/ 54 w 76"/>
                  <a:gd name="T33" fmla="*/ 65 h 89"/>
                  <a:gd name="T34" fmla="*/ 54 w 76"/>
                  <a:gd name="T35" fmla="*/ 63 h 89"/>
                  <a:gd name="T36" fmla="*/ 51 w 76"/>
                  <a:gd name="T37" fmla="*/ 63 h 89"/>
                  <a:gd name="T38" fmla="*/ 51 w 76"/>
                  <a:gd name="T39" fmla="*/ 60 h 89"/>
                  <a:gd name="T40" fmla="*/ 50 w 76"/>
                  <a:gd name="T41" fmla="*/ 60 h 89"/>
                  <a:gd name="T42" fmla="*/ 50 w 76"/>
                  <a:gd name="T43" fmla="*/ 58 h 89"/>
                  <a:gd name="T44" fmla="*/ 47 w 76"/>
                  <a:gd name="T45" fmla="*/ 58 h 89"/>
                  <a:gd name="T46" fmla="*/ 47 w 76"/>
                  <a:gd name="T47" fmla="*/ 56 h 89"/>
                  <a:gd name="T48" fmla="*/ 45 w 76"/>
                  <a:gd name="T49" fmla="*/ 56 h 89"/>
                  <a:gd name="T50" fmla="*/ 45 w 76"/>
                  <a:gd name="T51" fmla="*/ 52 h 89"/>
                  <a:gd name="T52" fmla="*/ 43 w 76"/>
                  <a:gd name="T53" fmla="*/ 52 h 89"/>
                  <a:gd name="T54" fmla="*/ 43 w 76"/>
                  <a:gd name="T55" fmla="*/ 50 h 89"/>
                  <a:gd name="T56" fmla="*/ 39 w 76"/>
                  <a:gd name="T57" fmla="*/ 50 h 89"/>
                  <a:gd name="T58" fmla="*/ 39 w 76"/>
                  <a:gd name="T59" fmla="*/ 49 h 89"/>
                  <a:gd name="T60" fmla="*/ 36 w 76"/>
                  <a:gd name="T61" fmla="*/ 49 h 89"/>
                  <a:gd name="T62" fmla="*/ 36 w 76"/>
                  <a:gd name="T63" fmla="*/ 45 h 89"/>
                  <a:gd name="T64" fmla="*/ 34 w 76"/>
                  <a:gd name="T65" fmla="*/ 45 h 89"/>
                  <a:gd name="T66" fmla="*/ 34 w 76"/>
                  <a:gd name="T67" fmla="*/ 42 h 89"/>
                  <a:gd name="T68" fmla="*/ 32 w 76"/>
                  <a:gd name="T69" fmla="*/ 42 h 89"/>
                  <a:gd name="T70" fmla="*/ 32 w 76"/>
                  <a:gd name="T71" fmla="*/ 40 h 89"/>
                  <a:gd name="T72" fmla="*/ 30 w 76"/>
                  <a:gd name="T73" fmla="*/ 40 h 89"/>
                  <a:gd name="T74" fmla="*/ 30 w 76"/>
                  <a:gd name="T75" fmla="*/ 36 h 89"/>
                  <a:gd name="T76" fmla="*/ 29 w 76"/>
                  <a:gd name="T77" fmla="*/ 36 h 89"/>
                  <a:gd name="T78" fmla="*/ 29 w 76"/>
                  <a:gd name="T79" fmla="*/ 34 h 89"/>
                  <a:gd name="T80" fmla="*/ 26 w 76"/>
                  <a:gd name="T81" fmla="*/ 34 h 89"/>
                  <a:gd name="T82" fmla="*/ 26 w 76"/>
                  <a:gd name="T83" fmla="*/ 29 h 89"/>
                  <a:gd name="T84" fmla="*/ 24 w 76"/>
                  <a:gd name="T85" fmla="*/ 29 h 89"/>
                  <a:gd name="T86" fmla="*/ 24 w 76"/>
                  <a:gd name="T87" fmla="*/ 26 h 89"/>
                  <a:gd name="T88" fmla="*/ 22 w 76"/>
                  <a:gd name="T89" fmla="*/ 26 h 89"/>
                  <a:gd name="T90" fmla="*/ 22 w 76"/>
                  <a:gd name="T91" fmla="*/ 22 h 89"/>
                  <a:gd name="T92" fmla="*/ 20 w 76"/>
                  <a:gd name="T93" fmla="*/ 22 h 89"/>
                  <a:gd name="T94" fmla="*/ 20 w 76"/>
                  <a:gd name="T95" fmla="*/ 19 h 89"/>
                  <a:gd name="T96" fmla="*/ 17 w 76"/>
                  <a:gd name="T97" fmla="*/ 19 h 89"/>
                  <a:gd name="T98" fmla="*/ 17 w 76"/>
                  <a:gd name="T99" fmla="*/ 14 h 89"/>
                  <a:gd name="T100" fmla="*/ 16 w 76"/>
                  <a:gd name="T101" fmla="*/ 14 h 89"/>
                  <a:gd name="T102" fmla="*/ 16 w 76"/>
                  <a:gd name="T103" fmla="*/ 11 h 89"/>
                  <a:gd name="T104" fmla="*/ 14 w 76"/>
                  <a:gd name="T105" fmla="*/ 11 h 89"/>
                  <a:gd name="T106" fmla="*/ 14 w 76"/>
                  <a:gd name="T107" fmla="*/ 8 h 89"/>
                  <a:gd name="T108" fmla="*/ 12 w 76"/>
                  <a:gd name="T109" fmla="*/ 8 h 89"/>
                  <a:gd name="T110" fmla="*/ 12 w 76"/>
                  <a:gd name="T111" fmla="*/ 5 h 89"/>
                  <a:gd name="T112" fmla="*/ 7 w 76"/>
                  <a:gd name="T113" fmla="*/ 5 h 89"/>
                  <a:gd name="T114" fmla="*/ 7 w 76"/>
                  <a:gd name="T115" fmla="*/ 4 h 89"/>
                  <a:gd name="T116" fmla="*/ 3 w 76"/>
                  <a:gd name="T117" fmla="*/ 4 h 89"/>
                  <a:gd name="T118" fmla="*/ 3 w 76"/>
                  <a:gd name="T119" fmla="*/ 2 h 89"/>
                  <a:gd name="T120" fmla="*/ 2 w 76"/>
                  <a:gd name="T121" fmla="*/ 2 h 89"/>
                  <a:gd name="T122" fmla="*/ 2 w 76"/>
                  <a:gd name="T123" fmla="*/ 0 h 89"/>
                  <a:gd name="T124" fmla="*/ 0 w 76"/>
                  <a:gd name="T1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 h="89">
                    <a:moveTo>
                      <a:pt x="76" y="89"/>
                    </a:moveTo>
                    <a:lnTo>
                      <a:pt x="76" y="83"/>
                    </a:lnTo>
                    <a:lnTo>
                      <a:pt x="70" y="83"/>
                    </a:lnTo>
                    <a:lnTo>
                      <a:pt x="70" y="79"/>
                    </a:lnTo>
                    <a:lnTo>
                      <a:pt x="64" y="79"/>
                    </a:lnTo>
                    <a:lnTo>
                      <a:pt x="64" y="76"/>
                    </a:lnTo>
                    <a:lnTo>
                      <a:pt x="63" y="76"/>
                    </a:lnTo>
                    <a:lnTo>
                      <a:pt x="63" y="74"/>
                    </a:lnTo>
                    <a:lnTo>
                      <a:pt x="61" y="74"/>
                    </a:lnTo>
                    <a:lnTo>
                      <a:pt x="61" y="72"/>
                    </a:lnTo>
                    <a:lnTo>
                      <a:pt x="59" y="72"/>
                    </a:lnTo>
                    <a:lnTo>
                      <a:pt x="59" y="71"/>
                    </a:lnTo>
                    <a:lnTo>
                      <a:pt x="57" y="71"/>
                    </a:lnTo>
                    <a:lnTo>
                      <a:pt x="57" y="67"/>
                    </a:lnTo>
                    <a:lnTo>
                      <a:pt x="55" y="67"/>
                    </a:lnTo>
                    <a:lnTo>
                      <a:pt x="55" y="65"/>
                    </a:lnTo>
                    <a:lnTo>
                      <a:pt x="54" y="65"/>
                    </a:lnTo>
                    <a:lnTo>
                      <a:pt x="54" y="63"/>
                    </a:lnTo>
                    <a:lnTo>
                      <a:pt x="51" y="63"/>
                    </a:lnTo>
                    <a:lnTo>
                      <a:pt x="51" y="60"/>
                    </a:lnTo>
                    <a:lnTo>
                      <a:pt x="50" y="60"/>
                    </a:lnTo>
                    <a:lnTo>
                      <a:pt x="50" y="58"/>
                    </a:lnTo>
                    <a:lnTo>
                      <a:pt x="47" y="58"/>
                    </a:lnTo>
                    <a:lnTo>
                      <a:pt x="47" y="56"/>
                    </a:lnTo>
                    <a:lnTo>
                      <a:pt x="45" y="56"/>
                    </a:lnTo>
                    <a:lnTo>
                      <a:pt x="45" y="52"/>
                    </a:lnTo>
                    <a:lnTo>
                      <a:pt x="43" y="52"/>
                    </a:lnTo>
                    <a:lnTo>
                      <a:pt x="43" y="50"/>
                    </a:lnTo>
                    <a:lnTo>
                      <a:pt x="39" y="50"/>
                    </a:lnTo>
                    <a:lnTo>
                      <a:pt x="39" y="49"/>
                    </a:lnTo>
                    <a:lnTo>
                      <a:pt x="36" y="49"/>
                    </a:lnTo>
                    <a:lnTo>
                      <a:pt x="36" y="45"/>
                    </a:lnTo>
                    <a:lnTo>
                      <a:pt x="34" y="45"/>
                    </a:lnTo>
                    <a:lnTo>
                      <a:pt x="34" y="42"/>
                    </a:lnTo>
                    <a:lnTo>
                      <a:pt x="32" y="42"/>
                    </a:lnTo>
                    <a:lnTo>
                      <a:pt x="32" y="40"/>
                    </a:lnTo>
                    <a:lnTo>
                      <a:pt x="30" y="40"/>
                    </a:lnTo>
                    <a:lnTo>
                      <a:pt x="30" y="36"/>
                    </a:lnTo>
                    <a:lnTo>
                      <a:pt x="29" y="36"/>
                    </a:lnTo>
                    <a:lnTo>
                      <a:pt x="29" y="34"/>
                    </a:lnTo>
                    <a:lnTo>
                      <a:pt x="26" y="34"/>
                    </a:lnTo>
                    <a:lnTo>
                      <a:pt x="26" y="29"/>
                    </a:lnTo>
                    <a:lnTo>
                      <a:pt x="24" y="29"/>
                    </a:lnTo>
                    <a:lnTo>
                      <a:pt x="24" y="26"/>
                    </a:lnTo>
                    <a:lnTo>
                      <a:pt x="22" y="26"/>
                    </a:lnTo>
                    <a:lnTo>
                      <a:pt x="22" y="22"/>
                    </a:lnTo>
                    <a:lnTo>
                      <a:pt x="20" y="22"/>
                    </a:lnTo>
                    <a:lnTo>
                      <a:pt x="20" y="19"/>
                    </a:lnTo>
                    <a:lnTo>
                      <a:pt x="17" y="19"/>
                    </a:lnTo>
                    <a:lnTo>
                      <a:pt x="17" y="14"/>
                    </a:lnTo>
                    <a:lnTo>
                      <a:pt x="16" y="14"/>
                    </a:lnTo>
                    <a:lnTo>
                      <a:pt x="16" y="11"/>
                    </a:lnTo>
                    <a:lnTo>
                      <a:pt x="14" y="11"/>
                    </a:lnTo>
                    <a:lnTo>
                      <a:pt x="14" y="8"/>
                    </a:lnTo>
                    <a:lnTo>
                      <a:pt x="12" y="8"/>
                    </a:lnTo>
                    <a:lnTo>
                      <a:pt x="12" y="5"/>
                    </a:lnTo>
                    <a:lnTo>
                      <a:pt x="7" y="5"/>
                    </a:lnTo>
                    <a:lnTo>
                      <a:pt x="7" y="4"/>
                    </a:lnTo>
                    <a:lnTo>
                      <a:pt x="3" y="4"/>
                    </a:lnTo>
                    <a:lnTo>
                      <a:pt x="3" y="2"/>
                    </a:lnTo>
                    <a:lnTo>
                      <a:pt x="2" y="2"/>
                    </a:lnTo>
                    <a:lnTo>
                      <a:pt x="2" y="0"/>
                    </a:lnTo>
                    <a:lnTo>
                      <a:pt x="0" y="0"/>
                    </a:lnTo>
                  </a:path>
                </a:pathLst>
              </a:cu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130" name="Straight Connector 129"/>
            <p:cNvCxnSpPr/>
            <p:nvPr/>
          </p:nvCxnSpPr>
          <p:spPr>
            <a:xfrm>
              <a:off x="8771499" y="446927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687367" y="446927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637296" y="446927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613425" y="446927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589554" y="446927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32931" y="446927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09060" y="446927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8485189" y="446927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724775" y="4701822"/>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482990" y="4630133"/>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242330" y="4574318"/>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211865" y="4567711"/>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181400" y="4557117"/>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150935" y="4557117"/>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8093730" y="4557117"/>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996408" y="4523612"/>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374731" y="4452323"/>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268822" y="4445006"/>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241144" y="4435305"/>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213466" y="4436084"/>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151664" y="4414144"/>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118682" y="4414144"/>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93291" y="4411413"/>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41140" y="4380188"/>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853059" y="4258406"/>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545169" y="415106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521298" y="415106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497427" y="415106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447577" y="410629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581010" y="4434858"/>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497427" y="4391601"/>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324762" y="4297638"/>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237087" y="4229968"/>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193953" y="3984657"/>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7100691" y="3883246"/>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056425" y="4075027"/>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6619151" y="3425700"/>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6158280" y="2965741"/>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003955" y="2773667"/>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5862730" y="2550153"/>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752945" y="2326639"/>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643160" y="2270805"/>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5622455" y="2272611"/>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5567690" y="2208917"/>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652595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3557: Survival outcomes in the PRIME study for patients (</a:t>
            </a:r>
            <a:r>
              <a:rPr lang="en-GB" sz="1800" dirty="0" err="1" smtClean="0"/>
              <a:t>pts</a:t>
            </a:r>
            <a:r>
              <a:rPr lang="en-GB" sz="1800" dirty="0" smtClean="0"/>
              <a:t>) with </a:t>
            </a:r>
            <a:r>
              <a:rPr lang="en-GB" sz="1800" i="1" dirty="0" smtClean="0"/>
              <a:t>RAS</a:t>
            </a:r>
            <a:r>
              <a:rPr lang="en-GB" sz="1800" dirty="0" smtClean="0"/>
              <a:t>/</a:t>
            </a:r>
            <a:r>
              <a:rPr lang="en-GB" sz="1800" i="1" dirty="0" smtClean="0"/>
              <a:t>BRAF</a:t>
            </a:r>
            <a:r>
              <a:rPr lang="en-GB" sz="1800" dirty="0" smtClean="0"/>
              <a:t> wild-type (WT) metastatic colorectal cancer (</a:t>
            </a:r>
            <a:r>
              <a:rPr lang="en-GB" sz="1800" dirty="0" err="1" smtClean="0"/>
              <a:t>mCRC</a:t>
            </a:r>
            <a:r>
              <a:rPr lang="en-GB" sz="1800" dirty="0" smtClean="0"/>
              <a:t>), by baseline Eastern Cooperative Oncology Group (ECOG) performance status (PS) – </a:t>
            </a:r>
            <a:r>
              <a:rPr lang="en-GB" sz="1800" dirty="0" err="1" smtClean="0"/>
              <a:t>Peeters</a:t>
            </a:r>
            <a:r>
              <a:rPr lang="en-GB" sz="1800" dirty="0" smtClean="0"/>
              <a:t> M et al</a:t>
            </a:r>
            <a:endParaRPr lang="en-GB" sz="1800" dirty="0"/>
          </a:p>
        </p:txBody>
      </p:sp>
      <p:sp>
        <p:nvSpPr>
          <p:cNvPr id="5123" name="Rectangle 3"/>
          <p:cNvSpPr>
            <a:spLocks noGrp="1" noChangeArrowheads="1"/>
          </p:cNvSpPr>
          <p:nvPr>
            <p:ph type="body" idx="1"/>
          </p:nvPr>
        </p:nvSpPr>
        <p:spPr/>
        <p:txBody>
          <a:bodyPr/>
          <a:lstStyle/>
          <a:p>
            <a:r>
              <a:rPr lang="en-US" sz="1800" b="1" dirty="0"/>
              <a:t>Study objective</a:t>
            </a:r>
          </a:p>
          <a:p>
            <a:pPr lvl="1"/>
            <a:r>
              <a:rPr lang="en-GB" sz="1800" dirty="0">
                <a:solidFill>
                  <a:srgbClr val="363636"/>
                </a:solidFill>
              </a:rPr>
              <a:t>T</a:t>
            </a:r>
            <a:r>
              <a:rPr lang="en-US" sz="1800" dirty="0">
                <a:solidFill>
                  <a:srgbClr val="363636"/>
                </a:solidFill>
              </a:rPr>
              <a:t>o </a:t>
            </a:r>
            <a:r>
              <a:rPr lang="en-GB" sz="1800" dirty="0">
                <a:solidFill>
                  <a:srgbClr val="363636"/>
                </a:solidFill>
              </a:rPr>
              <a:t>estimate treatment effect of panitumumab+FOLFOX4 </a:t>
            </a:r>
            <a:r>
              <a:rPr lang="en-GB" sz="1800" dirty="0" err="1" smtClean="0">
                <a:solidFill>
                  <a:srgbClr val="363636"/>
                </a:solidFill>
              </a:rPr>
              <a:t>vs</a:t>
            </a:r>
            <a:r>
              <a:rPr lang="en-GB" sz="1800" dirty="0" smtClean="0">
                <a:solidFill>
                  <a:srgbClr val="363636"/>
                </a:solidFill>
              </a:rPr>
              <a:t> </a:t>
            </a:r>
            <a:r>
              <a:rPr lang="en-GB" sz="1800" dirty="0">
                <a:solidFill>
                  <a:srgbClr val="363636"/>
                </a:solidFill>
              </a:rPr>
              <a:t>FOLFOX4 alone on OS </a:t>
            </a:r>
            <a:r>
              <a:rPr lang="en-GB" sz="1800" dirty="0" smtClean="0">
                <a:solidFill>
                  <a:srgbClr val="363636"/>
                </a:solidFill>
              </a:rPr>
              <a:t>in patients with </a:t>
            </a:r>
            <a:r>
              <a:rPr lang="en-GB" sz="1800" i="1" dirty="0" smtClean="0">
                <a:solidFill>
                  <a:srgbClr val="363636"/>
                </a:solidFill>
              </a:rPr>
              <a:t>RAS/BRAF </a:t>
            </a:r>
            <a:r>
              <a:rPr lang="en-GB" sz="1800" dirty="0" smtClean="0">
                <a:solidFill>
                  <a:srgbClr val="363636"/>
                </a:solidFill>
              </a:rPr>
              <a:t>wild-type </a:t>
            </a:r>
            <a:r>
              <a:rPr lang="en-GB" sz="1800" dirty="0" err="1" smtClean="0">
                <a:solidFill>
                  <a:srgbClr val="363636"/>
                </a:solidFill>
              </a:rPr>
              <a:t>mCRC</a:t>
            </a:r>
            <a:r>
              <a:rPr lang="en-GB" sz="1800" dirty="0" smtClean="0">
                <a:solidFill>
                  <a:srgbClr val="363636"/>
                </a:solidFill>
              </a:rPr>
              <a:t> by baseline ECOG status</a:t>
            </a:r>
            <a:endParaRPr lang="en-US" sz="1800" dirty="0">
              <a:solidFill>
                <a:srgbClr val="363636"/>
              </a:solidFill>
            </a:endParaRPr>
          </a:p>
          <a:p>
            <a:r>
              <a:rPr lang="en-US" sz="1800" b="1" dirty="0">
                <a:solidFill>
                  <a:srgbClr val="363636"/>
                </a:solidFill>
              </a:rPr>
              <a:t>Study </a:t>
            </a:r>
            <a:r>
              <a:rPr lang="en-US" sz="1800" b="1" dirty="0" smtClean="0">
                <a:solidFill>
                  <a:srgbClr val="363636"/>
                </a:solidFill>
              </a:rPr>
              <a:t>design</a:t>
            </a:r>
            <a:endParaRPr lang="en-US" sz="1800" b="1" dirty="0">
              <a:solidFill>
                <a:srgbClr val="363636"/>
              </a:solidFill>
            </a:endParaRPr>
          </a:p>
          <a:p>
            <a:pPr lvl="1"/>
            <a:r>
              <a:rPr lang="en-GB" sz="1800" i="1" dirty="0" smtClean="0">
                <a:solidFill>
                  <a:srgbClr val="363636"/>
                </a:solidFill>
              </a:rPr>
              <a:t>Post-hoc</a:t>
            </a:r>
            <a:r>
              <a:rPr lang="en-GB" sz="1800" dirty="0" smtClean="0">
                <a:solidFill>
                  <a:srgbClr val="363636"/>
                </a:solidFill>
              </a:rPr>
              <a:t> analysis of the randomised </a:t>
            </a:r>
            <a:r>
              <a:rPr lang="en-GB" sz="1800" dirty="0">
                <a:solidFill>
                  <a:srgbClr val="363636"/>
                </a:solidFill>
              </a:rPr>
              <a:t>p</a:t>
            </a:r>
            <a:r>
              <a:rPr lang="en-GB" sz="1800" dirty="0" smtClean="0">
                <a:solidFill>
                  <a:srgbClr val="363636"/>
                </a:solidFill>
              </a:rPr>
              <a:t>hase </a:t>
            </a:r>
            <a:r>
              <a:rPr lang="en-GB" sz="1800" dirty="0">
                <a:solidFill>
                  <a:srgbClr val="363636"/>
                </a:solidFill>
              </a:rPr>
              <a:t>III </a:t>
            </a:r>
            <a:r>
              <a:rPr lang="en-GB" sz="1800" dirty="0" smtClean="0">
                <a:solidFill>
                  <a:srgbClr val="363636"/>
                </a:solidFill>
              </a:rPr>
              <a:t>PRIME study, which evaluated panitumumab+FOLFOX4 as first-line treatment in patients with </a:t>
            </a:r>
            <a:r>
              <a:rPr lang="en-US" sz="1800" dirty="0" err="1">
                <a:solidFill>
                  <a:srgbClr val="363636"/>
                </a:solidFill>
              </a:rPr>
              <a:t>mCRC</a:t>
            </a:r>
            <a:endParaRPr lang="en-GB" sz="1800" dirty="0">
              <a:solidFill>
                <a:srgbClr val="363636"/>
              </a:solidFill>
            </a:endParaRPr>
          </a:p>
          <a:p>
            <a:pPr lvl="2"/>
            <a:r>
              <a:rPr lang="en-GB" sz="1800" dirty="0" smtClean="0">
                <a:solidFill>
                  <a:srgbClr val="363636"/>
                </a:solidFill>
              </a:rPr>
              <a:t>Patients </a:t>
            </a:r>
            <a:r>
              <a:rPr lang="en-GB" sz="1800" dirty="0">
                <a:solidFill>
                  <a:srgbClr val="363636"/>
                </a:solidFill>
              </a:rPr>
              <a:t>were randomly allocated </a:t>
            </a:r>
            <a:r>
              <a:rPr lang="en-GB" sz="1800" dirty="0" smtClean="0">
                <a:solidFill>
                  <a:srgbClr val="363636"/>
                </a:solidFill>
              </a:rPr>
              <a:t>to </a:t>
            </a:r>
            <a:r>
              <a:rPr lang="en-GB" sz="1800" dirty="0">
                <a:solidFill>
                  <a:srgbClr val="363636"/>
                </a:solidFill>
              </a:rPr>
              <a:t>panitumumab 6.0 mg/kg q2w </a:t>
            </a:r>
            <a:r>
              <a:rPr lang="en-GB" sz="1800" dirty="0" smtClean="0">
                <a:solidFill>
                  <a:srgbClr val="363636"/>
                </a:solidFill>
              </a:rPr>
              <a:t>+ FOLFOX4 or </a:t>
            </a:r>
            <a:r>
              <a:rPr lang="en-GB" sz="1800" dirty="0">
                <a:solidFill>
                  <a:srgbClr val="363636"/>
                </a:solidFill>
              </a:rPr>
              <a:t>FOLFOX4 alone and had no prior chemotherapy for </a:t>
            </a:r>
            <a:r>
              <a:rPr lang="en-GB" sz="1800" dirty="0" err="1">
                <a:solidFill>
                  <a:srgbClr val="363636"/>
                </a:solidFill>
              </a:rPr>
              <a:t>mCRC</a:t>
            </a:r>
            <a:r>
              <a:rPr lang="en-GB" sz="1800" dirty="0">
                <a:solidFill>
                  <a:srgbClr val="363636"/>
                </a:solidFill>
              </a:rPr>
              <a:t>, ECOG PS ≤2</a:t>
            </a:r>
            <a:r>
              <a:rPr lang="en-GB" sz="1800" dirty="0">
                <a:solidFill>
                  <a:srgbClr val="363636"/>
                </a:solidFill>
                <a:sym typeface="Symbol"/>
              </a:rPr>
              <a:t> </a:t>
            </a:r>
            <a:r>
              <a:rPr lang="en-GB" sz="1800" dirty="0">
                <a:solidFill>
                  <a:srgbClr val="363636"/>
                </a:solidFill>
              </a:rPr>
              <a:t>and tumour tissue for biomarker testing</a:t>
            </a:r>
          </a:p>
          <a:p>
            <a:pPr lvl="1"/>
            <a:r>
              <a:rPr lang="en-US" sz="1800" dirty="0">
                <a:solidFill>
                  <a:srgbClr val="363636"/>
                </a:solidFill>
              </a:rPr>
              <a:t>Exploratory analysis </a:t>
            </a:r>
            <a:r>
              <a:rPr lang="en-US" sz="1800" dirty="0" smtClean="0">
                <a:solidFill>
                  <a:srgbClr val="363636"/>
                </a:solidFill>
              </a:rPr>
              <a:t>was conducted </a:t>
            </a:r>
            <a:r>
              <a:rPr lang="en-US" sz="1800" dirty="0">
                <a:solidFill>
                  <a:srgbClr val="363636"/>
                </a:solidFill>
              </a:rPr>
              <a:t>when ≥80% of patients had an OS event, median PFS and OS were estimated for patients with </a:t>
            </a:r>
            <a:r>
              <a:rPr lang="en-US" sz="1800" i="1" dirty="0" smtClean="0">
                <a:solidFill>
                  <a:srgbClr val="363636"/>
                </a:solidFill>
              </a:rPr>
              <a:t>RAS/BRAF </a:t>
            </a:r>
            <a:r>
              <a:rPr lang="en-US" sz="1800" dirty="0" smtClean="0">
                <a:solidFill>
                  <a:srgbClr val="363636"/>
                </a:solidFill>
              </a:rPr>
              <a:t>wild-type </a:t>
            </a:r>
            <a:r>
              <a:rPr lang="en-US" sz="1800" dirty="0" err="1" smtClean="0">
                <a:solidFill>
                  <a:srgbClr val="363636"/>
                </a:solidFill>
              </a:rPr>
              <a:t>mCRC</a:t>
            </a:r>
            <a:r>
              <a:rPr lang="en-US" sz="1800" dirty="0" smtClean="0">
                <a:solidFill>
                  <a:srgbClr val="363636"/>
                </a:solidFill>
              </a:rPr>
              <a:t>, tested for </a:t>
            </a:r>
            <a:r>
              <a:rPr lang="en-US" sz="1800" i="1" dirty="0" smtClean="0">
                <a:solidFill>
                  <a:srgbClr val="363636"/>
                </a:solidFill>
              </a:rPr>
              <a:t>NRAS</a:t>
            </a:r>
            <a:r>
              <a:rPr lang="en-US" sz="1800" dirty="0" smtClean="0">
                <a:solidFill>
                  <a:srgbClr val="363636"/>
                </a:solidFill>
              </a:rPr>
              <a:t> exon 2 (codons 12/13), </a:t>
            </a:r>
            <a:r>
              <a:rPr lang="en-US" sz="1800" i="1" dirty="0" smtClean="0">
                <a:solidFill>
                  <a:srgbClr val="363636"/>
                </a:solidFill>
              </a:rPr>
              <a:t>KRAS/NRAS</a:t>
            </a:r>
            <a:r>
              <a:rPr lang="en-US" sz="1800" dirty="0" smtClean="0">
                <a:solidFill>
                  <a:srgbClr val="363636"/>
                </a:solidFill>
              </a:rPr>
              <a:t> exon 3 (codons 59/61) and exon 4 (codons 117/146) and </a:t>
            </a:r>
            <a:r>
              <a:rPr lang="en-US" sz="1800" i="1" dirty="0" smtClean="0">
                <a:solidFill>
                  <a:srgbClr val="363636"/>
                </a:solidFill>
              </a:rPr>
              <a:t>BRAF </a:t>
            </a:r>
            <a:r>
              <a:rPr lang="en-US" sz="1800" dirty="0" smtClean="0">
                <a:solidFill>
                  <a:srgbClr val="363636"/>
                </a:solidFill>
              </a:rPr>
              <a:t>exon 15 (codon 600)</a:t>
            </a:r>
            <a:endParaRPr lang="en-US" sz="1800" dirty="0">
              <a:solidFill>
                <a:srgbClr val="363636"/>
              </a:solidFill>
            </a:endParaRPr>
          </a:p>
          <a:p>
            <a:pPr lvl="1"/>
            <a:r>
              <a:rPr lang="en-US" sz="1800" dirty="0" smtClean="0">
                <a:solidFill>
                  <a:srgbClr val="363636"/>
                </a:solidFill>
              </a:rPr>
              <a:t>Median PFS and OS were estimated by baseline ECOG (PS)</a:t>
            </a:r>
            <a:endParaRPr lang="en-GB" sz="8800" dirty="0">
              <a:solidFill>
                <a:srgbClr val="363636"/>
              </a:solidFill>
            </a:endParaRPr>
          </a:p>
        </p:txBody>
      </p:sp>
      <p:sp>
        <p:nvSpPr>
          <p:cNvPr id="5124" name="Text Box 4"/>
          <p:cNvSpPr txBox="1">
            <a:spLocks noChangeArrowheads="1"/>
          </p:cNvSpPr>
          <p:nvPr/>
        </p:nvSpPr>
        <p:spPr bwMode="auto">
          <a:xfrm>
            <a:off x="5013613" y="6474897"/>
            <a:ext cx="39097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Peeters</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3557) </a:t>
            </a:r>
            <a:endParaRPr lang="en-GB" sz="1200" dirty="0">
              <a:solidFill>
                <a:srgbClr val="363636"/>
              </a:solidFill>
            </a:endParaRPr>
          </a:p>
        </p:txBody>
      </p:sp>
    </p:spTree>
    <p:custDataLst>
      <p:tags r:id="rId1"/>
    </p:custDataLst>
    <p:extLst>
      <p:ext uri="{BB962C8B-B14F-4D97-AF65-F5344CB8AC3E}">
        <p14:creationId xmlns:p14="http://schemas.microsoft.com/office/powerpoint/2010/main" val="1614357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pPr lvl="0">
              <a:lnSpc>
                <a:spcPct val="70000"/>
              </a:lnSpc>
              <a:spcAft>
                <a:spcPts val="100"/>
              </a:spcAft>
              <a:buClr>
                <a:srgbClr val="043882"/>
              </a:buClr>
              <a:tabLst>
                <a:tab pos="8429625" algn="r"/>
              </a:tabLst>
            </a:pPr>
            <a:r>
              <a:rPr lang="en-GB" sz="1600" b="1" dirty="0">
                <a:solidFill>
                  <a:srgbClr val="363636"/>
                </a:solidFill>
              </a:rPr>
              <a:t>Colorectal cancer                                                                                                              </a:t>
            </a:r>
            <a:r>
              <a:rPr lang="en-GB" sz="1600" b="1" dirty="0" smtClean="0">
                <a:solidFill>
                  <a:srgbClr val="363636"/>
                </a:solidFill>
                <a:hlinkClick r:id="rId2" action="ppaction://hlinksldjump"/>
              </a:rPr>
              <a:t>5</a:t>
            </a:r>
            <a:endParaRPr lang="en-GB" sz="1600" b="1" dirty="0">
              <a:solidFill>
                <a:srgbClr val="363636"/>
              </a:solidFill>
            </a:endParaRPr>
          </a:p>
          <a:p>
            <a:pPr lvl="1">
              <a:lnSpc>
                <a:spcPct val="70000"/>
              </a:lnSpc>
              <a:spcAft>
                <a:spcPts val="100"/>
              </a:spcAft>
              <a:buClr>
                <a:srgbClr val="043882"/>
              </a:buClr>
              <a:tabLst>
                <a:tab pos="8429625" algn="r"/>
              </a:tabLst>
            </a:pPr>
            <a:r>
              <a:rPr lang="en-GB" sz="1600" i="1" dirty="0">
                <a:solidFill>
                  <a:srgbClr val="363636"/>
                </a:solidFill>
              </a:rPr>
              <a:t>Rectal cancer	</a:t>
            </a:r>
          </a:p>
          <a:p>
            <a:pPr lvl="2">
              <a:lnSpc>
                <a:spcPct val="70000"/>
              </a:lnSpc>
              <a:spcAft>
                <a:spcPts val="100"/>
              </a:spcAft>
              <a:buClr>
                <a:srgbClr val="043882"/>
              </a:buClr>
              <a:tabLst>
                <a:tab pos="8429625" algn="r"/>
              </a:tabLst>
            </a:pPr>
            <a:r>
              <a:rPr lang="en-GB" sz="1600" i="1" dirty="0">
                <a:solidFill>
                  <a:srgbClr val="363636"/>
                </a:solidFill>
              </a:rPr>
              <a:t>Perioperative treatment                                                                                             </a:t>
            </a:r>
            <a:r>
              <a:rPr lang="en-GB" sz="1600" i="1" dirty="0" smtClean="0">
                <a:solidFill>
                  <a:srgbClr val="363636"/>
                </a:solidFill>
                <a:hlinkClick r:id="rId3" action="ppaction://hlinksldjump"/>
              </a:rPr>
              <a:t>6</a:t>
            </a:r>
            <a:endParaRPr lang="en-GB" sz="1600" i="1" dirty="0">
              <a:solidFill>
                <a:srgbClr val="363636"/>
              </a:solidFill>
            </a:endParaRPr>
          </a:p>
          <a:p>
            <a:pPr lvl="2">
              <a:lnSpc>
                <a:spcPct val="70000"/>
              </a:lnSpc>
              <a:spcAft>
                <a:spcPts val="100"/>
              </a:spcAft>
              <a:buClr>
                <a:srgbClr val="043882"/>
              </a:buClr>
              <a:tabLst>
                <a:tab pos="8429625" algn="r"/>
              </a:tabLst>
            </a:pPr>
            <a:r>
              <a:rPr lang="en-GB" sz="1600" i="1" dirty="0">
                <a:solidFill>
                  <a:srgbClr val="363636"/>
                </a:solidFill>
              </a:rPr>
              <a:t>Adjuvant therapy                                                                                                       </a:t>
            </a:r>
            <a:r>
              <a:rPr lang="en-GB" sz="1600" i="1" dirty="0">
                <a:solidFill>
                  <a:srgbClr val="363636"/>
                </a:solidFill>
                <a:hlinkClick r:id="rId4" action="ppaction://hlinksldjump"/>
              </a:rPr>
              <a:t>16</a:t>
            </a:r>
            <a:endParaRPr lang="en-GB" sz="1600" i="1" dirty="0">
              <a:solidFill>
                <a:srgbClr val="363636"/>
              </a:solidFill>
            </a:endParaRPr>
          </a:p>
          <a:p>
            <a:pPr lvl="1">
              <a:lnSpc>
                <a:spcPct val="70000"/>
              </a:lnSpc>
              <a:spcAft>
                <a:spcPts val="100"/>
              </a:spcAft>
              <a:buClr>
                <a:srgbClr val="043882"/>
              </a:buClr>
              <a:tabLst>
                <a:tab pos="8429625" algn="r"/>
              </a:tabLst>
            </a:pPr>
            <a:r>
              <a:rPr lang="en-GB" sz="1600" i="1" dirty="0">
                <a:solidFill>
                  <a:srgbClr val="363636"/>
                </a:solidFill>
              </a:rPr>
              <a:t>Colon cancer</a:t>
            </a:r>
          </a:p>
          <a:p>
            <a:pPr lvl="2">
              <a:lnSpc>
                <a:spcPct val="70000"/>
              </a:lnSpc>
              <a:spcAft>
                <a:spcPts val="100"/>
              </a:spcAft>
              <a:buClr>
                <a:srgbClr val="043882"/>
              </a:buClr>
              <a:tabLst>
                <a:tab pos="8429625" algn="r"/>
              </a:tabLst>
            </a:pPr>
            <a:r>
              <a:rPr lang="en-GB" sz="1600" i="1" dirty="0">
                <a:solidFill>
                  <a:srgbClr val="363636"/>
                </a:solidFill>
              </a:rPr>
              <a:t>Adjuvant therapy                                                                                                       </a:t>
            </a:r>
            <a:r>
              <a:rPr lang="en-GB" sz="1600" i="1" dirty="0">
                <a:solidFill>
                  <a:srgbClr val="363636"/>
                </a:solidFill>
                <a:hlinkClick r:id="rId5" action="ppaction://hlinksldjump"/>
              </a:rPr>
              <a:t>20</a:t>
            </a:r>
            <a:endParaRPr lang="en-GB" sz="1600" i="1" dirty="0">
              <a:solidFill>
                <a:srgbClr val="363636"/>
              </a:solidFill>
            </a:endParaRPr>
          </a:p>
          <a:p>
            <a:pPr lvl="1">
              <a:lnSpc>
                <a:spcPct val="70000"/>
              </a:lnSpc>
              <a:spcAft>
                <a:spcPts val="100"/>
              </a:spcAft>
              <a:buClr>
                <a:srgbClr val="043882"/>
              </a:buClr>
              <a:tabLst>
                <a:tab pos="8429625" algn="r"/>
              </a:tabLst>
            </a:pPr>
            <a:r>
              <a:rPr lang="en-GB" sz="1600" i="1" dirty="0">
                <a:solidFill>
                  <a:srgbClr val="363636"/>
                </a:solidFill>
              </a:rPr>
              <a:t>Colorectal cancer	</a:t>
            </a:r>
          </a:p>
          <a:p>
            <a:pPr lvl="2">
              <a:lnSpc>
                <a:spcPct val="70000"/>
              </a:lnSpc>
              <a:spcAft>
                <a:spcPts val="100"/>
              </a:spcAft>
              <a:buClr>
                <a:srgbClr val="043882"/>
              </a:buClr>
              <a:tabLst>
                <a:tab pos="8429625" algn="r"/>
              </a:tabLst>
            </a:pPr>
            <a:r>
              <a:rPr lang="en-GB" sz="1600" i="1" dirty="0">
                <a:solidFill>
                  <a:srgbClr val="363636"/>
                </a:solidFill>
              </a:rPr>
              <a:t>Palliative/metastatic                                                                                                  </a:t>
            </a:r>
            <a:r>
              <a:rPr lang="en-GB" sz="1600" i="1" dirty="0">
                <a:solidFill>
                  <a:srgbClr val="363636"/>
                </a:solidFill>
                <a:hlinkClick r:id="rId6" action="ppaction://hlinksldjump"/>
              </a:rPr>
              <a:t>32</a:t>
            </a:r>
            <a:endParaRPr lang="en-GB" sz="1600" i="1" dirty="0">
              <a:solidFill>
                <a:srgbClr val="363636"/>
              </a:solidFill>
            </a:endParaRPr>
          </a:p>
          <a:p>
            <a:pPr lvl="2">
              <a:lnSpc>
                <a:spcPct val="70000"/>
              </a:lnSpc>
              <a:spcAft>
                <a:spcPts val="100"/>
              </a:spcAft>
              <a:buClr>
                <a:srgbClr val="043882"/>
              </a:buClr>
              <a:tabLst>
                <a:tab pos="8429625" algn="r"/>
              </a:tabLst>
            </a:pPr>
            <a:r>
              <a:rPr lang="en-GB" sz="1600" i="1" dirty="0">
                <a:solidFill>
                  <a:srgbClr val="363636"/>
                </a:solidFill>
              </a:rPr>
              <a:t>Biomarkers	                                                                                                               </a:t>
            </a:r>
            <a:r>
              <a:rPr lang="en-GB" sz="1600" i="1" dirty="0">
                <a:solidFill>
                  <a:srgbClr val="363636"/>
                </a:solidFill>
                <a:hlinkClick r:id="rId7" action="ppaction://hlinksldjump"/>
              </a:rPr>
              <a:t>60</a:t>
            </a:r>
            <a:endParaRPr lang="en-GB" sz="1600" i="1" dirty="0">
              <a:solidFill>
                <a:srgbClr val="363636"/>
              </a:solidFill>
            </a:endParaRPr>
          </a:p>
          <a:p>
            <a:pPr lvl="0">
              <a:lnSpc>
                <a:spcPct val="70000"/>
              </a:lnSpc>
              <a:spcAft>
                <a:spcPts val="100"/>
              </a:spcAft>
              <a:buClr>
                <a:srgbClr val="043882"/>
              </a:buClr>
              <a:tabLst>
                <a:tab pos="8429625" algn="r"/>
              </a:tabLst>
            </a:pPr>
            <a:r>
              <a:rPr lang="en-GB" sz="1600" b="1" dirty="0">
                <a:solidFill>
                  <a:srgbClr val="363636"/>
                </a:solidFill>
              </a:rPr>
              <a:t>Pancreatic cancer &amp; hepatobiliary tumours	                                                                   </a:t>
            </a:r>
            <a:r>
              <a:rPr lang="en-GB" sz="1600" b="1" dirty="0">
                <a:solidFill>
                  <a:srgbClr val="363636"/>
                </a:solidFill>
                <a:hlinkClick r:id="rId8" action="ppaction://hlinksldjump"/>
              </a:rPr>
              <a:t>73</a:t>
            </a:r>
            <a:endParaRPr lang="en-GB" sz="1600" b="1" dirty="0">
              <a:solidFill>
                <a:srgbClr val="363636"/>
              </a:solidFill>
            </a:endParaRPr>
          </a:p>
          <a:p>
            <a:pPr lvl="1">
              <a:lnSpc>
                <a:spcPct val="70000"/>
              </a:lnSpc>
              <a:spcAft>
                <a:spcPts val="100"/>
              </a:spcAft>
              <a:buClr>
                <a:srgbClr val="043882"/>
              </a:buClr>
              <a:tabLst>
                <a:tab pos="8429625" algn="r"/>
              </a:tabLst>
            </a:pPr>
            <a:r>
              <a:rPr lang="en-GB" sz="1600" i="1" dirty="0">
                <a:solidFill>
                  <a:srgbClr val="363636"/>
                </a:solidFill>
              </a:rPr>
              <a:t>Pancreatic cancer 	</a:t>
            </a:r>
          </a:p>
          <a:p>
            <a:pPr lvl="2">
              <a:lnSpc>
                <a:spcPct val="70000"/>
              </a:lnSpc>
              <a:spcAft>
                <a:spcPts val="100"/>
              </a:spcAft>
              <a:buClr>
                <a:srgbClr val="043882"/>
              </a:buClr>
              <a:tabLst>
                <a:tab pos="8429625" algn="r"/>
              </a:tabLst>
            </a:pPr>
            <a:r>
              <a:rPr lang="en-GB" sz="1600" i="1" dirty="0">
                <a:solidFill>
                  <a:srgbClr val="363636"/>
                </a:solidFill>
              </a:rPr>
              <a:t>Neoadjuvant therapy                                                                                                 </a:t>
            </a:r>
            <a:r>
              <a:rPr lang="en-GB" sz="1600" i="1" dirty="0">
                <a:solidFill>
                  <a:srgbClr val="363636"/>
                </a:solidFill>
                <a:hlinkClick r:id="rId9" action="ppaction://hlinksldjump"/>
              </a:rPr>
              <a:t>74</a:t>
            </a:r>
            <a:endParaRPr lang="en-GB" sz="1600" i="1" dirty="0">
              <a:solidFill>
                <a:srgbClr val="363636"/>
              </a:solidFill>
            </a:endParaRPr>
          </a:p>
          <a:p>
            <a:pPr lvl="2">
              <a:lnSpc>
                <a:spcPct val="70000"/>
              </a:lnSpc>
              <a:spcAft>
                <a:spcPts val="100"/>
              </a:spcAft>
              <a:buClr>
                <a:srgbClr val="043882"/>
              </a:buClr>
              <a:tabLst>
                <a:tab pos="8429625" algn="r"/>
              </a:tabLst>
            </a:pPr>
            <a:r>
              <a:rPr lang="en-GB" sz="1600" i="1" dirty="0">
                <a:solidFill>
                  <a:srgbClr val="363636"/>
                </a:solidFill>
              </a:rPr>
              <a:t>Palliative/metastatic                                                                                                  </a:t>
            </a:r>
            <a:r>
              <a:rPr lang="en-GB" sz="1600" i="1" dirty="0">
                <a:solidFill>
                  <a:srgbClr val="363636"/>
                </a:solidFill>
                <a:hlinkClick r:id="rId10" action="ppaction://hlinksldjump"/>
              </a:rPr>
              <a:t>78</a:t>
            </a:r>
            <a:endParaRPr lang="en-GB" sz="1600" i="1" dirty="0">
              <a:solidFill>
                <a:srgbClr val="363636"/>
              </a:solidFill>
            </a:endParaRPr>
          </a:p>
          <a:p>
            <a:pPr lvl="2">
              <a:lnSpc>
                <a:spcPct val="70000"/>
              </a:lnSpc>
              <a:spcAft>
                <a:spcPts val="100"/>
              </a:spcAft>
              <a:buClr>
                <a:srgbClr val="043882"/>
              </a:buClr>
              <a:tabLst>
                <a:tab pos="8429625" algn="r"/>
              </a:tabLst>
            </a:pPr>
            <a:r>
              <a:rPr lang="en-GB" sz="1600" i="1" dirty="0">
                <a:solidFill>
                  <a:srgbClr val="363636"/>
                </a:solidFill>
              </a:rPr>
              <a:t>Biomarkers	                                                                                                            </a:t>
            </a:r>
            <a:r>
              <a:rPr lang="en-GB" sz="1600" i="1" dirty="0">
                <a:solidFill>
                  <a:srgbClr val="363636"/>
                </a:solidFill>
                <a:hlinkClick r:id="rId11" action="ppaction://hlinksldjump"/>
              </a:rPr>
              <a:t>95</a:t>
            </a:r>
            <a:endParaRPr lang="en-GB" sz="1600" i="1" dirty="0">
              <a:solidFill>
                <a:srgbClr val="363636"/>
              </a:solidFill>
            </a:endParaRPr>
          </a:p>
          <a:p>
            <a:pPr lvl="1">
              <a:lnSpc>
                <a:spcPct val="70000"/>
              </a:lnSpc>
              <a:spcAft>
                <a:spcPts val="100"/>
              </a:spcAft>
              <a:buClr>
                <a:srgbClr val="043882"/>
              </a:buClr>
              <a:tabLst>
                <a:tab pos="8429625" algn="r"/>
              </a:tabLst>
            </a:pPr>
            <a:r>
              <a:rPr lang="en-GB" sz="1600" i="1" dirty="0">
                <a:solidFill>
                  <a:srgbClr val="363636"/>
                </a:solidFill>
              </a:rPr>
              <a:t>Hepatocellular carcinoma	</a:t>
            </a:r>
          </a:p>
          <a:p>
            <a:pPr lvl="2">
              <a:lnSpc>
                <a:spcPct val="70000"/>
              </a:lnSpc>
              <a:spcAft>
                <a:spcPts val="100"/>
              </a:spcAft>
              <a:buClr>
                <a:srgbClr val="043882"/>
              </a:buClr>
              <a:tabLst>
                <a:tab pos="8429625" algn="r"/>
              </a:tabLst>
            </a:pPr>
            <a:r>
              <a:rPr lang="en-GB" sz="1600" i="1" dirty="0">
                <a:solidFill>
                  <a:srgbClr val="363636"/>
                </a:solidFill>
              </a:rPr>
              <a:t>Adjuvant therapy                                                                                                     </a:t>
            </a:r>
            <a:r>
              <a:rPr lang="en-GB" sz="1600" i="1" dirty="0">
                <a:solidFill>
                  <a:srgbClr val="363636"/>
                </a:solidFill>
                <a:hlinkClick r:id="rId12" action="ppaction://hlinksldjump"/>
              </a:rPr>
              <a:t>106</a:t>
            </a:r>
            <a:endParaRPr lang="en-GB" sz="1600" i="1" dirty="0">
              <a:solidFill>
                <a:srgbClr val="363636"/>
              </a:solidFill>
            </a:endParaRPr>
          </a:p>
          <a:p>
            <a:pPr lvl="2">
              <a:lnSpc>
                <a:spcPct val="70000"/>
              </a:lnSpc>
              <a:spcAft>
                <a:spcPts val="100"/>
              </a:spcAft>
              <a:buClr>
                <a:srgbClr val="043882"/>
              </a:buClr>
              <a:tabLst>
                <a:tab pos="8429625" algn="r"/>
              </a:tabLst>
            </a:pPr>
            <a:r>
              <a:rPr lang="en-GB" sz="1600" i="1" dirty="0">
                <a:solidFill>
                  <a:srgbClr val="363636"/>
                </a:solidFill>
              </a:rPr>
              <a:t>Biomarkers                                                                                                              </a:t>
            </a:r>
            <a:r>
              <a:rPr lang="en-GB" sz="1600" i="1" dirty="0">
                <a:solidFill>
                  <a:srgbClr val="363636"/>
                </a:solidFill>
                <a:hlinkClick r:id="rId13" action="ppaction://hlinksldjump"/>
              </a:rPr>
              <a:t>110</a:t>
            </a:r>
            <a:endParaRPr lang="en-GB" sz="1600" i="1" dirty="0">
              <a:solidFill>
                <a:srgbClr val="363636"/>
              </a:solidFill>
            </a:endParaRPr>
          </a:p>
          <a:p>
            <a:pPr lvl="1">
              <a:lnSpc>
                <a:spcPct val="70000"/>
              </a:lnSpc>
              <a:spcAft>
                <a:spcPts val="100"/>
              </a:spcAft>
              <a:buClr>
                <a:srgbClr val="043882"/>
              </a:buClr>
              <a:tabLst>
                <a:tab pos="8429625" algn="r"/>
              </a:tabLst>
            </a:pPr>
            <a:r>
              <a:rPr lang="en-GB" sz="1600" i="1" dirty="0">
                <a:solidFill>
                  <a:srgbClr val="363636"/>
                </a:solidFill>
              </a:rPr>
              <a:t>Cholangiocarcinoma &amp; gallbladder cancer	</a:t>
            </a:r>
          </a:p>
          <a:p>
            <a:pPr lvl="2">
              <a:lnSpc>
                <a:spcPct val="70000"/>
              </a:lnSpc>
              <a:spcAft>
                <a:spcPts val="100"/>
              </a:spcAft>
              <a:buClr>
                <a:srgbClr val="043882"/>
              </a:buClr>
              <a:tabLst>
                <a:tab pos="8429625" algn="r"/>
              </a:tabLst>
            </a:pPr>
            <a:r>
              <a:rPr lang="en-GB" sz="1600" i="1" dirty="0">
                <a:solidFill>
                  <a:srgbClr val="363636"/>
                </a:solidFill>
              </a:rPr>
              <a:t>Adjuvant therapy                                                                                                     </a:t>
            </a:r>
            <a:r>
              <a:rPr lang="en-GB" sz="1600" i="1" dirty="0">
                <a:solidFill>
                  <a:srgbClr val="363636"/>
                </a:solidFill>
                <a:hlinkClick r:id="rId14" action="ppaction://hlinksldjump"/>
              </a:rPr>
              <a:t>113</a:t>
            </a:r>
            <a:endParaRPr lang="en-GB" sz="1600" i="1" dirty="0">
              <a:solidFill>
                <a:srgbClr val="363636"/>
              </a:solidFill>
            </a:endParaRPr>
          </a:p>
          <a:p>
            <a:pPr lvl="1">
              <a:lnSpc>
                <a:spcPct val="70000"/>
              </a:lnSpc>
              <a:spcAft>
                <a:spcPts val="100"/>
              </a:spcAft>
              <a:buClr>
                <a:srgbClr val="043882"/>
              </a:buClr>
              <a:tabLst>
                <a:tab pos="8429625" algn="r"/>
              </a:tabLst>
            </a:pPr>
            <a:r>
              <a:rPr lang="en-GB" sz="1600" i="1" dirty="0">
                <a:solidFill>
                  <a:srgbClr val="363636"/>
                </a:solidFill>
              </a:rPr>
              <a:t>Biliary tract cancer</a:t>
            </a:r>
          </a:p>
          <a:p>
            <a:pPr lvl="2">
              <a:lnSpc>
                <a:spcPct val="70000"/>
              </a:lnSpc>
              <a:spcAft>
                <a:spcPts val="100"/>
              </a:spcAft>
              <a:buClr>
                <a:srgbClr val="043882"/>
              </a:buClr>
              <a:tabLst>
                <a:tab pos="8429625" algn="r"/>
              </a:tabLst>
            </a:pPr>
            <a:r>
              <a:rPr lang="en-GB" sz="1600" i="1" dirty="0">
                <a:solidFill>
                  <a:srgbClr val="363636"/>
                </a:solidFill>
              </a:rPr>
              <a:t>Palliative/metastatic	                                                                                                </a:t>
            </a:r>
            <a:r>
              <a:rPr lang="en-GB" sz="1600" i="1" dirty="0">
                <a:solidFill>
                  <a:srgbClr val="363636"/>
                </a:solidFill>
                <a:hlinkClick r:id="rId15" action="ppaction://hlinksldjump"/>
              </a:rPr>
              <a:t>116</a:t>
            </a:r>
            <a:endParaRPr lang="en-GB" sz="1600" i="1" dirty="0">
              <a:solidFill>
                <a:srgbClr val="363636"/>
              </a:solidFill>
            </a:endParaRPr>
          </a:p>
          <a:p>
            <a:pPr lvl="0">
              <a:lnSpc>
                <a:spcPct val="70000"/>
              </a:lnSpc>
              <a:spcAft>
                <a:spcPts val="100"/>
              </a:spcAft>
              <a:buClr>
                <a:srgbClr val="043882"/>
              </a:buClr>
              <a:tabLst>
                <a:tab pos="8429625" algn="r"/>
              </a:tabLst>
            </a:pPr>
            <a:r>
              <a:rPr lang="en-GB" sz="1600" b="1" dirty="0">
                <a:solidFill>
                  <a:srgbClr val="363636"/>
                </a:solidFill>
              </a:rPr>
              <a:t>Oesophageal &amp; gastric cancer</a:t>
            </a:r>
            <a:r>
              <a:rPr lang="en-GB" sz="1600" dirty="0">
                <a:solidFill>
                  <a:srgbClr val="363636"/>
                </a:solidFill>
              </a:rPr>
              <a:t>	 </a:t>
            </a:r>
            <a:r>
              <a:rPr lang="en-GB" sz="1600" b="1" dirty="0">
                <a:solidFill>
                  <a:srgbClr val="363636"/>
                </a:solidFill>
                <a:hlinkClick r:id="rId16" action="ppaction://hlinksldjump"/>
              </a:rPr>
              <a:t>120</a:t>
            </a:r>
            <a:endParaRPr lang="en-GB" sz="1600" b="1" dirty="0">
              <a:solidFill>
                <a:srgbClr val="363636"/>
              </a:solidFill>
            </a:endParaRPr>
          </a:p>
          <a:p>
            <a:pPr lvl="2">
              <a:lnSpc>
                <a:spcPct val="70000"/>
              </a:lnSpc>
              <a:spcAft>
                <a:spcPts val="100"/>
              </a:spcAft>
              <a:buClr>
                <a:srgbClr val="043882"/>
              </a:buClr>
              <a:tabLst>
                <a:tab pos="8429625" algn="r"/>
              </a:tabLst>
            </a:pPr>
            <a:r>
              <a:rPr lang="en-GB" sz="1600" i="1" dirty="0">
                <a:solidFill>
                  <a:srgbClr val="363636"/>
                </a:solidFill>
              </a:rPr>
              <a:t>Curative intent: surgery &amp; other modalities                                                             </a:t>
            </a:r>
            <a:r>
              <a:rPr lang="en-GB" sz="1600" i="1" dirty="0">
                <a:solidFill>
                  <a:srgbClr val="363636"/>
                </a:solidFill>
                <a:hlinkClick r:id="rId17" action="ppaction://hlinksldjump"/>
              </a:rPr>
              <a:t>121</a:t>
            </a:r>
            <a:endParaRPr lang="en-GB" sz="1600" i="1" dirty="0">
              <a:solidFill>
                <a:srgbClr val="363636"/>
              </a:solidFill>
            </a:endParaRPr>
          </a:p>
          <a:p>
            <a:pPr lvl="2">
              <a:lnSpc>
                <a:spcPct val="70000"/>
              </a:lnSpc>
              <a:spcAft>
                <a:spcPts val="100"/>
              </a:spcAft>
              <a:buClr>
                <a:srgbClr val="043882"/>
              </a:buClr>
              <a:tabLst>
                <a:tab pos="8429625" algn="r"/>
              </a:tabLst>
            </a:pPr>
            <a:r>
              <a:rPr lang="en-GB" sz="1600" i="1" dirty="0">
                <a:solidFill>
                  <a:srgbClr val="363636"/>
                </a:solidFill>
              </a:rPr>
              <a:t>Neoadjuvant &amp; adjuvant therapy                                                                             </a:t>
            </a:r>
            <a:r>
              <a:rPr lang="en-GB" sz="1600" i="1" dirty="0">
                <a:solidFill>
                  <a:srgbClr val="363636"/>
                </a:solidFill>
                <a:hlinkClick r:id="rId18" action="ppaction://hlinksldjump"/>
              </a:rPr>
              <a:t>129</a:t>
            </a:r>
            <a:endParaRPr lang="en-GB" sz="1600" i="1" dirty="0">
              <a:solidFill>
                <a:srgbClr val="363636"/>
              </a:solidFill>
            </a:endParaRPr>
          </a:p>
          <a:p>
            <a:pPr lvl="2">
              <a:lnSpc>
                <a:spcPct val="70000"/>
              </a:lnSpc>
              <a:spcAft>
                <a:spcPts val="100"/>
              </a:spcAft>
              <a:buClr>
                <a:srgbClr val="043882"/>
              </a:buClr>
              <a:tabLst>
                <a:tab pos="8429625" algn="r"/>
              </a:tabLst>
            </a:pPr>
            <a:r>
              <a:rPr lang="en-GB" sz="1600" i="1" dirty="0">
                <a:solidFill>
                  <a:srgbClr val="363636"/>
                </a:solidFill>
              </a:rPr>
              <a:t>Palliative/metastatic</a:t>
            </a:r>
            <a:r>
              <a:rPr lang="en-GB" sz="1600" dirty="0">
                <a:solidFill>
                  <a:srgbClr val="363636"/>
                </a:solidFill>
              </a:rPr>
              <a:t>	</a:t>
            </a:r>
            <a:r>
              <a:rPr lang="en-GB" sz="1600" i="1" dirty="0">
                <a:solidFill>
                  <a:srgbClr val="363636"/>
                </a:solidFill>
                <a:hlinkClick r:id="rId19" action="ppaction://hlinksldjump"/>
              </a:rPr>
              <a:t>135</a:t>
            </a:r>
            <a:endParaRPr lang="en-GB" sz="1600" i="1" dirty="0">
              <a:solidFill>
                <a:srgbClr val="363636"/>
              </a:solidFill>
            </a:endParaRPr>
          </a:p>
          <a:p>
            <a:pPr lvl="0">
              <a:lnSpc>
                <a:spcPct val="70000"/>
              </a:lnSpc>
              <a:spcAft>
                <a:spcPts val="100"/>
              </a:spcAft>
              <a:buClr>
                <a:srgbClr val="043882"/>
              </a:buClr>
              <a:tabLst>
                <a:tab pos="8429625" algn="r"/>
              </a:tabLst>
            </a:pPr>
            <a:r>
              <a:rPr lang="en-GB" sz="1600" b="1" dirty="0">
                <a:solidFill>
                  <a:srgbClr val="363636"/>
                </a:solidFill>
              </a:rPr>
              <a:t>Rare tumours                                                                                                                  </a:t>
            </a:r>
            <a:r>
              <a:rPr lang="en-GB" sz="1600" b="1" dirty="0">
                <a:solidFill>
                  <a:srgbClr val="363636"/>
                </a:solidFill>
                <a:hlinkClick r:id="rId20" action="ppaction://hlinksldjump"/>
              </a:rPr>
              <a:t>153</a:t>
            </a:r>
            <a:endParaRPr lang="en-GB" sz="1600" b="1" dirty="0">
              <a:solidFill>
                <a:srgbClr val="363636"/>
              </a:solidFill>
            </a:endParaRPr>
          </a:p>
          <a:p>
            <a:pPr lvl="1">
              <a:lnSpc>
                <a:spcPct val="70000"/>
              </a:lnSpc>
              <a:spcAft>
                <a:spcPts val="100"/>
              </a:spcAft>
              <a:buClr>
                <a:srgbClr val="043882"/>
              </a:buClr>
              <a:tabLst>
                <a:tab pos="8429625" algn="r"/>
              </a:tabLst>
            </a:pPr>
            <a:r>
              <a:rPr lang="en-GB" sz="1600" i="1" dirty="0">
                <a:solidFill>
                  <a:srgbClr val="363636"/>
                </a:solidFill>
              </a:rPr>
              <a:t>Neuroendocrine tumours                                                                                             </a:t>
            </a:r>
            <a:r>
              <a:rPr lang="en-GB" sz="1600" i="1" dirty="0">
                <a:solidFill>
                  <a:srgbClr val="363636"/>
                </a:solidFill>
                <a:hlinkClick r:id="rId21" action="ppaction://hlinksldjump"/>
              </a:rPr>
              <a:t>154</a:t>
            </a:r>
            <a:endParaRPr lang="en-GB" sz="1600" i="1" dirty="0">
              <a:solidFill>
                <a:srgbClr val="363636"/>
              </a:solidFill>
            </a:endParaRPr>
          </a:p>
          <a:p>
            <a:pPr lvl="1">
              <a:lnSpc>
                <a:spcPct val="70000"/>
              </a:lnSpc>
              <a:spcAft>
                <a:spcPts val="100"/>
              </a:spcAft>
              <a:buClr>
                <a:srgbClr val="043882"/>
              </a:buClr>
              <a:tabLst>
                <a:tab pos="8429625" algn="r"/>
              </a:tabLst>
            </a:pPr>
            <a:r>
              <a:rPr lang="en-GB" sz="1600" i="1" dirty="0" err="1">
                <a:solidFill>
                  <a:srgbClr val="363636"/>
                </a:solidFill>
              </a:rPr>
              <a:t>Pseudomyxoma</a:t>
            </a:r>
            <a:r>
              <a:rPr lang="en-GB" sz="1600" i="1" dirty="0">
                <a:solidFill>
                  <a:srgbClr val="363636"/>
                </a:solidFill>
              </a:rPr>
              <a:t> </a:t>
            </a:r>
            <a:r>
              <a:rPr lang="en-GB" sz="1600" i="1" dirty="0" err="1">
                <a:solidFill>
                  <a:srgbClr val="363636"/>
                </a:solidFill>
              </a:rPr>
              <a:t>peritonei</a:t>
            </a:r>
            <a:r>
              <a:rPr lang="en-GB" sz="1600" dirty="0">
                <a:solidFill>
                  <a:srgbClr val="363636"/>
                </a:solidFill>
              </a:rPr>
              <a:t>	</a:t>
            </a:r>
            <a:r>
              <a:rPr lang="en-GB" sz="1600" i="1" dirty="0">
                <a:solidFill>
                  <a:srgbClr val="363636"/>
                </a:solidFill>
                <a:hlinkClick r:id="rId22" action="ppaction://hlinksldjump"/>
              </a:rPr>
              <a:t>158</a:t>
            </a:r>
            <a:endParaRPr lang="en-GB" sz="1600" i="1" dirty="0">
              <a:solidFill>
                <a:srgbClr val="363636"/>
              </a:solidFill>
            </a:endParaRPr>
          </a:p>
          <a:p>
            <a:pPr marL="85725" lvl="2" indent="0">
              <a:lnSpc>
                <a:spcPct val="70000"/>
              </a:lnSpc>
              <a:spcBef>
                <a:spcPts val="1200"/>
              </a:spcBef>
              <a:spcAft>
                <a:spcPts val="100"/>
              </a:spcAft>
              <a:buClr>
                <a:srgbClr val="043882"/>
              </a:buClr>
              <a:buNone/>
              <a:tabLst>
                <a:tab pos="8429625" algn="r"/>
              </a:tabLst>
            </a:pPr>
            <a:r>
              <a:rPr lang="en-GB" sz="1200" dirty="0">
                <a:solidFill>
                  <a:srgbClr val="363636"/>
                </a:solidFill>
              </a:rPr>
              <a:t>Note: To jump to a section, right click on the number and ‘Open Hyperlink’</a:t>
            </a:r>
          </a:p>
        </p:txBody>
      </p:sp>
    </p:spTree>
    <p:extLst>
      <p:ext uri="{BB962C8B-B14F-4D97-AF65-F5344CB8AC3E}">
        <p14:creationId xmlns:p14="http://schemas.microsoft.com/office/powerpoint/2010/main" val="2700819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3557: Survival outcomes in the PRIME study for patients (</a:t>
            </a:r>
            <a:r>
              <a:rPr lang="en-GB" sz="1800" dirty="0" err="1" smtClean="0"/>
              <a:t>pts</a:t>
            </a:r>
            <a:r>
              <a:rPr lang="en-GB" sz="1800" dirty="0" smtClean="0"/>
              <a:t>) with </a:t>
            </a:r>
            <a:r>
              <a:rPr lang="en-GB" sz="1800" i="1" dirty="0" smtClean="0"/>
              <a:t>RAS</a:t>
            </a:r>
            <a:r>
              <a:rPr lang="en-GB" sz="1800" dirty="0" smtClean="0"/>
              <a:t>/</a:t>
            </a:r>
            <a:r>
              <a:rPr lang="en-GB" sz="1800" i="1" dirty="0" smtClean="0"/>
              <a:t>BRAF</a:t>
            </a:r>
            <a:r>
              <a:rPr lang="en-GB" sz="1800" dirty="0" smtClean="0"/>
              <a:t> wild-type (WT) metastatic colorectal cancer (</a:t>
            </a:r>
            <a:r>
              <a:rPr lang="en-GB" sz="1800" dirty="0" err="1" smtClean="0"/>
              <a:t>mCRC</a:t>
            </a:r>
            <a:r>
              <a:rPr lang="en-GB" sz="1800" dirty="0" smtClean="0"/>
              <a:t>), by baseline Eastern Cooperative Oncology Group (ECOG) performance status (PS) – </a:t>
            </a:r>
            <a:r>
              <a:rPr lang="en-GB" sz="1800" dirty="0" err="1" smtClean="0"/>
              <a:t>Peeters</a:t>
            </a:r>
            <a:r>
              <a:rPr lang="en-GB" sz="1800" dirty="0" smtClean="0"/>
              <a:t> M et al</a:t>
            </a:r>
            <a:endParaRPr lang="en-GB" sz="1800" dirty="0"/>
          </a:p>
        </p:txBody>
      </p:sp>
      <p:sp>
        <p:nvSpPr>
          <p:cNvPr id="5123" name="Rectangle 3"/>
          <p:cNvSpPr>
            <a:spLocks noGrp="1" noChangeArrowheads="1"/>
          </p:cNvSpPr>
          <p:nvPr>
            <p:ph type="body" idx="1"/>
          </p:nvPr>
        </p:nvSpPr>
        <p:spPr/>
        <p:txBody>
          <a:bodyPr/>
          <a:lstStyle/>
          <a:p>
            <a:pPr>
              <a:spcBef>
                <a:spcPts val="400"/>
              </a:spcBef>
              <a:spcAft>
                <a:spcPts val="300"/>
              </a:spcAft>
            </a:pPr>
            <a:r>
              <a:rPr lang="en-US" sz="1800" b="1" dirty="0" smtClean="0"/>
              <a:t>Key results</a:t>
            </a:r>
            <a:endParaRPr lang="en-US" sz="1800" b="1" dirty="0"/>
          </a:p>
          <a:p>
            <a:pPr lvl="1">
              <a:spcBef>
                <a:spcPts val="400"/>
              </a:spcBef>
              <a:spcAft>
                <a:spcPts val="300"/>
              </a:spcAft>
            </a:pPr>
            <a:r>
              <a:rPr lang="en-US" sz="1800" dirty="0" smtClean="0"/>
              <a:t>Longer </a:t>
            </a:r>
            <a:r>
              <a:rPr lang="en-US" sz="1800" dirty="0" err="1" smtClean="0"/>
              <a:t>mPFS</a:t>
            </a:r>
            <a:r>
              <a:rPr lang="en-US" sz="1800" dirty="0" smtClean="0"/>
              <a:t>/OS in patients receiving panitumumab+FOLFOX4 </a:t>
            </a:r>
            <a:r>
              <a:rPr lang="en-US" sz="1800" dirty="0"/>
              <a:t>vs </a:t>
            </a:r>
            <a:r>
              <a:rPr lang="en-US" sz="1800" dirty="0" smtClean="0"/>
              <a:t>FOLFOX4</a:t>
            </a:r>
          </a:p>
          <a:p>
            <a:pPr lvl="1">
              <a:spcBef>
                <a:spcPts val="400"/>
              </a:spcBef>
              <a:spcAft>
                <a:spcPts val="300"/>
              </a:spcAft>
            </a:pPr>
            <a:endParaRPr lang="en-US" sz="1800" dirty="0"/>
          </a:p>
          <a:p>
            <a:pPr lvl="1">
              <a:spcBef>
                <a:spcPts val="400"/>
              </a:spcBef>
              <a:spcAft>
                <a:spcPts val="300"/>
              </a:spcAft>
            </a:pPr>
            <a:endParaRPr lang="en-US" sz="1800" dirty="0" smtClean="0"/>
          </a:p>
          <a:p>
            <a:pPr lvl="1">
              <a:spcBef>
                <a:spcPts val="400"/>
              </a:spcBef>
              <a:spcAft>
                <a:spcPts val="300"/>
              </a:spcAft>
            </a:pPr>
            <a:endParaRPr lang="en-US" sz="1800" dirty="0"/>
          </a:p>
          <a:p>
            <a:pPr lvl="1">
              <a:spcBef>
                <a:spcPts val="400"/>
              </a:spcBef>
              <a:spcAft>
                <a:spcPts val="300"/>
              </a:spcAft>
            </a:pPr>
            <a:endParaRPr lang="en-US" sz="1800" dirty="0" smtClean="0"/>
          </a:p>
          <a:p>
            <a:pPr lvl="1">
              <a:spcBef>
                <a:spcPts val="400"/>
              </a:spcBef>
              <a:spcAft>
                <a:spcPts val="300"/>
              </a:spcAft>
            </a:pPr>
            <a:endParaRPr lang="en-US" sz="1800" dirty="0"/>
          </a:p>
          <a:p>
            <a:pPr lvl="1">
              <a:spcBef>
                <a:spcPts val="400"/>
              </a:spcBef>
              <a:spcAft>
                <a:spcPts val="300"/>
              </a:spcAft>
            </a:pPr>
            <a:endParaRPr lang="en-US" sz="1800" dirty="0" smtClean="0"/>
          </a:p>
          <a:p>
            <a:pPr lvl="1">
              <a:spcBef>
                <a:spcPts val="400"/>
              </a:spcBef>
              <a:spcAft>
                <a:spcPts val="300"/>
              </a:spcAft>
            </a:pPr>
            <a:endParaRPr lang="en-US" sz="1800" dirty="0"/>
          </a:p>
          <a:p>
            <a:pPr lvl="1">
              <a:spcBef>
                <a:spcPts val="400"/>
              </a:spcBef>
              <a:spcAft>
                <a:spcPts val="300"/>
              </a:spcAft>
            </a:pPr>
            <a:endParaRPr lang="en-US" sz="1800" dirty="0" smtClean="0"/>
          </a:p>
          <a:p>
            <a:pPr lvl="1">
              <a:spcBef>
                <a:spcPts val="400"/>
              </a:spcBef>
              <a:spcAft>
                <a:spcPts val="300"/>
              </a:spcAft>
            </a:pPr>
            <a:endParaRPr lang="en-US" sz="1800" dirty="0" smtClean="0"/>
          </a:p>
          <a:p>
            <a:pPr>
              <a:spcBef>
                <a:spcPts val="1800"/>
              </a:spcBef>
              <a:spcAft>
                <a:spcPts val="0"/>
              </a:spcAft>
            </a:pPr>
            <a:r>
              <a:rPr lang="en-US" sz="1800" b="1" dirty="0" smtClean="0"/>
              <a:t>Conclusion</a:t>
            </a:r>
            <a:endParaRPr lang="en-US" sz="1800" b="1" dirty="0"/>
          </a:p>
          <a:p>
            <a:pPr lvl="1">
              <a:spcBef>
                <a:spcPts val="400"/>
              </a:spcBef>
              <a:spcAft>
                <a:spcPts val="300"/>
              </a:spcAft>
            </a:pPr>
            <a:r>
              <a:rPr lang="en-US" sz="1800" b="1" dirty="0" smtClean="0"/>
              <a:t>The PFS/OS </a:t>
            </a:r>
            <a:r>
              <a:rPr lang="en-US" sz="1800" b="1" dirty="0"/>
              <a:t>benefits observed in </a:t>
            </a:r>
            <a:r>
              <a:rPr lang="en-US" sz="1800" b="1" dirty="0" smtClean="0"/>
              <a:t>patients with </a:t>
            </a:r>
            <a:r>
              <a:rPr lang="en-US" sz="1800" b="1" i="1" dirty="0" smtClean="0"/>
              <a:t>RAS/BRAF </a:t>
            </a:r>
            <a:r>
              <a:rPr lang="en-US" sz="1800" b="1" dirty="0" smtClean="0"/>
              <a:t>wild-type </a:t>
            </a:r>
            <a:r>
              <a:rPr lang="en-US" sz="1800" b="1" dirty="0" err="1" smtClean="0"/>
              <a:t>mCRC</a:t>
            </a:r>
            <a:r>
              <a:rPr lang="en-US" sz="1800" b="1" dirty="0" smtClean="0"/>
              <a:t> </a:t>
            </a:r>
            <a:r>
              <a:rPr lang="en-US" sz="1800" b="1" dirty="0"/>
              <a:t>receiving </a:t>
            </a:r>
            <a:r>
              <a:rPr lang="en-US" sz="1800" b="1" spc="-50" dirty="0" smtClean="0"/>
              <a:t>panitumumab+FOLFOX4 </a:t>
            </a:r>
            <a:r>
              <a:rPr lang="en-US" sz="1800" b="1" spc="-50" dirty="0"/>
              <a:t>are </a:t>
            </a:r>
            <a:r>
              <a:rPr lang="en-US" sz="1800" b="1" spc="-50" dirty="0" smtClean="0"/>
              <a:t>mainly confined </a:t>
            </a:r>
            <a:r>
              <a:rPr lang="en-US" sz="1800" b="1" spc="-50" dirty="0"/>
              <a:t>to those with a baseline ECOG PS of 0/1</a:t>
            </a:r>
          </a:p>
          <a:p>
            <a:pPr>
              <a:spcBef>
                <a:spcPts val="400"/>
              </a:spcBef>
              <a:spcAft>
                <a:spcPts val="300"/>
              </a:spcAft>
            </a:pPr>
            <a:endParaRPr lang="en-US" sz="1800" dirty="0" smtClean="0"/>
          </a:p>
        </p:txBody>
      </p:sp>
      <p:sp>
        <p:nvSpPr>
          <p:cNvPr id="5124" name="Text Box 4"/>
          <p:cNvSpPr txBox="1">
            <a:spLocks noChangeArrowheads="1"/>
          </p:cNvSpPr>
          <p:nvPr/>
        </p:nvSpPr>
        <p:spPr bwMode="auto">
          <a:xfrm>
            <a:off x="5013613" y="6474897"/>
            <a:ext cx="39097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Peeters</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3557) </a:t>
            </a:r>
            <a:endParaRPr lang="en-GB" sz="1200" dirty="0">
              <a:solidFill>
                <a:srgbClr val="363636"/>
              </a:solidFill>
            </a:endParaRPr>
          </a:p>
        </p:txBody>
      </p:sp>
      <p:graphicFrame>
        <p:nvGraphicFramePr>
          <p:cNvPr id="11" name="Table 10"/>
          <p:cNvGraphicFramePr>
            <a:graphicFrameLocks noGrp="1" noChangeAspect="1"/>
          </p:cNvGraphicFramePr>
          <p:nvPr>
            <p:extLst>
              <p:ext uri="{D42A27DB-BD31-4B8C-83A1-F6EECF244321}">
                <p14:modId xmlns:p14="http://schemas.microsoft.com/office/powerpoint/2010/main" val="86639487"/>
              </p:ext>
            </p:extLst>
          </p:nvPr>
        </p:nvGraphicFramePr>
        <p:xfrm>
          <a:off x="1392976" y="2130512"/>
          <a:ext cx="3067703" cy="718820"/>
        </p:xfrm>
        <a:graphic>
          <a:graphicData uri="http://schemas.openxmlformats.org/drawingml/2006/table">
            <a:tbl>
              <a:tblPr firstRow="1" bandRow="1">
                <a:tableStyleId>{5C22544A-7EE6-4342-B048-85BDC9FD1C3A}</a:tableStyleId>
              </a:tblPr>
              <a:tblGrid>
                <a:gridCol w="819223"/>
                <a:gridCol w="523047"/>
                <a:gridCol w="485029"/>
                <a:gridCol w="723569"/>
                <a:gridCol w="516835"/>
              </a:tblGrid>
              <a:tr h="135274">
                <a:tc>
                  <a:txBody>
                    <a:bodyPr/>
                    <a:lstStyle/>
                    <a:p>
                      <a:pPr>
                        <a:lnSpc>
                          <a:spcPts val="700"/>
                        </a:lnSpc>
                      </a:pPr>
                      <a:endParaRPr lang="en-GB" sz="800" dirty="0">
                        <a:solidFill>
                          <a:srgbClr val="000000"/>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Events (n)</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err="1" smtClean="0">
                          <a:solidFill>
                            <a:srgbClr val="000000"/>
                          </a:solidFill>
                        </a:rPr>
                        <a:t>mPFS</a:t>
                      </a:r>
                      <a:r>
                        <a:rPr lang="en-GB" sz="800" dirty="0" smtClean="0">
                          <a:solidFill>
                            <a:srgbClr val="000000"/>
                          </a:solidFill>
                        </a:rPr>
                        <a:t> </a:t>
                      </a:r>
                      <a:br>
                        <a:rPr lang="en-GB" sz="800" dirty="0" smtClean="0">
                          <a:solidFill>
                            <a:srgbClr val="000000"/>
                          </a:solidFill>
                        </a:rPr>
                      </a:br>
                      <a:r>
                        <a:rPr lang="en-GB" sz="800" dirty="0" smtClean="0">
                          <a:solidFill>
                            <a:srgbClr val="000000"/>
                          </a:solidFill>
                        </a:rPr>
                        <a:t>(</a:t>
                      </a:r>
                      <a:r>
                        <a:rPr lang="en-GB" sz="800" dirty="0" err="1" smtClean="0">
                          <a:solidFill>
                            <a:srgbClr val="000000"/>
                          </a:solidFill>
                        </a:rPr>
                        <a:t>mo</a:t>
                      </a:r>
                      <a:r>
                        <a:rPr lang="en-GB" sz="800" dirty="0" smtClean="0">
                          <a:solidFill>
                            <a:srgbClr val="000000"/>
                          </a:solidFill>
                        </a:rPr>
                        <a:t>)</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HR </a:t>
                      </a:r>
                      <a:br>
                        <a:rPr lang="en-GB" sz="800" dirty="0" smtClean="0">
                          <a:solidFill>
                            <a:srgbClr val="000000"/>
                          </a:solidFill>
                        </a:rPr>
                      </a:br>
                      <a:r>
                        <a:rPr lang="en-GB" sz="800" dirty="0" smtClean="0">
                          <a:solidFill>
                            <a:srgbClr val="000000"/>
                          </a:solidFill>
                        </a:rPr>
                        <a:t>(95% CI)</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p</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5274">
                <a:tc>
                  <a:txBody>
                    <a:bodyPr/>
                    <a:lstStyle/>
                    <a:p>
                      <a:pPr>
                        <a:lnSpc>
                          <a:spcPts val="700"/>
                        </a:lnSpc>
                      </a:pPr>
                      <a:r>
                        <a:rPr lang="en-GB" sz="800" dirty="0" err="1" smtClean="0">
                          <a:solidFill>
                            <a:srgbClr val="000000"/>
                          </a:solidFill>
                        </a:rPr>
                        <a:t>Panitumumab</a:t>
                      </a:r>
                      <a:r>
                        <a:rPr lang="en-GB" sz="800" dirty="0" smtClean="0">
                          <a:solidFill>
                            <a:srgbClr val="000000"/>
                          </a:solidFill>
                        </a:rPr>
                        <a:t> + FOLFOX4</a:t>
                      </a:r>
                      <a:endParaRPr lang="en-GB" sz="800" dirty="0">
                        <a:solidFill>
                          <a:srgbClr val="00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177</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12.3</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lnSpc>
                          <a:spcPts val="700"/>
                        </a:lnSpc>
                      </a:pPr>
                      <a:r>
                        <a:rPr lang="en-GB" sz="800" dirty="0" smtClean="0">
                          <a:solidFill>
                            <a:srgbClr val="000000"/>
                          </a:solidFill>
                        </a:rPr>
                        <a:t>0.69</a:t>
                      </a:r>
                      <a:br>
                        <a:rPr lang="en-GB" sz="800" dirty="0" smtClean="0">
                          <a:solidFill>
                            <a:srgbClr val="000000"/>
                          </a:solidFill>
                        </a:rPr>
                      </a:br>
                      <a:r>
                        <a:rPr lang="en-GB" sz="800" dirty="0" smtClean="0">
                          <a:solidFill>
                            <a:srgbClr val="000000"/>
                          </a:solidFill>
                        </a:rPr>
                        <a:t>(0.56,</a:t>
                      </a:r>
                      <a:r>
                        <a:rPr lang="en-GB" sz="800" baseline="0" dirty="0" smtClean="0">
                          <a:solidFill>
                            <a:srgbClr val="000000"/>
                          </a:solidFill>
                        </a:rPr>
                        <a:t> 0.86)</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lnSpc>
                          <a:spcPts val="700"/>
                        </a:lnSpc>
                      </a:pPr>
                      <a:r>
                        <a:rPr lang="en-GB" sz="800" dirty="0" smtClean="0">
                          <a:solidFill>
                            <a:srgbClr val="000000"/>
                          </a:solidFill>
                        </a:rPr>
                        <a:t>0.0007</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0">
                <a:tc>
                  <a:txBody>
                    <a:bodyPr/>
                    <a:lstStyle/>
                    <a:p>
                      <a:pPr>
                        <a:lnSpc>
                          <a:spcPts val="700"/>
                        </a:lnSpc>
                      </a:pPr>
                      <a:r>
                        <a:rPr lang="en-GB" sz="800" dirty="0" smtClean="0">
                          <a:solidFill>
                            <a:srgbClr val="000000"/>
                          </a:solidFill>
                        </a:rPr>
                        <a:t>FOLFOX4</a:t>
                      </a:r>
                      <a:endParaRPr lang="en-GB" sz="8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181</a:t>
                      </a:r>
                      <a:endParaRPr lang="en-GB" sz="8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9.3</a:t>
                      </a:r>
                      <a:endParaRPr lang="en-GB" sz="8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tr>
            </a:tbl>
          </a:graphicData>
        </a:graphic>
      </p:graphicFrame>
      <p:graphicFrame>
        <p:nvGraphicFramePr>
          <p:cNvPr id="12" name="Table 11"/>
          <p:cNvGraphicFramePr>
            <a:graphicFrameLocks noGrp="1" noChangeAspect="1"/>
          </p:cNvGraphicFramePr>
          <p:nvPr>
            <p:extLst>
              <p:ext uri="{D42A27DB-BD31-4B8C-83A1-F6EECF244321}">
                <p14:modId xmlns:p14="http://schemas.microsoft.com/office/powerpoint/2010/main" val="166517424"/>
              </p:ext>
            </p:extLst>
          </p:nvPr>
        </p:nvGraphicFramePr>
        <p:xfrm>
          <a:off x="5970007" y="2131783"/>
          <a:ext cx="3007308" cy="718820"/>
        </p:xfrm>
        <a:graphic>
          <a:graphicData uri="http://schemas.openxmlformats.org/drawingml/2006/table">
            <a:tbl>
              <a:tblPr firstRow="1" bandRow="1">
                <a:tableStyleId>{5C22544A-7EE6-4342-B048-85BDC9FD1C3A}</a:tableStyleId>
              </a:tblPr>
              <a:tblGrid>
                <a:gridCol w="819223"/>
                <a:gridCol w="526262"/>
                <a:gridCol w="421419"/>
                <a:gridCol w="723569"/>
                <a:gridCol w="516835"/>
              </a:tblGrid>
              <a:tr h="225415">
                <a:tc>
                  <a:txBody>
                    <a:bodyPr/>
                    <a:lstStyle/>
                    <a:p>
                      <a:pPr>
                        <a:lnSpc>
                          <a:spcPts val="700"/>
                        </a:lnSpc>
                      </a:pPr>
                      <a:endParaRPr lang="en-GB" sz="800" dirty="0">
                        <a:solidFill>
                          <a:srgbClr val="000000"/>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Events (n)</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err="1" smtClean="0">
                          <a:solidFill>
                            <a:srgbClr val="000000"/>
                          </a:solidFill>
                        </a:rPr>
                        <a:t>mOS</a:t>
                      </a:r>
                      <a:r>
                        <a:rPr lang="en-GB" sz="800" dirty="0" smtClean="0">
                          <a:solidFill>
                            <a:srgbClr val="000000"/>
                          </a:solidFill>
                        </a:rPr>
                        <a:t> </a:t>
                      </a:r>
                      <a:br>
                        <a:rPr lang="en-GB" sz="800" dirty="0" smtClean="0">
                          <a:solidFill>
                            <a:srgbClr val="000000"/>
                          </a:solidFill>
                        </a:rPr>
                      </a:br>
                      <a:r>
                        <a:rPr lang="en-GB" sz="800" dirty="0" smtClean="0">
                          <a:solidFill>
                            <a:srgbClr val="000000"/>
                          </a:solidFill>
                        </a:rPr>
                        <a:t>(</a:t>
                      </a:r>
                      <a:r>
                        <a:rPr lang="en-GB" sz="800" dirty="0" err="1" smtClean="0">
                          <a:solidFill>
                            <a:srgbClr val="000000"/>
                          </a:solidFill>
                        </a:rPr>
                        <a:t>mo</a:t>
                      </a:r>
                      <a:r>
                        <a:rPr lang="en-GB" sz="800" dirty="0" smtClean="0">
                          <a:solidFill>
                            <a:srgbClr val="000000"/>
                          </a:solidFill>
                        </a:rPr>
                        <a:t>)</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HR </a:t>
                      </a:r>
                      <a:br>
                        <a:rPr lang="en-GB" sz="800" dirty="0" smtClean="0">
                          <a:solidFill>
                            <a:srgbClr val="000000"/>
                          </a:solidFill>
                        </a:rPr>
                      </a:br>
                      <a:r>
                        <a:rPr lang="en-GB" sz="800" dirty="0" smtClean="0">
                          <a:solidFill>
                            <a:srgbClr val="000000"/>
                          </a:solidFill>
                        </a:rPr>
                        <a:t>(95% CI)</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p</a:t>
                      </a:r>
                      <a:endParaRPr lang="en-GB" sz="800" dirty="0">
                        <a:solidFill>
                          <a:srgbClr val="000000"/>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4673">
                <a:tc>
                  <a:txBody>
                    <a:bodyPr/>
                    <a:lstStyle/>
                    <a:p>
                      <a:pPr>
                        <a:lnSpc>
                          <a:spcPts val="700"/>
                        </a:lnSpc>
                      </a:pPr>
                      <a:r>
                        <a:rPr lang="en-GB" sz="800" dirty="0" err="1" smtClean="0">
                          <a:solidFill>
                            <a:srgbClr val="000000"/>
                          </a:solidFill>
                        </a:rPr>
                        <a:t>Panitumumab</a:t>
                      </a:r>
                      <a:r>
                        <a:rPr lang="en-GB" sz="800" dirty="0" smtClean="0">
                          <a:solidFill>
                            <a:srgbClr val="000000"/>
                          </a:solidFill>
                        </a:rPr>
                        <a:t> + FOLFOX4</a:t>
                      </a:r>
                      <a:endParaRPr lang="en-GB" sz="800" dirty="0">
                        <a:solidFill>
                          <a:srgbClr val="00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157</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29.7</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lnSpc>
                          <a:spcPts val="700"/>
                        </a:lnSpc>
                      </a:pPr>
                      <a:r>
                        <a:rPr lang="en-GB" sz="800" dirty="0" smtClean="0">
                          <a:solidFill>
                            <a:srgbClr val="000000"/>
                          </a:solidFill>
                        </a:rPr>
                        <a:t>0.71 </a:t>
                      </a:r>
                      <a:br>
                        <a:rPr lang="en-GB" sz="800" dirty="0" smtClean="0">
                          <a:solidFill>
                            <a:srgbClr val="000000"/>
                          </a:solidFill>
                        </a:rPr>
                      </a:br>
                      <a:r>
                        <a:rPr lang="en-GB" sz="800" dirty="0" smtClean="0">
                          <a:solidFill>
                            <a:srgbClr val="000000"/>
                          </a:solidFill>
                        </a:rPr>
                        <a:t>(0.57,</a:t>
                      </a:r>
                      <a:r>
                        <a:rPr lang="en-GB" sz="800" baseline="0" dirty="0" smtClean="0">
                          <a:solidFill>
                            <a:srgbClr val="000000"/>
                          </a:solidFill>
                        </a:rPr>
                        <a:t> 0.88)</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lnSpc>
                          <a:spcPts val="700"/>
                        </a:lnSpc>
                      </a:pPr>
                      <a:r>
                        <a:rPr lang="en-GB" sz="800" dirty="0" smtClean="0">
                          <a:solidFill>
                            <a:srgbClr val="000000"/>
                          </a:solidFill>
                        </a:rPr>
                        <a:t>0.0022</a:t>
                      </a:r>
                      <a:endParaRPr lang="en-GB" sz="800" dirty="0">
                        <a:solidFill>
                          <a:srgbClr val="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0488">
                <a:tc>
                  <a:txBody>
                    <a:bodyPr/>
                    <a:lstStyle/>
                    <a:p>
                      <a:pPr>
                        <a:lnSpc>
                          <a:spcPts val="700"/>
                        </a:lnSpc>
                      </a:pPr>
                      <a:r>
                        <a:rPr lang="en-GB" sz="800" dirty="0" smtClean="0">
                          <a:solidFill>
                            <a:srgbClr val="000000"/>
                          </a:solidFill>
                        </a:rPr>
                        <a:t>FOLFOX4</a:t>
                      </a:r>
                      <a:endParaRPr lang="en-GB" sz="8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169</a:t>
                      </a:r>
                      <a:endParaRPr lang="en-GB" sz="8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700"/>
                        </a:lnSpc>
                      </a:pPr>
                      <a:r>
                        <a:rPr lang="en-GB" sz="800" dirty="0" smtClean="0">
                          <a:solidFill>
                            <a:srgbClr val="000000"/>
                          </a:solidFill>
                        </a:rPr>
                        <a:t>23.1</a:t>
                      </a:r>
                      <a:endParaRPr lang="en-GB" sz="8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tr>
            </a:tbl>
          </a:graphicData>
        </a:graphic>
      </p:graphicFrame>
      <p:sp>
        <p:nvSpPr>
          <p:cNvPr id="13" name="TextBox 12"/>
          <p:cNvSpPr txBox="1">
            <a:spLocks noChangeAspect="1"/>
          </p:cNvSpPr>
          <p:nvPr/>
        </p:nvSpPr>
        <p:spPr>
          <a:xfrm>
            <a:off x="1309471" y="2039665"/>
            <a:ext cx="748293" cy="436164"/>
          </a:xfrm>
          <a:prstGeom prst="rect">
            <a:avLst/>
          </a:prstGeom>
          <a:noFill/>
        </p:spPr>
        <p:txBody>
          <a:bodyPr wrap="none" rtlCol="0">
            <a:spAutoFit/>
          </a:bodyPr>
          <a:lstStyle/>
          <a:p>
            <a:r>
              <a:rPr lang="en-GB" b="1" dirty="0" smtClean="0">
                <a:solidFill>
                  <a:srgbClr val="363636"/>
                </a:solidFill>
              </a:rPr>
              <a:t>PFS</a:t>
            </a:r>
            <a:endParaRPr lang="en-GB" b="1" dirty="0">
              <a:solidFill>
                <a:srgbClr val="363636"/>
              </a:solidFill>
            </a:endParaRPr>
          </a:p>
        </p:txBody>
      </p:sp>
      <p:grpSp>
        <p:nvGrpSpPr>
          <p:cNvPr id="14" name="Group 13"/>
          <p:cNvGrpSpPr>
            <a:grpSpLocks noChangeAspect="1"/>
          </p:cNvGrpSpPr>
          <p:nvPr/>
        </p:nvGrpSpPr>
        <p:grpSpPr>
          <a:xfrm>
            <a:off x="641810" y="5190462"/>
            <a:ext cx="3364710" cy="246221"/>
            <a:chOff x="731750" y="5135870"/>
            <a:chExt cx="3364710" cy="246221"/>
          </a:xfrm>
        </p:grpSpPr>
        <p:sp>
          <p:nvSpPr>
            <p:cNvPr id="15" name="TextBox 14"/>
            <p:cNvSpPr txBox="1"/>
            <p:nvPr/>
          </p:nvSpPr>
          <p:spPr>
            <a:xfrm>
              <a:off x="731750" y="5135870"/>
              <a:ext cx="255198" cy="246221"/>
            </a:xfrm>
            <a:prstGeom prst="rect">
              <a:avLst/>
            </a:prstGeom>
            <a:noFill/>
          </p:spPr>
          <p:txBody>
            <a:bodyPr wrap="none" rtlCol="0">
              <a:spAutoFit/>
            </a:bodyPr>
            <a:lstStyle/>
            <a:p>
              <a:pPr algn="ctr"/>
              <a:r>
                <a:rPr lang="en-GB" sz="1000" dirty="0" smtClean="0">
                  <a:solidFill>
                    <a:srgbClr val="000000"/>
                  </a:solidFill>
                </a:rPr>
                <a:t>0</a:t>
              </a:r>
              <a:endParaRPr lang="en-GB" sz="1000" dirty="0">
                <a:solidFill>
                  <a:srgbClr val="000000"/>
                </a:solidFill>
              </a:endParaRPr>
            </a:p>
          </p:txBody>
        </p:sp>
        <p:sp>
          <p:nvSpPr>
            <p:cNvPr id="16" name="TextBox 15"/>
            <p:cNvSpPr txBox="1"/>
            <p:nvPr/>
          </p:nvSpPr>
          <p:spPr>
            <a:xfrm>
              <a:off x="986383" y="5135870"/>
              <a:ext cx="255198" cy="246221"/>
            </a:xfrm>
            <a:prstGeom prst="rect">
              <a:avLst/>
            </a:prstGeom>
            <a:noFill/>
          </p:spPr>
          <p:txBody>
            <a:bodyPr wrap="none" rtlCol="0">
              <a:spAutoFit/>
            </a:bodyPr>
            <a:lstStyle/>
            <a:p>
              <a:pPr algn="ctr"/>
              <a:r>
                <a:rPr lang="en-GB" sz="1000" dirty="0" smtClean="0">
                  <a:solidFill>
                    <a:srgbClr val="000000"/>
                  </a:solidFill>
                </a:rPr>
                <a:t>4</a:t>
              </a:r>
              <a:endParaRPr lang="en-GB" sz="1000" dirty="0">
                <a:solidFill>
                  <a:srgbClr val="000000"/>
                </a:solidFill>
              </a:endParaRPr>
            </a:p>
          </p:txBody>
        </p:sp>
        <p:sp>
          <p:nvSpPr>
            <p:cNvPr id="17" name="TextBox 16"/>
            <p:cNvSpPr txBox="1"/>
            <p:nvPr/>
          </p:nvSpPr>
          <p:spPr>
            <a:xfrm>
              <a:off x="1219946" y="5135870"/>
              <a:ext cx="255198" cy="246221"/>
            </a:xfrm>
            <a:prstGeom prst="rect">
              <a:avLst/>
            </a:prstGeom>
            <a:noFill/>
          </p:spPr>
          <p:txBody>
            <a:bodyPr wrap="none" rtlCol="0">
              <a:spAutoFit/>
            </a:bodyPr>
            <a:lstStyle/>
            <a:p>
              <a:pPr algn="ctr"/>
              <a:r>
                <a:rPr lang="en-GB" sz="1000" dirty="0" smtClean="0">
                  <a:solidFill>
                    <a:srgbClr val="000000"/>
                  </a:solidFill>
                </a:rPr>
                <a:t>8</a:t>
              </a:r>
              <a:endParaRPr lang="en-GB" sz="1000" dirty="0">
                <a:solidFill>
                  <a:srgbClr val="000000"/>
                </a:solidFill>
              </a:endParaRPr>
            </a:p>
          </p:txBody>
        </p:sp>
        <p:sp>
          <p:nvSpPr>
            <p:cNvPr id="18" name="TextBox 17"/>
            <p:cNvSpPr txBox="1"/>
            <p:nvPr/>
          </p:nvSpPr>
          <p:spPr>
            <a:xfrm>
              <a:off x="1422458" y="5135870"/>
              <a:ext cx="325730" cy="246221"/>
            </a:xfrm>
            <a:prstGeom prst="rect">
              <a:avLst/>
            </a:prstGeom>
            <a:noFill/>
          </p:spPr>
          <p:txBody>
            <a:bodyPr wrap="none" rtlCol="0">
              <a:spAutoFit/>
            </a:bodyPr>
            <a:lstStyle/>
            <a:p>
              <a:pPr algn="ctr"/>
              <a:r>
                <a:rPr lang="en-GB" sz="1000" dirty="0" smtClean="0">
                  <a:solidFill>
                    <a:srgbClr val="000000"/>
                  </a:solidFill>
                </a:rPr>
                <a:t>12</a:t>
              </a:r>
              <a:endParaRPr lang="en-GB" sz="1000" dirty="0">
                <a:solidFill>
                  <a:srgbClr val="000000"/>
                </a:solidFill>
              </a:endParaRPr>
            </a:p>
          </p:txBody>
        </p:sp>
        <p:sp>
          <p:nvSpPr>
            <p:cNvPr id="19" name="TextBox 18"/>
            <p:cNvSpPr txBox="1"/>
            <p:nvPr/>
          </p:nvSpPr>
          <p:spPr>
            <a:xfrm>
              <a:off x="1656021" y="5135870"/>
              <a:ext cx="325730" cy="246221"/>
            </a:xfrm>
            <a:prstGeom prst="rect">
              <a:avLst/>
            </a:prstGeom>
            <a:noFill/>
          </p:spPr>
          <p:txBody>
            <a:bodyPr wrap="none" rtlCol="0">
              <a:spAutoFit/>
            </a:bodyPr>
            <a:lstStyle/>
            <a:p>
              <a:pPr algn="ctr"/>
              <a:r>
                <a:rPr lang="en-GB" sz="1000" dirty="0" smtClean="0">
                  <a:solidFill>
                    <a:srgbClr val="000000"/>
                  </a:solidFill>
                </a:rPr>
                <a:t>16</a:t>
              </a:r>
              <a:endParaRPr lang="en-GB" sz="1000" dirty="0">
                <a:solidFill>
                  <a:srgbClr val="000000"/>
                </a:solidFill>
              </a:endParaRPr>
            </a:p>
          </p:txBody>
        </p:sp>
        <p:sp>
          <p:nvSpPr>
            <p:cNvPr id="20" name="TextBox 19"/>
            <p:cNvSpPr txBox="1"/>
            <p:nvPr/>
          </p:nvSpPr>
          <p:spPr>
            <a:xfrm>
              <a:off x="1893798" y="5135870"/>
              <a:ext cx="325730" cy="246221"/>
            </a:xfrm>
            <a:prstGeom prst="rect">
              <a:avLst/>
            </a:prstGeom>
            <a:noFill/>
          </p:spPr>
          <p:txBody>
            <a:bodyPr wrap="none" rtlCol="0">
              <a:spAutoFit/>
            </a:bodyPr>
            <a:lstStyle/>
            <a:p>
              <a:pPr algn="ctr"/>
              <a:r>
                <a:rPr lang="en-GB" sz="1000" dirty="0" smtClean="0">
                  <a:solidFill>
                    <a:srgbClr val="000000"/>
                  </a:solidFill>
                </a:rPr>
                <a:t>20</a:t>
              </a:r>
              <a:endParaRPr lang="en-GB" sz="1000" dirty="0">
                <a:solidFill>
                  <a:srgbClr val="000000"/>
                </a:solidFill>
              </a:endParaRPr>
            </a:p>
          </p:txBody>
        </p:sp>
        <p:sp>
          <p:nvSpPr>
            <p:cNvPr id="21" name="TextBox 20"/>
            <p:cNvSpPr txBox="1"/>
            <p:nvPr/>
          </p:nvSpPr>
          <p:spPr>
            <a:xfrm>
              <a:off x="2131575" y="5135870"/>
              <a:ext cx="325730" cy="246221"/>
            </a:xfrm>
            <a:prstGeom prst="rect">
              <a:avLst/>
            </a:prstGeom>
            <a:noFill/>
          </p:spPr>
          <p:txBody>
            <a:bodyPr wrap="none" rtlCol="0">
              <a:spAutoFit/>
            </a:bodyPr>
            <a:lstStyle/>
            <a:p>
              <a:pPr algn="ctr"/>
              <a:r>
                <a:rPr lang="en-GB" sz="1000" dirty="0" smtClean="0">
                  <a:solidFill>
                    <a:srgbClr val="000000"/>
                  </a:solidFill>
                </a:rPr>
                <a:t>24</a:t>
              </a:r>
              <a:endParaRPr lang="en-GB" sz="1000" dirty="0">
                <a:solidFill>
                  <a:srgbClr val="000000"/>
                </a:solidFill>
              </a:endParaRPr>
            </a:p>
          </p:txBody>
        </p:sp>
        <p:sp>
          <p:nvSpPr>
            <p:cNvPr id="22" name="TextBox 21"/>
            <p:cNvSpPr txBox="1"/>
            <p:nvPr/>
          </p:nvSpPr>
          <p:spPr>
            <a:xfrm>
              <a:off x="2360924" y="5135870"/>
              <a:ext cx="325730" cy="246221"/>
            </a:xfrm>
            <a:prstGeom prst="rect">
              <a:avLst/>
            </a:prstGeom>
            <a:noFill/>
          </p:spPr>
          <p:txBody>
            <a:bodyPr wrap="none" rtlCol="0">
              <a:spAutoFit/>
            </a:bodyPr>
            <a:lstStyle/>
            <a:p>
              <a:pPr algn="ctr"/>
              <a:r>
                <a:rPr lang="en-GB" sz="1000" dirty="0" smtClean="0">
                  <a:solidFill>
                    <a:srgbClr val="000000"/>
                  </a:solidFill>
                </a:rPr>
                <a:t>28</a:t>
              </a:r>
              <a:endParaRPr lang="en-GB" sz="1000" dirty="0">
                <a:solidFill>
                  <a:srgbClr val="000000"/>
                </a:solidFill>
              </a:endParaRPr>
            </a:p>
          </p:txBody>
        </p:sp>
        <p:sp>
          <p:nvSpPr>
            <p:cNvPr id="23" name="TextBox 22"/>
            <p:cNvSpPr txBox="1"/>
            <p:nvPr/>
          </p:nvSpPr>
          <p:spPr>
            <a:xfrm>
              <a:off x="2598701" y="5135870"/>
              <a:ext cx="325730" cy="246221"/>
            </a:xfrm>
            <a:prstGeom prst="rect">
              <a:avLst/>
            </a:prstGeom>
            <a:noFill/>
          </p:spPr>
          <p:txBody>
            <a:bodyPr wrap="none" rtlCol="0">
              <a:spAutoFit/>
            </a:bodyPr>
            <a:lstStyle/>
            <a:p>
              <a:pPr algn="ctr"/>
              <a:r>
                <a:rPr lang="en-GB" sz="1000" dirty="0" smtClean="0">
                  <a:solidFill>
                    <a:srgbClr val="000000"/>
                  </a:solidFill>
                </a:rPr>
                <a:t>32</a:t>
              </a:r>
              <a:endParaRPr lang="en-GB" sz="1000" dirty="0">
                <a:solidFill>
                  <a:srgbClr val="000000"/>
                </a:solidFill>
              </a:endParaRPr>
            </a:p>
          </p:txBody>
        </p:sp>
        <p:sp>
          <p:nvSpPr>
            <p:cNvPr id="24" name="TextBox 23"/>
            <p:cNvSpPr txBox="1"/>
            <p:nvPr/>
          </p:nvSpPr>
          <p:spPr>
            <a:xfrm>
              <a:off x="2828050" y="5135870"/>
              <a:ext cx="325730" cy="246221"/>
            </a:xfrm>
            <a:prstGeom prst="rect">
              <a:avLst/>
            </a:prstGeom>
            <a:noFill/>
          </p:spPr>
          <p:txBody>
            <a:bodyPr wrap="none" rtlCol="0">
              <a:spAutoFit/>
            </a:bodyPr>
            <a:lstStyle/>
            <a:p>
              <a:pPr algn="ctr"/>
              <a:r>
                <a:rPr lang="en-GB" sz="1000" dirty="0" smtClean="0">
                  <a:solidFill>
                    <a:srgbClr val="000000"/>
                  </a:solidFill>
                </a:rPr>
                <a:t>36</a:t>
              </a:r>
              <a:endParaRPr lang="en-GB" sz="1000" dirty="0">
                <a:solidFill>
                  <a:srgbClr val="000000"/>
                </a:solidFill>
              </a:endParaRPr>
            </a:p>
          </p:txBody>
        </p:sp>
        <p:sp>
          <p:nvSpPr>
            <p:cNvPr id="25" name="TextBox 24"/>
            <p:cNvSpPr txBox="1"/>
            <p:nvPr/>
          </p:nvSpPr>
          <p:spPr>
            <a:xfrm>
              <a:off x="3057399" y="5135870"/>
              <a:ext cx="325730" cy="246221"/>
            </a:xfrm>
            <a:prstGeom prst="rect">
              <a:avLst/>
            </a:prstGeom>
            <a:noFill/>
          </p:spPr>
          <p:txBody>
            <a:bodyPr wrap="none" rtlCol="0">
              <a:spAutoFit/>
            </a:bodyPr>
            <a:lstStyle/>
            <a:p>
              <a:pPr algn="ctr"/>
              <a:r>
                <a:rPr lang="en-GB" sz="1000" dirty="0" smtClean="0">
                  <a:solidFill>
                    <a:srgbClr val="000000"/>
                  </a:solidFill>
                </a:rPr>
                <a:t>40</a:t>
              </a:r>
              <a:endParaRPr lang="en-GB" sz="1000" dirty="0">
                <a:solidFill>
                  <a:srgbClr val="000000"/>
                </a:solidFill>
              </a:endParaRPr>
            </a:p>
          </p:txBody>
        </p:sp>
        <p:sp>
          <p:nvSpPr>
            <p:cNvPr id="26" name="TextBox 25"/>
            <p:cNvSpPr txBox="1"/>
            <p:nvPr/>
          </p:nvSpPr>
          <p:spPr>
            <a:xfrm>
              <a:off x="3295176" y="5135870"/>
              <a:ext cx="325730" cy="246221"/>
            </a:xfrm>
            <a:prstGeom prst="rect">
              <a:avLst/>
            </a:prstGeom>
            <a:noFill/>
          </p:spPr>
          <p:txBody>
            <a:bodyPr wrap="none" rtlCol="0">
              <a:spAutoFit/>
            </a:bodyPr>
            <a:lstStyle/>
            <a:p>
              <a:pPr algn="ctr"/>
              <a:r>
                <a:rPr lang="en-GB" sz="1000" dirty="0" smtClean="0">
                  <a:solidFill>
                    <a:srgbClr val="000000"/>
                  </a:solidFill>
                </a:rPr>
                <a:t>44</a:t>
              </a:r>
              <a:endParaRPr lang="en-GB" sz="1000" dirty="0">
                <a:solidFill>
                  <a:srgbClr val="000000"/>
                </a:solidFill>
              </a:endParaRPr>
            </a:p>
          </p:txBody>
        </p:sp>
        <p:sp>
          <p:nvSpPr>
            <p:cNvPr id="27" name="TextBox 26"/>
            <p:cNvSpPr txBox="1"/>
            <p:nvPr/>
          </p:nvSpPr>
          <p:spPr>
            <a:xfrm>
              <a:off x="3532953" y="5135870"/>
              <a:ext cx="325730" cy="246221"/>
            </a:xfrm>
            <a:prstGeom prst="rect">
              <a:avLst/>
            </a:prstGeom>
            <a:noFill/>
          </p:spPr>
          <p:txBody>
            <a:bodyPr wrap="none" rtlCol="0">
              <a:spAutoFit/>
            </a:bodyPr>
            <a:lstStyle/>
            <a:p>
              <a:pPr algn="ctr"/>
              <a:r>
                <a:rPr lang="en-GB" sz="1000" dirty="0" smtClean="0">
                  <a:solidFill>
                    <a:srgbClr val="000000"/>
                  </a:solidFill>
                </a:rPr>
                <a:t>48</a:t>
              </a:r>
              <a:endParaRPr lang="en-GB" sz="1000" dirty="0">
                <a:solidFill>
                  <a:srgbClr val="000000"/>
                </a:solidFill>
              </a:endParaRPr>
            </a:p>
          </p:txBody>
        </p:sp>
        <p:sp>
          <p:nvSpPr>
            <p:cNvPr id="28" name="TextBox 27"/>
            <p:cNvSpPr txBox="1"/>
            <p:nvPr/>
          </p:nvSpPr>
          <p:spPr>
            <a:xfrm>
              <a:off x="3770730" y="5135870"/>
              <a:ext cx="325730" cy="246221"/>
            </a:xfrm>
            <a:prstGeom prst="rect">
              <a:avLst/>
            </a:prstGeom>
            <a:noFill/>
          </p:spPr>
          <p:txBody>
            <a:bodyPr wrap="none" rtlCol="0">
              <a:spAutoFit/>
            </a:bodyPr>
            <a:lstStyle/>
            <a:p>
              <a:pPr algn="ctr"/>
              <a:r>
                <a:rPr lang="en-GB" sz="1000" dirty="0" smtClean="0">
                  <a:solidFill>
                    <a:srgbClr val="000000"/>
                  </a:solidFill>
                </a:rPr>
                <a:t>52</a:t>
              </a:r>
              <a:endParaRPr lang="en-GB" sz="1000" dirty="0">
                <a:solidFill>
                  <a:srgbClr val="000000"/>
                </a:solidFill>
              </a:endParaRPr>
            </a:p>
          </p:txBody>
        </p:sp>
      </p:grpSp>
      <p:grpSp>
        <p:nvGrpSpPr>
          <p:cNvPr id="29" name="Group 28"/>
          <p:cNvGrpSpPr>
            <a:grpSpLocks noChangeAspect="1"/>
          </p:cNvGrpSpPr>
          <p:nvPr/>
        </p:nvGrpSpPr>
        <p:grpSpPr>
          <a:xfrm>
            <a:off x="552154" y="2327723"/>
            <a:ext cx="3485892" cy="2923163"/>
            <a:chOff x="1331640" y="2273134"/>
            <a:chExt cx="2904909" cy="2435969"/>
          </a:xfrm>
        </p:grpSpPr>
        <p:sp>
          <p:nvSpPr>
            <p:cNvPr id="30" name="AutoShape 2"/>
            <p:cNvSpPr>
              <a:spLocks noChangeAspect="1" noChangeArrowheads="1"/>
            </p:cNvSpPr>
            <p:nvPr/>
          </p:nvSpPr>
          <p:spPr bwMode="auto">
            <a:xfrm>
              <a:off x="1331640" y="2273134"/>
              <a:ext cx="2904909" cy="24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31" name="Group 30"/>
            <p:cNvGrpSpPr/>
            <p:nvPr/>
          </p:nvGrpSpPr>
          <p:grpSpPr>
            <a:xfrm>
              <a:off x="1344325" y="2285788"/>
              <a:ext cx="2866854" cy="2404334"/>
              <a:chOff x="1344325" y="2285788"/>
              <a:chExt cx="2866854" cy="2404334"/>
            </a:xfrm>
          </p:grpSpPr>
          <p:sp>
            <p:nvSpPr>
              <p:cNvPr id="32" name="Freeform 3"/>
              <p:cNvSpPr>
                <a:spLocks/>
              </p:cNvSpPr>
              <p:nvPr/>
            </p:nvSpPr>
            <p:spPr bwMode="auto">
              <a:xfrm>
                <a:off x="1382381" y="2285788"/>
                <a:ext cx="2828798" cy="2341062"/>
              </a:xfrm>
              <a:custGeom>
                <a:avLst/>
                <a:gdLst>
                  <a:gd name="T0" fmla="*/ 0 w 223"/>
                  <a:gd name="T1" fmla="*/ 0 h 185"/>
                  <a:gd name="T2" fmla="*/ 1 w 223"/>
                  <a:gd name="T3" fmla="*/ 185 h 185"/>
                  <a:gd name="T4" fmla="*/ 223 w 223"/>
                  <a:gd name="T5" fmla="*/ 184 h 185"/>
                </a:gdLst>
                <a:ahLst/>
                <a:cxnLst>
                  <a:cxn ang="0">
                    <a:pos x="T0" y="T1"/>
                  </a:cxn>
                  <a:cxn ang="0">
                    <a:pos x="T2" y="T3"/>
                  </a:cxn>
                  <a:cxn ang="0">
                    <a:pos x="T4" y="T5"/>
                  </a:cxn>
                </a:cxnLst>
                <a:rect l="0" t="0" r="r" b="b"/>
                <a:pathLst>
                  <a:path w="223" h="185">
                    <a:moveTo>
                      <a:pt x="0" y="0"/>
                    </a:moveTo>
                    <a:lnTo>
                      <a:pt x="1" y="185"/>
                    </a:lnTo>
                    <a:lnTo>
                      <a:pt x="223" y="18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Line 4"/>
              <p:cNvSpPr>
                <a:spLocks noChangeShapeType="1"/>
              </p:cNvSpPr>
              <p:nvPr/>
            </p:nvSpPr>
            <p:spPr bwMode="auto">
              <a:xfrm>
                <a:off x="1344325" y="2513567"/>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Line 5"/>
              <p:cNvSpPr>
                <a:spLocks noChangeShapeType="1"/>
              </p:cNvSpPr>
              <p:nvPr/>
            </p:nvSpPr>
            <p:spPr bwMode="auto">
              <a:xfrm>
                <a:off x="1344325" y="2728692"/>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Line 6"/>
              <p:cNvSpPr>
                <a:spLocks noChangeShapeType="1"/>
              </p:cNvSpPr>
              <p:nvPr/>
            </p:nvSpPr>
            <p:spPr bwMode="auto">
              <a:xfrm>
                <a:off x="1344325" y="2943817"/>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Line 7"/>
              <p:cNvSpPr>
                <a:spLocks noChangeShapeType="1"/>
              </p:cNvSpPr>
              <p:nvPr/>
            </p:nvSpPr>
            <p:spPr bwMode="auto">
              <a:xfrm>
                <a:off x="1344325" y="3158941"/>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Line 8"/>
              <p:cNvSpPr>
                <a:spLocks noChangeShapeType="1"/>
              </p:cNvSpPr>
              <p:nvPr/>
            </p:nvSpPr>
            <p:spPr bwMode="auto">
              <a:xfrm>
                <a:off x="1344325" y="3374066"/>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Line 9"/>
              <p:cNvSpPr>
                <a:spLocks noChangeShapeType="1"/>
              </p:cNvSpPr>
              <p:nvPr/>
            </p:nvSpPr>
            <p:spPr bwMode="auto">
              <a:xfrm>
                <a:off x="1344325" y="3601845"/>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Line 10"/>
              <p:cNvSpPr>
                <a:spLocks noChangeShapeType="1"/>
              </p:cNvSpPr>
              <p:nvPr/>
            </p:nvSpPr>
            <p:spPr bwMode="auto">
              <a:xfrm>
                <a:off x="1344325" y="3816969"/>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Line 11"/>
              <p:cNvSpPr>
                <a:spLocks noChangeShapeType="1"/>
              </p:cNvSpPr>
              <p:nvPr/>
            </p:nvSpPr>
            <p:spPr bwMode="auto">
              <a:xfrm>
                <a:off x="1344325" y="4032094"/>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Line 12"/>
              <p:cNvSpPr>
                <a:spLocks noChangeShapeType="1"/>
              </p:cNvSpPr>
              <p:nvPr/>
            </p:nvSpPr>
            <p:spPr bwMode="auto">
              <a:xfrm>
                <a:off x="1344325" y="4247219"/>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Line 13"/>
              <p:cNvSpPr>
                <a:spLocks noChangeShapeType="1"/>
              </p:cNvSpPr>
              <p:nvPr/>
            </p:nvSpPr>
            <p:spPr bwMode="auto">
              <a:xfrm>
                <a:off x="1509233"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Line 14"/>
              <p:cNvSpPr>
                <a:spLocks noChangeShapeType="1"/>
              </p:cNvSpPr>
              <p:nvPr/>
            </p:nvSpPr>
            <p:spPr bwMode="auto">
              <a:xfrm>
                <a:off x="1724881"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Line 15"/>
              <p:cNvSpPr>
                <a:spLocks noChangeShapeType="1"/>
              </p:cNvSpPr>
              <p:nvPr/>
            </p:nvSpPr>
            <p:spPr bwMode="auto">
              <a:xfrm>
                <a:off x="1915159"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5" name="Line 16"/>
              <p:cNvSpPr>
                <a:spLocks noChangeShapeType="1"/>
              </p:cNvSpPr>
              <p:nvPr/>
            </p:nvSpPr>
            <p:spPr bwMode="auto">
              <a:xfrm>
                <a:off x="2118122"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6" name="Line 17"/>
              <p:cNvSpPr>
                <a:spLocks noChangeShapeType="1"/>
              </p:cNvSpPr>
              <p:nvPr/>
            </p:nvSpPr>
            <p:spPr bwMode="auto">
              <a:xfrm>
                <a:off x="2308400"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7" name="Line 18"/>
              <p:cNvSpPr>
                <a:spLocks noChangeShapeType="1"/>
              </p:cNvSpPr>
              <p:nvPr/>
            </p:nvSpPr>
            <p:spPr bwMode="auto">
              <a:xfrm>
                <a:off x="2511363"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Line 19"/>
              <p:cNvSpPr>
                <a:spLocks noChangeShapeType="1"/>
              </p:cNvSpPr>
              <p:nvPr/>
            </p:nvSpPr>
            <p:spPr bwMode="auto">
              <a:xfrm>
                <a:off x="2701641"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Line 20"/>
              <p:cNvSpPr>
                <a:spLocks noChangeShapeType="1"/>
              </p:cNvSpPr>
              <p:nvPr/>
            </p:nvSpPr>
            <p:spPr bwMode="auto">
              <a:xfrm>
                <a:off x="2891919"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Line 21"/>
              <p:cNvSpPr>
                <a:spLocks noChangeShapeType="1"/>
              </p:cNvSpPr>
              <p:nvPr/>
            </p:nvSpPr>
            <p:spPr bwMode="auto">
              <a:xfrm>
                <a:off x="3094882"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Line 22"/>
              <p:cNvSpPr>
                <a:spLocks noChangeShapeType="1"/>
              </p:cNvSpPr>
              <p:nvPr/>
            </p:nvSpPr>
            <p:spPr bwMode="auto">
              <a:xfrm>
                <a:off x="3285160"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Line 23"/>
              <p:cNvSpPr>
                <a:spLocks noChangeShapeType="1"/>
              </p:cNvSpPr>
              <p:nvPr/>
            </p:nvSpPr>
            <p:spPr bwMode="auto">
              <a:xfrm>
                <a:off x="3475437"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Line 24"/>
              <p:cNvSpPr>
                <a:spLocks noChangeShapeType="1"/>
              </p:cNvSpPr>
              <p:nvPr/>
            </p:nvSpPr>
            <p:spPr bwMode="auto">
              <a:xfrm>
                <a:off x="3678401"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Line 25"/>
              <p:cNvSpPr>
                <a:spLocks noChangeShapeType="1"/>
              </p:cNvSpPr>
              <p:nvPr/>
            </p:nvSpPr>
            <p:spPr bwMode="auto">
              <a:xfrm>
                <a:off x="3868678"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Line 26"/>
              <p:cNvSpPr>
                <a:spLocks noChangeShapeType="1"/>
              </p:cNvSpPr>
              <p:nvPr/>
            </p:nvSpPr>
            <p:spPr bwMode="auto">
              <a:xfrm>
                <a:off x="4071642"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Line 27"/>
              <p:cNvSpPr>
                <a:spLocks noChangeShapeType="1"/>
              </p:cNvSpPr>
              <p:nvPr/>
            </p:nvSpPr>
            <p:spPr bwMode="auto">
              <a:xfrm>
                <a:off x="1344325" y="4462343"/>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7" name="Line 28"/>
              <p:cNvSpPr>
                <a:spLocks noChangeShapeType="1"/>
              </p:cNvSpPr>
              <p:nvPr/>
            </p:nvSpPr>
            <p:spPr bwMode="auto">
              <a:xfrm>
                <a:off x="1344325" y="2285788"/>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
        <p:nvSpPr>
          <p:cNvPr id="58" name="TextBox 57"/>
          <p:cNvSpPr txBox="1">
            <a:spLocks noChangeAspect="1"/>
          </p:cNvSpPr>
          <p:nvPr/>
        </p:nvSpPr>
        <p:spPr>
          <a:xfrm rot="16200000">
            <a:off x="-593391" y="3529992"/>
            <a:ext cx="1595321" cy="261612"/>
          </a:xfrm>
          <a:prstGeom prst="rect">
            <a:avLst/>
          </a:prstGeom>
          <a:noFill/>
        </p:spPr>
        <p:txBody>
          <a:bodyPr wrap="square" rtlCol="0">
            <a:spAutoFit/>
          </a:bodyPr>
          <a:lstStyle/>
          <a:p>
            <a:pPr algn="ctr"/>
            <a:r>
              <a:rPr lang="en-GB" sz="1100" dirty="0" smtClean="0">
                <a:solidFill>
                  <a:srgbClr val="000000"/>
                </a:solidFill>
              </a:rPr>
              <a:t>Kaplan-Meier estimate</a:t>
            </a:r>
            <a:endParaRPr lang="en-GB" sz="1100" dirty="0">
              <a:solidFill>
                <a:srgbClr val="000000"/>
              </a:solidFill>
            </a:endParaRPr>
          </a:p>
        </p:txBody>
      </p:sp>
      <p:sp>
        <p:nvSpPr>
          <p:cNvPr id="59" name="TextBox 58"/>
          <p:cNvSpPr txBox="1">
            <a:spLocks noChangeAspect="1"/>
          </p:cNvSpPr>
          <p:nvPr/>
        </p:nvSpPr>
        <p:spPr>
          <a:xfrm>
            <a:off x="207957" y="2221025"/>
            <a:ext cx="420307" cy="261610"/>
          </a:xfrm>
          <a:prstGeom prst="rect">
            <a:avLst/>
          </a:prstGeom>
          <a:noFill/>
        </p:spPr>
        <p:txBody>
          <a:bodyPr wrap="none" rtlCol="0">
            <a:spAutoFit/>
          </a:bodyPr>
          <a:lstStyle/>
          <a:p>
            <a:pPr algn="r"/>
            <a:r>
              <a:rPr lang="en-GB" sz="1100" dirty="0" smtClean="0">
                <a:solidFill>
                  <a:srgbClr val="000000"/>
                </a:solidFill>
              </a:rPr>
              <a:t>100</a:t>
            </a:r>
            <a:endParaRPr lang="en-GB" sz="1100" dirty="0">
              <a:solidFill>
                <a:srgbClr val="000000"/>
              </a:solidFill>
            </a:endParaRPr>
          </a:p>
        </p:txBody>
      </p:sp>
      <p:sp>
        <p:nvSpPr>
          <p:cNvPr id="60" name="TextBox 59"/>
          <p:cNvSpPr txBox="1">
            <a:spLocks noChangeAspect="1"/>
          </p:cNvSpPr>
          <p:nvPr/>
        </p:nvSpPr>
        <p:spPr>
          <a:xfrm>
            <a:off x="286504" y="2743588"/>
            <a:ext cx="341760" cy="261610"/>
          </a:xfrm>
          <a:prstGeom prst="rect">
            <a:avLst/>
          </a:prstGeom>
          <a:noFill/>
        </p:spPr>
        <p:txBody>
          <a:bodyPr wrap="none" rtlCol="0">
            <a:spAutoFit/>
          </a:bodyPr>
          <a:lstStyle/>
          <a:p>
            <a:pPr algn="r"/>
            <a:r>
              <a:rPr lang="en-GB" sz="1100" dirty="0" smtClean="0">
                <a:solidFill>
                  <a:srgbClr val="000000"/>
                </a:solidFill>
              </a:rPr>
              <a:t>80</a:t>
            </a:r>
            <a:endParaRPr lang="en-GB" sz="1100" dirty="0">
              <a:solidFill>
                <a:srgbClr val="000000"/>
              </a:solidFill>
            </a:endParaRPr>
          </a:p>
        </p:txBody>
      </p:sp>
      <p:sp>
        <p:nvSpPr>
          <p:cNvPr id="61" name="TextBox 60"/>
          <p:cNvSpPr txBox="1">
            <a:spLocks noChangeAspect="1"/>
          </p:cNvSpPr>
          <p:nvPr/>
        </p:nvSpPr>
        <p:spPr>
          <a:xfrm>
            <a:off x="286504" y="3266151"/>
            <a:ext cx="341760" cy="261610"/>
          </a:xfrm>
          <a:prstGeom prst="rect">
            <a:avLst/>
          </a:prstGeom>
          <a:noFill/>
        </p:spPr>
        <p:txBody>
          <a:bodyPr wrap="none" rtlCol="0">
            <a:spAutoFit/>
          </a:bodyPr>
          <a:lstStyle/>
          <a:p>
            <a:pPr algn="r"/>
            <a:r>
              <a:rPr lang="en-GB" sz="1100" dirty="0" smtClean="0">
                <a:solidFill>
                  <a:srgbClr val="000000"/>
                </a:solidFill>
              </a:rPr>
              <a:t>60</a:t>
            </a:r>
            <a:endParaRPr lang="en-GB" sz="1100" dirty="0">
              <a:solidFill>
                <a:srgbClr val="000000"/>
              </a:solidFill>
            </a:endParaRPr>
          </a:p>
        </p:txBody>
      </p:sp>
      <p:sp>
        <p:nvSpPr>
          <p:cNvPr id="62" name="TextBox 61"/>
          <p:cNvSpPr txBox="1">
            <a:spLocks noChangeAspect="1"/>
          </p:cNvSpPr>
          <p:nvPr/>
        </p:nvSpPr>
        <p:spPr>
          <a:xfrm>
            <a:off x="286504" y="3797142"/>
            <a:ext cx="341760" cy="261610"/>
          </a:xfrm>
          <a:prstGeom prst="rect">
            <a:avLst/>
          </a:prstGeom>
          <a:noFill/>
        </p:spPr>
        <p:txBody>
          <a:bodyPr wrap="none" rtlCol="0">
            <a:spAutoFit/>
          </a:bodyPr>
          <a:lstStyle/>
          <a:p>
            <a:pPr algn="r"/>
            <a:r>
              <a:rPr lang="en-GB" sz="1100" dirty="0" smtClean="0">
                <a:solidFill>
                  <a:srgbClr val="000000"/>
                </a:solidFill>
              </a:rPr>
              <a:t>40</a:t>
            </a:r>
            <a:endParaRPr lang="en-GB" sz="1100" dirty="0">
              <a:solidFill>
                <a:srgbClr val="000000"/>
              </a:solidFill>
            </a:endParaRPr>
          </a:p>
        </p:txBody>
      </p:sp>
      <p:sp>
        <p:nvSpPr>
          <p:cNvPr id="63" name="TextBox 62"/>
          <p:cNvSpPr txBox="1">
            <a:spLocks noChangeAspect="1"/>
          </p:cNvSpPr>
          <p:nvPr/>
        </p:nvSpPr>
        <p:spPr>
          <a:xfrm>
            <a:off x="286504" y="4307063"/>
            <a:ext cx="341760" cy="261610"/>
          </a:xfrm>
          <a:prstGeom prst="rect">
            <a:avLst/>
          </a:prstGeom>
          <a:noFill/>
        </p:spPr>
        <p:txBody>
          <a:bodyPr wrap="none" rtlCol="0">
            <a:spAutoFit/>
          </a:bodyPr>
          <a:lstStyle/>
          <a:p>
            <a:pPr algn="r"/>
            <a:r>
              <a:rPr lang="en-GB" sz="1100" dirty="0" smtClean="0">
                <a:solidFill>
                  <a:srgbClr val="000000"/>
                </a:solidFill>
              </a:rPr>
              <a:t>20</a:t>
            </a:r>
            <a:endParaRPr lang="en-GB" sz="1100" dirty="0">
              <a:solidFill>
                <a:srgbClr val="000000"/>
              </a:solidFill>
            </a:endParaRPr>
          </a:p>
        </p:txBody>
      </p:sp>
      <p:sp>
        <p:nvSpPr>
          <p:cNvPr id="64" name="TextBox 63"/>
          <p:cNvSpPr txBox="1">
            <a:spLocks noChangeAspect="1"/>
          </p:cNvSpPr>
          <p:nvPr/>
        </p:nvSpPr>
        <p:spPr>
          <a:xfrm>
            <a:off x="365051" y="4829626"/>
            <a:ext cx="263213" cy="261610"/>
          </a:xfrm>
          <a:prstGeom prst="rect">
            <a:avLst/>
          </a:prstGeom>
          <a:noFill/>
        </p:spPr>
        <p:txBody>
          <a:bodyPr wrap="none" rtlCol="0">
            <a:spAutoFit/>
          </a:bodyPr>
          <a:lstStyle/>
          <a:p>
            <a:pPr algn="r"/>
            <a:r>
              <a:rPr lang="en-GB" sz="1100" dirty="0" smtClean="0">
                <a:solidFill>
                  <a:srgbClr val="000000"/>
                </a:solidFill>
              </a:rPr>
              <a:t>0</a:t>
            </a:r>
            <a:endParaRPr lang="en-GB" sz="1100" dirty="0">
              <a:solidFill>
                <a:srgbClr val="000000"/>
              </a:solidFill>
            </a:endParaRPr>
          </a:p>
        </p:txBody>
      </p:sp>
      <p:sp>
        <p:nvSpPr>
          <p:cNvPr id="65" name="TextBox 64"/>
          <p:cNvSpPr txBox="1">
            <a:spLocks noChangeAspect="1"/>
          </p:cNvSpPr>
          <p:nvPr/>
        </p:nvSpPr>
        <p:spPr>
          <a:xfrm>
            <a:off x="1772994" y="5374946"/>
            <a:ext cx="1091967" cy="261610"/>
          </a:xfrm>
          <a:prstGeom prst="rect">
            <a:avLst/>
          </a:prstGeom>
          <a:noFill/>
        </p:spPr>
        <p:txBody>
          <a:bodyPr wrap="none" rtlCol="0">
            <a:spAutoFit/>
          </a:bodyPr>
          <a:lstStyle/>
          <a:p>
            <a:pPr algn="ctr"/>
            <a:r>
              <a:rPr lang="en-GB" sz="1100" dirty="0" smtClean="0">
                <a:solidFill>
                  <a:srgbClr val="000000"/>
                </a:solidFill>
              </a:rPr>
              <a:t>Time (months)</a:t>
            </a:r>
            <a:endParaRPr lang="en-GB" sz="1100" dirty="0">
              <a:solidFill>
                <a:srgbClr val="000000"/>
              </a:solidFill>
            </a:endParaRPr>
          </a:p>
        </p:txBody>
      </p:sp>
      <p:sp>
        <p:nvSpPr>
          <p:cNvPr id="66" name="Rectangle 65"/>
          <p:cNvSpPr>
            <a:spLocks noChangeAspect="1"/>
          </p:cNvSpPr>
          <p:nvPr/>
        </p:nvSpPr>
        <p:spPr>
          <a:xfrm>
            <a:off x="2916463" y="2964317"/>
            <a:ext cx="1007007" cy="400110"/>
          </a:xfrm>
          <a:prstGeom prst="rect">
            <a:avLst/>
          </a:prstGeom>
        </p:spPr>
        <p:txBody>
          <a:bodyPr wrap="none">
            <a:spAutoFit/>
          </a:bodyPr>
          <a:lstStyle/>
          <a:p>
            <a:r>
              <a:rPr lang="en-GB" sz="1000" dirty="0">
                <a:solidFill>
                  <a:srgbClr val="363636"/>
                </a:solidFill>
              </a:rPr>
              <a:t>Panitumumab </a:t>
            </a:r>
            <a:r>
              <a:rPr lang="en-GB" sz="1000" dirty="0" smtClean="0">
                <a:solidFill>
                  <a:srgbClr val="363636"/>
                </a:solidFill>
              </a:rPr>
              <a:t/>
            </a:r>
            <a:br>
              <a:rPr lang="en-GB" sz="1000" dirty="0" smtClean="0">
                <a:solidFill>
                  <a:srgbClr val="363636"/>
                </a:solidFill>
              </a:rPr>
            </a:br>
            <a:r>
              <a:rPr lang="en-GB" sz="1000" dirty="0" smtClean="0">
                <a:solidFill>
                  <a:srgbClr val="363636"/>
                </a:solidFill>
              </a:rPr>
              <a:t>+FOLFOX4</a:t>
            </a:r>
            <a:endParaRPr lang="en-GB" sz="1000" dirty="0">
              <a:solidFill>
                <a:srgbClr val="363636"/>
              </a:solidFill>
            </a:endParaRPr>
          </a:p>
        </p:txBody>
      </p:sp>
      <p:sp>
        <p:nvSpPr>
          <p:cNvPr id="67" name="Rectangle 66"/>
          <p:cNvSpPr>
            <a:spLocks noChangeAspect="1"/>
          </p:cNvSpPr>
          <p:nvPr/>
        </p:nvSpPr>
        <p:spPr>
          <a:xfrm>
            <a:off x="2916463" y="3321313"/>
            <a:ext cx="1112805" cy="246221"/>
          </a:xfrm>
          <a:prstGeom prst="rect">
            <a:avLst/>
          </a:prstGeom>
        </p:spPr>
        <p:txBody>
          <a:bodyPr wrap="none">
            <a:spAutoFit/>
          </a:bodyPr>
          <a:lstStyle/>
          <a:p>
            <a:r>
              <a:rPr lang="en-GB" sz="1000" dirty="0" smtClean="0">
                <a:solidFill>
                  <a:srgbClr val="363636"/>
                </a:solidFill>
              </a:rPr>
              <a:t>FOLFOX4 alone</a:t>
            </a:r>
            <a:endParaRPr lang="en-GB" sz="1000" dirty="0">
              <a:solidFill>
                <a:srgbClr val="363636"/>
              </a:solidFill>
            </a:endParaRPr>
          </a:p>
        </p:txBody>
      </p:sp>
      <p:sp>
        <p:nvSpPr>
          <p:cNvPr id="68" name="Rectangle 67"/>
          <p:cNvSpPr>
            <a:spLocks noChangeAspect="1"/>
          </p:cNvSpPr>
          <p:nvPr/>
        </p:nvSpPr>
        <p:spPr>
          <a:xfrm>
            <a:off x="2916463" y="3590500"/>
            <a:ext cx="737702" cy="246221"/>
          </a:xfrm>
          <a:prstGeom prst="rect">
            <a:avLst/>
          </a:prstGeom>
        </p:spPr>
        <p:txBody>
          <a:bodyPr wrap="none">
            <a:spAutoFit/>
          </a:bodyPr>
          <a:lstStyle/>
          <a:p>
            <a:r>
              <a:rPr lang="en-GB" sz="1000" dirty="0" smtClean="0">
                <a:solidFill>
                  <a:srgbClr val="363636"/>
                </a:solidFill>
              </a:rPr>
              <a:t>Censored</a:t>
            </a:r>
          </a:p>
        </p:txBody>
      </p:sp>
      <p:cxnSp>
        <p:nvCxnSpPr>
          <p:cNvPr id="69" name="Straight Connector 68"/>
          <p:cNvCxnSpPr>
            <a:cxnSpLocks noChangeAspect="1"/>
          </p:cNvCxnSpPr>
          <p:nvPr/>
        </p:nvCxnSpPr>
        <p:spPr>
          <a:xfrm flipH="1">
            <a:off x="3194776" y="4579369"/>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noChangeAspect="1"/>
          </p:cNvCxnSpPr>
          <p:nvPr/>
        </p:nvCxnSpPr>
        <p:spPr>
          <a:xfrm flipH="1">
            <a:off x="3165613" y="4572218"/>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noChangeAspect="1"/>
          </p:cNvCxnSpPr>
          <p:nvPr/>
        </p:nvCxnSpPr>
        <p:spPr>
          <a:xfrm flipH="1">
            <a:off x="3013813" y="4550694"/>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noChangeAspect="1"/>
          </p:cNvCxnSpPr>
          <p:nvPr/>
        </p:nvCxnSpPr>
        <p:spPr>
          <a:xfrm flipH="1">
            <a:off x="2978858" y="4545404"/>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noChangeAspect="1"/>
          </p:cNvCxnSpPr>
          <p:nvPr/>
        </p:nvCxnSpPr>
        <p:spPr>
          <a:xfrm flipH="1">
            <a:off x="2937001" y="4550533"/>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noChangeAspect="1"/>
          </p:cNvCxnSpPr>
          <p:nvPr/>
        </p:nvCxnSpPr>
        <p:spPr>
          <a:xfrm flipH="1">
            <a:off x="2905564" y="455053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noChangeAspect="1"/>
          </p:cNvCxnSpPr>
          <p:nvPr/>
        </p:nvCxnSpPr>
        <p:spPr>
          <a:xfrm flipH="1">
            <a:off x="2834492" y="4530364"/>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noChangeAspect="1"/>
          </p:cNvCxnSpPr>
          <p:nvPr/>
        </p:nvCxnSpPr>
        <p:spPr>
          <a:xfrm flipH="1">
            <a:off x="2790274" y="4517197"/>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noChangeAspect="1"/>
          </p:cNvCxnSpPr>
          <p:nvPr/>
        </p:nvCxnSpPr>
        <p:spPr>
          <a:xfrm flipH="1">
            <a:off x="2738111" y="4517197"/>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noChangeAspect="1"/>
          </p:cNvCxnSpPr>
          <p:nvPr/>
        </p:nvCxnSpPr>
        <p:spPr>
          <a:xfrm flipH="1">
            <a:off x="2596715" y="4443993"/>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noChangeAspect="1"/>
          </p:cNvCxnSpPr>
          <p:nvPr/>
        </p:nvCxnSpPr>
        <p:spPr>
          <a:xfrm flipH="1">
            <a:off x="2041636" y="4142505"/>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noChangeAspect="1"/>
          </p:cNvCxnSpPr>
          <p:nvPr/>
        </p:nvCxnSpPr>
        <p:spPr>
          <a:xfrm flipH="1">
            <a:off x="2292497" y="4251984"/>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cxnSpLocks noChangeAspect="1"/>
          </p:cNvCxnSpPr>
          <p:nvPr/>
        </p:nvCxnSpPr>
        <p:spPr>
          <a:xfrm flipH="1">
            <a:off x="2008630" y="4109043"/>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cxnSpLocks noChangeAspect="1"/>
          </p:cNvCxnSpPr>
          <p:nvPr/>
        </p:nvCxnSpPr>
        <p:spPr>
          <a:xfrm flipH="1">
            <a:off x="1846004" y="4033010"/>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noChangeAspect="1"/>
          </p:cNvCxnSpPr>
          <p:nvPr/>
        </p:nvCxnSpPr>
        <p:spPr>
          <a:xfrm flipH="1">
            <a:off x="1620701" y="3737701"/>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ChangeAspect="1"/>
          </p:cNvCxnSpPr>
          <p:nvPr/>
        </p:nvCxnSpPr>
        <p:spPr>
          <a:xfrm flipH="1">
            <a:off x="1592479" y="3671488"/>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noChangeAspect="1"/>
          </p:cNvCxnSpPr>
          <p:nvPr/>
        </p:nvCxnSpPr>
        <p:spPr>
          <a:xfrm flipH="1">
            <a:off x="1024044" y="2782355"/>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noChangeAspect="1"/>
          </p:cNvCxnSpPr>
          <p:nvPr/>
        </p:nvCxnSpPr>
        <p:spPr>
          <a:xfrm flipH="1">
            <a:off x="2900976" y="4689526"/>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noChangeAspect="1"/>
          </p:cNvCxnSpPr>
          <p:nvPr/>
        </p:nvCxnSpPr>
        <p:spPr>
          <a:xfrm flipH="1">
            <a:off x="2571012" y="4601400"/>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noChangeAspect="1"/>
          </p:cNvCxnSpPr>
          <p:nvPr/>
        </p:nvCxnSpPr>
        <p:spPr>
          <a:xfrm flipH="1">
            <a:off x="2493039" y="4568825"/>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noChangeAspect="1"/>
          </p:cNvCxnSpPr>
          <p:nvPr/>
        </p:nvCxnSpPr>
        <p:spPr>
          <a:xfrm flipH="1">
            <a:off x="2387964" y="4570084"/>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noChangeAspect="1"/>
          </p:cNvCxnSpPr>
          <p:nvPr/>
        </p:nvCxnSpPr>
        <p:spPr>
          <a:xfrm flipH="1">
            <a:off x="1394349" y="3791350"/>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noChangeAspect="1"/>
          </p:cNvCxnSpPr>
          <p:nvPr/>
        </p:nvCxnSpPr>
        <p:spPr>
          <a:xfrm flipH="1">
            <a:off x="1252378" y="343115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noChangeAspect="1"/>
          </p:cNvCxnSpPr>
          <p:nvPr/>
        </p:nvCxnSpPr>
        <p:spPr>
          <a:xfrm flipH="1">
            <a:off x="1966724" y="4428953"/>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noChangeAspect="1"/>
          </p:cNvCxnSpPr>
          <p:nvPr/>
        </p:nvCxnSpPr>
        <p:spPr>
          <a:xfrm flipH="1">
            <a:off x="770166" y="2246299"/>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4" name="Group 93"/>
          <p:cNvGrpSpPr>
            <a:grpSpLocks noChangeAspect="1"/>
          </p:cNvGrpSpPr>
          <p:nvPr/>
        </p:nvGrpSpPr>
        <p:grpSpPr>
          <a:xfrm>
            <a:off x="2656150" y="3122251"/>
            <a:ext cx="268247" cy="625294"/>
            <a:chOff x="2746090" y="3077951"/>
            <a:chExt cx="268247" cy="625294"/>
          </a:xfrm>
        </p:grpSpPr>
        <p:cxnSp>
          <p:nvCxnSpPr>
            <p:cNvPr id="95" name="Straight Connector 94"/>
            <p:cNvCxnSpPr/>
            <p:nvPr/>
          </p:nvCxnSpPr>
          <p:spPr>
            <a:xfrm>
              <a:off x="2746090" y="3077951"/>
              <a:ext cx="268247"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96" name="Straight Connector 95"/>
            <p:cNvCxnSpPr/>
            <p:nvPr/>
          </p:nvCxnSpPr>
          <p:spPr>
            <a:xfrm>
              <a:off x="2746090" y="3392350"/>
              <a:ext cx="268247" cy="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97" name="Straight Connector 96"/>
            <p:cNvCxnSpPr/>
            <p:nvPr/>
          </p:nvCxnSpPr>
          <p:spPr>
            <a:xfrm>
              <a:off x="2880213" y="3601834"/>
              <a:ext cx="0" cy="10141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98" name="TextBox 97"/>
          <p:cNvSpPr txBox="1">
            <a:spLocks noChangeAspect="1"/>
          </p:cNvSpPr>
          <p:nvPr/>
        </p:nvSpPr>
        <p:spPr>
          <a:xfrm>
            <a:off x="5867216" y="2033968"/>
            <a:ext cx="611965" cy="436164"/>
          </a:xfrm>
          <a:prstGeom prst="rect">
            <a:avLst/>
          </a:prstGeom>
          <a:noFill/>
        </p:spPr>
        <p:txBody>
          <a:bodyPr wrap="none" rtlCol="0">
            <a:spAutoFit/>
          </a:bodyPr>
          <a:lstStyle/>
          <a:p>
            <a:r>
              <a:rPr lang="en-GB" b="1" dirty="0" smtClean="0">
                <a:solidFill>
                  <a:srgbClr val="363636"/>
                </a:solidFill>
              </a:rPr>
              <a:t>OS</a:t>
            </a:r>
            <a:endParaRPr lang="en-GB" b="1" dirty="0">
              <a:solidFill>
                <a:srgbClr val="363636"/>
              </a:solidFill>
            </a:endParaRPr>
          </a:p>
        </p:txBody>
      </p:sp>
      <p:grpSp>
        <p:nvGrpSpPr>
          <p:cNvPr id="99" name="Group 98"/>
          <p:cNvGrpSpPr>
            <a:grpSpLocks noChangeAspect="1"/>
          </p:cNvGrpSpPr>
          <p:nvPr/>
        </p:nvGrpSpPr>
        <p:grpSpPr>
          <a:xfrm>
            <a:off x="4672471" y="2221025"/>
            <a:ext cx="3955804" cy="3415531"/>
            <a:chOff x="163404" y="2166433"/>
            <a:chExt cx="3955804" cy="3415531"/>
          </a:xfrm>
        </p:grpSpPr>
        <p:grpSp>
          <p:nvGrpSpPr>
            <p:cNvPr id="100" name="Group 99"/>
            <p:cNvGrpSpPr/>
            <p:nvPr/>
          </p:nvGrpSpPr>
          <p:grpSpPr>
            <a:xfrm>
              <a:off x="657316" y="2288316"/>
              <a:ext cx="3440226" cy="2885201"/>
              <a:chOff x="1344325" y="2285788"/>
              <a:chExt cx="2866854" cy="2404334"/>
            </a:xfrm>
          </p:grpSpPr>
          <p:sp>
            <p:nvSpPr>
              <p:cNvPr id="112" name="Freeform 3"/>
              <p:cNvSpPr>
                <a:spLocks/>
              </p:cNvSpPr>
              <p:nvPr/>
            </p:nvSpPr>
            <p:spPr bwMode="auto">
              <a:xfrm>
                <a:off x="1382381" y="2285788"/>
                <a:ext cx="2828798" cy="2341062"/>
              </a:xfrm>
              <a:custGeom>
                <a:avLst/>
                <a:gdLst>
                  <a:gd name="T0" fmla="*/ 0 w 223"/>
                  <a:gd name="T1" fmla="*/ 0 h 185"/>
                  <a:gd name="T2" fmla="*/ 1 w 223"/>
                  <a:gd name="T3" fmla="*/ 185 h 185"/>
                  <a:gd name="T4" fmla="*/ 223 w 223"/>
                  <a:gd name="T5" fmla="*/ 184 h 185"/>
                </a:gdLst>
                <a:ahLst/>
                <a:cxnLst>
                  <a:cxn ang="0">
                    <a:pos x="T0" y="T1"/>
                  </a:cxn>
                  <a:cxn ang="0">
                    <a:pos x="T2" y="T3"/>
                  </a:cxn>
                  <a:cxn ang="0">
                    <a:pos x="T4" y="T5"/>
                  </a:cxn>
                </a:cxnLst>
                <a:rect l="0" t="0" r="r" b="b"/>
                <a:pathLst>
                  <a:path w="223" h="185">
                    <a:moveTo>
                      <a:pt x="0" y="0"/>
                    </a:moveTo>
                    <a:lnTo>
                      <a:pt x="1" y="185"/>
                    </a:lnTo>
                    <a:lnTo>
                      <a:pt x="223" y="18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Line 4"/>
              <p:cNvSpPr>
                <a:spLocks noChangeShapeType="1"/>
              </p:cNvSpPr>
              <p:nvPr/>
            </p:nvSpPr>
            <p:spPr bwMode="auto">
              <a:xfrm>
                <a:off x="1344325" y="2513567"/>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Line 5"/>
              <p:cNvSpPr>
                <a:spLocks noChangeShapeType="1"/>
              </p:cNvSpPr>
              <p:nvPr/>
            </p:nvSpPr>
            <p:spPr bwMode="auto">
              <a:xfrm>
                <a:off x="1344325" y="2728692"/>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Line 6"/>
              <p:cNvSpPr>
                <a:spLocks noChangeShapeType="1"/>
              </p:cNvSpPr>
              <p:nvPr/>
            </p:nvSpPr>
            <p:spPr bwMode="auto">
              <a:xfrm>
                <a:off x="1344325" y="2943817"/>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Line 7"/>
              <p:cNvSpPr>
                <a:spLocks noChangeShapeType="1"/>
              </p:cNvSpPr>
              <p:nvPr/>
            </p:nvSpPr>
            <p:spPr bwMode="auto">
              <a:xfrm>
                <a:off x="1344325" y="3158941"/>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Line 8"/>
              <p:cNvSpPr>
                <a:spLocks noChangeShapeType="1"/>
              </p:cNvSpPr>
              <p:nvPr/>
            </p:nvSpPr>
            <p:spPr bwMode="auto">
              <a:xfrm>
                <a:off x="1344325" y="3374066"/>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Line 9"/>
              <p:cNvSpPr>
                <a:spLocks noChangeShapeType="1"/>
              </p:cNvSpPr>
              <p:nvPr/>
            </p:nvSpPr>
            <p:spPr bwMode="auto">
              <a:xfrm>
                <a:off x="1344325" y="3601845"/>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Line 10"/>
              <p:cNvSpPr>
                <a:spLocks noChangeShapeType="1"/>
              </p:cNvSpPr>
              <p:nvPr/>
            </p:nvSpPr>
            <p:spPr bwMode="auto">
              <a:xfrm>
                <a:off x="1344325" y="3816969"/>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Line 11"/>
              <p:cNvSpPr>
                <a:spLocks noChangeShapeType="1"/>
              </p:cNvSpPr>
              <p:nvPr/>
            </p:nvSpPr>
            <p:spPr bwMode="auto">
              <a:xfrm>
                <a:off x="1344325" y="4032094"/>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Line 12"/>
              <p:cNvSpPr>
                <a:spLocks noChangeShapeType="1"/>
              </p:cNvSpPr>
              <p:nvPr/>
            </p:nvSpPr>
            <p:spPr bwMode="auto">
              <a:xfrm>
                <a:off x="1344325" y="4247219"/>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Line 13"/>
              <p:cNvSpPr>
                <a:spLocks noChangeShapeType="1"/>
              </p:cNvSpPr>
              <p:nvPr/>
            </p:nvSpPr>
            <p:spPr bwMode="auto">
              <a:xfrm>
                <a:off x="1509233"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Line 14"/>
              <p:cNvSpPr>
                <a:spLocks noChangeShapeType="1"/>
              </p:cNvSpPr>
              <p:nvPr/>
            </p:nvSpPr>
            <p:spPr bwMode="auto">
              <a:xfrm>
                <a:off x="1666931"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Line 15"/>
              <p:cNvSpPr>
                <a:spLocks noChangeShapeType="1"/>
              </p:cNvSpPr>
              <p:nvPr/>
            </p:nvSpPr>
            <p:spPr bwMode="auto">
              <a:xfrm>
                <a:off x="1828233"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Line 16"/>
              <p:cNvSpPr>
                <a:spLocks noChangeShapeType="1"/>
              </p:cNvSpPr>
              <p:nvPr/>
            </p:nvSpPr>
            <p:spPr bwMode="auto">
              <a:xfrm>
                <a:off x="1993530"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Line 17"/>
              <p:cNvSpPr>
                <a:spLocks noChangeShapeType="1"/>
              </p:cNvSpPr>
              <p:nvPr/>
            </p:nvSpPr>
            <p:spPr bwMode="auto">
              <a:xfrm>
                <a:off x="2146140"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Line 18"/>
              <p:cNvSpPr>
                <a:spLocks noChangeShapeType="1"/>
              </p:cNvSpPr>
              <p:nvPr/>
            </p:nvSpPr>
            <p:spPr bwMode="auto">
              <a:xfrm>
                <a:off x="2305640"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Line 19"/>
              <p:cNvSpPr>
                <a:spLocks noChangeShapeType="1"/>
              </p:cNvSpPr>
              <p:nvPr/>
            </p:nvSpPr>
            <p:spPr bwMode="auto">
              <a:xfrm>
                <a:off x="2466944"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 name="Line 20"/>
              <p:cNvSpPr>
                <a:spLocks noChangeShapeType="1"/>
              </p:cNvSpPr>
              <p:nvPr/>
            </p:nvSpPr>
            <p:spPr bwMode="auto">
              <a:xfrm>
                <a:off x="2619554"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 name="Line 21"/>
              <p:cNvSpPr>
                <a:spLocks noChangeShapeType="1"/>
              </p:cNvSpPr>
              <p:nvPr/>
            </p:nvSpPr>
            <p:spPr bwMode="auto">
              <a:xfrm>
                <a:off x="2781951"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 name="Line 22"/>
              <p:cNvSpPr>
                <a:spLocks noChangeShapeType="1"/>
              </p:cNvSpPr>
              <p:nvPr/>
            </p:nvSpPr>
            <p:spPr bwMode="auto">
              <a:xfrm>
                <a:off x="2946153"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2" name="Line 23"/>
              <p:cNvSpPr>
                <a:spLocks noChangeShapeType="1"/>
              </p:cNvSpPr>
              <p:nvPr/>
            </p:nvSpPr>
            <p:spPr bwMode="auto">
              <a:xfrm>
                <a:off x="3101659"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3" name="Line 24"/>
              <p:cNvSpPr>
                <a:spLocks noChangeShapeType="1"/>
              </p:cNvSpPr>
              <p:nvPr/>
            </p:nvSpPr>
            <p:spPr bwMode="auto">
              <a:xfrm>
                <a:off x="3261160"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4" name="Line 25"/>
              <p:cNvSpPr>
                <a:spLocks noChangeShapeType="1"/>
              </p:cNvSpPr>
              <p:nvPr/>
            </p:nvSpPr>
            <p:spPr bwMode="auto">
              <a:xfrm>
                <a:off x="3419565"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5" name="Line 26"/>
              <p:cNvSpPr>
                <a:spLocks noChangeShapeType="1"/>
              </p:cNvSpPr>
              <p:nvPr/>
            </p:nvSpPr>
            <p:spPr bwMode="auto">
              <a:xfrm>
                <a:off x="3581964"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6" name="Line 27"/>
              <p:cNvSpPr>
                <a:spLocks noChangeShapeType="1"/>
              </p:cNvSpPr>
              <p:nvPr/>
            </p:nvSpPr>
            <p:spPr bwMode="auto">
              <a:xfrm>
                <a:off x="1344325" y="4462343"/>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7" name="Line 28"/>
              <p:cNvSpPr>
                <a:spLocks noChangeShapeType="1"/>
              </p:cNvSpPr>
              <p:nvPr/>
            </p:nvSpPr>
            <p:spPr bwMode="auto">
              <a:xfrm>
                <a:off x="1344325" y="2285788"/>
                <a:ext cx="5074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8" name="Line 26"/>
              <p:cNvSpPr>
                <a:spLocks noChangeShapeType="1"/>
              </p:cNvSpPr>
              <p:nvPr/>
            </p:nvSpPr>
            <p:spPr bwMode="auto">
              <a:xfrm>
                <a:off x="3737937"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9" name="Line 26"/>
              <p:cNvSpPr>
                <a:spLocks noChangeShapeType="1"/>
              </p:cNvSpPr>
              <p:nvPr/>
            </p:nvSpPr>
            <p:spPr bwMode="auto">
              <a:xfrm>
                <a:off x="3893909"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0" name="Line 26"/>
              <p:cNvSpPr>
                <a:spLocks noChangeShapeType="1"/>
              </p:cNvSpPr>
              <p:nvPr/>
            </p:nvSpPr>
            <p:spPr bwMode="auto">
              <a:xfrm>
                <a:off x="4061472" y="4614196"/>
                <a:ext cx="0" cy="75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01" name="TextBox 100"/>
            <p:cNvSpPr txBox="1"/>
            <p:nvPr/>
          </p:nvSpPr>
          <p:spPr>
            <a:xfrm rot="16200000">
              <a:off x="-503446" y="3475395"/>
              <a:ext cx="1595309" cy="261610"/>
            </a:xfrm>
            <a:prstGeom prst="rect">
              <a:avLst/>
            </a:prstGeom>
            <a:noFill/>
          </p:spPr>
          <p:txBody>
            <a:bodyPr wrap="none" rtlCol="0">
              <a:spAutoFit/>
            </a:bodyPr>
            <a:lstStyle/>
            <a:p>
              <a:pPr algn="ctr"/>
              <a:r>
                <a:rPr lang="en-GB" sz="1100" dirty="0" smtClean="0">
                  <a:solidFill>
                    <a:srgbClr val="000000"/>
                  </a:solidFill>
                </a:rPr>
                <a:t>Kaplan-Meier estimate</a:t>
              </a:r>
              <a:endParaRPr lang="en-GB" sz="1100" dirty="0">
                <a:solidFill>
                  <a:srgbClr val="000000"/>
                </a:solidFill>
              </a:endParaRPr>
            </a:p>
          </p:txBody>
        </p:sp>
        <p:sp>
          <p:nvSpPr>
            <p:cNvPr id="102" name="TextBox 101"/>
            <p:cNvSpPr txBox="1"/>
            <p:nvPr/>
          </p:nvSpPr>
          <p:spPr>
            <a:xfrm>
              <a:off x="297897" y="2166433"/>
              <a:ext cx="420307" cy="261610"/>
            </a:xfrm>
            <a:prstGeom prst="rect">
              <a:avLst/>
            </a:prstGeom>
            <a:noFill/>
          </p:spPr>
          <p:txBody>
            <a:bodyPr wrap="none" rtlCol="0">
              <a:spAutoFit/>
            </a:bodyPr>
            <a:lstStyle/>
            <a:p>
              <a:pPr algn="r"/>
              <a:r>
                <a:rPr lang="en-GB" sz="1100" dirty="0" smtClean="0">
                  <a:solidFill>
                    <a:srgbClr val="000000"/>
                  </a:solidFill>
                </a:rPr>
                <a:t>100</a:t>
              </a:r>
              <a:endParaRPr lang="en-GB" sz="1100" dirty="0">
                <a:solidFill>
                  <a:srgbClr val="000000"/>
                </a:solidFill>
              </a:endParaRPr>
            </a:p>
          </p:txBody>
        </p:sp>
        <p:sp>
          <p:nvSpPr>
            <p:cNvPr id="103" name="TextBox 102"/>
            <p:cNvSpPr txBox="1"/>
            <p:nvPr/>
          </p:nvSpPr>
          <p:spPr>
            <a:xfrm>
              <a:off x="376444" y="2688996"/>
              <a:ext cx="341760" cy="261610"/>
            </a:xfrm>
            <a:prstGeom prst="rect">
              <a:avLst/>
            </a:prstGeom>
            <a:noFill/>
          </p:spPr>
          <p:txBody>
            <a:bodyPr wrap="none" rtlCol="0">
              <a:spAutoFit/>
            </a:bodyPr>
            <a:lstStyle/>
            <a:p>
              <a:pPr algn="r"/>
              <a:r>
                <a:rPr lang="en-GB" sz="1100" dirty="0" smtClean="0">
                  <a:solidFill>
                    <a:srgbClr val="000000"/>
                  </a:solidFill>
                </a:rPr>
                <a:t>80</a:t>
              </a:r>
              <a:endParaRPr lang="en-GB" sz="1100" dirty="0">
                <a:solidFill>
                  <a:srgbClr val="000000"/>
                </a:solidFill>
              </a:endParaRPr>
            </a:p>
          </p:txBody>
        </p:sp>
        <p:sp>
          <p:nvSpPr>
            <p:cNvPr id="104" name="TextBox 103"/>
            <p:cNvSpPr txBox="1"/>
            <p:nvPr/>
          </p:nvSpPr>
          <p:spPr>
            <a:xfrm>
              <a:off x="376444" y="3211559"/>
              <a:ext cx="341760" cy="261610"/>
            </a:xfrm>
            <a:prstGeom prst="rect">
              <a:avLst/>
            </a:prstGeom>
            <a:noFill/>
          </p:spPr>
          <p:txBody>
            <a:bodyPr wrap="none" rtlCol="0">
              <a:spAutoFit/>
            </a:bodyPr>
            <a:lstStyle/>
            <a:p>
              <a:pPr algn="r"/>
              <a:r>
                <a:rPr lang="en-GB" sz="1100" dirty="0" smtClean="0">
                  <a:solidFill>
                    <a:srgbClr val="000000"/>
                  </a:solidFill>
                </a:rPr>
                <a:t>60</a:t>
              </a:r>
              <a:endParaRPr lang="en-GB" sz="1100" dirty="0">
                <a:solidFill>
                  <a:srgbClr val="000000"/>
                </a:solidFill>
              </a:endParaRPr>
            </a:p>
          </p:txBody>
        </p:sp>
        <p:sp>
          <p:nvSpPr>
            <p:cNvPr id="105" name="TextBox 104"/>
            <p:cNvSpPr txBox="1"/>
            <p:nvPr/>
          </p:nvSpPr>
          <p:spPr>
            <a:xfrm>
              <a:off x="376444" y="3742550"/>
              <a:ext cx="341760" cy="261610"/>
            </a:xfrm>
            <a:prstGeom prst="rect">
              <a:avLst/>
            </a:prstGeom>
            <a:noFill/>
          </p:spPr>
          <p:txBody>
            <a:bodyPr wrap="none" rtlCol="0">
              <a:spAutoFit/>
            </a:bodyPr>
            <a:lstStyle/>
            <a:p>
              <a:pPr algn="r"/>
              <a:r>
                <a:rPr lang="en-GB" sz="1100" dirty="0" smtClean="0">
                  <a:solidFill>
                    <a:srgbClr val="000000"/>
                  </a:solidFill>
                </a:rPr>
                <a:t>40</a:t>
              </a:r>
              <a:endParaRPr lang="en-GB" sz="1100" dirty="0">
                <a:solidFill>
                  <a:srgbClr val="000000"/>
                </a:solidFill>
              </a:endParaRPr>
            </a:p>
          </p:txBody>
        </p:sp>
        <p:sp>
          <p:nvSpPr>
            <p:cNvPr id="106" name="TextBox 105"/>
            <p:cNvSpPr txBox="1"/>
            <p:nvPr/>
          </p:nvSpPr>
          <p:spPr>
            <a:xfrm>
              <a:off x="376444" y="4252471"/>
              <a:ext cx="341760" cy="261610"/>
            </a:xfrm>
            <a:prstGeom prst="rect">
              <a:avLst/>
            </a:prstGeom>
            <a:noFill/>
          </p:spPr>
          <p:txBody>
            <a:bodyPr wrap="none" rtlCol="0">
              <a:spAutoFit/>
            </a:bodyPr>
            <a:lstStyle/>
            <a:p>
              <a:pPr algn="r"/>
              <a:r>
                <a:rPr lang="en-GB" sz="1100" dirty="0" smtClean="0">
                  <a:solidFill>
                    <a:srgbClr val="000000"/>
                  </a:solidFill>
                </a:rPr>
                <a:t>20</a:t>
              </a:r>
              <a:endParaRPr lang="en-GB" sz="1100" dirty="0">
                <a:solidFill>
                  <a:srgbClr val="000000"/>
                </a:solidFill>
              </a:endParaRPr>
            </a:p>
          </p:txBody>
        </p:sp>
        <p:sp>
          <p:nvSpPr>
            <p:cNvPr id="107" name="TextBox 106"/>
            <p:cNvSpPr txBox="1"/>
            <p:nvPr/>
          </p:nvSpPr>
          <p:spPr>
            <a:xfrm>
              <a:off x="454991" y="4775034"/>
              <a:ext cx="263213" cy="261610"/>
            </a:xfrm>
            <a:prstGeom prst="rect">
              <a:avLst/>
            </a:prstGeom>
            <a:noFill/>
          </p:spPr>
          <p:txBody>
            <a:bodyPr wrap="none" rtlCol="0">
              <a:spAutoFit/>
            </a:bodyPr>
            <a:lstStyle/>
            <a:p>
              <a:pPr algn="r"/>
              <a:r>
                <a:rPr lang="en-GB" sz="1100" dirty="0" smtClean="0">
                  <a:solidFill>
                    <a:srgbClr val="000000"/>
                  </a:solidFill>
                </a:rPr>
                <a:t>0</a:t>
              </a:r>
              <a:endParaRPr lang="en-GB" sz="1100" dirty="0">
                <a:solidFill>
                  <a:srgbClr val="000000"/>
                </a:solidFill>
              </a:endParaRPr>
            </a:p>
          </p:txBody>
        </p:sp>
        <p:sp>
          <p:nvSpPr>
            <p:cNvPr id="108" name="TextBox 107"/>
            <p:cNvSpPr txBox="1"/>
            <p:nvPr/>
          </p:nvSpPr>
          <p:spPr>
            <a:xfrm>
              <a:off x="1845364" y="5320354"/>
              <a:ext cx="1091967" cy="261610"/>
            </a:xfrm>
            <a:prstGeom prst="rect">
              <a:avLst/>
            </a:prstGeom>
            <a:noFill/>
          </p:spPr>
          <p:txBody>
            <a:bodyPr wrap="none" rtlCol="0">
              <a:spAutoFit/>
            </a:bodyPr>
            <a:lstStyle/>
            <a:p>
              <a:pPr algn="ctr"/>
              <a:r>
                <a:rPr lang="en-GB" sz="1100" dirty="0" smtClean="0">
                  <a:solidFill>
                    <a:srgbClr val="000000"/>
                  </a:solidFill>
                </a:rPr>
                <a:t>Time (months)</a:t>
              </a:r>
              <a:endParaRPr lang="en-GB" sz="1100" dirty="0">
                <a:solidFill>
                  <a:srgbClr val="000000"/>
                </a:solidFill>
              </a:endParaRPr>
            </a:p>
          </p:txBody>
        </p:sp>
        <p:sp>
          <p:nvSpPr>
            <p:cNvPr id="109" name="Rectangle 108"/>
            <p:cNvSpPr/>
            <p:nvPr/>
          </p:nvSpPr>
          <p:spPr>
            <a:xfrm>
              <a:off x="3006403" y="2909725"/>
              <a:ext cx="1007007" cy="400110"/>
            </a:xfrm>
            <a:prstGeom prst="rect">
              <a:avLst/>
            </a:prstGeom>
          </p:spPr>
          <p:txBody>
            <a:bodyPr wrap="none">
              <a:spAutoFit/>
            </a:bodyPr>
            <a:lstStyle/>
            <a:p>
              <a:r>
                <a:rPr lang="en-GB" sz="1000" dirty="0">
                  <a:solidFill>
                    <a:srgbClr val="363636"/>
                  </a:solidFill>
                </a:rPr>
                <a:t>Panitumumab </a:t>
              </a:r>
              <a:r>
                <a:rPr lang="en-GB" sz="1000" dirty="0" smtClean="0">
                  <a:solidFill>
                    <a:srgbClr val="363636"/>
                  </a:solidFill>
                </a:rPr>
                <a:t/>
              </a:r>
              <a:br>
                <a:rPr lang="en-GB" sz="1000" dirty="0" smtClean="0">
                  <a:solidFill>
                    <a:srgbClr val="363636"/>
                  </a:solidFill>
                </a:rPr>
              </a:br>
              <a:r>
                <a:rPr lang="en-GB" sz="1000" dirty="0" smtClean="0">
                  <a:solidFill>
                    <a:srgbClr val="363636"/>
                  </a:solidFill>
                </a:rPr>
                <a:t>+FOLFOX4</a:t>
              </a:r>
              <a:endParaRPr lang="en-GB" sz="1000" dirty="0">
                <a:solidFill>
                  <a:srgbClr val="363636"/>
                </a:solidFill>
              </a:endParaRPr>
            </a:p>
          </p:txBody>
        </p:sp>
        <p:sp>
          <p:nvSpPr>
            <p:cNvPr id="110" name="Rectangle 109"/>
            <p:cNvSpPr/>
            <p:nvPr/>
          </p:nvSpPr>
          <p:spPr>
            <a:xfrm>
              <a:off x="3006403" y="3266721"/>
              <a:ext cx="1112805" cy="246221"/>
            </a:xfrm>
            <a:prstGeom prst="rect">
              <a:avLst/>
            </a:prstGeom>
          </p:spPr>
          <p:txBody>
            <a:bodyPr wrap="none">
              <a:spAutoFit/>
            </a:bodyPr>
            <a:lstStyle/>
            <a:p>
              <a:r>
                <a:rPr lang="en-GB" sz="1000" dirty="0" smtClean="0">
                  <a:solidFill>
                    <a:srgbClr val="363636"/>
                  </a:solidFill>
                </a:rPr>
                <a:t>FOLFOX4 alone</a:t>
              </a:r>
              <a:endParaRPr lang="en-GB" sz="1000" dirty="0">
                <a:solidFill>
                  <a:srgbClr val="363636"/>
                </a:solidFill>
              </a:endParaRPr>
            </a:p>
          </p:txBody>
        </p:sp>
        <p:sp>
          <p:nvSpPr>
            <p:cNvPr id="111" name="Rectangle 110"/>
            <p:cNvSpPr/>
            <p:nvPr/>
          </p:nvSpPr>
          <p:spPr>
            <a:xfrm>
              <a:off x="3006403" y="3513874"/>
              <a:ext cx="737702" cy="246221"/>
            </a:xfrm>
            <a:prstGeom prst="rect">
              <a:avLst/>
            </a:prstGeom>
          </p:spPr>
          <p:txBody>
            <a:bodyPr wrap="none">
              <a:spAutoFit/>
            </a:bodyPr>
            <a:lstStyle/>
            <a:p>
              <a:r>
                <a:rPr lang="en-GB" sz="1000" dirty="0" smtClean="0">
                  <a:solidFill>
                    <a:srgbClr val="363636"/>
                  </a:solidFill>
                </a:rPr>
                <a:t>Censored</a:t>
              </a:r>
              <a:endParaRPr lang="en-GB" sz="1000" dirty="0">
                <a:solidFill>
                  <a:srgbClr val="363636"/>
                </a:solidFill>
              </a:endParaRPr>
            </a:p>
          </p:txBody>
        </p:sp>
      </p:grpSp>
      <p:sp>
        <p:nvSpPr>
          <p:cNvPr id="141" name="TextBox 140"/>
          <p:cNvSpPr txBox="1">
            <a:spLocks noChangeAspect="1"/>
          </p:cNvSpPr>
          <p:nvPr/>
        </p:nvSpPr>
        <p:spPr>
          <a:xfrm>
            <a:off x="5239601" y="5190462"/>
            <a:ext cx="255198" cy="246221"/>
          </a:xfrm>
          <a:prstGeom prst="rect">
            <a:avLst/>
          </a:prstGeom>
          <a:noFill/>
        </p:spPr>
        <p:txBody>
          <a:bodyPr wrap="none" rtlCol="0">
            <a:spAutoFit/>
          </a:bodyPr>
          <a:lstStyle/>
          <a:p>
            <a:pPr algn="ctr"/>
            <a:r>
              <a:rPr lang="en-GB" sz="1000" dirty="0" smtClean="0">
                <a:solidFill>
                  <a:srgbClr val="000000"/>
                </a:solidFill>
              </a:rPr>
              <a:t>0</a:t>
            </a:r>
            <a:endParaRPr lang="en-GB" sz="1000" dirty="0">
              <a:solidFill>
                <a:srgbClr val="000000"/>
              </a:solidFill>
            </a:endParaRPr>
          </a:p>
        </p:txBody>
      </p:sp>
      <p:sp>
        <p:nvSpPr>
          <p:cNvPr id="143" name="TextBox 142"/>
          <p:cNvSpPr txBox="1">
            <a:spLocks noChangeAspect="1"/>
          </p:cNvSpPr>
          <p:nvPr/>
        </p:nvSpPr>
        <p:spPr>
          <a:xfrm>
            <a:off x="5623511" y="5190462"/>
            <a:ext cx="255198" cy="246221"/>
          </a:xfrm>
          <a:prstGeom prst="rect">
            <a:avLst/>
          </a:prstGeom>
          <a:noFill/>
        </p:spPr>
        <p:txBody>
          <a:bodyPr wrap="none" rtlCol="0">
            <a:spAutoFit/>
          </a:bodyPr>
          <a:lstStyle/>
          <a:p>
            <a:pPr algn="ctr"/>
            <a:r>
              <a:rPr lang="en-GB" sz="1000" dirty="0" smtClean="0">
                <a:solidFill>
                  <a:srgbClr val="000000"/>
                </a:solidFill>
              </a:rPr>
              <a:t>8</a:t>
            </a:r>
            <a:endParaRPr lang="en-GB" sz="1000" dirty="0">
              <a:solidFill>
                <a:srgbClr val="000000"/>
              </a:solidFill>
            </a:endParaRPr>
          </a:p>
        </p:txBody>
      </p:sp>
      <p:sp>
        <p:nvSpPr>
          <p:cNvPr id="145" name="TextBox 144"/>
          <p:cNvSpPr txBox="1">
            <a:spLocks noChangeAspect="1"/>
          </p:cNvSpPr>
          <p:nvPr/>
        </p:nvSpPr>
        <p:spPr>
          <a:xfrm>
            <a:off x="5967333" y="5190462"/>
            <a:ext cx="325730" cy="246221"/>
          </a:xfrm>
          <a:prstGeom prst="rect">
            <a:avLst/>
          </a:prstGeom>
          <a:noFill/>
        </p:spPr>
        <p:txBody>
          <a:bodyPr wrap="none" rtlCol="0">
            <a:spAutoFit/>
          </a:bodyPr>
          <a:lstStyle/>
          <a:p>
            <a:pPr algn="ctr"/>
            <a:r>
              <a:rPr lang="en-GB" sz="1000" dirty="0" smtClean="0">
                <a:solidFill>
                  <a:srgbClr val="000000"/>
                </a:solidFill>
              </a:rPr>
              <a:t>16</a:t>
            </a:r>
            <a:endParaRPr lang="en-GB" sz="1000" dirty="0">
              <a:solidFill>
                <a:srgbClr val="000000"/>
              </a:solidFill>
            </a:endParaRPr>
          </a:p>
        </p:txBody>
      </p:sp>
      <p:sp>
        <p:nvSpPr>
          <p:cNvPr id="147" name="TextBox 146"/>
          <p:cNvSpPr txBox="1">
            <a:spLocks noChangeAspect="1"/>
          </p:cNvSpPr>
          <p:nvPr/>
        </p:nvSpPr>
        <p:spPr>
          <a:xfrm>
            <a:off x="6354645" y="5190462"/>
            <a:ext cx="325730" cy="246221"/>
          </a:xfrm>
          <a:prstGeom prst="rect">
            <a:avLst/>
          </a:prstGeom>
          <a:noFill/>
        </p:spPr>
        <p:txBody>
          <a:bodyPr wrap="none" rtlCol="0">
            <a:spAutoFit/>
          </a:bodyPr>
          <a:lstStyle/>
          <a:p>
            <a:pPr algn="ctr"/>
            <a:r>
              <a:rPr lang="en-GB" sz="1000" dirty="0" smtClean="0">
                <a:solidFill>
                  <a:srgbClr val="000000"/>
                </a:solidFill>
              </a:rPr>
              <a:t>24</a:t>
            </a:r>
            <a:endParaRPr lang="en-GB" sz="1000" dirty="0">
              <a:solidFill>
                <a:srgbClr val="000000"/>
              </a:solidFill>
            </a:endParaRPr>
          </a:p>
        </p:txBody>
      </p:sp>
      <p:sp>
        <p:nvSpPr>
          <p:cNvPr id="149" name="TextBox 148"/>
          <p:cNvSpPr txBox="1">
            <a:spLocks noChangeAspect="1"/>
          </p:cNvSpPr>
          <p:nvPr/>
        </p:nvSpPr>
        <p:spPr>
          <a:xfrm>
            <a:off x="6729518" y="5190462"/>
            <a:ext cx="325730" cy="246221"/>
          </a:xfrm>
          <a:prstGeom prst="rect">
            <a:avLst/>
          </a:prstGeom>
          <a:noFill/>
        </p:spPr>
        <p:txBody>
          <a:bodyPr wrap="none" rtlCol="0">
            <a:spAutoFit/>
          </a:bodyPr>
          <a:lstStyle/>
          <a:p>
            <a:pPr algn="ctr"/>
            <a:r>
              <a:rPr lang="en-GB" sz="1000" dirty="0" smtClean="0">
                <a:solidFill>
                  <a:srgbClr val="000000"/>
                </a:solidFill>
              </a:rPr>
              <a:t>32</a:t>
            </a:r>
            <a:endParaRPr lang="en-GB" sz="1000" dirty="0">
              <a:solidFill>
                <a:srgbClr val="000000"/>
              </a:solidFill>
            </a:endParaRPr>
          </a:p>
        </p:txBody>
      </p:sp>
      <p:sp>
        <p:nvSpPr>
          <p:cNvPr id="151" name="TextBox 150"/>
          <p:cNvSpPr txBox="1">
            <a:spLocks noChangeAspect="1"/>
          </p:cNvSpPr>
          <p:nvPr/>
        </p:nvSpPr>
        <p:spPr>
          <a:xfrm>
            <a:off x="7116018" y="5190462"/>
            <a:ext cx="325730" cy="246221"/>
          </a:xfrm>
          <a:prstGeom prst="rect">
            <a:avLst/>
          </a:prstGeom>
          <a:noFill/>
        </p:spPr>
        <p:txBody>
          <a:bodyPr wrap="none" rtlCol="0">
            <a:spAutoFit/>
          </a:bodyPr>
          <a:lstStyle/>
          <a:p>
            <a:pPr algn="ctr"/>
            <a:r>
              <a:rPr lang="en-GB" sz="1000" dirty="0" smtClean="0">
                <a:solidFill>
                  <a:srgbClr val="000000"/>
                </a:solidFill>
              </a:rPr>
              <a:t>40</a:t>
            </a:r>
            <a:endParaRPr lang="en-GB" sz="1000" dirty="0">
              <a:solidFill>
                <a:srgbClr val="000000"/>
              </a:solidFill>
            </a:endParaRPr>
          </a:p>
        </p:txBody>
      </p:sp>
      <p:sp>
        <p:nvSpPr>
          <p:cNvPr id="153" name="TextBox 152"/>
          <p:cNvSpPr txBox="1">
            <a:spLocks noChangeAspect="1"/>
          </p:cNvSpPr>
          <p:nvPr/>
        </p:nvSpPr>
        <p:spPr>
          <a:xfrm>
            <a:off x="7495308" y="5190462"/>
            <a:ext cx="325730" cy="246221"/>
          </a:xfrm>
          <a:prstGeom prst="rect">
            <a:avLst/>
          </a:prstGeom>
          <a:noFill/>
        </p:spPr>
        <p:txBody>
          <a:bodyPr wrap="none" rtlCol="0">
            <a:spAutoFit/>
          </a:bodyPr>
          <a:lstStyle/>
          <a:p>
            <a:pPr algn="ctr"/>
            <a:r>
              <a:rPr lang="en-GB" sz="1000" dirty="0" smtClean="0">
                <a:solidFill>
                  <a:srgbClr val="000000"/>
                </a:solidFill>
              </a:rPr>
              <a:t>48</a:t>
            </a:r>
            <a:endParaRPr lang="en-GB" sz="1000" dirty="0">
              <a:solidFill>
                <a:srgbClr val="000000"/>
              </a:solidFill>
            </a:endParaRPr>
          </a:p>
        </p:txBody>
      </p:sp>
      <p:sp>
        <p:nvSpPr>
          <p:cNvPr id="155" name="TextBox 154"/>
          <p:cNvSpPr txBox="1">
            <a:spLocks noChangeAspect="1"/>
          </p:cNvSpPr>
          <p:nvPr/>
        </p:nvSpPr>
        <p:spPr>
          <a:xfrm>
            <a:off x="7884110" y="5190462"/>
            <a:ext cx="325731" cy="246221"/>
          </a:xfrm>
          <a:prstGeom prst="rect">
            <a:avLst/>
          </a:prstGeom>
          <a:noFill/>
        </p:spPr>
        <p:txBody>
          <a:bodyPr wrap="none" rtlCol="0">
            <a:spAutoFit/>
          </a:bodyPr>
          <a:lstStyle/>
          <a:p>
            <a:pPr algn="ctr"/>
            <a:r>
              <a:rPr lang="en-GB" sz="1000" dirty="0" smtClean="0">
                <a:solidFill>
                  <a:srgbClr val="000000"/>
                </a:solidFill>
              </a:rPr>
              <a:t>56</a:t>
            </a:r>
            <a:endParaRPr lang="en-GB" sz="1000" dirty="0">
              <a:solidFill>
                <a:srgbClr val="000000"/>
              </a:solidFill>
            </a:endParaRPr>
          </a:p>
        </p:txBody>
      </p:sp>
      <p:sp>
        <p:nvSpPr>
          <p:cNvPr id="157" name="TextBox 156"/>
          <p:cNvSpPr txBox="1">
            <a:spLocks noChangeAspect="1"/>
          </p:cNvSpPr>
          <p:nvPr/>
        </p:nvSpPr>
        <p:spPr>
          <a:xfrm>
            <a:off x="8264834" y="5190462"/>
            <a:ext cx="325731" cy="246221"/>
          </a:xfrm>
          <a:prstGeom prst="rect">
            <a:avLst/>
          </a:prstGeom>
          <a:noFill/>
        </p:spPr>
        <p:txBody>
          <a:bodyPr wrap="none" rtlCol="0">
            <a:spAutoFit/>
          </a:bodyPr>
          <a:lstStyle/>
          <a:p>
            <a:pPr algn="ctr"/>
            <a:r>
              <a:rPr lang="en-GB" sz="1000" dirty="0" smtClean="0">
                <a:solidFill>
                  <a:srgbClr val="000000"/>
                </a:solidFill>
              </a:rPr>
              <a:t>64</a:t>
            </a:r>
            <a:endParaRPr lang="en-GB" sz="1000" dirty="0">
              <a:solidFill>
                <a:srgbClr val="000000"/>
              </a:solidFill>
            </a:endParaRPr>
          </a:p>
        </p:txBody>
      </p:sp>
      <p:cxnSp>
        <p:nvCxnSpPr>
          <p:cNvPr id="158" name="Straight Connector 157"/>
          <p:cNvCxnSpPr>
            <a:cxnSpLocks noChangeAspect="1"/>
          </p:cNvCxnSpPr>
          <p:nvPr/>
        </p:nvCxnSpPr>
        <p:spPr>
          <a:xfrm>
            <a:off x="7200281" y="3122251"/>
            <a:ext cx="268247" cy="1"/>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9" name="Straight Connector 158"/>
          <p:cNvCxnSpPr>
            <a:cxnSpLocks noChangeAspect="1"/>
          </p:cNvCxnSpPr>
          <p:nvPr/>
        </p:nvCxnSpPr>
        <p:spPr>
          <a:xfrm>
            <a:off x="7200281" y="3436650"/>
            <a:ext cx="268247" cy="1"/>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0" name="Straight Connector 159"/>
          <p:cNvCxnSpPr>
            <a:cxnSpLocks noChangeAspect="1"/>
          </p:cNvCxnSpPr>
          <p:nvPr/>
        </p:nvCxnSpPr>
        <p:spPr>
          <a:xfrm flipH="1">
            <a:off x="7334405" y="3650936"/>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cxnSpLocks noChangeAspect="1"/>
          </p:cNvCxnSpPr>
          <p:nvPr/>
        </p:nvCxnSpPr>
        <p:spPr>
          <a:xfrm flipH="1">
            <a:off x="8606610" y="443315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cxnSpLocks noChangeAspect="1"/>
          </p:cNvCxnSpPr>
          <p:nvPr/>
        </p:nvCxnSpPr>
        <p:spPr>
          <a:xfrm flipH="1">
            <a:off x="8522478" y="443315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cxnSpLocks noChangeAspect="1"/>
          </p:cNvCxnSpPr>
          <p:nvPr/>
        </p:nvCxnSpPr>
        <p:spPr>
          <a:xfrm flipH="1">
            <a:off x="8472407" y="443315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noChangeAspect="1"/>
          </p:cNvCxnSpPr>
          <p:nvPr/>
        </p:nvCxnSpPr>
        <p:spPr>
          <a:xfrm flipH="1">
            <a:off x="8448536" y="443315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cxnSpLocks noChangeAspect="1"/>
          </p:cNvCxnSpPr>
          <p:nvPr/>
        </p:nvCxnSpPr>
        <p:spPr>
          <a:xfrm flipH="1">
            <a:off x="8424665" y="443315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cxnSpLocks noChangeAspect="1"/>
          </p:cNvCxnSpPr>
          <p:nvPr/>
        </p:nvCxnSpPr>
        <p:spPr>
          <a:xfrm flipH="1">
            <a:off x="8368042" y="443315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cxnSpLocks noChangeAspect="1"/>
          </p:cNvCxnSpPr>
          <p:nvPr/>
        </p:nvCxnSpPr>
        <p:spPr>
          <a:xfrm flipH="1">
            <a:off x="8344171" y="443315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cxnSpLocks noChangeAspect="1"/>
          </p:cNvCxnSpPr>
          <p:nvPr/>
        </p:nvCxnSpPr>
        <p:spPr>
          <a:xfrm flipH="1">
            <a:off x="8320300" y="443315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cxnSpLocks noChangeAspect="1"/>
          </p:cNvCxnSpPr>
          <p:nvPr/>
        </p:nvCxnSpPr>
        <p:spPr>
          <a:xfrm flipH="1">
            <a:off x="8559886" y="4761216"/>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cxnSpLocks noChangeAspect="1"/>
          </p:cNvCxnSpPr>
          <p:nvPr/>
        </p:nvCxnSpPr>
        <p:spPr>
          <a:xfrm flipH="1">
            <a:off x="8318101" y="4619241"/>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cxnSpLocks noChangeAspect="1"/>
          </p:cNvCxnSpPr>
          <p:nvPr/>
        </p:nvCxnSpPr>
        <p:spPr>
          <a:xfrm flipH="1">
            <a:off x="8130560" y="4573475"/>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cxnSpLocks noChangeAspect="1"/>
          </p:cNvCxnSpPr>
          <p:nvPr/>
        </p:nvCxnSpPr>
        <p:spPr>
          <a:xfrm flipH="1">
            <a:off x="8077441" y="4543654"/>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noChangeAspect="1"/>
          </p:cNvCxnSpPr>
          <p:nvPr/>
        </p:nvCxnSpPr>
        <p:spPr>
          <a:xfrm flipH="1">
            <a:off x="8034309" y="454147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cxnSpLocks noChangeAspect="1"/>
          </p:cNvCxnSpPr>
          <p:nvPr/>
        </p:nvCxnSpPr>
        <p:spPr>
          <a:xfrm flipH="1">
            <a:off x="7986046" y="4484126"/>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cxnSpLocks noChangeAspect="1"/>
          </p:cNvCxnSpPr>
          <p:nvPr/>
        </p:nvCxnSpPr>
        <p:spPr>
          <a:xfrm flipH="1">
            <a:off x="7901910" y="4465183"/>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cxnSpLocks noChangeAspect="1"/>
          </p:cNvCxnSpPr>
          <p:nvPr/>
        </p:nvCxnSpPr>
        <p:spPr>
          <a:xfrm flipH="1">
            <a:off x="7825141" y="4451946"/>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cxnSpLocks noChangeAspect="1"/>
          </p:cNvCxnSpPr>
          <p:nvPr/>
        </p:nvCxnSpPr>
        <p:spPr>
          <a:xfrm flipH="1">
            <a:off x="8077441" y="4303471"/>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cxnSpLocks noChangeAspect="1"/>
          </p:cNvCxnSpPr>
          <p:nvPr/>
        </p:nvCxnSpPr>
        <p:spPr>
          <a:xfrm flipH="1">
            <a:off x="8049763" y="4293770"/>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cxnSpLocks noChangeAspect="1"/>
          </p:cNvCxnSpPr>
          <p:nvPr/>
        </p:nvCxnSpPr>
        <p:spPr>
          <a:xfrm flipH="1">
            <a:off x="8022085" y="4294549"/>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cxnSpLocks noChangeAspect="1"/>
          </p:cNvCxnSpPr>
          <p:nvPr/>
        </p:nvCxnSpPr>
        <p:spPr>
          <a:xfrm flipH="1">
            <a:off x="7960283" y="4272609"/>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cxnSpLocks noChangeAspect="1"/>
          </p:cNvCxnSpPr>
          <p:nvPr/>
        </p:nvCxnSpPr>
        <p:spPr>
          <a:xfrm flipH="1">
            <a:off x="7927301" y="4272609"/>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cxnSpLocks noChangeAspect="1"/>
          </p:cNvCxnSpPr>
          <p:nvPr/>
        </p:nvCxnSpPr>
        <p:spPr>
          <a:xfrm flipH="1">
            <a:off x="7901910" y="4269878"/>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cxnSpLocks noChangeAspect="1"/>
          </p:cNvCxnSpPr>
          <p:nvPr/>
        </p:nvCxnSpPr>
        <p:spPr>
          <a:xfrm flipH="1">
            <a:off x="7849759" y="4238653"/>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cxnSpLocks noChangeAspect="1"/>
          </p:cNvCxnSpPr>
          <p:nvPr/>
        </p:nvCxnSpPr>
        <p:spPr>
          <a:xfrm flipH="1">
            <a:off x="7305664" y="3926979"/>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cxnSpLocks noChangeAspect="1"/>
          </p:cNvCxnSpPr>
          <p:nvPr/>
        </p:nvCxnSpPr>
        <p:spPr>
          <a:xfrm flipH="1">
            <a:off x="7825141" y="4216909"/>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cxnSpLocks noChangeAspect="1"/>
          </p:cNvCxnSpPr>
          <p:nvPr/>
        </p:nvCxnSpPr>
        <p:spPr>
          <a:xfrm flipH="1">
            <a:off x="7669683" y="4081176"/>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cxnSpLocks noChangeAspect="1"/>
          </p:cNvCxnSpPr>
          <p:nvPr/>
        </p:nvCxnSpPr>
        <p:spPr>
          <a:xfrm flipH="1">
            <a:off x="7370480" y="3960094"/>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cxnSpLocks noChangeAspect="1"/>
          </p:cNvCxnSpPr>
          <p:nvPr/>
        </p:nvCxnSpPr>
        <p:spPr>
          <a:xfrm flipH="1">
            <a:off x="7334405" y="394120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cxnSpLocks noChangeAspect="1"/>
          </p:cNvCxnSpPr>
          <p:nvPr/>
        </p:nvCxnSpPr>
        <p:spPr>
          <a:xfrm flipH="1">
            <a:off x="7515471" y="4329391"/>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cxnSpLocks noChangeAspect="1"/>
          </p:cNvCxnSpPr>
          <p:nvPr/>
        </p:nvCxnSpPr>
        <p:spPr>
          <a:xfrm flipH="1">
            <a:off x="7397039" y="4278685"/>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cxnSpLocks noChangeAspect="1"/>
          </p:cNvCxnSpPr>
          <p:nvPr/>
        </p:nvCxnSpPr>
        <p:spPr>
          <a:xfrm flipH="1">
            <a:off x="7351510" y="4233549"/>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cxnSpLocks noChangeAspect="1"/>
          </p:cNvCxnSpPr>
          <p:nvPr/>
        </p:nvCxnSpPr>
        <p:spPr>
          <a:xfrm flipH="1">
            <a:off x="7305664" y="422277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cxnSpLocks noChangeAspect="1"/>
          </p:cNvCxnSpPr>
          <p:nvPr/>
        </p:nvCxnSpPr>
        <p:spPr>
          <a:xfrm flipH="1">
            <a:off x="7029064" y="4044051"/>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cxnSpLocks noChangeAspect="1"/>
          </p:cNvCxnSpPr>
          <p:nvPr/>
        </p:nvCxnSpPr>
        <p:spPr>
          <a:xfrm flipH="1">
            <a:off x="6935802" y="3942640"/>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cxnSpLocks noChangeAspect="1"/>
          </p:cNvCxnSpPr>
          <p:nvPr/>
        </p:nvCxnSpPr>
        <p:spPr>
          <a:xfrm flipH="1">
            <a:off x="7149541" y="4140917"/>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cxnSpLocks noChangeAspect="1"/>
          </p:cNvCxnSpPr>
          <p:nvPr/>
        </p:nvCxnSpPr>
        <p:spPr>
          <a:xfrm flipH="1">
            <a:off x="6858141" y="3882043"/>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cxnSpLocks noChangeAspect="1"/>
          </p:cNvCxnSpPr>
          <p:nvPr/>
        </p:nvCxnSpPr>
        <p:spPr>
          <a:xfrm flipH="1">
            <a:off x="6581491" y="3689939"/>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cxnSpLocks noChangeAspect="1"/>
          </p:cNvCxnSpPr>
          <p:nvPr/>
        </p:nvCxnSpPr>
        <p:spPr>
          <a:xfrm flipH="1">
            <a:off x="5878710" y="2671750"/>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cxnSpLocks noChangeAspect="1"/>
          </p:cNvCxnSpPr>
          <p:nvPr/>
        </p:nvCxnSpPr>
        <p:spPr>
          <a:xfrm flipH="1">
            <a:off x="5785096" y="2570339"/>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cxnSpLocks noChangeAspect="1"/>
          </p:cNvCxnSpPr>
          <p:nvPr/>
        </p:nvCxnSpPr>
        <p:spPr>
          <a:xfrm flipH="1">
            <a:off x="5588056" y="2386033"/>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cxnSpLocks noChangeAspect="1"/>
          </p:cNvCxnSpPr>
          <p:nvPr/>
        </p:nvCxnSpPr>
        <p:spPr>
          <a:xfrm flipH="1">
            <a:off x="5638688" y="2404468"/>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cxnSpLocks noChangeAspect="1"/>
          </p:cNvCxnSpPr>
          <p:nvPr/>
        </p:nvCxnSpPr>
        <p:spPr>
          <a:xfrm flipH="1">
            <a:off x="5426048" y="2244850"/>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cxnSpLocks noChangeAspect="1"/>
          </p:cNvCxnSpPr>
          <p:nvPr/>
        </p:nvCxnSpPr>
        <p:spPr>
          <a:xfrm flipH="1">
            <a:off x="5402673" y="225217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04" name="Freeform 2"/>
          <p:cNvSpPr>
            <a:spLocks noChangeAspect="1"/>
          </p:cNvSpPr>
          <p:nvPr/>
        </p:nvSpPr>
        <p:spPr bwMode="auto">
          <a:xfrm>
            <a:off x="769408" y="2327203"/>
            <a:ext cx="3237111" cy="2627571"/>
          </a:xfrm>
          <a:custGeom>
            <a:avLst/>
            <a:gdLst>
              <a:gd name="T0" fmla="*/ 233 w 256"/>
              <a:gd name="T1" fmla="*/ 207 h 207"/>
              <a:gd name="T2" fmla="*/ 227 w 256"/>
              <a:gd name="T3" fmla="*/ 205 h 207"/>
              <a:gd name="T4" fmla="*/ 199 w 256"/>
              <a:gd name="T5" fmla="*/ 203 h 207"/>
              <a:gd name="T6" fmla="*/ 194 w 256"/>
              <a:gd name="T7" fmla="*/ 201 h 207"/>
              <a:gd name="T8" fmla="*/ 184 w 256"/>
              <a:gd name="T9" fmla="*/ 200 h 207"/>
              <a:gd name="T10" fmla="*/ 176 w 256"/>
              <a:gd name="T11" fmla="*/ 198 h 207"/>
              <a:gd name="T12" fmla="*/ 174 w 256"/>
              <a:gd name="T13" fmla="*/ 197 h 207"/>
              <a:gd name="T14" fmla="*/ 168 w 256"/>
              <a:gd name="T15" fmla="*/ 195 h 207"/>
              <a:gd name="T16" fmla="*/ 159 w 256"/>
              <a:gd name="T17" fmla="*/ 193 h 207"/>
              <a:gd name="T18" fmla="*/ 153 w 256"/>
              <a:gd name="T19" fmla="*/ 190 h 207"/>
              <a:gd name="T20" fmla="*/ 145 w 256"/>
              <a:gd name="T21" fmla="*/ 189 h 207"/>
              <a:gd name="T22" fmla="*/ 141 w 256"/>
              <a:gd name="T23" fmla="*/ 187 h 207"/>
              <a:gd name="T24" fmla="*/ 128 w 256"/>
              <a:gd name="T25" fmla="*/ 185 h 207"/>
              <a:gd name="T26" fmla="*/ 124 w 256"/>
              <a:gd name="T27" fmla="*/ 182 h 207"/>
              <a:gd name="T28" fmla="*/ 114 w 256"/>
              <a:gd name="T29" fmla="*/ 181 h 207"/>
              <a:gd name="T30" fmla="*/ 107 w 256"/>
              <a:gd name="T31" fmla="*/ 180 h 207"/>
              <a:gd name="T32" fmla="*/ 98 w 256"/>
              <a:gd name="T33" fmla="*/ 178 h 207"/>
              <a:gd name="T34" fmla="*/ 96 w 256"/>
              <a:gd name="T35" fmla="*/ 177 h 207"/>
              <a:gd name="T36" fmla="*/ 94 w 256"/>
              <a:gd name="T37" fmla="*/ 175 h 207"/>
              <a:gd name="T38" fmla="*/ 92 w 256"/>
              <a:gd name="T39" fmla="*/ 173 h 207"/>
              <a:gd name="T40" fmla="*/ 84 w 256"/>
              <a:gd name="T41" fmla="*/ 170 h 207"/>
              <a:gd name="T42" fmla="*/ 80 w 256"/>
              <a:gd name="T43" fmla="*/ 167 h 207"/>
              <a:gd name="T44" fmla="*/ 77 w 256"/>
              <a:gd name="T45" fmla="*/ 165 h 207"/>
              <a:gd name="T46" fmla="*/ 75 w 256"/>
              <a:gd name="T47" fmla="*/ 161 h 207"/>
              <a:gd name="T48" fmla="*/ 73 w 256"/>
              <a:gd name="T49" fmla="*/ 159 h 207"/>
              <a:gd name="T50" fmla="*/ 70 w 256"/>
              <a:gd name="T51" fmla="*/ 157 h 207"/>
              <a:gd name="T52" fmla="*/ 69 w 256"/>
              <a:gd name="T53" fmla="*/ 155 h 207"/>
              <a:gd name="T54" fmla="*/ 65 w 256"/>
              <a:gd name="T55" fmla="*/ 152 h 207"/>
              <a:gd name="T56" fmla="*/ 62 w 256"/>
              <a:gd name="T57" fmla="*/ 146 h 207"/>
              <a:gd name="T58" fmla="*/ 61 w 256"/>
              <a:gd name="T59" fmla="*/ 144 h 207"/>
              <a:gd name="T60" fmla="*/ 59 w 256"/>
              <a:gd name="T61" fmla="*/ 143 h 207"/>
              <a:gd name="T62" fmla="*/ 55 w 256"/>
              <a:gd name="T63" fmla="*/ 140 h 207"/>
              <a:gd name="T64" fmla="*/ 54 w 256"/>
              <a:gd name="T65" fmla="*/ 137 h 207"/>
              <a:gd name="T66" fmla="*/ 52 w 256"/>
              <a:gd name="T67" fmla="*/ 133 h 207"/>
              <a:gd name="T68" fmla="*/ 51 w 256"/>
              <a:gd name="T69" fmla="*/ 128 h 207"/>
              <a:gd name="T70" fmla="*/ 50 w 256"/>
              <a:gd name="T71" fmla="*/ 122 h 207"/>
              <a:gd name="T72" fmla="*/ 48 w 256"/>
              <a:gd name="T73" fmla="*/ 119 h 207"/>
              <a:gd name="T74" fmla="*/ 47 w 256"/>
              <a:gd name="T75" fmla="*/ 115 h 207"/>
              <a:gd name="T76" fmla="*/ 45 w 256"/>
              <a:gd name="T77" fmla="*/ 110 h 207"/>
              <a:gd name="T78" fmla="*/ 44 w 256"/>
              <a:gd name="T79" fmla="*/ 108 h 207"/>
              <a:gd name="T80" fmla="*/ 39 w 256"/>
              <a:gd name="T81" fmla="*/ 97 h 207"/>
              <a:gd name="T82" fmla="*/ 36 w 256"/>
              <a:gd name="T83" fmla="*/ 95 h 207"/>
              <a:gd name="T84" fmla="*/ 35 w 256"/>
              <a:gd name="T85" fmla="*/ 89 h 207"/>
              <a:gd name="T86" fmla="*/ 32 w 256"/>
              <a:gd name="T87" fmla="*/ 77 h 207"/>
              <a:gd name="T88" fmla="*/ 31 w 256"/>
              <a:gd name="T89" fmla="*/ 73 h 207"/>
              <a:gd name="T90" fmla="*/ 27 w 256"/>
              <a:gd name="T91" fmla="*/ 70 h 207"/>
              <a:gd name="T92" fmla="*/ 25 w 256"/>
              <a:gd name="T93" fmla="*/ 62 h 207"/>
              <a:gd name="T94" fmla="*/ 25 w 256"/>
              <a:gd name="T95" fmla="*/ 49 h 207"/>
              <a:gd name="T96" fmla="*/ 24 w 256"/>
              <a:gd name="T97" fmla="*/ 45 h 207"/>
              <a:gd name="T98" fmla="*/ 21 w 256"/>
              <a:gd name="T99" fmla="*/ 43 h 207"/>
              <a:gd name="T100" fmla="*/ 19 w 256"/>
              <a:gd name="T101" fmla="*/ 41 h 207"/>
              <a:gd name="T102" fmla="*/ 18 w 256"/>
              <a:gd name="T103" fmla="*/ 31 h 207"/>
              <a:gd name="T104" fmla="*/ 17 w 256"/>
              <a:gd name="T105" fmla="*/ 26 h 207"/>
              <a:gd name="T106" fmla="*/ 15 w 256"/>
              <a:gd name="T107" fmla="*/ 25 h 207"/>
              <a:gd name="T108" fmla="*/ 14 w 256"/>
              <a:gd name="T109" fmla="*/ 22 h 207"/>
              <a:gd name="T110" fmla="*/ 9 w 256"/>
              <a:gd name="T111" fmla="*/ 13 h 207"/>
              <a:gd name="T112" fmla="*/ 8 w 256"/>
              <a:gd name="T113" fmla="*/ 9 h 207"/>
              <a:gd name="T114" fmla="*/ 7 w 256"/>
              <a:gd name="T115" fmla="*/ 3 h 207"/>
              <a:gd name="T116" fmla="*/ 4 w 256"/>
              <a:gd name="T11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6" h="207">
                <a:moveTo>
                  <a:pt x="256" y="207"/>
                </a:moveTo>
                <a:lnTo>
                  <a:pt x="233" y="207"/>
                </a:lnTo>
                <a:lnTo>
                  <a:pt x="233" y="205"/>
                </a:lnTo>
                <a:lnTo>
                  <a:pt x="227" y="205"/>
                </a:lnTo>
                <a:lnTo>
                  <a:pt x="227" y="203"/>
                </a:lnTo>
                <a:lnTo>
                  <a:pt x="199" y="203"/>
                </a:lnTo>
                <a:lnTo>
                  <a:pt x="199" y="201"/>
                </a:lnTo>
                <a:lnTo>
                  <a:pt x="194" y="201"/>
                </a:lnTo>
                <a:lnTo>
                  <a:pt x="194" y="200"/>
                </a:lnTo>
                <a:lnTo>
                  <a:pt x="184" y="200"/>
                </a:lnTo>
                <a:lnTo>
                  <a:pt x="184" y="198"/>
                </a:lnTo>
                <a:lnTo>
                  <a:pt x="176" y="198"/>
                </a:lnTo>
                <a:lnTo>
                  <a:pt x="176" y="197"/>
                </a:lnTo>
                <a:lnTo>
                  <a:pt x="174" y="197"/>
                </a:lnTo>
                <a:lnTo>
                  <a:pt x="174" y="195"/>
                </a:lnTo>
                <a:lnTo>
                  <a:pt x="168" y="195"/>
                </a:lnTo>
                <a:lnTo>
                  <a:pt x="168" y="193"/>
                </a:lnTo>
                <a:lnTo>
                  <a:pt x="159" y="193"/>
                </a:lnTo>
                <a:lnTo>
                  <a:pt x="159" y="190"/>
                </a:lnTo>
                <a:lnTo>
                  <a:pt x="153" y="190"/>
                </a:lnTo>
                <a:lnTo>
                  <a:pt x="153" y="189"/>
                </a:lnTo>
                <a:lnTo>
                  <a:pt x="145" y="189"/>
                </a:lnTo>
                <a:lnTo>
                  <a:pt x="145" y="187"/>
                </a:lnTo>
                <a:lnTo>
                  <a:pt x="141" y="187"/>
                </a:lnTo>
                <a:lnTo>
                  <a:pt x="141" y="185"/>
                </a:lnTo>
                <a:lnTo>
                  <a:pt x="128" y="185"/>
                </a:lnTo>
                <a:lnTo>
                  <a:pt x="128" y="182"/>
                </a:lnTo>
                <a:lnTo>
                  <a:pt x="124" y="182"/>
                </a:lnTo>
                <a:lnTo>
                  <a:pt x="124" y="181"/>
                </a:lnTo>
                <a:lnTo>
                  <a:pt x="114" y="181"/>
                </a:lnTo>
                <a:lnTo>
                  <a:pt x="114" y="180"/>
                </a:lnTo>
                <a:lnTo>
                  <a:pt x="107" y="180"/>
                </a:lnTo>
                <a:lnTo>
                  <a:pt x="107" y="178"/>
                </a:lnTo>
                <a:lnTo>
                  <a:pt x="98" y="178"/>
                </a:lnTo>
                <a:lnTo>
                  <a:pt x="98" y="177"/>
                </a:lnTo>
                <a:lnTo>
                  <a:pt x="96" y="177"/>
                </a:lnTo>
                <a:lnTo>
                  <a:pt x="96" y="175"/>
                </a:lnTo>
                <a:lnTo>
                  <a:pt x="94" y="175"/>
                </a:lnTo>
                <a:lnTo>
                  <a:pt x="94" y="173"/>
                </a:lnTo>
                <a:lnTo>
                  <a:pt x="92" y="173"/>
                </a:lnTo>
                <a:lnTo>
                  <a:pt x="92" y="170"/>
                </a:lnTo>
                <a:lnTo>
                  <a:pt x="84" y="170"/>
                </a:lnTo>
                <a:lnTo>
                  <a:pt x="84" y="167"/>
                </a:lnTo>
                <a:lnTo>
                  <a:pt x="80" y="167"/>
                </a:lnTo>
                <a:lnTo>
                  <a:pt x="80" y="165"/>
                </a:lnTo>
                <a:lnTo>
                  <a:pt x="77" y="165"/>
                </a:lnTo>
                <a:lnTo>
                  <a:pt x="77" y="161"/>
                </a:lnTo>
                <a:lnTo>
                  <a:pt x="75" y="161"/>
                </a:lnTo>
                <a:lnTo>
                  <a:pt x="75" y="159"/>
                </a:lnTo>
                <a:lnTo>
                  <a:pt x="73" y="159"/>
                </a:lnTo>
                <a:lnTo>
                  <a:pt x="73" y="157"/>
                </a:lnTo>
                <a:lnTo>
                  <a:pt x="70" y="157"/>
                </a:lnTo>
                <a:lnTo>
                  <a:pt x="70" y="155"/>
                </a:lnTo>
                <a:lnTo>
                  <a:pt x="69" y="155"/>
                </a:lnTo>
                <a:lnTo>
                  <a:pt x="69" y="152"/>
                </a:lnTo>
                <a:lnTo>
                  <a:pt x="65" y="152"/>
                </a:lnTo>
                <a:lnTo>
                  <a:pt x="65" y="146"/>
                </a:lnTo>
                <a:lnTo>
                  <a:pt x="62" y="146"/>
                </a:lnTo>
                <a:lnTo>
                  <a:pt x="62" y="144"/>
                </a:lnTo>
                <a:lnTo>
                  <a:pt x="61" y="144"/>
                </a:lnTo>
                <a:lnTo>
                  <a:pt x="61" y="143"/>
                </a:lnTo>
                <a:lnTo>
                  <a:pt x="59" y="143"/>
                </a:lnTo>
                <a:lnTo>
                  <a:pt x="59" y="140"/>
                </a:lnTo>
                <a:lnTo>
                  <a:pt x="55" y="140"/>
                </a:lnTo>
                <a:lnTo>
                  <a:pt x="55" y="137"/>
                </a:lnTo>
                <a:lnTo>
                  <a:pt x="54" y="137"/>
                </a:lnTo>
                <a:lnTo>
                  <a:pt x="54" y="133"/>
                </a:lnTo>
                <a:lnTo>
                  <a:pt x="52" y="133"/>
                </a:lnTo>
                <a:lnTo>
                  <a:pt x="52" y="128"/>
                </a:lnTo>
                <a:lnTo>
                  <a:pt x="51" y="128"/>
                </a:lnTo>
                <a:lnTo>
                  <a:pt x="51" y="122"/>
                </a:lnTo>
                <a:lnTo>
                  <a:pt x="50" y="122"/>
                </a:lnTo>
                <a:lnTo>
                  <a:pt x="50" y="119"/>
                </a:lnTo>
                <a:lnTo>
                  <a:pt x="48" y="119"/>
                </a:lnTo>
                <a:lnTo>
                  <a:pt x="48" y="115"/>
                </a:lnTo>
                <a:lnTo>
                  <a:pt x="47" y="115"/>
                </a:lnTo>
                <a:lnTo>
                  <a:pt x="47" y="110"/>
                </a:lnTo>
                <a:lnTo>
                  <a:pt x="45" y="110"/>
                </a:lnTo>
                <a:lnTo>
                  <a:pt x="45" y="108"/>
                </a:lnTo>
                <a:lnTo>
                  <a:pt x="44" y="108"/>
                </a:lnTo>
                <a:lnTo>
                  <a:pt x="44" y="97"/>
                </a:lnTo>
                <a:lnTo>
                  <a:pt x="39" y="97"/>
                </a:lnTo>
                <a:lnTo>
                  <a:pt x="39" y="95"/>
                </a:lnTo>
                <a:lnTo>
                  <a:pt x="36" y="95"/>
                </a:lnTo>
                <a:lnTo>
                  <a:pt x="36" y="89"/>
                </a:lnTo>
                <a:lnTo>
                  <a:pt x="35" y="89"/>
                </a:lnTo>
                <a:lnTo>
                  <a:pt x="35" y="77"/>
                </a:lnTo>
                <a:lnTo>
                  <a:pt x="32" y="77"/>
                </a:lnTo>
                <a:lnTo>
                  <a:pt x="32" y="73"/>
                </a:lnTo>
                <a:lnTo>
                  <a:pt x="31" y="73"/>
                </a:lnTo>
                <a:lnTo>
                  <a:pt x="31" y="70"/>
                </a:lnTo>
                <a:lnTo>
                  <a:pt x="27" y="70"/>
                </a:lnTo>
                <a:lnTo>
                  <a:pt x="27" y="62"/>
                </a:lnTo>
                <a:lnTo>
                  <a:pt x="25" y="62"/>
                </a:lnTo>
                <a:lnTo>
                  <a:pt x="25" y="52"/>
                </a:lnTo>
                <a:lnTo>
                  <a:pt x="25" y="49"/>
                </a:lnTo>
                <a:lnTo>
                  <a:pt x="24" y="49"/>
                </a:lnTo>
                <a:lnTo>
                  <a:pt x="24" y="45"/>
                </a:lnTo>
                <a:lnTo>
                  <a:pt x="21" y="45"/>
                </a:lnTo>
                <a:lnTo>
                  <a:pt x="21" y="43"/>
                </a:lnTo>
                <a:lnTo>
                  <a:pt x="19" y="43"/>
                </a:lnTo>
                <a:lnTo>
                  <a:pt x="19" y="41"/>
                </a:lnTo>
                <a:lnTo>
                  <a:pt x="18" y="41"/>
                </a:lnTo>
                <a:lnTo>
                  <a:pt x="18" y="31"/>
                </a:lnTo>
                <a:lnTo>
                  <a:pt x="17" y="31"/>
                </a:lnTo>
                <a:lnTo>
                  <a:pt x="17" y="26"/>
                </a:lnTo>
                <a:lnTo>
                  <a:pt x="15" y="26"/>
                </a:lnTo>
                <a:lnTo>
                  <a:pt x="15" y="25"/>
                </a:lnTo>
                <a:lnTo>
                  <a:pt x="14" y="25"/>
                </a:lnTo>
                <a:lnTo>
                  <a:pt x="14" y="22"/>
                </a:lnTo>
                <a:lnTo>
                  <a:pt x="9" y="22"/>
                </a:lnTo>
                <a:lnTo>
                  <a:pt x="9" y="13"/>
                </a:lnTo>
                <a:lnTo>
                  <a:pt x="8" y="13"/>
                </a:lnTo>
                <a:lnTo>
                  <a:pt x="8" y="9"/>
                </a:lnTo>
                <a:lnTo>
                  <a:pt x="7" y="9"/>
                </a:lnTo>
                <a:lnTo>
                  <a:pt x="7" y="3"/>
                </a:lnTo>
                <a:lnTo>
                  <a:pt x="4" y="3"/>
                </a:lnTo>
                <a:lnTo>
                  <a:pt x="4"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5" name="Freeform 3"/>
          <p:cNvSpPr>
            <a:spLocks noChangeAspect="1"/>
          </p:cNvSpPr>
          <p:nvPr/>
        </p:nvSpPr>
        <p:spPr bwMode="auto">
          <a:xfrm>
            <a:off x="765265" y="2342908"/>
            <a:ext cx="3241253" cy="2586218"/>
          </a:xfrm>
          <a:custGeom>
            <a:avLst/>
            <a:gdLst>
              <a:gd name="T0" fmla="*/ 241 w 256"/>
              <a:gd name="T1" fmla="*/ 203 h 206"/>
              <a:gd name="T2" fmla="*/ 226 w 256"/>
              <a:gd name="T3" fmla="*/ 200 h 206"/>
              <a:gd name="T4" fmla="*/ 224 w 256"/>
              <a:gd name="T5" fmla="*/ 195 h 206"/>
              <a:gd name="T6" fmla="*/ 195 w 256"/>
              <a:gd name="T7" fmla="*/ 190 h 206"/>
              <a:gd name="T8" fmla="*/ 189 w 256"/>
              <a:gd name="T9" fmla="*/ 185 h 206"/>
              <a:gd name="T10" fmla="*/ 169 w 256"/>
              <a:gd name="T11" fmla="*/ 183 h 206"/>
              <a:gd name="T12" fmla="*/ 163 w 256"/>
              <a:gd name="T13" fmla="*/ 180 h 206"/>
              <a:gd name="T14" fmla="*/ 146 w 256"/>
              <a:gd name="T15" fmla="*/ 178 h 206"/>
              <a:gd name="T16" fmla="*/ 141 w 256"/>
              <a:gd name="T17" fmla="*/ 173 h 206"/>
              <a:gd name="T18" fmla="*/ 138 w 256"/>
              <a:gd name="T19" fmla="*/ 171 h 206"/>
              <a:gd name="T20" fmla="*/ 136 w 256"/>
              <a:gd name="T21" fmla="*/ 168 h 206"/>
              <a:gd name="T22" fmla="*/ 132 w 256"/>
              <a:gd name="T23" fmla="*/ 167 h 206"/>
              <a:gd name="T24" fmla="*/ 128 w 256"/>
              <a:gd name="T25" fmla="*/ 164 h 206"/>
              <a:gd name="T26" fmla="*/ 120 w 256"/>
              <a:gd name="T27" fmla="*/ 161 h 206"/>
              <a:gd name="T28" fmla="*/ 117 w 256"/>
              <a:gd name="T29" fmla="*/ 158 h 206"/>
              <a:gd name="T30" fmla="*/ 110 w 256"/>
              <a:gd name="T31" fmla="*/ 155 h 206"/>
              <a:gd name="T32" fmla="*/ 103 w 256"/>
              <a:gd name="T33" fmla="*/ 152 h 206"/>
              <a:gd name="T34" fmla="*/ 99 w 256"/>
              <a:gd name="T35" fmla="*/ 150 h 206"/>
              <a:gd name="T36" fmla="*/ 95 w 256"/>
              <a:gd name="T37" fmla="*/ 144 h 206"/>
              <a:gd name="T38" fmla="*/ 84 w 256"/>
              <a:gd name="T39" fmla="*/ 142 h 206"/>
              <a:gd name="T40" fmla="*/ 82 w 256"/>
              <a:gd name="T41" fmla="*/ 138 h 206"/>
              <a:gd name="T42" fmla="*/ 79 w 256"/>
              <a:gd name="T43" fmla="*/ 136 h 206"/>
              <a:gd name="T44" fmla="*/ 77 w 256"/>
              <a:gd name="T45" fmla="*/ 131 h 206"/>
              <a:gd name="T46" fmla="*/ 72 w 256"/>
              <a:gd name="T47" fmla="*/ 129 h 206"/>
              <a:gd name="T48" fmla="*/ 70 w 256"/>
              <a:gd name="T49" fmla="*/ 121 h 206"/>
              <a:gd name="T50" fmla="*/ 65 w 256"/>
              <a:gd name="T51" fmla="*/ 118 h 206"/>
              <a:gd name="T52" fmla="*/ 61 w 256"/>
              <a:gd name="T53" fmla="*/ 111 h 206"/>
              <a:gd name="T54" fmla="*/ 57 w 256"/>
              <a:gd name="T55" fmla="*/ 107 h 206"/>
              <a:gd name="T56" fmla="*/ 56 w 256"/>
              <a:gd name="T57" fmla="*/ 102 h 206"/>
              <a:gd name="T58" fmla="*/ 50 w 256"/>
              <a:gd name="T59" fmla="*/ 95 h 206"/>
              <a:gd name="T60" fmla="*/ 48 w 256"/>
              <a:gd name="T61" fmla="*/ 92 h 206"/>
              <a:gd name="T62" fmla="*/ 44 w 256"/>
              <a:gd name="T63" fmla="*/ 89 h 206"/>
              <a:gd name="T64" fmla="*/ 43 w 256"/>
              <a:gd name="T65" fmla="*/ 71 h 206"/>
              <a:gd name="T66" fmla="*/ 39 w 256"/>
              <a:gd name="T67" fmla="*/ 69 h 206"/>
              <a:gd name="T68" fmla="*/ 36 w 256"/>
              <a:gd name="T69" fmla="*/ 62 h 206"/>
              <a:gd name="T70" fmla="*/ 33 w 256"/>
              <a:gd name="T71" fmla="*/ 58 h 206"/>
              <a:gd name="T72" fmla="*/ 31 w 256"/>
              <a:gd name="T73" fmla="*/ 52 h 206"/>
              <a:gd name="T74" fmla="*/ 27 w 256"/>
              <a:gd name="T75" fmla="*/ 49 h 206"/>
              <a:gd name="T76" fmla="*/ 26 w 256"/>
              <a:gd name="T77" fmla="*/ 38 h 206"/>
              <a:gd name="T78" fmla="*/ 24 w 256"/>
              <a:gd name="T79" fmla="*/ 31 h 206"/>
              <a:gd name="T80" fmla="*/ 19 w 256"/>
              <a:gd name="T81" fmla="*/ 29 h 206"/>
              <a:gd name="T82" fmla="*/ 17 w 256"/>
              <a:gd name="T83" fmla="*/ 24 h 206"/>
              <a:gd name="T84" fmla="*/ 16 w 256"/>
              <a:gd name="T85" fmla="*/ 13 h 206"/>
              <a:gd name="T86" fmla="*/ 11 w 256"/>
              <a:gd name="T87" fmla="*/ 13 h 206"/>
              <a:gd name="T88" fmla="*/ 9 w 256"/>
              <a:gd name="T89" fmla="*/ 6 h 206"/>
              <a:gd name="T90" fmla="*/ 2 w 256"/>
              <a:gd name="T91" fmla="*/ 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6" h="206">
                <a:moveTo>
                  <a:pt x="256" y="206"/>
                </a:moveTo>
                <a:lnTo>
                  <a:pt x="241" y="206"/>
                </a:lnTo>
                <a:lnTo>
                  <a:pt x="241" y="203"/>
                </a:lnTo>
                <a:lnTo>
                  <a:pt x="235" y="203"/>
                </a:lnTo>
                <a:lnTo>
                  <a:pt x="235" y="200"/>
                </a:lnTo>
                <a:lnTo>
                  <a:pt x="226" y="200"/>
                </a:lnTo>
                <a:lnTo>
                  <a:pt x="226" y="198"/>
                </a:lnTo>
                <a:lnTo>
                  <a:pt x="224" y="198"/>
                </a:lnTo>
                <a:lnTo>
                  <a:pt x="224" y="195"/>
                </a:lnTo>
                <a:lnTo>
                  <a:pt x="211" y="195"/>
                </a:lnTo>
                <a:lnTo>
                  <a:pt x="211" y="190"/>
                </a:lnTo>
                <a:lnTo>
                  <a:pt x="195" y="190"/>
                </a:lnTo>
                <a:lnTo>
                  <a:pt x="195" y="187"/>
                </a:lnTo>
                <a:lnTo>
                  <a:pt x="189" y="187"/>
                </a:lnTo>
                <a:lnTo>
                  <a:pt x="189" y="185"/>
                </a:lnTo>
                <a:lnTo>
                  <a:pt x="187" y="185"/>
                </a:lnTo>
                <a:lnTo>
                  <a:pt x="187" y="183"/>
                </a:lnTo>
                <a:lnTo>
                  <a:pt x="169" y="183"/>
                </a:lnTo>
                <a:lnTo>
                  <a:pt x="169" y="181"/>
                </a:lnTo>
                <a:lnTo>
                  <a:pt x="163" y="181"/>
                </a:lnTo>
                <a:lnTo>
                  <a:pt x="163" y="180"/>
                </a:lnTo>
                <a:lnTo>
                  <a:pt x="152" y="180"/>
                </a:lnTo>
                <a:lnTo>
                  <a:pt x="152" y="178"/>
                </a:lnTo>
                <a:lnTo>
                  <a:pt x="146" y="178"/>
                </a:lnTo>
                <a:lnTo>
                  <a:pt x="146" y="175"/>
                </a:lnTo>
                <a:lnTo>
                  <a:pt x="141" y="175"/>
                </a:lnTo>
                <a:lnTo>
                  <a:pt x="141" y="173"/>
                </a:lnTo>
                <a:lnTo>
                  <a:pt x="140" y="173"/>
                </a:lnTo>
                <a:lnTo>
                  <a:pt x="140" y="171"/>
                </a:lnTo>
                <a:lnTo>
                  <a:pt x="138" y="171"/>
                </a:lnTo>
                <a:lnTo>
                  <a:pt x="138" y="170"/>
                </a:lnTo>
                <a:lnTo>
                  <a:pt x="136" y="170"/>
                </a:lnTo>
                <a:lnTo>
                  <a:pt x="136" y="168"/>
                </a:lnTo>
                <a:lnTo>
                  <a:pt x="133" y="168"/>
                </a:lnTo>
                <a:lnTo>
                  <a:pt x="133" y="167"/>
                </a:lnTo>
                <a:lnTo>
                  <a:pt x="132" y="167"/>
                </a:lnTo>
                <a:lnTo>
                  <a:pt x="132" y="166"/>
                </a:lnTo>
                <a:lnTo>
                  <a:pt x="128" y="166"/>
                </a:lnTo>
                <a:lnTo>
                  <a:pt x="128" y="164"/>
                </a:lnTo>
                <a:lnTo>
                  <a:pt x="127" y="164"/>
                </a:lnTo>
                <a:lnTo>
                  <a:pt x="127" y="161"/>
                </a:lnTo>
                <a:lnTo>
                  <a:pt x="120" y="161"/>
                </a:lnTo>
                <a:lnTo>
                  <a:pt x="120" y="159"/>
                </a:lnTo>
                <a:lnTo>
                  <a:pt x="117" y="159"/>
                </a:lnTo>
                <a:lnTo>
                  <a:pt x="117" y="158"/>
                </a:lnTo>
                <a:lnTo>
                  <a:pt x="115" y="158"/>
                </a:lnTo>
                <a:lnTo>
                  <a:pt x="115" y="155"/>
                </a:lnTo>
                <a:lnTo>
                  <a:pt x="110" y="155"/>
                </a:lnTo>
                <a:lnTo>
                  <a:pt x="110" y="154"/>
                </a:lnTo>
                <a:lnTo>
                  <a:pt x="103" y="154"/>
                </a:lnTo>
                <a:lnTo>
                  <a:pt x="103" y="152"/>
                </a:lnTo>
                <a:lnTo>
                  <a:pt x="100" y="152"/>
                </a:lnTo>
                <a:lnTo>
                  <a:pt x="100" y="150"/>
                </a:lnTo>
                <a:lnTo>
                  <a:pt x="99" y="150"/>
                </a:lnTo>
                <a:lnTo>
                  <a:pt x="99" y="148"/>
                </a:lnTo>
                <a:lnTo>
                  <a:pt x="95" y="148"/>
                </a:lnTo>
                <a:lnTo>
                  <a:pt x="95" y="144"/>
                </a:lnTo>
                <a:lnTo>
                  <a:pt x="87" y="144"/>
                </a:lnTo>
                <a:lnTo>
                  <a:pt x="87" y="142"/>
                </a:lnTo>
                <a:lnTo>
                  <a:pt x="84" y="142"/>
                </a:lnTo>
                <a:lnTo>
                  <a:pt x="84" y="140"/>
                </a:lnTo>
                <a:lnTo>
                  <a:pt x="82" y="140"/>
                </a:lnTo>
                <a:lnTo>
                  <a:pt x="82" y="138"/>
                </a:lnTo>
                <a:lnTo>
                  <a:pt x="81" y="138"/>
                </a:lnTo>
                <a:lnTo>
                  <a:pt x="81" y="136"/>
                </a:lnTo>
                <a:lnTo>
                  <a:pt x="79" y="136"/>
                </a:lnTo>
                <a:lnTo>
                  <a:pt x="79" y="133"/>
                </a:lnTo>
                <a:lnTo>
                  <a:pt x="77" y="133"/>
                </a:lnTo>
                <a:lnTo>
                  <a:pt x="77" y="131"/>
                </a:lnTo>
                <a:lnTo>
                  <a:pt x="74" y="131"/>
                </a:lnTo>
                <a:lnTo>
                  <a:pt x="74" y="129"/>
                </a:lnTo>
                <a:lnTo>
                  <a:pt x="72" y="129"/>
                </a:lnTo>
                <a:lnTo>
                  <a:pt x="72" y="123"/>
                </a:lnTo>
                <a:lnTo>
                  <a:pt x="70" y="123"/>
                </a:lnTo>
                <a:lnTo>
                  <a:pt x="70" y="121"/>
                </a:lnTo>
                <a:lnTo>
                  <a:pt x="67" y="121"/>
                </a:lnTo>
                <a:lnTo>
                  <a:pt x="67" y="118"/>
                </a:lnTo>
                <a:lnTo>
                  <a:pt x="65" y="118"/>
                </a:lnTo>
                <a:lnTo>
                  <a:pt x="65" y="113"/>
                </a:lnTo>
                <a:lnTo>
                  <a:pt x="61" y="113"/>
                </a:lnTo>
                <a:lnTo>
                  <a:pt x="61" y="111"/>
                </a:lnTo>
                <a:lnTo>
                  <a:pt x="59" y="111"/>
                </a:lnTo>
                <a:lnTo>
                  <a:pt x="59" y="107"/>
                </a:lnTo>
                <a:lnTo>
                  <a:pt x="57" y="107"/>
                </a:lnTo>
                <a:lnTo>
                  <a:pt x="57" y="104"/>
                </a:lnTo>
                <a:lnTo>
                  <a:pt x="56" y="104"/>
                </a:lnTo>
                <a:lnTo>
                  <a:pt x="56" y="102"/>
                </a:lnTo>
                <a:lnTo>
                  <a:pt x="52" y="102"/>
                </a:lnTo>
                <a:lnTo>
                  <a:pt x="52" y="95"/>
                </a:lnTo>
                <a:lnTo>
                  <a:pt x="50" y="95"/>
                </a:lnTo>
                <a:lnTo>
                  <a:pt x="50" y="93"/>
                </a:lnTo>
                <a:lnTo>
                  <a:pt x="48" y="93"/>
                </a:lnTo>
                <a:lnTo>
                  <a:pt x="48" y="92"/>
                </a:lnTo>
                <a:lnTo>
                  <a:pt x="46" y="92"/>
                </a:lnTo>
                <a:lnTo>
                  <a:pt x="46" y="89"/>
                </a:lnTo>
                <a:lnTo>
                  <a:pt x="44" y="89"/>
                </a:lnTo>
                <a:lnTo>
                  <a:pt x="44" y="79"/>
                </a:lnTo>
                <a:lnTo>
                  <a:pt x="43" y="79"/>
                </a:lnTo>
                <a:lnTo>
                  <a:pt x="43" y="71"/>
                </a:lnTo>
                <a:lnTo>
                  <a:pt x="41" y="71"/>
                </a:lnTo>
                <a:lnTo>
                  <a:pt x="41" y="69"/>
                </a:lnTo>
                <a:lnTo>
                  <a:pt x="39" y="69"/>
                </a:lnTo>
                <a:lnTo>
                  <a:pt x="39" y="66"/>
                </a:lnTo>
                <a:lnTo>
                  <a:pt x="36" y="66"/>
                </a:lnTo>
                <a:lnTo>
                  <a:pt x="36" y="62"/>
                </a:lnTo>
                <a:lnTo>
                  <a:pt x="34" y="62"/>
                </a:lnTo>
                <a:lnTo>
                  <a:pt x="34" y="58"/>
                </a:lnTo>
                <a:lnTo>
                  <a:pt x="33" y="58"/>
                </a:lnTo>
                <a:lnTo>
                  <a:pt x="33" y="54"/>
                </a:lnTo>
                <a:lnTo>
                  <a:pt x="31" y="54"/>
                </a:lnTo>
                <a:lnTo>
                  <a:pt x="31" y="52"/>
                </a:lnTo>
                <a:lnTo>
                  <a:pt x="29" y="52"/>
                </a:lnTo>
                <a:lnTo>
                  <a:pt x="29" y="49"/>
                </a:lnTo>
                <a:lnTo>
                  <a:pt x="27" y="49"/>
                </a:lnTo>
                <a:lnTo>
                  <a:pt x="27" y="44"/>
                </a:lnTo>
                <a:lnTo>
                  <a:pt x="26" y="44"/>
                </a:lnTo>
                <a:lnTo>
                  <a:pt x="26" y="38"/>
                </a:lnTo>
                <a:lnTo>
                  <a:pt x="26" y="36"/>
                </a:lnTo>
                <a:lnTo>
                  <a:pt x="24" y="36"/>
                </a:lnTo>
                <a:lnTo>
                  <a:pt x="24" y="31"/>
                </a:lnTo>
                <a:lnTo>
                  <a:pt x="20" y="31"/>
                </a:lnTo>
                <a:lnTo>
                  <a:pt x="20" y="29"/>
                </a:lnTo>
                <a:lnTo>
                  <a:pt x="19" y="29"/>
                </a:lnTo>
                <a:lnTo>
                  <a:pt x="19" y="27"/>
                </a:lnTo>
                <a:lnTo>
                  <a:pt x="19" y="24"/>
                </a:lnTo>
                <a:lnTo>
                  <a:pt x="17" y="24"/>
                </a:lnTo>
                <a:lnTo>
                  <a:pt x="17" y="22"/>
                </a:lnTo>
                <a:lnTo>
                  <a:pt x="16" y="22"/>
                </a:lnTo>
                <a:lnTo>
                  <a:pt x="16" y="13"/>
                </a:lnTo>
                <a:lnTo>
                  <a:pt x="13" y="13"/>
                </a:lnTo>
                <a:lnTo>
                  <a:pt x="13" y="13"/>
                </a:lnTo>
                <a:lnTo>
                  <a:pt x="11" y="13"/>
                </a:lnTo>
                <a:lnTo>
                  <a:pt x="11" y="11"/>
                </a:lnTo>
                <a:lnTo>
                  <a:pt x="9" y="11"/>
                </a:lnTo>
                <a:lnTo>
                  <a:pt x="9" y="6"/>
                </a:lnTo>
                <a:lnTo>
                  <a:pt x="8" y="6"/>
                </a:lnTo>
                <a:lnTo>
                  <a:pt x="8" y="2"/>
                </a:lnTo>
                <a:lnTo>
                  <a:pt x="2" y="2"/>
                </a:lnTo>
                <a:lnTo>
                  <a:pt x="2" y="0"/>
                </a:lnTo>
                <a:lnTo>
                  <a:pt x="0" y="0"/>
                </a:lnTo>
              </a:path>
            </a:pathLst>
          </a:cu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cxnSp>
        <p:nvCxnSpPr>
          <p:cNvPr id="206" name="Straight Connector 205"/>
          <p:cNvCxnSpPr>
            <a:cxnSpLocks noChangeAspect="1"/>
          </p:cNvCxnSpPr>
          <p:nvPr/>
        </p:nvCxnSpPr>
        <p:spPr>
          <a:xfrm flipH="1">
            <a:off x="1551121" y="3646951"/>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cxnSpLocks noChangeAspect="1"/>
          </p:cNvCxnSpPr>
          <p:nvPr/>
        </p:nvCxnSpPr>
        <p:spPr>
          <a:xfrm flipH="1">
            <a:off x="1526758" y="3636010"/>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cxnSpLocks noChangeAspect="1"/>
          </p:cNvCxnSpPr>
          <p:nvPr/>
        </p:nvCxnSpPr>
        <p:spPr>
          <a:xfrm flipH="1">
            <a:off x="1502395" y="3574084"/>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cxnSpLocks noChangeAspect="1"/>
          </p:cNvCxnSpPr>
          <p:nvPr/>
        </p:nvCxnSpPr>
        <p:spPr>
          <a:xfrm flipH="1">
            <a:off x="1440643" y="3522355"/>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cxnSpLocks noChangeAspect="1"/>
          </p:cNvCxnSpPr>
          <p:nvPr/>
        </p:nvCxnSpPr>
        <p:spPr>
          <a:xfrm flipH="1">
            <a:off x="1402684" y="3419641"/>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cxnSpLocks noChangeAspect="1"/>
          </p:cNvCxnSpPr>
          <p:nvPr/>
        </p:nvCxnSpPr>
        <p:spPr>
          <a:xfrm flipH="1">
            <a:off x="1140391" y="2878456"/>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cxnSpLocks noChangeAspect="1"/>
          </p:cNvCxnSpPr>
          <p:nvPr/>
        </p:nvCxnSpPr>
        <p:spPr>
          <a:xfrm flipH="1">
            <a:off x="1065057" y="2646979"/>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cxnSpLocks noChangeAspect="1"/>
          </p:cNvCxnSpPr>
          <p:nvPr/>
        </p:nvCxnSpPr>
        <p:spPr>
          <a:xfrm flipH="1">
            <a:off x="857152" y="227176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14" name="Freeform 4"/>
          <p:cNvSpPr>
            <a:spLocks noChangeAspect="1"/>
          </p:cNvSpPr>
          <p:nvPr/>
        </p:nvSpPr>
        <p:spPr bwMode="auto">
          <a:xfrm>
            <a:off x="5364273" y="2328648"/>
            <a:ext cx="3242336" cy="2546932"/>
          </a:xfrm>
          <a:custGeom>
            <a:avLst/>
            <a:gdLst>
              <a:gd name="T0" fmla="*/ 237 w 257"/>
              <a:gd name="T1" fmla="*/ 192 h 204"/>
              <a:gd name="T2" fmla="*/ 218 w 257"/>
              <a:gd name="T3" fmla="*/ 188 h 204"/>
              <a:gd name="T4" fmla="*/ 212 w 257"/>
              <a:gd name="T5" fmla="*/ 181 h 204"/>
              <a:gd name="T6" fmla="*/ 199 w 257"/>
              <a:gd name="T7" fmla="*/ 179 h 204"/>
              <a:gd name="T8" fmla="*/ 195 w 257"/>
              <a:gd name="T9" fmla="*/ 176 h 204"/>
              <a:gd name="T10" fmla="*/ 185 w 257"/>
              <a:gd name="T11" fmla="*/ 175 h 204"/>
              <a:gd name="T12" fmla="*/ 183 w 257"/>
              <a:gd name="T13" fmla="*/ 172 h 204"/>
              <a:gd name="T14" fmla="*/ 174 w 257"/>
              <a:gd name="T15" fmla="*/ 171 h 204"/>
              <a:gd name="T16" fmla="*/ 166 w 257"/>
              <a:gd name="T17" fmla="*/ 166 h 204"/>
              <a:gd name="T18" fmla="*/ 160 w 257"/>
              <a:gd name="T19" fmla="*/ 164 h 204"/>
              <a:gd name="T20" fmla="*/ 158 w 257"/>
              <a:gd name="T21" fmla="*/ 160 h 204"/>
              <a:gd name="T22" fmla="*/ 149 w 257"/>
              <a:gd name="T23" fmla="*/ 159 h 204"/>
              <a:gd name="T24" fmla="*/ 147 w 257"/>
              <a:gd name="T25" fmla="*/ 156 h 204"/>
              <a:gd name="T26" fmla="*/ 142 w 257"/>
              <a:gd name="T27" fmla="*/ 154 h 204"/>
              <a:gd name="T28" fmla="*/ 139 w 257"/>
              <a:gd name="T29" fmla="*/ 151 h 204"/>
              <a:gd name="T30" fmla="*/ 133 w 257"/>
              <a:gd name="T31" fmla="*/ 147 h 204"/>
              <a:gd name="T32" fmla="*/ 131 w 257"/>
              <a:gd name="T33" fmla="*/ 143 h 204"/>
              <a:gd name="T34" fmla="*/ 127 w 257"/>
              <a:gd name="T35" fmla="*/ 141 h 204"/>
              <a:gd name="T36" fmla="*/ 125 w 257"/>
              <a:gd name="T37" fmla="*/ 136 h 204"/>
              <a:gd name="T38" fmla="*/ 119 w 257"/>
              <a:gd name="T39" fmla="*/ 134 h 204"/>
              <a:gd name="T40" fmla="*/ 117 w 257"/>
              <a:gd name="T41" fmla="*/ 131 h 204"/>
              <a:gd name="T42" fmla="*/ 113 w 257"/>
              <a:gd name="T43" fmla="*/ 129 h 204"/>
              <a:gd name="T44" fmla="*/ 111 w 257"/>
              <a:gd name="T45" fmla="*/ 126 h 204"/>
              <a:gd name="T46" fmla="*/ 105 w 257"/>
              <a:gd name="T47" fmla="*/ 124 h 204"/>
              <a:gd name="T48" fmla="*/ 103 w 257"/>
              <a:gd name="T49" fmla="*/ 122 h 204"/>
              <a:gd name="T50" fmla="*/ 99 w 257"/>
              <a:gd name="T51" fmla="*/ 120 h 204"/>
              <a:gd name="T52" fmla="*/ 96 w 257"/>
              <a:gd name="T53" fmla="*/ 115 h 204"/>
              <a:gd name="T54" fmla="*/ 92 w 257"/>
              <a:gd name="T55" fmla="*/ 114 h 204"/>
              <a:gd name="T56" fmla="*/ 91 w 257"/>
              <a:gd name="T57" fmla="*/ 110 h 204"/>
              <a:gd name="T58" fmla="*/ 87 w 257"/>
              <a:gd name="T59" fmla="*/ 107 h 204"/>
              <a:gd name="T60" fmla="*/ 86 w 257"/>
              <a:gd name="T61" fmla="*/ 103 h 204"/>
              <a:gd name="T62" fmla="*/ 79 w 257"/>
              <a:gd name="T63" fmla="*/ 101 h 204"/>
              <a:gd name="T64" fmla="*/ 77 w 257"/>
              <a:gd name="T65" fmla="*/ 94 h 204"/>
              <a:gd name="T66" fmla="*/ 74 w 257"/>
              <a:gd name="T67" fmla="*/ 93 h 204"/>
              <a:gd name="T68" fmla="*/ 73 w 257"/>
              <a:gd name="T69" fmla="*/ 89 h 204"/>
              <a:gd name="T70" fmla="*/ 70 w 257"/>
              <a:gd name="T71" fmla="*/ 87 h 204"/>
              <a:gd name="T72" fmla="*/ 69 w 257"/>
              <a:gd name="T73" fmla="*/ 83 h 204"/>
              <a:gd name="T74" fmla="*/ 66 w 257"/>
              <a:gd name="T75" fmla="*/ 81 h 204"/>
              <a:gd name="T76" fmla="*/ 65 w 257"/>
              <a:gd name="T77" fmla="*/ 75 h 204"/>
              <a:gd name="T78" fmla="*/ 60 w 257"/>
              <a:gd name="T79" fmla="*/ 71 h 204"/>
              <a:gd name="T80" fmla="*/ 59 w 257"/>
              <a:gd name="T81" fmla="*/ 65 h 204"/>
              <a:gd name="T82" fmla="*/ 57 w 257"/>
              <a:gd name="T83" fmla="*/ 63 h 204"/>
              <a:gd name="T84" fmla="*/ 56 w 257"/>
              <a:gd name="T85" fmla="*/ 59 h 204"/>
              <a:gd name="T86" fmla="*/ 52 w 257"/>
              <a:gd name="T87" fmla="*/ 55 h 204"/>
              <a:gd name="T88" fmla="*/ 50 w 257"/>
              <a:gd name="T89" fmla="*/ 51 h 204"/>
              <a:gd name="T90" fmla="*/ 47 w 257"/>
              <a:gd name="T91" fmla="*/ 48 h 204"/>
              <a:gd name="T92" fmla="*/ 41 w 257"/>
              <a:gd name="T93" fmla="*/ 44 h 204"/>
              <a:gd name="T94" fmla="*/ 40 w 257"/>
              <a:gd name="T95" fmla="*/ 37 h 204"/>
              <a:gd name="T96" fmla="*/ 35 w 257"/>
              <a:gd name="T97" fmla="*/ 34 h 204"/>
              <a:gd name="T98" fmla="*/ 33 w 257"/>
              <a:gd name="T99" fmla="*/ 31 h 204"/>
              <a:gd name="T100" fmla="*/ 30 w 257"/>
              <a:gd name="T101" fmla="*/ 29 h 204"/>
              <a:gd name="T102" fmla="*/ 29 w 257"/>
              <a:gd name="T103" fmla="*/ 26 h 204"/>
              <a:gd name="T104" fmla="*/ 25 w 257"/>
              <a:gd name="T105" fmla="*/ 24 h 204"/>
              <a:gd name="T106" fmla="*/ 20 w 257"/>
              <a:gd name="T107" fmla="*/ 19 h 204"/>
              <a:gd name="T108" fmla="*/ 18 w 257"/>
              <a:gd name="T109" fmla="*/ 16 h 204"/>
              <a:gd name="T110" fmla="*/ 14 w 257"/>
              <a:gd name="T111" fmla="*/ 12 h 204"/>
              <a:gd name="T112" fmla="*/ 10 w 257"/>
              <a:gd name="T113" fmla="*/ 9 h 204"/>
              <a:gd name="T114" fmla="*/ 8 w 257"/>
              <a:gd name="T115" fmla="*/ 4 h 204"/>
              <a:gd name="T116" fmla="*/ 4 w 257"/>
              <a:gd name="T117" fmla="*/ 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204">
                <a:moveTo>
                  <a:pt x="257" y="204"/>
                </a:moveTo>
                <a:lnTo>
                  <a:pt x="237" y="204"/>
                </a:lnTo>
                <a:lnTo>
                  <a:pt x="237" y="192"/>
                </a:lnTo>
                <a:lnTo>
                  <a:pt x="230" y="192"/>
                </a:lnTo>
                <a:lnTo>
                  <a:pt x="230" y="188"/>
                </a:lnTo>
                <a:lnTo>
                  <a:pt x="218" y="188"/>
                </a:lnTo>
                <a:lnTo>
                  <a:pt x="218" y="185"/>
                </a:lnTo>
                <a:lnTo>
                  <a:pt x="212" y="185"/>
                </a:lnTo>
                <a:lnTo>
                  <a:pt x="212" y="181"/>
                </a:lnTo>
                <a:lnTo>
                  <a:pt x="208" y="181"/>
                </a:lnTo>
                <a:lnTo>
                  <a:pt x="208" y="179"/>
                </a:lnTo>
                <a:lnTo>
                  <a:pt x="199" y="179"/>
                </a:lnTo>
                <a:lnTo>
                  <a:pt x="199" y="178"/>
                </a:lnTo>
                <a:lnTo>
                  <a:pt x="195" y="178"/>
                </a:lnTo>
                <a:lnTo>
                  <a:pt x="195" y="176"/>
                </a:lnTo>
                <a:lnTo>
                  <a:pt x="190" y="176"/>
                </a:lnTo>
                <a:lnTo>
                  <a:pt x="190" y="175"/>
                </a:lnTo>
                <a:lnTo>
                  <a:pt x="185" y="175"/>
                </a:lnTo>
                <a:lnTo>
                  <a:pt x="185" y="174"/>
                </a:lnTo>
                <a:lnTo>
                  <a:pt x="183" y="174"/>
                </a:lnTo>
                <a:lnTo>
                  <a:pt x="183" y="172"/>
                </a:lnTo>
                <a:lnTo>
                  <a:pt x="178" y="172"/>
                </a:lnTo>
                <a:lnTo>
                  <a:pt x="178" y="171"/>
                </a:lnTo>
                <a:lnTo>
                  <a:pt x="174" y="171"/>
                </a:lnTo>
                <a:lnTo>
                  <a:pt x="174" y="168"/>
                </a:lnTo>
                <a:lnTo>
                  <a:pt x="166" y="168"/>
                </a:lnTo>
                <a:lnTo>
                  <a:pt x="166" y="166"/>
                </a:lnTo>
                <a:lnTo>
                  <a:pt x="162" y="166"/>
                </a:lnTo>
                <a:lnTo>
                  <a:pt x="162" y="164"/>
                </a:lnTo>
                <a:lnTo>
                  <a:pt x="160" y="164"/>
                </a:lnTo>
                <a:lnTo>
                  <a:pt x="160" y="162"/>
                </a:lnTo>
                <a:lnTo>
                  <a:pt x="158" y="162"/>
                </a:lnTo>
                <a:lnTo>
                  <a:pt x="158" y="160"/>
                </a:lnTo>
                <a:lnTo>
                  <a:pt x="153" y="160"/>
                </a:lnTo>
                <a:lnTo>
                  <a:pt x="153" y="159"/>
                </a:lnTo>
                <a:lnTo>
                  <a:pt x="149" y="159"/>
                </a:lnTo>
                <a:lnTo>
                  <a:pt x="149" y="158"/>
                </a:lnTo>
                <a:lnTo>
                  <a:pt x="147" y="158"/>
                </a:lnTo>
                <a:lnTo>
                  <a:pt x="147" y="156"/>
                </a:lnTo>
                <a:lnTo>
                  <a:pt x="144" y="156"/>
                </a:lnTo>
                <a:lnTo>
                  <a:pt x="144" y="154"/>
                </a:lnTo>
                <a:lnTo>
                  <a:pt x="142" y="154"/>
                </a:lnTo>
                <a:lnTo>
                  <a:pt x="142" y="153"/>
                </a:lnTo>
                <a:lnTo>
                  <a:pt x="139" y="153"/>
                </a:lnTo>
                <a:lnTo>
                  <a:pt x="139" y="151"/>
                </a:lnTo>
                <a:lnTo>
                  <a:pt x="137" y="151"/>
                </a:lnTo>
                <a:lnTo>
                  <a:pt x="137" y="147"/>
                </a:lnTo>
                <a:lnTo>
                  <a:pt x="133" y="147"/>
                </a:lnTo>
                <a:lnTo>
                  <a:pt x="133" y="145"/>
                </a:lnTo>
                <a:lnTo>
                  <a:pt x="131" y="145"/>
                </a:lnTo>
                <a:lnTo>
                  <a:pt x="131" y="143"/>
                </a:lnTo>
                <a:lnTo>
                  <a:pt x="129" y="143"/>
                </a:lnTo>
                <a:lnTo>
                  <a:pt x="129" y="141"/>
                </a:lnTo>
                <a:lnTo>
                  <a:pt x="127" y="141"/>
                </a:lnTo>
                <a:lnTo>
                  <a:pt x="127" y="139"/>
                </a:lnTo>
                <a:lnTo>
                  <a:pt x="125" y="139"/>
                </a:lnTo>
                <a:lnTo>
                  <a:pt x="125" y="136"/>
                </a:lnTo>
                <a:lnTo>
                  <a:pt x="123" y="136"/>
                </a:lnTo>
                <a:lnTo>
                  <a:pt x="123" y="134"/>
                </a:lnTo>
                <a:lnTo>
                  <a:pt x="119" y="134"/>
                </a:lnTo>
                <a:lnTo>
                  <a:pt x="119" y="132"/>
                </a:lnTo>
                <a:lnTo>
                  <a:pt x="117" y="132"/>
                </a:lnTo>
                <a:lnTo>
                  <a:pt x="117" y="131"/>
                </a:lnTo>
                <a:lnTo>
                  <a:pt x="116" y="131"/>
                </a:lnTo>
                <a:lnTo>
                  <a:pt x="116" y="129"/>
                </a:lnTo>
                <a:lnTo>
                  <a:pt x="113" y="129"/>
                </a:lnTo>
                <a:lnTo>
                  <a:pt x="113" y="127"/>
                </a:lnTo>
                <a:lnTo>
                  <a:pt x="111" y="127"/>
                </a:lnTo>
                <a:lnTo>
                  <a:pt x="111" y="126"/>
                </a:lnTo>
                <a:lnTo>
                  <a:pt x="108" y="126"/>
                </a:lnTo>
                <a:lnTo>
                  <a:pt x="108" y="124"/>
                </a:lnTo>
                <a:lnTo>
                  <a:pt x="105" y="124"/>
                </a:lnTo>
                <a:lnTo>
                  <a:pt x="105" y="123"/>
                </a:lnTo>
                <a:lnTo>
                  <a:pt x="103" y="123"/>
                </a:lnTo>
                <a:lnTo>
                  <a:pt x="103" y="122"/>
                </a:lnTo>
                <a:lnTo>
                  <a:pt x="102" y="122"/>
                </a:lnTo>
                <a:lnTo>
                  <a:pt x="102" y="120"/>
                </a:lnTo>
                <a:lnTo>
                  <a:pt x="99" y="120"/>
                </a:lnTo>
                <a:lnTo>
                  <a:pt x="99" y="118"/>
                </a:lnTo>
                <a:lnTo>
                  <a:pt x="96" y="118"/>
                </a:lnTo>
                <a:lnTo>
                  <a:pt x="96" y="115"/>
                </a:lnTo>
                <a:lnTo>
                  <a:pt x="94" y="115"/>
                </a:lnTo>
                <a:lnTo>
                  <a:pt x="94" y="114"/>
                </a:lnTo>
                <a:lnTo>
                  <a:pt x="92" y="114"/>
                </a:lnTo>
                <a:lnTo>
                  <a:pt x="92" y="112"/>
                </a:lnTo>
                <a:lnTo>
                  <a:pt x="91" y="112"/>
                </a:lnTo>
                <a:lnTo>
                  <a:pt x="91" y="110"/>
                </a:lnTo>
                <a:lnTo>
                  <a:pt x="89" y="110"/>
                </a:lnTo>
                <a:lnTo>
                  <a:pt x="89" y="107"/>
                </a:lnTo>
                <a:lnTo>
                  <a:pt x="87" y="107"/>
                </a:lnTo>
                <a:lnTo>
                  <a:pt x="87" y="105"/>
                </a:lnTo>
                <a:lnTo>
                  <a:pt x="86" y="105"/>
                </a:lnTo>
                <a:lnTo>
                  <a:pt x="86" y="103"/>
                </a:lnTo>
                <a:lnTo>
                  <a:pt x="84" y="103"/>
                </a:lnTo>
                <a:lnTo>
                  <a:pt x="84" y="101"/>
                </a:lnTo>
                <a:lnTo>
                  <a:pt x="79" y="101"/>
                </a:lnTo>
                <a:lnTo>
                  <a:pt x="79" y="98"/>
                </a:lnTo>
                <a:lnTo>
                  <a:pt x="77" y="98"/>
                </a:lnTo>
                <a:lnTo>
                  <a:pt x="77" y="94"/>
                </a:lnTo>
                <a:lnTo>
                  <a:pt x="76" y="94"/>
                </a:lnTo>
                <a:lnTo>
                  <a:pt x="76" y="93"/>
                </a:lnTo>
                <a:lnTo>
                  <a:pt x="74" y="93"/>
                </a:lnTo>
                <a:lnTo>
                  <a:pt x="74" y="91"/>
                </a:lnTo>
                <a:lnTo>
                  <a:pt x="73" y="91"/>
                </a:lnTo>
                <a:lnTo>
                  <a:pt x="73" y="89"/>
                </a:lnTo>
                <a:lnTo>
                  <a:pt x="71" y="89"/>
                </a:lnTo>
                <a:lnTo>
                  <a:pt x="71" y="87"/>
                </a:lnTo>
                <a:lnTo>
                  <a:pt x="70" y="87"/>
                </a:lnTo>
                <a:lnTo>
                  <a:pt x="70" y="85"/>
                </a:lnTo>
                <a:lnTo>
                  <a:pt x="69" y="85"/>
                </a:lnTo>
                <a:lnTo>
                  <a:pt x="69" y="83"/>
                </a:lnTo>
                <a:lnTo>
                  <a:pt x="67" y="83"/>
                </a:lnTo>
                <a:lnTo>
                  <a:pt x="67" y="81"/>
                </a:lnTo>
                <a:lnTo>
                  <a:pt x="66" y="81"/>
                </a:lnTo>
                <a:lnTo>
                  <a:pt x="66" y="78"/>
                </a:lnTo>
                <a:lnTo>
                  <a:pt x="65" y="78"/>
                </a:lnTo>
                <a:lnTo>
                  <a:pt x="65" y="75"/>
                </a:lnTo>
                <a:lnTo>
                  <a:pt x="64" y="75"/>
                </a:lnTo>
                <a:lnTo>
                  <a:pt x="64" y="71"/>
                </a:lnTo>
                <a:lnTo>
                  <a:pt x="60" y="71"/>
                </a:lnTo>
                <a:lnTo>
                  <a:pt x="60" y="68"/>
                </a:lnTo>
                <a:lnTo>
                  <a:pt x="59" y="68"/>
                </a:lnTo>
                <a:lnTo>
                  <a:pt x="59" y="65"/>
                </a:lnTo>
                <a:lnTo>
                  <a:pt x="58" y="65"/>
                </a:lnTo>
                <a:lnTo>
                  <a:pt x="58" y="63"/>
                </a:lnTo>
                <a:lnTo>
                  <a:pt x="57" y="63"/>
                </a:lnTo>
                <a:lnTo>
                  <a:pt x="57" y="60"/>
                </a:lnTo>
                <a:lnTo>
                  <a:pt x="56" y="60"/>
                </a:lnTo>
                <a:lnTo>
                  <a:pt x="56" y="59"/>
                </a:lnTo>
                <a:lnTo>
                  <a:pt x="54" y="59"/>
                </a:lnTo>
                <a:lnTo>
                  <a:pt x="54" y="55"/>
                </a:lnTo>
                <a:lnTo>
                  <a:pt x="52" y="55"/>
                </a:lnTo>
                <a:lnTo>
                  <a:pt x="52" y="53"/>
                </a:lnTo>
                <a:lnTo>
                  <a:pt x="50" y="53"/>
                </a:lnTo>
                <a:lnTo>
                  <a:pt x="50" y="51"/>
                </a:lnTo>
                <a:lnTo>
                  <a:pt x="47" y="51"/>
                </a:lnTo>
                <a:cubicBezTo>
                  <a:pt x="47" y="51"/>
                  <a:pt x="46" y="50"/>
                  <a:pt x="47" y="50"/>
                </a:cubicBezTo>
                <a:cubicBezTo>
                  <a:pt x="47" y="50"/>
                  <a:pt x="47" y="48"/>
                  <a:pt x="47" y="48"/>
                </a:cubicBezTo>
                <a:lnTo>
                  <a:pt x="43" y="48"/>
                </a:lnTo>
                <a:lnTo>
                  <a:pt x="43" y="44"/>
                </a:lnTo>
                <a:lnTo>
                  <a:pt x="41" y="44"/>
                </a:lnTo>
                <a:lnTo>
                  <a:pt x="41" y="39"/>
                </a:lnTo>
                <a:lnTo>
                  <a:pt x="40" y="39"/>
                </a:lnTo>
                <a:lnTo>
                  <a:pt x="40" y="37"/>
                </a:lnTo>
                <a:lnTo>
                  <a:pt x="38" y="37"/>
                </a:lnTo>
                <a:lnTo>
                  <a:pt x="38" y="34"/>
                </a:lnTo>
                <a:lnTo>
                  <a:pt x="35" y="34"/>
                </a:lnTo>
                <a:lnTo>
                  <a:pt x="35" y="33"/>
                </a:lnTo>
                <a:lnTo>
                  <a:pt x="33" y="33"/>
                </a:lnTo>
                <a:lnTo>
                  <a:pt x="33" y="31"/>
                </a:lnTo>
                <a:lnTo>
                  <a:pt x="32" y="31"/>
                </a:lnTo>
                <a:lnTo>
                  <a:pt x="32" y="29"/>
                </a:lnTo>
                <a:lnTo>
                  <a:pt x="30" y="29"/>
                </a:lnTo>
                <a:lnTo>
                  <a:pt x="30" y="28"/>
                </a:lnTo>
                <a:lnTo>
                  <a:pt x="29" y="28"/>
                </a:lnTo>
                <a:lnTo>
                  <a:pt x="29" y="26"/>
                </a:lnTo>
                <a:lnTo>
                  <a:pt x="26" y="26"/>
                </a:lnTo>
                <a:lnTo>
                  <a:pt x="26" y="24"/>
                </a:lnTo>
                <a:lnTo>
                  <a:pt x="25" y="24"/>
                </a:lnTo>
                <a:lnTo>
                  <a:pt x="25" y="22"/>
                </a:lnTo>
                <a:lnTo>
                  <a:pt x="20" y="22"/>
                </a:lnTo>
                <a:lnTo>
                  <a:pt x="20" y="19"/>
                </a:lnTo>
                <a:lnTo>
                  <a:pt x="19" y="19"/>
                </a:lnTo>
                <a:lnTo>
                  <a:pt x="19" y="16"/>
                </a:lnTo>
                <a:lnTo>
                  <a:pt x="18" y="16"/>
                </a:lnTo>
                <a:lnTo>
                  <a:pt x="18" y="14"/>
                </a:lnTo>
                <a:lnTo>
                  <a:pt x="14" y="14"/>
                </a:lnTo>
                <a:lnTo>
                  <a:pt x="14" y="12"/>
                </a:lnTo>
                <a:lnTo>
                  <a:pt x="12" y="12"/>
                </a:lnTo>
                <a:lnTo>
                  <a:pt x="12" y="9"/>
                </a:lnTo>
                <a:lnTo>
                  <a:pt x="10" y="9"/>
                </a:lnTo>
                <a:lnTo>
                  <a:pt x="10" y="7"/>
                </a:lnTo>
                <a:lnTo>
                  <a:pt x="8" y="7"/>
                </a:lnTo>
                <a:lnTo>
                  <a:pt x="8" y="4"/>
                </a:lnTo>
                <a:lnTo>
                  <a:pt x="6" y="4"/>
                </a:lnTo>
                <a:lnTo>
                  <a:pt x="6" y="2"/>
                </a:lnTo>
                <a:lnTo>
                  <a:pt x="4" y="2"/>
                </a:lnTo>
                <a:lnTo>
                  <a:pt x="4"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cxnSp>
        <p:nvCxnSpPr>
          <p:cNvPr id="215" name="Straight Connector 214"/>
          <p:cNvCxnSpPr>
            <a:cxnSpLocks noChangeAspect="1"/>
          </p:cNvCxnSpPr>
          <p:nvPr/>
        </p:nvCxnSpPr>
        <p:spPr>
          <a:xfrm flipH="1">
            <a:off x="7256521" y="3893530"/>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cxnSpLocks noChangeAspect="1"/>
          </p:cNvCxnSpPr>
          <p:nvPr/>
        </p:nvCxnSpPr>
        <p:spPr>
          <a:xfrm flipH="1">
            <a:off x="7055249" y="378063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a:cxnSpLocks noChangeAspect="1"/>
          </p:cNvCxnSpPr>
          <p:nvPr/>
        </p:nvCxnSpPr>
        <p:spPr>
          <a:xfrm flipH="1">
            <a:off x="6990903" y="3758934"/>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cxnSpLocks noChangeAspect="1"/>
          </p:cNvCxnSpPr>
          <p:nvPr/>
        </p:nvCxnSpPr>
        <p:spPr>
          <a:xfrm flipH="1">
            <a:off x="6907693" y="3702573"/>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cxnSpLocks noChangeAspect="1"/>
          </p:cNvCxnSpPr>
          <p:nvPr/>
        </p:nvCxnSpPr>
        <p:spPr>
          <a:xfrm flipH="1">
            <a:off x="6513527" y="3290142"/>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cxnSpLocks noChangeAspect="1"/>
          </p:cNvCxnSpPr>
          <p:nvPr/>
        </p:nvCxnSpPr>
        <p:spPr>
          <a:xfrm flipH="1">
            <a:off x="6386516" y="3220247"/>
            <a:ext cx="1" cy="966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21" name="Freeform 5"/>
          <p:cNvSpPr>
            <a:spLocks noChangeAspect="1"/>
          </p:cNvSpPr>
          <p:nvPr/>
        </p:nvSpPr>
        <p:spPr bwMode="auto">
          <a:xfrm>
            <a:off x="5375619" y="2328648"/>
            <a:ext cx="3252656" cy="2207524"/>
          </a:xfrm>
          <a:custGeom>
            <a:avLst/>
            <a:gdLst>
              <a:gd name="T0" fmla="*/ 226 w 258"/>
              <a:gd name="T1" fmla="*/ 168 h 173"/>
              <a:gd name="T2" fmla="*/ 215 w 258"/>
              <a:gd name="T3" fmla="*/ 167 h 173"/>
              <a:gd name="T4" fmla="*/ 210 w 258"/>
              <a:gd name="T5" fmla="*/ 161 h 173"/>
              <a:gd name="T6" fmla="*/ 197 w 258"/>
              <a:gd name="T7" fmla="*/ 159 h 173"/>
              <a:gd name="T8" fmla="*/ 193 w 258"/>
              <a:gd name="T9" fmla="*/ 155 h 173"/>
              <a:gd name="T10" fmla="*/ 186 w 258"/>
              <a:gd name="T11" fmla="*/ 152 h 173"/>
              <a:gd name="T12" fmla="*/ 184 w 258"/>
              <a:gd name="T13" fmla="*/ 148 h 173"/>
              <a:gd name="T14" fmla="*/ 179 w 258"/>
              <a:gd name="T15" fmla="*/ 147 h 173"/>
              <a:gd name="T16" fmla="*/ 174 w 258"/>
              <a:gd name="T17" fmla="*/ 143 h 173"/>
              <a:gd name="T18" fmla="*/ 164 w 258"/>
              <a:gd name="T19" fmla="*/ 141 h 173"/>
              <a:gd name="T20" fmla="*/ 161 w 258"/>
              <a:gd name="T21" fmla="*/ 137 h 173"/>
              <a:gd name="T22" fmla="*/ 153 w 258"/>
              <a:gd name="T23" fmla="*/ 135 h 173"/>
              <a:gd name="T24" fmla="*/ 150 w 258"/>
              <a:gd name="T25" fmla="*/ 130 h 173"/>
              <a:gd name="T26" fmla="*/ 141 w 258"/>
              <a:gd name="T27" fmla="*/ 128 h 173"/>
              <a:gd name="T28" fmla="*/ 139 w 258"/>
              <a:gd name="T29" fmla="*/ 125 h 173"/>
              <a:gd name="T30" fmla="*/ 132 w 258"/>
              <a:gd name="T31" fmla="*/ 124 h 173"/>
              <a:gd name="T32" fmla="*/ 127 w 258"/>
              <a:gd name="T33" fmla="*/ 119 h 173"/>
              <a:gd name="T34" fmla="*/ 120 w 258"/>
              <a:gd name="T35" fmla="*/ 117 h 173"/>
              <a:gd name="T36" fmla="*/ 119 w 258"/>
              <a:gd name="T37" fmla="*/ 112 h 173"/>
              <a:gd name="T38" fmla="*/ 116 w 258"/>
              <a:gd name="T39" fmla="*/ 111 h 173"/>
              <a:gd name="T40" fmla="*/ 114 w 258"/>
              <a:gd name="T41" fmla="*/ 105 h 173"/>
              <a:gd name="T42" fmla="*/ 109 w 258"/>
              <a:gd name="T43" fmla="*/ 104 h 173"/>
              <a:gd name="T44" fmla="*/ 106 w 258"/>
              <a:gd name="T45" fmla="*/ 102 h 173"/>
              <a:gd name="T46" fmla="*/ 104 w 258"/>
              <a:gd name="T47" fmla="*/ 95 h 173"/>
              <a:gd name="T48" fmla="*/ 98 w 258"/>
              <a:gd name="T49" fmla="*/ 94 h 173"/>
              <a:gd name="T50" fmla="*/ 96 w 258"/>
              <a:gd name="T51" fmla="*/ 89 h 173"/>
              <a:gd name="T52" fmla="*/ 89 w 258"/>
              <a:gd name="T53" fmla="*/ 84 h 173"/>
              <a:gd name="T54" fmla="*/ 85 w 258"/>
              <a:gd name="T55" fmla="*/ 81 h 173"/>
              <a:gd name="T56" fmla="*/ 80 w 258"/>
              <a:gd name="T57" fmla="*/ 78 h 173"/>
              <a:gd name="T58" fmla="*/ 77 w 258"/>
              <a:gd name="T59" fmla="*/ 75 h 173"/>
              <a:gd name="T60" fmla="*/ 74 w 258"/>
              <a:gd name="T61" fmla="*/ 72 h 173"/>
              <a:gd name="T62" fmla="*/ 71 w 258"/>
              <a:gd name="T63" fmla="*/ 66 h 173"/>
              <a:gd name="T64" fmla="*/ 68 w 258"/>
              <a:gd name="T65" fmla="*/ 65 h 173"/>
              <a:gd name="T66" fmla="*/ 66 w 258"/>
              <a:gd name="T67" fmla="*/ 58 h 173"/>
              <a:gd name="T68" fmla="*/ 61 w 258"/>
              <a:gd name="T69" fmla="*/ 57 h 173"/>
              <a:gd name="T70" fmla="*/ 59 w 258"/>
              <a:gd name="T71" fmla="*/ 51 h 173"/>
              <a:gd name="T72" fmla="*/ 52 w 258"/>
              <a:gd name="T73" fmla="*/ 46 h 173"/>
              <a:gd name="T74" fmla="*/ 50 w 258"/>
              <a:gd name="T75" fmla="*/ 42 h 173"/>
              <a:gd name="T76" fmla="*/ 44 w 258"/>
              <a:gd name="T77" fmla="*/ 40 h 173"/>
              <a:gd name="T78" fmla="*/ 41 w 258"/>
              <a:gd name="T79" fmla="*/ 34 h 173"/>
              <a:gd name="T80" fmla="*/ 37 w 258"/>
              <a:gd name="T81" fmla="*/ 32 h 173"/>
              <a:gd name="T82" fmla="*/ 35 w 258"/>
              <a:gd name="T83" fmla="*/ 28 h 173"/>
              <a:gd name="T84" fmla="*/ 30 w 258"/>
              <a:gd name="T85" fmla="*/ 25 h 173"/>
              <a:gd name="T86" fmla="*/ 29 w 258"/>
              <a:gd name="T87" fmla="*/ 20 h 173"/>
              <a:gd name="T88" fmla="*/ 22 w 258"/>
              <a:gd name="T89" fmla="*/ 17 h 173"/>
              <a:gd name="T90" fmla="*/ 20 w 258"/>
              <a:gd name="T91" fmla="*/ 10 h 173"/>
              <a:gd name="T92" fmla="*/ 15 w 258"/>
              <a:gd name="T93" fmla="*/ 7 h 173"/>
              <a:gd name="T94" fmla="*/ 7 w 258"/>
              <a:gd name="T95" fmla="*/ 2 h 173"/>
              <a:gd name="T96" fmla="*/ 0 w 258"/>
              <a:gd name="T9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 h="173">
                <a:moveTo>
                  <a:pt x="258" y="173"/>
                </a:moveTo>
                <a:lnTo>
                  <a:pt x="226" y="173"/>
                </a:lnTo>
                <a:lnTo>
                  <a:pt x="226" y="168"/>
                </a:lnTo>
                <a:lnTo>
                  <a:pt x="221" y="168"/>
                </a:lnTo>
                <a:lnTo>
                  <a:pt x="221" y="167"/>
                </a:lnTo>
                <a:lnTo>
                  <a:pt x="215" y="167"/>
                </a:lnTo>
                <a:lnTo>
                  <a:pt x="215" y="162"/>
                </a:lnTo>
                <a:lnTo>
                  <a:pt x="210" y="162"/>
                </a:lnTo>
                <a:lnTo>
                  <a:pt x="210" y="161"/>
                </a:lnTo>
                <a:lnTo>
                  <a:pt x="199" y="161"/>
                </a:lnTo>
                <a:lnTo>
                  <a:pt x="199" y="159"/>
                </a:lnTo>
                <a:lnTo>
                  <a:pt x="197" y="159"/>
                </a:lnTo>
                <a:lnTo>
                  <a:pt x="197" y="156"/>
                </a:lnTo>
                <a:lnTo>
                  <a:pt x="193" y="156"/>
                </a:lnTo>
                <a:lnTo>
                  <a:pt x="193" y="155"/>
                </a:lnTo>
                <a:lnTo>
                  <a:pt x="190" y="155"/>
                </a:lnTo>
                <a:lnTo>
                  <a:pt x="190" y="152"/>
                </a:lnTo>
                <a:lnTo>
                  <a:pt x="186" y="152"/>
                </a:lnTo>
                <a:lnTo>
                  <a:pt x="186" y="150"/>
                </a:lnTo>
                <a:lnTo>
                  <a:pt x="184" y="150"/>
                </a:lnTo>
                <a:lnTo>
                  <a:pt x="184" y="148"/>
                </a:lnTo>
                <a:lnTo>
                  <a:pt x="182" y="148"/>
                </a:lnTo>
                <a:lnTo>
                  <a:pt x="182" y="147"/>
                </a:lnTo>
                <a:lnTo>
                  <a:pt x="179" y="147"/>
                </a:lnTo>
                <a:lnTo>
                  <a:pt x="179" y="145"/>
                </a:lnTo>
                <a:lnTo>
                  <a:pt x="174" y="145"/>
                </a:lnTo>
                <a:lnTo>
                  <a:pt x="174" y="143"/>
                </a:lnTo>
                <a:lnTo>
                  <a:pt x="172" y="143"/>
                </a:lnTo>
                <a:lnTo>
                  <a:pt x="172" y="141"/>
                </a:lnTo>
                <a:lnTo>
                  <a:pt x="164" y="141"/>
                </a:lnTo>
                <a:lnTo>
                  <a:pt x="164" y="139"/>
                </a:lnTo>
                <a:lnTo>
                  <a:pt x="161" y="139"/>
                </a:lnTo>
                <a:lnTo>
                  <a:pt x="161" y="137"/>
                </a:lnTo>
                <a:lnTo>
                  <a:pt x="156" y="137"/>
                </a:lnTo>
                <a:lnTo>
                  <a:pt x="156" y="135"/>
                </a:lnTo>
                <a:lnTo>
                  <a:pt x="153" y="135"/>
                </a:lnTo>
                <a:lnTo>
                  <a:pt x="153" y="133"/>
                </a:lnTo>
                <a:lnTo>
                  <a:pt x="150" y="133"/>
                </a:lnTo>
                <a:lnTo>
                  <a:pt x="150" y="130"/>
                </a:lnTo>
                <a:lnTo>
                  <a:pt x="143" y="130"/>
                </a:lnTo>
                <a:lnTo>
                  <a:pt x="143" y="128"/>
                </a:lnTo>
                <a:lnTo>
                  <a:pt x="141" y="128"/>
                </a:lnTo>
                <a:lnTo>
                  <a:pt x="141" y="126"/>
                </a:lnTo>
                <a:lnTo>
                  <a:pt x="139" y="126"/>
                </a:lnTo>
                <a:lnTo>
                  <a:pt x="139" y="125"/>
                </a:lnTo>
                <a:lnTo>
                  <a:pt x="134" y="125"/>
                </a:lnTo>
                <a:lnTo>
                  <a:pt x="134" y="124"/>
                </a:lnTo>
                <a:lnTo>
                  <a:pt x="132" y="124"/>
                </a:lnTo>
                <a:lnTo>
                  <a:pt x="132" y="122"/>
                </a:lnTo>
                <a:lnTo>
                  <a:pt x="127" y="122"/>
                </a:lnTo>
                <a:cubicBezTo>
                  <a:pt x="128" y="122"/>
                  <a:pt x="127" y="119"/>
                  <a:pt x="127" y="119"/>
                </a:cubicBezTo>
                <a:lnTo>
                  <a:pt x="125" y="119"/>
                </a:lnTo>
                <a:lnTo>
                  <a:pt x="125" y="117"/>
                </a:lnTo>
                <a:lnTo>
                  <a:pt x="120" y="117"/>
                </a:lnTo>
                <a:lnTo>
                  <a:pt x="120" y="114"/>
                </a:lnTo>
                <a:lnTo>
                  <a:pt x="119" y="114"/>
                </a:lnTo>
                <a:lnTo>
                  <a:pt x="119" y="112"/>
                </a:lnTo>
                <a:lnTo>
                  <a:pt x="117" y="112"/>
                </a:lnTo>
                <a:lnTo>
                  <a:pt x="117" y="111"/>
                </a:lnTo>
                <a:lnTo>
                  <a:pt x="116" y="111"/>
                </a:lnTo>
                <a:lnTo>
                  <a:pt x="116" y="108"/>
                </a:lnTo>
                <a:lnTo>
                  <a:pt x="114" y="108"/>
                </a:lnTo>
                <a:lnTo>
                  <a:pt x="114" y="105"/>
                </a:lnTo>
                <a:lnTo>
                  <a:pt x="111" y="105"/>
                </a:lnTo>
                <a:lnTo>
                  <a:pt x="111" y="104"/>
                </a:lnTo>
                <a:lnTo>
                  <a:pt x="109" y="104"/>
                </a:lnTo>
                <a:lnTo>
                  <a:pt x="109" y="102"/>
                </a:lnTo>
                <a:lnTo>
                  <a:pt x="107" y="102"/>
                </a:lnTo>
                <a:lnTo>
                  <a:pt x="106" y="102"/>
                </a:lnTo>
                <a:lnTo>
                  <a:pt x="106" y="98"/>
                </a:lnTo>
                <a:lnTo>
                  <a:pt x="104" y="98"/>
                </a:lnTo>
                <a:lnTo>
                  <a:pt x="104" y="95"/>
                </a:lnTo>
                <a:lnTo>
                  <a:pt x="102" y="95"/>
                </a:lnTo>
                <a:lnTo>
                  <a:pt x="102" y="94"/>
                </a:lnTo>
                <a:lnTo>
                  <a:pt x="98" y="94"/>
                </a:lnTo>
                <a:lnTo>
                  <a:pt x="98" y="93"/>
                </a:lnTo>
                <a:lnTo>
                  <a:pt x="96" y="93"/>
                </a:lnTo>
                <a:lnTo>
                  <a:pt x="96" y="89"/>
                </a:lnTo>
                <a:lnTo>
                  <a:pt x="91" y="89"/>
                </a:lnTo>
                <a:lnTo>
                  <a:pt x="91" y="84"/>
                </a:lnTo>
                <a:lnTo>
                  <a:pt x="89" y="84"/>
                </a:lnTo>
                <a:lnTo>
                  <a:pt x="89" y="83"/>
                </a:lnTo>
                <a:lnTo>
                  <a:pt x="85" y="83"/>
                </a:lnTo>
                <a:lnTo>
                  <a:pt x="85" y="81"/>
                </a:lnTo>
                <a:lnTo>
                  <a:pt x="83" y="81"/>
                </a:lnTo>
                <a:lnTo>
                  <a:pt x="83" y="78"/>
                </a:lnTo>
                <a:lnTo>
                  <a:pt x="80" y="78"/>
                </a:lnTo>
                <a:lnTo>
                  <a:pt x="80" y="76"/>
                </a:lnTo>
                <a:lnTo>
                  <a:pt x="77" y="76"/>
                </a:lnTo>
                <a:lnTo>
                  <a:pt x="77" y="75"/>
                </a:lnTo>
                <a:lnTo>
                  <a:pt x="75" y="75"/>
                </a:lnTo>
                <a:lnTo>
                  <a:pt x="75" y="72"/>
                </a:lnTo>
                <a:lnTo>
                  <a:pt x="74" y="72"/>
                </a:lnTo>
                <a:lnTo>
                  <a:pt x="74" y="68"/>
                </a:lnTo>
                <a:lnTo>
                  <a:pt x="71" y="68"/>
                </a:lnTo>
                <a:lnTo>
                  <a:pt x="71" y="66"/>
                </a:lnTo>
                <a:lnTo>
                  <a:pt x="70" y="66"/>
                </a:lnTo>
                <a:lnTo>
                  <a:pt x="70" y="65"/>
                </a:lnTo>
                <a:lnTo>
                  <a:pt x="68" y="65"/>
                </a:lnTo>
                <a:lnTo>
                  <a:pt x="68" y="61"/>
                </a:lnTo>
                <a:lnTo>
                  <a:pt x="66" y="61"/>
                </a:lnTo>
                <a:lnTo>
                  <a:pt x="66" y="58"/>
                </a:lnTo>
                <a:lnTo>
                  <a:pt x="64" y="58"/>
                </a:lnTo>
                <a:lnTo>
                  <a:pt x="64" y="57"/>
                </a:lnTo>
                <a:lnTo>
                  <a:pt x="61" y="57"/>
                </a:lnTo>
                <a:lnTo>
                  <a:pt x="61" y="53"/>
                </a:lnTo>
                <a:lnTo>
                  <a:pt x="59" y="53"/>
                </a:lnTo>
                <a:lnTo>
                  <a:pt x="59" y="51"/>
                </a:lnTo>
                <a:lnTo>
                  <a:pt x="55" y="51"/>
                </a:lnTo>
                <a:lnTo>
                  <a:pt x="55" y="46"/>
                </a:lnTo>
                <a:lnTo>
                  <a:pt x="52" y="46"/>
                </a:lnTo>
                <a:lnTo>
                  <a:pt x="52" y="45"/>
                </a:lnTo>
                <a:lnTo>
                  <a:pt x="50" y="45"/>
                </a:lnTo>
                <a:lnTo>
                  <a:pt x="50" y="42"/>
                </a:lnTo>
                <a:lnTo>
                  <a:pt x="47" y="42"/>
                </a:lnTo>
                <a:lnTo>
                  <a:pt x="47" y="40"/>
                </a:lnTo>
                <a:lnTo>
                  <a:pt x="44" y="40"/>
                </a:lnTo>
                <a:lnTo>
                  <a:pt x="44" y="37"/>
                </a:lnTo>
                <a:lnTo>
                  <a:pt x="41" y="37"/>
                </a:lnTo>
                <a:lnTo>
                  <a:pt x="41" y="34"/>
                </a:lnTo>
                <a:lnTo>
                  <a:pt x="39" y="34"/>
                </a:lnTo>
                <a:lnTo>
                  <a:pt x="39" y="32"/>
                </a:lnTo>
                <a:lnTo>
                  <a:pt x="37" y="32"/>
                </a:lnTo>
                <a:lnTo>
                  <a:pt x="37" y="30"/>
                </a:lnTo>
                <a:lnTo>
                  <a:pt x="35" y="30"/>
                </a:lnTo>
                <a:lnTo>
                  <a:pt x="35" y="28"/>
                </a:lnTo>
                <a:lnTo>
                  <a:pt x="34" y="28"/>
                </a:lnTo>
                <a:lnTo>
                  <a:pt x="34" y="25"/>
                </a:lnTo>
                <a:lnTo>
                  <a:pt x="30" y="25"/>
                </a:lnTo>
                <a:lnTo>
                  <a:pt x="30" y="23"/>
                </a:lnTo>
                <a:lnTo>
                  <a:pt x="29" y="23"/>
                </a:lnTo>
                <a:lnTo>
                  <a:pt x="29" y="20"/>
                </a:lnTo>
                <a:lnTo>
                  <a:pt x="27" y="20"/>
                </a:lnTo>
                <a:lnTo>
                  <a:pt x="27" y="17"/>
                </a:lnTo>
                <a:lnTo>
                  <a:pt x="22" y="17"/>
                </a:lnTo>
                <a:lnTo>
                  <a:pt x="22" y="13"/>
                </a:lnTo>
                <a:lnTo>
                  <a:pt x="20" y="13"/>
                </a:lnTo>
                <a:lnTo>
                  <a:pt x="20" y="10"/>
                </a:lnTo>
                <a:lnTo>
                  <a:pt x="17" y="10"/>
                </a:lnTo>
                <a:lnTo>
                  <a:pt x="17" y="7"/>
                </a:lnTo>
                <a:lnTo>
                  <a:pt x="15" y="7"/>
                </a:lnTo>
                <a:lnTo>
                  <a:pt x="15" y="4"/>
                </a:lnTo>
                <a:lnTo>
                  <a:pt x="7" y="4"/>
                </a:lnTo>
                <a:lnTo>
                  <a:pt x="7" y="2"/>
                </a:lnTo>
                <a:lnTo>
                  <a:pt x="2" y="2"/>
                </a:lnTo>
                <a:lnTo>
                  <a:pt x="2" y="0"/>
                </a:lnTo>
                <a:lnTo>
                  <a:pt x="0" y="0"/>
                </a:lnTo>
              </a:path>
            </a:pathLst>
          </a:cu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Tree>
    <p:custDataLst>
      <p:tags r:id="rId1"/>
    </p:custDataLst>
    <p:extLst>
      <p:ext uri="{BB962C8B-B14F-4D97-AF65-F5344CB8AC3E}">
        <p14:creationId xmlns:p14="http://schemas.microsoft.com/office/powerpoint/2010/main" val="4260992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3506: Treatment outcome according to </a:t>
            </a:r>
            <a:r>
              <a:rPr lang="en-US" sz="1800" dirty="0" smtClean="0"/>
              <a:t>tumor</a:t>
            </a:r>
            <a:r>
              <a:rPr lang="en-GB" sz="1800" dirty="0" smtClean="0"/>
              <a:t> </a:t>
            </a:r>
            <a:r>
              <a:rPr lang="en-GB" sz="1800" i="1" dirty="0" smtClean="0"/>
              <a:t>RAS</a:t>
            </a:r>
            <a:r>
              <a:rPr lang="en-GB" sz="1800" dirty="0" smtClean="0"/>
              <a:t> mutation status in CRYSTAL study patients with metastatic colorectal cancer (</a:t>
            </a:r>
            <a:r>
              <a:rPr lang="en-GB" sz="1800" dirty="0" err="1" smtClean="0"/>
              <a:t>mCRC</a:t>
            </a:r>
            <a:r>
              <a:rPr lang="en-GB" sz="1800" dirty="0" smtClean="0"/>
              <a:t>) randomized to FOLFIRI with/without cetuximab – </a:t>
            </a:r>
            <a:r>
              <a:rPr lang="en-GB" sz="1800" dirty="0" err="1" smtClean="0"/>
              <a:t>Ciardiello</a:t>
            </a:r>
            <a:r>
              <a:rPr lang="en-GB" sz="1800" dirty="0" smtClean="0"/>
              <a:t> F … </a:t>
            </a:r>
            <a:r>
              <a:rPr lang="en-GB" sz="1800" dirty="0"/>
              <a:t>Van Cutsem </a:t>
            </a:r>
            <a:r>
              <a:rPr lang="en-GB" sz="1800" dirty="0" smtClean="0"/>
              <a:t>E et al</a:t>
            </a:r>
            <a:endParaRPr lang="en-GB" sz="1800" dirty="0"/>
          </a:p>
        </p:txBody>
      </p:sp>
      <p:sp>
        <p:nvSpPr>
          <p:cNvPr id="5123" name="Rectangle 3"/>
          <p:cNvSpPr>
            <a:spLocks noGrp="1" noChangeArrowheads="1"/>
          </p:cNvSpPr>
          <p:nvPr>
            <p:ph type="body" idx="1"/>
          </p:nvPr>
        </p:nvSpPr>
        <p:spPr/>
        <p:txBody>
          <a:bodyPr/>
          <a:lstStyle/>
          <a:p>
            <a:r>
              <a:rPr lang="en-US" sz="1800" b="1" dirty="0"/>
              <a:t>Study objective</a:t>
            </a:r>
          </a:p>
          <a:p>
            <a:pPr lvl="1"/>
            <a:r>
              <a:rPr lang="en-GB" sz="1800" dirty="0" smtClean="0"/>
              <a:t>Retrospective analysis t</a:t>
            </a:r>
            <a:r>
              <a:rPr lang="en-US" sz="1800" dirty="0" smtClean="0"/>
              <a:t>o </a:t>
            </a:r>
            <a:r>
              <a:rPr lang="en-GB" sz="1800" dirty="0"/>
              <a:t>investigate </a:t>
            </a:r>
            <a:r>
              <a:rPr lang="en-GB" sz="1800" dirty="0" smtClean="0"/>
              <a:t>the treatment </a:t>
            </a:r>
            <a:r>
              <a:rPr lang="en-GB" sz="1800" dirty="0"/>
              <a:t>effect of </a:t>
            </a:r>
            <a:r>
              <a:rPr lang="en-GB" sz="1800" dirty="0" err="1" smtClean="0"/>
              <a:t>FOLFIRI+cetuximab</a:t>
            </a:r>
            <a:r>
              <a:rPr lang="en-GB" sz="1800" dirty="0" smtClean="0"/>
              <a:t> </a:t>
            </a:r>
            <a:r>
              <a:rPr lang="en-GB" sz="1800" dirty="0"/>
              <a:t>vs </a:t>
            </a:r>
            <a:r>
              <a:rPr lang="en-GB" sz="1800" dirty="0" smtClean="0"/>
              <a:t>FOLFIRI alone in patients with </a:t>
            </a:r>
            <a:r>
              <a:rPr lang="en-GB" sz="1800" dirty="0" err="1" smtClean="0"/>
              <a:t>mCRC</a:t>
            </a:r>
            <a:endParaRPr lang="en-US" sz="1800" dirty="0"/>
          </a:p>
        </p:txBody>
      </p:sp>
      <p:sp>
        <p:nvSpPr>
          <p:cNvPr id="5124" name="Text Box 4"/>
          <p:cNvSpPr txBox="1">
            <a:spLocks noChangeArrowheads="1"/>
          </p:cNvSpPr>
          <p:nvPr/>
        </p:nvSpPr>
        <p:spPr bwMode="auto">
          <a:xfrm>
            <a:off x="4906213" y="6290231"/>
            <a:ext cx="40171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Ciardiello</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3506) </a:t>
            </a:r>
            <a:br>
              <a:rPr lang="en-GB" sz="1200" dirty="0" smtClean="0">
                <a:solidFill>
                  <a:srgbClr val="363636"/>
                </a:solidFill>
              </a:rPr>
            </a:br>
            <a:r>
              <a:rPr lang="en-GB" sz="1200" i="1" dirty="0" smtClean="0">
                <a:solidFill>
                  <a:srgbClr val="363636"/>
                </a:solidFill>
              </a:rPr>
              <a:t>Presented </a:t>
            </a:r>
            <a:r>
              <a:rPr lang="en-GB" sz="1200" i="1" dirty="0">
                <a:solidFill>
                  <a:srgbClr val="363636"/>
                </a:solidFill>
              </a:rPr>
              <a:t>by Van </a:t>
            </a:r>
            <a:r>
              <a:rPr lang="en-GB" sz="1200" i="1" dirty="0" smtClean="0">
                <a:solidFill>
                  <a:srgbClr val="363636"/>
                </a:solidFill>
              </a:rPr>
              <a:t>Cutsem E</a:t>
            </a:r>
            <a:endParaRPr lang="en-GB" sz="1200" i="1" dirty="0">
              <a:solidFill>
                <a:srgbClr val="363636"/>
              </a:solidFill>
            </a:endParaRPr>
          </a:p>
        </p:txBody>
      </p:sp>
      <p:sp>
        <p:nvSpPr>
          <p:cNvPr id="7" name="Rectangle 9"/>
          <p:cNvSpPr txBox="1">
            <a:spLocks noChangeArrowheads="1"/>
          </p:cNvSpPr>
          <p:nvPr/>
        </p:nvSpPr>
        <p:spPr bwMode="auto">
          <a:xfrm>
            <a:off x="228600" y="5261928"/>
            <a:ext cx="4267200" cy="64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PFS</a:t>
            </a:r>
          </a:p>
          <a:p>
            <a:pPr>
              <a:buClr>
                <a:srgbClr val="043882"/>
              </a:buClr>
            </a:pPr>
            <a:endParaRPr lang="en-GB" sz="1600" kern="0" dirty="0" smtClean="0">
              <a:solidFill>
                <a:srgbClr val="363636"/>
              </a:solidFill>
            </a:endParaRPr>
          </a:p>
        </p:txBody>
      </p:sp>
      <p:sp>
        <p:nvSpPr>
          <p:cNvPr id="8" name="Content Placeholder 26"/>
          <p:cNvSpPr txBox="1">
            <a:spLocks/>
          </p:cNvSpPr>
          <p:nvPr/>
        </p:nvSpPr>
        <p:spPr>
          <a:xfrm>
            <a:off x="4648200" y="5261928"/>
            <a:ext cx="4267200" cy="641787"/>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a:t>
            </a:r>
          </a:p>
          <a:p>
            <a:pPr>
              <a:buClr>
                <a:srgbClr val="043882"/>
              </a:buClr>
            </a:pPr>
            <a:r>
              <a:rPr lang="en-GB" sz="1600" kern="0" dirty="0" smtClean="0">
                <a:solidFill>
                  <a:srgbClr val="363636"/>
                </a:solidFill>
              </a:rPr>
              <a:t>OS</a:t>
            </a:r>
          </a:p>
        </p:txBody>
      </p:sp>
      <p:sp>
        <p:nvSpPr>
          <p:cNvPr id="9" name="Oval 14"/>
          <p:cNvSpPr>
            <a:spLocks noChangeArrowheads="1"/>
          </p:cNvSpPr>
          <p:nvPr/>
        </p:nvSpPr>
        <p:spPr bwMode="auto">
          <a:xfrm>
            <a:off x="3941537" y="3550414"/>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10" name="AutoShape 15"/>
          <p:cNvCxnSpPr>
            <a:cxnSpLocks noChangeShapeType="1"/>
            <a:stCxn id="9" idx="0"/>
          </p:cNvCxnSpPr>
          <p:nvPr/>
        </p:nvCxnSpPr>
        <p:spPr bwMode="auto">
          <a:xfrm rot="5400000" flipH="1" flipV="1">
            <a:off x="4236189" y="2921294"/>
            <a:ext cx="626267" cy="631975"/>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p:cNvCxnSpPr>
          <p:nvPr/>
        </p:nvCxnSpPr>
        <p:spPr bwMode="auto">
          <a:xfrm rot="16200000" flipH="1">
            <a:off x="4239363" y="4128585"/>
            <a:ext cx="619919" cy="631975"/>
          </a:xfrm>
          <a:prstGeom prst="bentConnector2">
            <a:avLst/>
          </a:prstGeom>
          <a:noFill/>
          <a:ln w="38100">
            <a:solidFill>
              <a:schemeClr val="bg1"/>
            </a:solidFill>
            <a:miter lim="800000"/>
            <a:headEnd/>
            <a:tailEnd type="triangle" w="med" len="med"/>
          </a:ln>
        </p:spPr>
      </p:cxnSp>
      <p:sp>
        <p:nvSpPr>
          <p:cNvPr id="12" name="AutoShape 12"/>
          <p:cNvSpPr>
            <a:spLocks noChangeArrowheads="1"/>
          </p:cNvSpPr>
          <p:nvPr/>
        </p:nvSpPr>
        <p:spPr bwMode="auto">
          <a:xfrm>
            <a:off x="8257722" y="4490214"/>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3" name="AutoShape 12"/>
          <p:cNvSpPr>
            <a:spLocks noChangeArrowheads="1"/>
          </p:cNvSpPr>
          <p:nvPr/>
        </p:nvSpPr>
        <p:spPr bwMode="auto">
          <a:xfrm>
            <a:off x="8257722" y="2659828"/>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4" name="Content Placeholder 26"/>
          <p:cNvSpPr txBox="1">
            <a:spLocks/>
          </p:cNvSpPr>
          <p:nvPr/>
        </p:nvSpPr>
        <p:spPr bwMode="auto">
          <a:xfrm>
            <a:off x="4855936" y="3570491"/>
            <a:ext cx="2819703" cy="523634"/>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ECOG PS, region</a:t>
            </a:r>
            <a:endParaRPr lang="en-GB" sz="1400" dirty="0">
              <a:solidFill>
                <a:srgbClr val="363636"/>
              </a:solidFill>
              <a:latin typeface="Arial"/>
            </a:endParaRPr>
          </a:p>
        </p:txBody>
      </p:sp>
      <p:cxnSp>
        <p:nvCxnSpPr>
          <p:cNvPr id="15" name="AutoShape 19"/>
          <p:cNvCxnSpPr>
            <a:cxnSpLocks noChangeShapeType="1"/>
            <a:endCxn id="9" idx="2"/>
          </p:cNvCxnSpPr>
          <p:nvPr/>
        </p:nvCxnSpPr>
        <p:spPr bwMode="auto">
          <a:xfrm>
            <a:off x="3684814" y="3842514"/>
            <a:ext cx="256723" cy="0"/>
          </a:xfrm>
          <a:prstGeom prst="straightConnector1">
            <a:avLst/>
          </a:prstGeom>
          <a:noFill/>
          <a:ln w="38100">
            <a:solidFill>
              <a:schemeClr val="bg1"/>
            </a:solidFill>
            <a:round/>
            <a:headEnd/>
            <a:tailEnd type="triangle" w="med" len="med"/>
          </a:ln>
        </p:spPr>
      </p:cxnSp>
      <p:cxnSp>
        <p:nvCxnSpPr>
          <p:cNvPr id="16" name="AutoShape 20"/>
          <p:cNvCxnSpPr>
            <a:cxnSpLocks noChangeShapeType="1"/>
            <a:stCxn id="19" idx="3"/>
            <a:endCxn id="12" idx="1"/>
          </p:cNvCxnSpPr>
          <p:nvPr/>
        </p:nvCxnSpPr>
        <p:spPr bwMode="auto">
          <a:xfrm>
            <a:off x="7542220" y="4754533"/>
            <a:ext cx="715502" cy="0"/>
          </a:xfrm>
          <a:prstGeom prst="straightConnector1">
            <a:avLst/>
          </a:prstGeom>
          <a:noFill/>
          <a:ln w="38100">
            <a:solidFill>
              <a:schemeClr val="bg1"/>
            </a:solidFill>
            <a:prstDash val="dash"/>
            <a:round/>
            <a:headEnd/>
            <a:tailEnd type="triangle" w="med" len="med"/>
          </a:ln>
        </p:spPr>
      </p:cxnSp>
      <p:cxnSp>
        <p:nvCxnSpPr>
          <p:cNvPr id="17" name="AutoShape 21"/>
          <p:cNvCxnSpPr>
            <a:cxnSpLocks noChangeShapeType="1"/>
            <a:stCxn id="20" idx="3"/>
            <a:endCxn id="13" idx="1"/>
          </p:cNvCxnSpPr>
          <p:nvPr/>
        </p:nvCxnSpPr>
        <p:spPr bwMode="auto">
          <a:xfrm>
            <a:off x="7543800" y="2924147"/>
            <a:ext cx="713922" cy="0"/>
          </a:xfrm>
          <a:prstGeom prst="straightConnector1">
            <a:avLst/>
          </a:prstGeom>
          <a:noFill/>
          <a:ln w="38100">
            <a:solidFill>
              <a:schemeClr val="bg1"/>
            </a:solidFill>
            <a:round/>
            <a:headEnd/>
            <a:tailEnd type="triangle" w="med" len="med"/>
          </a:ln>
        </p:spPr>
      </p:cxnSp>
      <p:sp>
        <p:nvSpPr>
          <p:cNvPr id="18" name="AutoShape 9"/>
          <p:cNvSpPr>
            <a:spLocks noChangeArrowheads="1"/>
          </p:cNvSpPr>
          <p:nvPr/>
        </p:nvSpPr>
        <p:spPr bwMode="auto">
          <a:xfrm>
            <a:off x="228600" y="2933100"/>
            <a:ext cx="3456214" cy="1894548"/>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err="1" smtClean="0">
                <a:solidFill>
                  <a:srgbClr val="FFFFFF"/>
                </a:solidFill>
                <a:ea typeface="SimSun" pitchFamily="2" charset="-122"/>
              </a:rPr>
              <a:t>mCRC</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EGFR expressing</a:t>
            </a:r>
            <a:r>
              <a:rPr lang="en-GB" altLang="zh-CN" dirty="0" smtClean="0">
                <a:solidFill>
                  <a:srgbClr val="FFFFFF"/>
                </a:solidFill>
                <a:ea typeface="SimSun" pitchFamily="2" charset="-122"/>
              </a:rPr>
              <a:t> </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Previously untreated</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(n=1198)</a:t>
            </a:r>
            <a:endParaRPr lang="en-GB" altLang="zh-CN" dirty="0">
              <a:solidFill>
                <a:srgbClr val="FFFFFF"/>
              </a:solidFill>
              <a:ea typeface="SimSun" pitchFamily="2" charset="-122"/>
            </a:endParaRPr>
          </a:p>
        </p:txBody>
      </p:sp>
      <p:sp>
        <p:nvSpPr>
          <p:cNvPr id="19" name="AutoShape 12"/>
          <p:cNvSpPr>
            <a:spLocks noChangeArrowheads="1"/>
          </p:cNvSpPr>
          <p:nvPr/>
        </p:nvSpPr>
        <p:spPr bwMode="auto">
          <a:xfrm>
            <a:off x="4865310" y="4344165"/>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FOLFIRI* alone</a:t>
            </a:r>
          </a:p>
          <a:p>
            <a:pPr algn="ctr" defTabSz="892175" eaLnBrk="0" hangingPunct="0"/>
            <a:r>
              <a:rPr lang="en-GB" altLang="zh-CN" dirty="0" smtClean="0">
                <a:solidFill>
                  <a:srgbClr val="363636"/>
                </a:solidFill>
                <a:ea typeface="SimSun" pitchFamily="2" charset="-122"/>
              </a:rPr>
              <a:t>(n=599)</a:t>
            </a:r>
            <a:endParaRPr lang="en-GB" altLang="zh-CN" dirty="0">
              <a:solidFill>
                <a:srgbClr val="363636"/>
              </a:solidFill>
              <a:ea typeface="SimSun" pitchFamily="2" charset="-122"/>
            </a:endParaRPr>
          </a:p>
        </p:txBody>
      </p:sp>
      <p:sp>
        <p:nvSpPr>
          <p:cNvPr id="20" name="AutoShape 8"/>
          <p:cNvSpPr>
            <a:spLocks noChangeArrowheads="1"/>
          </p:cNvSpPr>
          <p:nvPr/>
        </p:nvSpPr>
        <p:spPr bwMode="auto">
          <a:xfrm>
            <a:off x="4865310" y="2513778"/>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FOLFIRI* + cetuximab</a:t>
            </a:r>
            <a:r>
              <a:rPr lang="en-GB" altLang="zh-CN" baseline="30000" dirty="0" smtClean="0">
                <a:solidFill>
                  <a:srgbClr val="FFFFFF"/>
                </a:solidFill>
                <a:ea typeface="SimSun" pitchFamily="2" charset="-122"/>
              </a:rPr>
              <a:t>†</a:t>
            </a:r>
          </a:p>
          <a:p>
            <a:pPr algn="ctr" defTabSz="892175" eaLnBrk="0" hangingPunct="0"/>
            <a:r>
              <a:rPr lang="en-GB" altLang="zh-CN" dirty="0" smtClean="0">
                <a:solidFill>
                  <a:srgbClr val="FFFFFF"/>
                </a:solidFill>
                <a:ea typeface="SimSun" pitchFamily="2" charset="-122"/>
              </a:rPr>
              <a:t>(n=599)</a:t>
            </a:r>
            <a:endParaRPr lang="en-GB" altLang="zh-CN" dirty="0">
              <a:solidFill>
                <a:srgbClr val="FFFFFF"/>
              </a:solidFill>
              <a:ea typeface="SimSun" pitchFamily="2" charset="-122"/>
            </a:endParaRPr>
          </a:p>
        </p:txBody>
      </p:sp>
      <p:sp>
        <p:nvSpPr>
          <p:cNvPr id="21" name="Text Box 9"/>
          <p:cNvSpPr txBox="1">
            <a:spLocks noChangeArrowheads="1"/>
          </p:cNvSpPr>
          <p:nvPr/>
        </p:nvSpPr>
        <p:spPr bwMode="auto">
          <a:xfrm>
            <a:off x="231775" y="6105565"/>
            <a:ext cx="460148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*Irinotecan 180 mg/m</a:t>
            </a:r>
            <a:r>
              <a:rPr lang="en-GB" sz="1200" baseline="30000" dirty="0" smtClean="0">
                <a:solidFill>
                  <a:srgbClr val="363636"/>
                </a:solidFill>
              </a:rPr>
              <a:t>2</a:t>
            </a:r>
            <a:r>
              <a:rPr lang="en-GB" sz="1200" dirty="0">
                <a:solidFill>
                  <a:srgbClr val="363636"/>
                </a:solidFill>
              </a:rPr>
              <a:t> </a:t>
            </a:r>
            <a:r>
              <a:rPr lang="en-GB" sz="1200" dirty="0" smtClean="0">
                <a:solidFill>
                  <a:srgbClr val="363636"/>
                </a:solidFill>
              </a:rPr>
              <a:t>day 1</a:t>
            </a:r>
            <a:r>
              <a:rPr lang="en-GB" sz="1200" dirty="0">
                <a:solidFill>
                  <a:srgbClr val="363636"/>
                </a:solidFill>
              </a:rPr>
              <a:t>, </a:t>
            </a:r>
            <a:r>
              <a:rPr lang="en-GB" sz="1200" dirty="0" err="1" smtClean="0">
                <a:solidFill>
                  <a:srgbClr val="363636"/>
                </a:solidFill>
              </a:rPr>
              <a:t>leucovorin</a:t>
            </a:r>
            <a:r>
              <a:rPr lang="en-GB" sz="1200" dirty="0" smtClean="0">
                <a:solidFill>
                  <a:srgbClr val="363636"/>
                </a:solidFill>
              </a:rPr>
              <a:t> </a:t>
            </a:r>
            <a:r>
              <a:rPr lang="en-GB" sz="1200" dirty="0">
                <a:solidFill>
                  <a:srgbClr val="363636"/>
                </a:solidFill>
              </a:rPr>
              <a:t>200 </a:t>
            </a:r>
            <a:r>
              <a:rPr lang="en-GB" sz="1200" dirty="0" smtClean="0">
                <a:solidFill>
                  <a:srgbClr val="363636"/>
                </a:solidFill>
              </a:rPr>
              <a:t>mg/m</a:t>
            </a:r>
            <a:r>
              <a:rPr lang="en-GB" sz="1200" baseline="30000" dirty="0" smtClean="0">
                <a:solidFill>
                  <a:srgbClr val="363636"/>
                </a:solidFill>
              </a:rPr>
              <a:t>2</a:t>
            </a:r>
            <a:r>
              <a:rPr lang="en-GB" sz="1200" dirty="0" smtClean="0">
                <a:solidFill>
                  <a:srgbClr val="363636"/>
                </a:solidFill>
              </a:rPr>
              <a:t> day 1</a:t>
            </a:r>
            <a:r>
              <a:rPr lang="en-GB" sz="1200" dirty="0">
                <a:solidFill>
                  <a:srgbClr val="363636"/>
                </a:solidFill>
              </a:rPr>
              <a:t>, </a:t>
            </a:r>
            <a:r>
              <a:rPr lang="en-GB" sz="1200" dirty="0" smtClean="0">
                <a:solidFill>
                  <a:srgbClr val="363636"/>
                </a:solidFill>
              </a:rPr>
              <a:t/>
            </a:r>
            <a:br>
              <a:rPr lang="en-GB" sz="1200" dirty="0" smtClean="0">
                <a:solidFill>
                  <a:srgbClr val="363636"/>
                </a:solidFill>
              </a:rPr>
            </a:br>
            <a:r>
              <a:rPr lang="en-GB" sz="1200" dirty="0" smtClean="0">
                <a:solidFill>
                  <a:srgbClr val="363636"/>
                </a:solidFill>
              </a:rPr>
              <a:t>5-FU </a:t>
            </a:r>
            <a:r>
              <a:rPr lang="en-GB" sz="1200" dirty="0">
                <a:solidFill>
                  <a:srgbClr val="363636"/>
                </a:solidFill>
              </a:rPr>
              <a:t>400</a:t>
            </a:r>
            <a:r>
              <a:rPr lang="en-GB" sz="1200" dirty="0" smtClean="0">
                <a:solidFill>
                  <a:srgbClr val="363636"/>
                </a:solidFill>
              </a:rPr>
              <a:t> mg/m</a:t>
            </a:r>
            <a:r>
              <a:rPr lang="en-GB" sz="1200" baseline="30000" dirty="0" smtClean="0">
                <a:solidFill>
                  <a:srgbClr val="363636"/>
                </a:solidFill>
              </a:rPr>
              <a:t>2</a:t>
            </a:r>
            <a:r>
              <a:rPr lang="en-GB" sz="1200" dirty="0" smtClean="0">
                <a:solidFill>
                  <a:srgbClr val="363636"/>
                </a:solidFill>
              </a:rPr>
              <a:t> bolus </a:t>
            </a:r>
            <a:r>
              <a:rPr lang="en-GB" sz="1200" dirty="0">
                <a:solidFill>
                  <a:srgbClr val="363636"/>
                </a:solidFill>
              </a:rPr>
              <a:t>then </a:t>
            </a:r>
            <a:r>
              <a:rPr lang="en-GB" sz="1200" dirty="0" smtClean="0">
                <a:solidFill>
                  <a:srgbClr val="363636"/>
                </a:solidFill>
              </a:rPr>
              <a:t>2400 </a:t>
            </a:r>
            <a:r>
              <a:rPr lang="en-GB" sz="1200" dirty="0">
                <a:solidFill>
                  <a:srgbClr val="363636"/>
                </a:solidFill>
              </a:rPr>
              <a:t>mg/m</a:t>
            </a:r>
            <a:r>
              <a:rPr lang="en-GB" sz="1200" baseline="30000" dirty="0">
                <a:solidFill>
                  <a:srgbClr val="363636"/>
                </a:solidFill>
              </a:rPr>
              <a:t>2</a:t>
            </a:r>
            <a:r>
              <a:rPr lang="en-GB" sz="1200" dirty="0" smtClean="0">
                <a:solidFill>
                  <a:srgbClr val="363636"/>
                </a:solidFill>
              </a:rPr>
              <a:t> infusion over 46 h; </a:t>
            </a:r>
            <a:br>
              <a:rPr lang="en-GB" sz="1200" dirty="0" smtClean="0">
                <a:solidFill>
                  <a:srgbClr val="363636"/>
                </a:solidFill>
              </a:rPr>
            </a:br>
            <a:r>
              <a:rPr lang="en-GB" sz="1200" baseline="30000" dirty="0" smtClean="0">
                <a:solidFill>
                  <a:srgbClr val="363636"/>
                </a:solidFill>
              </a:rPr>
              <a:t>†</a:t>
            </a:r>
            <a:r>
              <a:rPr lang="en-GB" sz="1200" dirty="0" smtClean="0">
                <a:solidFill>
                  <a:srgbClr val="363636"/>
                </a:solidFill>
              </a:rPr>
              <a:t>cetuximab 400 </a:t>
            </a:r>
            <a:r>
              <a:rPr lang="en-GB" sz="1200" dirty="0">
                <a:solidFill>
                  <a:srgbClr val="363636"/>
                </a:solidFill>
              </a:rPr>
              <a:t>mg/m</a:t>
            </a:r>
            <a:r>
              <a:rPr lang="en-GB" sz="1200" baseline="30000" dirty="0">
                <a:solidFill>
                  <a:srgbClr val="363636"/>
                </a:solidFill>
              </a:rPr>
              <a:t>2</a:t>
            </a:r>
            <a:r>
              <a:rPr lang="en-GB" sz="1200" dirty="0">
                <a:solidFill>
                  <a:srgbClr val="363636"/>
                </a:solidFill>
              </a:rPr>
              <a:t> </a:t>
            </a:r>
            <a:r>
              <a:rPr lang="en-GB" sz="1200" dirty="0" smtClean="0">
                <a:solidFill>
                  <a:srgbClr val="363636"/>
                </a:solidFill>
              </a:rPr>
              <a:t>initial dose then 250 </a:t>
            </a:r>
            <a:r>
              <a:rPr lang="en-GB" sz="1200" dirty="0">
                <a:solidFill>
                  <a:srgbClr val="363636"/>
                </a:solidFill>
              </a:rPr>
              <a:t>mg/m</a:t>
            </a:r>
            <a:r>
              <a:rPr lang="en-GB" sz="1200" baseline="30000" dirty="0">
                <a:solidFill>
                  <a:srgbClr val="363636"/>
                </a:solidFill>
              </a:rPr>
              <a:t>2</a:t>
            </a:r>
            <a:r>
              <a:rPr lang="en-GB" sz="1200" dirty="0" smtClean="0">
                <a:solidFill>
                  <a:srgbClr val="363636"/>
                </a:solidFill>
              </a:rPr>
              <a:t> weekly</a:t>
            </a:r>
            <a:endParaRPr lang="en-GB" sz="1200" dirty="0">
              <a:solidFill>
                <a:srgbClr val="363636"/>
              </a:solidFill>
            </a:endParaRPr>
          </a:p>
        </p:txBody>
      </p:sp>
    </p:spTree>
    <p:custDataLst>
      <p:tags r:id="rId1"/>
    </p:custDataLst>
    <p:extLst>
      <p:ext uri="{BB962C8B-B14F-4D97-AF65-F5344CB8AC3E}">
        <p14:creationId xmlns:p14="http://schemas.microsoft.com/office/powerpoint/2010/main" val="10122703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3506: Treatment outcome according to </a:t>
            </a:r>
            <a:r>
              <a:rPr lang="en-US" sz="1800" dirty="0" smtClean="0"/>
              <a:t>tumor</a:t>
            </a:r>
            <a:r>
              <a:rPr lang="en-GB" sz="1800" dirty="0" smtClean="0"/>
              <a:t> </a:t>
            </a:r>
            <a:r>
              <a:rPr lang="en-GB" sz="1800" i="1" dirty="0" smtClean="0"/>
              <a:t>RAS</a:t>
            </a:r>
            <a:r>
              <a:rPr lang="en-GB" sz="1800" dirty="0" smtClean="0"/>
              <a:t> mutation status in CRYSTAL study patients with metastatic colorectal cancer (</a:t>
            </a:r>
            <a:r>
              <a:rPr lang="en-GB" sz="1800" dirty="0" err="1" smtClean="0"/>
              <a:t>mCRC</a:t>
            </a:r>
            <a:r>
              <a:rPr lang="en-GB" sz="1800" dirty="0" smtClean="0"/>
              <a:t>) randomized to FOLFIRI with/without cetuximab – </a:t>
            </a:r>
            <a:r>
              <a:rPr lang="en-GB" sz="1800" dirty="0" err="1" smtClean="0"/>
              <a:t>Ciardiello</a:t>
            </a:r>
            <a:r>
              <a:rPr lang="en-GB" sz="1800" dirty="0" smtClean="0"/>
              <a:t> F </a:t>
            </a:r>
            <a:r>
              <a:rPr lang="en-GB" sz="1800" dirty="0"/>
              <a:t>… Van Cutsem E et </a:t>
            </a:r>
            <a:r>
              <a:rPr lang="en-GB" sz="1800" dirty="0" smtClean="0"/>
              <a:t>al</a:t>
            </a:r>
            <a:endParaRPr lang="en-GB" sz="1800" dirty="0"/>
          </a:p>
        </p:txBody>
      </p:sp>
      <p:sp>
        <p:nvSpPr>
          <p:cNvPr id="5124" name="Text Box 4"/>
          <p:cNvSpPr txBox="1">
            <a:spLocks noChangeArrowheads="1"/>
          </p:cNvSpPr>
          <p:nvPr/>
        </p:nvSpPr>
        <p:spPr bwMode="auto">
          <a:xfrm>
            <a:off x="4949494" y="6290231"/>
            <a:ext cx="39738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Ciardiello</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3506)</a:t>
            </a:r>
          </a:p>
          <a:p>
            <a:pPr algn="r"/>
            <a:r>
              <a:rPr lang="en-GB" sz="1200" i="1" dirty="0">
                <a:solidFill>
                  <a:srgbClr val="363636"/>
                </a:solidFill>
              </a:rPr>
              <a:t>Presented by Van Cutsem </a:t>
            </a:r>
            <a:r>
              <a:rPr lang="en-GB" sz="1200" i="1" dirty="0" smtClean="0">
                <a:solidFill>
                  <a:srgbClr val="363636"/>
                </a:solidFill>
              </a:rPr>
              <a:t>E</a:t>
            </a:r>
            <a:r>
              <a:rPr lang="en-GB" sz="1200" dirty="0" smtClean="0">
                <a:solidFill>
                  <a:srgbClr val="363636"/>
                </a:solidFill>
              </a:rPr>
              <a:t> </a:t>
            </a:r>
            <a:endParaRPr lang="en-GB" sz="1200" dirty="0">
              <a:solidFill>
                <a:srgbClr val="363636"/>
              </a:solidFill>
            </a:endParaRPr>
          </a:p>
        </p:txBody>
      </p:sp>
      <p:sp>
        <p:nvSpPr>
          <p:cNvPr id="7" name="Rectangle 3"/>
          <p:cNvSpPr txBox="1">
            <a:spLocks noChangeArrowheads="1"/>
          </p:cNvSpPr>
          <p:nvPr/>
        </p:nvSpPr>
        <p:spPr bwMode="auto">
          <a:xfrm>
            <a:off x="228600" y="1320800"/>
            <a:ext cx="8686800" cy="51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sz="1800" b="1" smtClean="0">
                <a:solidFill>
                  <a:srgbClr val="363636"/>
                </a:solidFill>
              </a:rPr>
              <a:t>Key results</a:t>
            </a:r>
          </a:p>
          <a:p>
            <a:pPr lvl="1">
              <a:buClr>
                <a:srgbClr val="043882"/>
              </a:buClr>
            </a:pPr>
            <a:r>
              <a:rPr lang="en-GB" sz="1800" smtClean="0">
                <a:solidFill>
                  <a:srgbClr val="363636"/>
                </a:solidFill>
              </a:rPr>
              <a:t>Other </a:t>
            </a:r>
            <a:r>
              <a:rPr lang="en-GB" sz="1800" i="1" smtClean="0">
                <a:solidFill>
                  <a:srgbClr val="363636"/>
                </a:solidFill>
              </a:rPr>
              <a:t>RAS</a:t>
            </a:r>
            <a:r>
              <a:rPr lang="en-GB" sz="1800" smtClean="0">
                <a:solidFill>
                  <a:srgbClr val="363636"/>
                </a:solidFill>
              </a:rPr>
              <a:t> mutations were detected in 63/430 (15%) patients</a:t>
            </a:r>
          </a:p>
          <a:p>
            <a:pPr lvl="1">
              <a:buClr>
                <a:srgbClr val="043882"/>
              </a:buClr>
            </a:pPr>
            <a:r>
              <a:rPr lang="en-GB" sz="1800" smtClean="0">
                <a:solidFill>
                  <a:srgbClr val="363636"/>
                </a:solidFill>
              </a:rPr>
              <a:t>In those with </a:t>
            </a:r>
            <a:r>
              <a:rPr lang="en-GB" sz="1800" i="1" smtClean="0">
                <a:solidFill>
                  <a:srgbClr val="363636"/>
                </a:solidFill>
              </a:rPr>
              <a:t>RAS</a:t>
            </a:r>
            <a:r>
              <a:rPr lang="en-GB" sz="1800" smtClean="0">
                <a:solidFill>
                  <a:srgbClr val="363636"/>
                </a:solidFill>
              </a:rPr>
              <a:t> wild-type tumours, a significant benefit across all endpoints was associated with the addition of cetuximab to FOLFIRI (table) </a:t>
            </a:r>
            <a:endParaRPr lang="en-GB" sz="1800">
              <a:solidFill>
                <a:srgbClr val="363636"/>
              </a:solidFill>
            </a:endParaRPr>
          </a:p>
        </p:txBody>
      </p:sp>
      <p:graphicFrame>
        <p:nvGraphicFramePr>
          <p:cNvPr id="8" name="Group 88"/>
          <p:cNvGraphicFramePr>
            <a:graphicFrameLocks noGrp="1"/>
          </p:cNvGraphicFramePr>
          <p:nvPr>
            <p:extLst>
              <p:ext uri="{D42A27DB-BD31-4B8C-83A1-F6EECF244321}">
                <p14:modId xmlns:p14="http://schemas.microsoft.com/office/powerpoint/2010/main" val="3672071015"/>
              </p:ext>
            </p:extLst>
          </p:nvPr>
        </p:nvGraphicFramePr>
        <p:xfrm>
          <a:off x="323111" y="2655903"/>
          <a:ext cx="8651555" cy="3550691"/>
        </p:xfrm>
        <a:graphic>
          <a:graphicData uri="http://schemas.openxmlformats.org/drawingml/2006/table">
            <a:tbl>
              <a:tblPr firstRow="1" bandRow="1">
                <a:tableStyleId>{69012ECD-51FC-41F1-AA8D-1B2483CD663E}</a:tableStyleId>
              </a:tblPr>
              <a:tblGrid>
                <a:gridCol w="1604414"/>
                <a:gridCol w="1212906"/>
                <a:gridCol w="1078791"/>
                <a:gridCol w="1254903"/>
                <a:gridCol w="1101653"/>
                <a:gridCol w="1232041"/>
                <a:gridCol w="1166847"/>
              </a:tblGrid>
              <a:tr h="226736">
                <a:tc>
                  <a:txBody>
                    <a:bodyPr/>
                    <a:lstStyle/>
                    <a:p>
                      <a:pPr marL="0" marR="0" lvl="0" indent="0" algn="l" defTabSz="914400" rtl="0" eaLnBrk="1" fontAlgn="base" latinLnBrk="0" hangingPunct="1">
                        <a:lnSpc>
                          <a:spcPct val="80000"/>
                        </a:lnSpc>
                        <a:spcBef>
                          <a:spcPct val="20000"/>
                        </a:spcBef>
                        <a:spcAft>
                          <a:spcPct val="0"/>
                        </a:spcAft>
                        <a:buClr>
                          <a:schemeClr val="tx2"/>
                        </a:buClr>
                        <a:buSzPct val="110000"/>
                        <a:buFontTx/>
                        <a:buNone/>
                        <a:tabLst/>
                      </a:pPr>
                      <a:endParaRPr kumimoji="0" lang="en-US" sz="1200" b="1" i="0" u="none" strike="noStrike" cap="none" normalizeH="0" baseline="0" dirty="0" smtClean="0">
                        <a:ln>
                          <a:noFill/>
                        </a:ln>
                        <a:solidFill>
                          <a:schemeClr val="tx2"/>
                        </a:solidFill>
                        <a:effectLst/>
                        <a:latin typeface="Arial" charset="0"/>
                        <a:cs typeface="Arial" charset="0"/>
                      </a:endParaRPr>
                    </a:p>
                  </a:txBody>
                  <a:tcPr anchor="ctr" horzOverflow="overflow"/>
                </a:tc>
                <a:tc gridSpan="2">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1" u="none" strike="noStrike" cap="none" normalizeH="0" baseline="0" dirty="0" smtClean="0">
                          <a:ln>
                            <a:noFill/>
                          </a:ln>
                          <a:solidFill>
                            <a:schemeClr val="tx2"/>
                          </a:solidFill>
                          <a:effectLst/>
                          <a:latin typeface="Arial" charset="0"/>
                          <a:cs typeface="Arial" charset="0"/>
                        </a:rPr>
                        <a:t>RAS</a:t>
                      </a:r>
                      <a:r>
                        <a:rPr kumimoji="0" lang="en-GB" sz="1200" b="1" i="0" u="none" strike="noStrike" cap="none" normalizeH="0" baseline="0" dirty="0" smtClean="0">
                          <a:ln>
                            <a:noFill/>
                          </a:ln>
                          <a:solidFill>
                            <a:schemeClr val="tx2"/>
                          </a:solidFill>
                          <a:effectLst/>
                          <a:latin typeface="Arial" charset="0"/>
                          <a:cs typeface="Arial" charset="0"/>
                        </a:rPr>
                        <a:t> wild-type (all loci)</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a:txBody>
                  <a:tcPr anchor="ctr" horzOverflow="overflow"/>
                </a:tc>
                <a:tc gridSpan="2">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cs typeface="Arial" charset="0"/>
                        </a:rPr>
                        <a:t>Other </a:t>
                      </a:r>
                      <a:r>
                        <a:rPr kumimoji="0" lang="en-GB" sz="1200" b="1" i="1" u="none" strike="noStrike" cap="none" normalizeH="0" baseline="0" dirty="0" smtClean="0">
                          <a:ln>
                            <a:noFill/>
                          </a:ln>
                          <a:solidFill>
                            <a:schemeClr val="tx2"/>
                          </a:solidFill>
                          <a:effectLst/>
                          <a:latin typeface="Arial" charset="0"/>
                          <a:cs typeface="Arial" charset="0"/>
                        </a:rPr>
                        <a:t>RAS</a:t>
                      </a:r>
                      <a:r>
                        <a:rPr kumimoji="0" lang="en-GB" sz="1200" b="1" i="0" u="none" strike="noStrike" cap="none" normalizeH="0" baseline="0" dirty="0" smtClean="0">
                          <a:ln>
                            <a:noFill/>
                          </a:ln>
                          <a:solidFill>
                            <a:schemeClr val="tx2"/>
                          </a:solidFill>
                          <a:effectLst/>
                          <a:latin typeface="Arial" charset="0"/>
                          <a:cs typeface="Arial" charset="0"/>
                        </a:rPr>
                        <a:t> mutant</a:t>
                      </a:r>
                      <a:r>
                        <a:rPr kumimoji="0" lang="en-GB" sz="1200" b="1" i="0" u="none" strike="noStrike" cap="none" normalizeH="0" baseline="30000" dirty="0" smtClean="0">
                          <a:ln>
                            <a:noFill/>
                          </a:ln>
                          <a:solidFill>
                            <a:schemeClr val="tx2"/>
                          </a:solidFill>
                          <a:effectLst/>
                          <a:latin typeface="Arial" charset="0"/>
                          <a:cs typeface="Arial" charset="0"/>
                        </a:rPr>
                        <a:t>†</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a:txBody>
                  <a:tcPr anchor="ctr" horzOverflow="overflow"/>
                </a:tc>
                <a:tc gridSpan="2">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1" u="none" strike="noStrike" cap="none" normalizeH="0" baseline="0" dirty="0" smtClean="0">
                          <a:ln>
                            <a:noFill/>
                          </a:ln>
                          <a:solidFill>
                            <a:schemeClr val="tx2"/>
                          </a:solidFill>
                          <a:effectLst/>
                          <a:latin typeface="Arial" charset="0"/>
                          <a:cs typeface="Arial" charset="0"/>
                        </a:rPr>
                        <a:t>RAS</a:t>
                      </a:r>
                      <a:r>
                        <a:rPr kumimoji="0" lang="en-GB" sz="1200" b="1" i="0" u="none" strike="noStrike" cap="none" normalizeH="0" baseline="0" dirty="0" smtClean="0">
                          <a:ln>
                            <a:noFill/>
                          </a:ln>
                          <a:solidFill>
                            <a:schemeClr val="tx2"/>
                          </a:solidFill>
                          <a:effectLst/>
                          <a:latin typeface="Arial" charset="0"/>
                          <a:cs typeface="Arial" charset="0"/>
                        </a:rPr>
                        <a:t> mutant</a:t>
                      </a:r>
                      <a:r>
                        <a:rPr lang="en-US" sz="1200" baseline="30000" dirty="0" smtClean="0">
                          <a:solidFill>
                            <a:schemeClr val="tx2"/>
                          </a:solidFill>
                        </a:rPr>
                        <a:t>‡</a:t>
                      </a:r>
                      <a:r>
                        <a:rPr kumimoji="0" lang="en-GB" sz="1200" b="1" i="0" u="none" strike="noStrike" cap="none" normalizeH="0" baseline="0" dirty="0" smtClean="0">
                          <a:ln>
                            <a:noFill/>
                          </a:ln>
                          <a:solidFill>
                            <a:schemeClr val="tx2"/>
                          </a:solidFill>
                          <a:effectLst/>
                          <a:latin typeface="Arial" charset="0"/>
                          <a:cs typeface="Arial" charset="0"/>
                        </a:rPr>
                        <a:t> (any locus)</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a:txBody>
                  <a:tcPr anchor="ctr" horzOverflow="overflow"/>
                </a:tc>
              </a:tr>
              <a:tr h="401148">
                <a:tc>
                  <a:txBody>
                    <a:bodyPr/>
                    <a:lstStyle/>
                    <a:p>
                      <a:pPr marL="0" marR="0" lvl="0" indent="0" algn="l" defTabSz="914400" rtl="0" eaLnBrk="1" fontAlgn="base" latinLnBrk="0" hangingPunct="1">
                        <a:lnSpc>
                          <a:spcPct val="80000"/>
                        </a:lnSpc>
                        <a:spcBef>
                          <a:spcPct val="20000"/>
                        </a:spcBef>
                        <a:spcAft>
                          <a:spcPct val="0"/>
                        </a:spcAft>
                        <a:buClr>
                          <a:schemeClr val="tx2"/>
                        </a:buClr>
                        <a:buSzPct val="110000"/>
                        <a:buFontTx/>
                        <a:buNone/>
                        <a:tabLst/>
                      </a:pPr>
                      <a:r>
                        <a:rPr kumimoji="0" lang="en-US" sz="1200" b="1" i="0" u="none" strike="noStrike" cap="none" normalizeH="0" baseline="0" dirty="0" smtClean="0">
                          <a:ln>
                            <a:noFill/>
                          </a:ln>
                          <a:solidFill>
                            <a:schemeClr val="tx1"/>
                          </a:solidFill>
                          <a:effectLst/>
                          <a:latin typeface="Arial" charset="0"/>
                          <a:cs typeface="Arial" charset="0"/>
                        </a:rPr>
                        <a:t>Parameter</a:t>
                      </a:r>
                    </a:p>
                  </a:txBody>
                  <a:tcPr anchor="ctr" horzOverflow="overflow"/>
                </a:tc>
                <a:tc>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FOLFOX4+cet</a:t>
                      </a:r>
                    </a:p>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(n=178)</a:t>
                      </a:r>
                    </a:p>
                  </a:txBody>
                  <a:tcPr anchor="ctr" horzOverflow="overflow"/>
                </a:tc>
                <a:tc>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FOLFOX4</a:t>
                      </a:r>
                    </a:p>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(n=189)</a:t>
                      </a:r>
                    </a:p>
                  </a:txBody>
                  <a:tcPr anchor="ctr" horzOverflow="overflow"/>
                </a:tc>
                <a:tc>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FOLFOX4+cet</a:t>
                      </a:r>
                    </a:p>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(n=32)</a:t>
                      </a:r>
                    </a:p>
                  </a:txBody>
                  <a:tcPr anchor="ctr" horzOverflow="overflow"/>
                </a:tc>
                <a:tc>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FOLFOX4</a:t>
                      </a:r>
                    </a:p>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(n=31)</a:t>
                      </a:r>
                    </a:p>
                  </a:txBody>
                  <a:tcPr anchor="ctr" horzOverflow="overflow"/>
                </a:tc>
                <a:tc>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FOLFOX4+cet</a:t>
                      </a:r>
                    </a:p>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(n=246)</a:t>
                      </a:r>
                    </a:p>
                  </a:txBody>
                  <a:tcPr anchor="ctr" horzOverflow="overflow"/>
                </a:tc>
                <a:tc>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FOLFOX4</a:t>
                      </a:r>
                    </a:p>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(n=214)</a:t>
                      </a:r>
                    </a:p>
                  </a:txBody>
                  <a:tcPr anchor="ctr" horzOverflow="overflow"/>
                </a:tc>
              </a:tr>
              <a:tr h="226736">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Response rate, %</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66.3</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38.6</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34.4</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35.5</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31.7</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36.0</a:t>
                      </a:r>
                    </a:p>
                  </a:txBody>
                  <a:tcPr anchor="ctr" horzOverflow="overflow">
                    <a:lnB w="12700" cap="flat" cmpd="sng" algn="ctr">
                      <a:solidFill>
                        <a:srgbClr val="FFFFFF"/>
                      </a:solidFill>
                      <a:prstDash val="solid"/>
                      <a:round/>
                      <a:headEnd type="none" w="med" len="med"/>
                      <a:tailEnd type="none" w="med" len="med"/>
                    </a:lnB>
                  </a:tcPr>
                </a:tc>
              </a:tr>
              <a:tr h="226736">
                <a:tc>
                  <a:txBody>
                    <a:bodyPr/>
                    <a:lstStyle/>
                    <a:p>
                      <a:pPr algn="l">
                        <a:lnSpc>
                          <a:spcPct val="80000"/>
                        </a:lnSpc>
                      </a:pPr>
                      <a:r>
                        <a:rPr lang="en-US" sz="1200" dirty="0" smtClean="0"/>
                        <a:t>   Odds ratio</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3.11</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c gridSpan="2">
                  <a:txBody>
                    <a:bodyPr/>
                    <a:lstStyle/>
                    <a:p>
                      <a:pPr algn="ctr">
                        <a:lnSpc>
                          <a:spcPct val="80000"/>
                        </a:lnSpc>
                      </a:pPr>
                      <a:r>
                        <a:rPr lang="en-US" sz="1200" dirty="0" smtClean="0"/>
                        <a:t>1.02</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0.85</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26736">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   95% CI</a:t>
                      </a:r>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2.03,</a:t>
                      </a:r>
                      <a:r>
                        <a:rPr lang="en-US" sz="1200" baseline="0" dirty="0" smtClean="0"/>
                        <a:t> </a:t>
                      </a:r>
                      <a:r>
                        <a:rPr lang="en-US" sz="1200" dirty="0" smtClean="0"/>
                        <a:t>4.78</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a:lnSpc>
                          <a:spcPct val="80000"/>
                        </a:lnSpc>
                      </a:pPr>
                      <a:r>
                        <a:rPr lang="en-US" sz="1200" dirty="0" smtClean="0"/>
                        <a:t>0.33,</a:t>
                      </a:r>
                      <a:r>
                        <a:rPr lang="en-US" sz="1200" baseline="0" dirty="0" smtClean="0"/>
                        <a:t> </a:t>
                      </a:r>
                      <a:r>
                        <a:rPr lang="en-US" sz="1200" dirty="0" smtClean="0"/>
                        <a:t>3.15</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a:lnSpc>
                          <a:spcPct val="80000"/>
                        </a:lnSpc>
                      </a:pPr>
                      <a:r>
                        <a:rPr lang="en-US" sz="1200" dirty="0" smtClean="0"/>
                        <a:t>0.58,</a:t>
                      </a:r>
                      <a:r>
                        <a:rPr lang="en-US" sz="1200" baseline="0" dirty="0" smtClean="0"/>
                        <a:t> </a:t>
                      </a:r>
                      <a:r>
                        <a:rPr lang="en-US" sz="1200" dirty="0" smtClean="0"/>
                        <a:t>1.25</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r>
              <a:tr h="226736">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   p-value</a:t>
                      </a:r>
                      <a:endParaRPr lang="en-US" sz="1200" baseline="30000" dirty="0" smtClean="0"/>
                    </a:p>
                  </a:txBody>
                  <a:tcPr anchor="ctr" horzOverflow="overflow">
                    <a:lnT w="12700" cap="flat" cmpd="sng" algn="ctr">
                      <a:solidFill>
                        <a:srgbClr val="FFFFFF"/>
                      </a:solidFill>
                      <a:prstDash val="solid"/>
                      <a:round/>
                      <a:headEnd type="none" w="med" len="med"/>
                      <a:tailEnd type="none" w="med" len="med"/>
                    </a:lnT>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&lt;0.0001</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a:p>
                  </a:txBody>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0.97</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a:p>
                  </a:txBody>
                  <a:tcPr>
                    <a:lnT w="12700" cap="flat" cmpd="sng" algn="ctr">
                      <a:solidFill>
                        <a:srgbClr val="FFFFFF"/>
                      </a:solidFill>
                      <a:prstDash val="solid"/>
                      <a:round/>
                      <a:headEnd type="none" w="med" len="med"/>
                      <a:tailEnd type="none" w="med" len="med"/>
                    </a:lnT>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0.40</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dirty="0"/>
                    </a:p>
                  </a:txBody>
                  <a:tcPr>
                    <a:lnT w="12700" cap="flat" cmpd="sng" algn="ctr">
                      <a:solidFill>
                        <a:srgbClr val="FFFFFF"/>
                      </a:solidFill>
                      <a:prstDash val="solid"/>
                      <a:round/>
                      <a:headEnd type="none" w="med" len="med"/>
                      <a:tailEnd type="none" w="med" len="med"/>
                    </a:lnT>
                  </a:tcPr>
                </a:tc>
              </a:tr>
              <a:tr h="226736">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Median PFS,</a:t>
                      </a:r>
                      <a:r>
                        <a:rPr lang="en-US" sz="1200" baseline="0" dirty="0" smtClean="0"/>
                        <a:t> months</a:t>
                      </a:r>
                      <a:endParaRPr lang="en-US" sz="1200" dirty="0" smtClean="0"/>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11.4</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8.4</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7.2</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6.9</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7.4</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7.5</a:t>
                      </a:r>
                    </a:p>
                  </a:txBody>
                  <a:tcPr anchor="ctr" horzOverflow="overflow">
                    <a:lnB w="12700" cap="flat" cmpd="sng" algn="ctr">
                      <a:solidFill>
                        <a:srgbClr val="FFFFFF"/>
                      </a:solidFill>
                      <a:prstDash val="solid"/>
                      <a:round/>
                      <a:headEnd type="none" w="med" len="med"/>
                      <a:tailEnd type="none" w="med" len="med"/>
                    </a:lnB>
                  </a:tcPr>
                </a:tc>
              </a:tr>
              <a:tr h="238173">
                <a:tc>
                  <a:txBody>
                    <a:bodyPr/>
                    <a:lstStyle/>
                    <a:p>
                      <a:pPr algn="l">
                        <a:lnSpc>
                          <a:spcPct val="80000"/>
                        </a:lnSpc>
                      </a:pPr>
                      <a:r>
                        <a:rPr lang="en-US" sz="1200" dirty="0" smtClean="0"/>
                        <a:t>   Odds ratio</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0.56</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c gridSpan="2">
                  <a:txBody>
                    <a:bodyPr/>
                    <a:lstStyle/>
                    <a:p>
                      <a:pPr algn="ctr">
                        <a:lnSpc>
                          <a:spcPct val="80000"/>
                        </a:lnSpc>
                      </a:pPr>
                      <a:r>
                        <a:rPr lang="en-US" sz="1200" dirty="0" smtClean="0"/>
                        <a:t>0.81</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c gridSpan="2">
                  <a:txBody>
                    <a:bodyPr/>
                    <a:lstStyle/>
                    <a:p>
                      <a:pPr algn="ctr">
                        <a:lnSpc>
                          <a:spcPct val="80000"/>
                        </a:lnSpc>
                      </a:pPr>
                      <a:r>
                        <a:rPr lang="en-US" sz="1200" dirty="0" smtClean="0"/>
                        <a:t>1.10</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r>
              <a:tr h="238173">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   95% CI</a:t>
                      </a:r>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0.41,</a:t>
                      </a:r>
                      <a:r>
                        <a:rPr lang="en-US" sz="1200" baseline="0" dirty="0" smtClean="0"/>
                        <a:t> </a:t>
                      </a:r>
                      <a:r>
                        <a:rPr lang="en-US" sz="1200" dirty="0" smtClean="0"/>
                        <a:t>0.76</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a:lnSpc>
                          <a:spcPct val="80000"/>
                        </a:lnSpc>
                      </a:pPr>
                      <a:r>
                        <a:rPr lang="en-US" sz="1200" dirty="0" smtClean="0"/>
                        <a:t>0.39,</a:t>
                      </a:r>
                      <a:r>
                        <a:rPr lang="en-US" sz="1200" baseline="0" dirty="0" smtClean="0"/>
                        <a:t> </a:t>
                      </a:r>
                      <a:r>
                        <a:rPr lang="en-US" sz="1200" dirty="0" smtClean="0"/>
                        <a:t>1.67</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a:lnSpc>
                          <a:spcPct val="80000"/>
                        </a:lnSpc>
                      </a:pPr>
                      <a:r>
                        <a:rPr lang="en-US" sz="1200" dirty="0" smtClean="0"/>
                        <a:t>0.85,</a:t>
                      </a:r>
                      <a:r>
                        <a:rPr lang="en-US" sz="1200" baseline="0" dirty="0" smtClean="0"/>
                        <a:t> </a:t>
                      </a:r>
                      <a:r>
                        <a:rPr lang="en-US" sz="1200" dirty="0" smtClean="0"/>
                        <a:t>1.42</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r>
              <a:tr h="238173">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   p-value</a:t>
                      </a:r>
                      <a:endParaRPr lang="en-US" sz="1200" baseline="30000" dirty="0" smtClean="0"/>
                    </a:p>
                  </a:txBody>
                  <a:tcPr anchor="ctr" horzOverflow="overflow">
                    <a:lnT w="12700" cap="flat" cmpd="sng" algn="ctr">
                      <a:solidFill>
                        <a:srgbClr val="FFFFFF"/>
                      </a:solidFill>
                      <a:prstDash val="solid"/>
                      <a:round/>
                      <a:headEnd type="none" w="med" len="med"/>
                      <a:tailEnd type="none" w="med" len="med"/>
                    </a:lnT>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0.0002</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a:p>
                  </a:txBody>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0.56</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a:p>
                  </a:txBody>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0.47</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dirty="0"/>
                    </a:p>
                  </a:txBody>
                  <a:tcPr/>
                </a:tc>
              </a:tr>
              <a:tr h="274565">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Median</a:t>
                      </a:r>
                      <a:r>
                        <a:rPr lang="en-US" sz="1200" baseline="0" dirty="0" smtClean="0"/>
                        <a:t> OS, months</a:t>
                      </a:r>
                      <a:endParaRPr lang="en-US" sz="1200" dirty="0" smtClean="0"/>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28.4</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20.2</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18.2</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20.7</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16.4</a:t>
                      </a:r>
                    </a:p>
                  </a:txBody>
                  <a:tcPr anchor="ctr" horzOverflow="overflow">
                    <a:lnB w="12700" cap="flat" cmpd="sng" algn="ctr">
                      <a:solidFill>
                        <a:srgbClr val="FFFFFF"/>
                      </a:solidFill>
                      <a:prstDash val="solid"/>
                      <a:round/>
                      <a:headEnd type="none" w="med" len="med"/>
                      <a:tailEnd type="none" w="med" len="med"/>
                    </a:lnB>
                  </a:tcPr>
                </a:tc>
                <a:tc>
                  <a:txBody>
                    <a:bodyPr/>
                    <a:lstStyle/>
                    <a:p>
                      <a:pPr algn="ctr">
                        <a:lnSpc>
                          <a:spcPct val="80000"/>
                        </a:lnSpc>
                      </a:pPr>
                      <a:r>
                        <a:rPr lang="en-US" sz="1200" dirty="0" smtClean="0"/>
                        <a:t>17.7</a:t>
                      </a:r>
                      <a:endParaRPr lang="en-US" sz="1200" dirty="0"/>
                    </a:p>
                  </a:txBody>
                  <a:tcPr anchor="ctr" horzOverflow="overflow">
                    <a:lnB w="12700" cap="flat" cmpd="sng" algn="ctr">
                      <a:solidFill>
                        <a:srgbClr val="FFFFFF"/>
                      </a:solidFill>
                      <a:prstDash val="solid"/>
                      <a:round/>
                      <a:headEnd type="none" w="med" len="med"/>
                      <a:tailEnd type="none" w="med" len="med"/>
                    </a:lnB>
                  </a:tcPr>
                </a:tc>
              </a:tr>
              <a:tr h="238173">
                <a:tc>
                  <a:txBody>
                    <a:bodyPr/>
                    <a:lstStyle/>
                    <a:p>
                      <a:pPr algn="l">
                        <a:lnSpc>
                          <a:spcPct val="80000"/>
                        </a:lnSpc>
                      </a:pPr>
                      <a:r>
                        <a:rPr lang="en-US" sz="1200" dirty="0" smtClean="0"/>
                        <a:t>   Odds ratio</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0.69</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c gridSpan="2">
                  <a:txBody>
                    <a:bodyPr/>
                    <a:lstStyle/>
                    <a:p>
                      <a:pPr algn="ctr">
                        <a:lnSpc>
                          <a:spcPct val="80000"/>
                        </a:lnSpc>
                      </a:pPr>
                      <a:r>
                        <a:rPr lang="en-US" sz="1200" dirty="0" smtClean="0"/>
                        <a:t>1.22</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c gridSpan="2">
                  <a:txBody>
                    <a:bodyPr/>
                    <a:lstStyle/>
                    <a:p>
                      <a:pPr algn="ctr">
                        <a:lnSpc>
                          <a:spcPct val="80000"/>
                        </a:lnSpc>
                      </a:pPr>
                      <a:r>
                        <a:rPr lang="en-US" sz="1200" dirty="0" smtClean="0"/>
                        <a:t>1.05</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r>
              <a:tr h="238173">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   95% CI</a:t>
                      </a:r>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0.54,</a:t>
                      </a:r>
                      <a:r>
                        <a:rPr lang="en-US" sz="1200" baseline="0" dirty="0" smtClean="0"/>
                        <a:t> </a:t>
                      </a:r>
                      <a:r>
                        <a:rPr lang="en-US" sz="1200" dirty="0" smtClean="0"/>
                        <a:t>0.88</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a:lnSpc>
                          <a:spcPct val="80000"/>
                        </a:lnSpc>
                      </a:pPr>
                      <a:r>
                        <a:rPr lang="en-US" sz="1200" dirty="0" smtClean="0"/>
                        <a:t>0.69,</a:t>
                      </a:r>
                      <a:r>
                        <a:rPr lang="en-US" sz="1200" baseline="0" dirty="0" smtClean="0"/>
                        <a:t> </a:t>
                      </a:r>
                      <a:r>
                        <a:rPr lang="en-US" sz="1200" dirty="0" smtClean="0"/>
                        <a:t>2.16</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a:lnSpc>
                          <a:spcPct val="80000"/>
                        </a:lnSpc>
                      </a:pPr>
                      <a:r>
                        <a:rPr lang="en-US" sz="1200" dirty="0" smtClean="0"/>
                        <a:t>0.86,</a:t>
                      </a:r>
                      <a:r>
                        <a:rPr lang="en-US" sz="1200" baseline="0" dirty="0" smtClean="0"/>
                        <a:t> </a:t>
                      </a:r>
                      <a:r>
                        <a:rPr lang="en-US" sz="1200" dirty="0" smtClean="0"/>
                        <a:t>1.28</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r>
              <a:tr h="238173">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   p-value</a:t>
                      </a:r>
                      <a:endParaRPr lang="en-US" sz="1200" baseline="30000" dirty="0" smtClean="0"/>
                    </a:p>
                  </a:txBody>
                  <a:tcPr anchor="ctr" horzOverflow="overflow">
                    <a:lnT w="12700" cap="flat" cmpd="sng" algn="ctr">
                      <a:solidFill>
                        <a:srgbClr val="FFFFFF"/>
                      </a:solidFill>
                      <a:prstDash val="solid"/>
                      <a:round/>
                      <a:headEnd type="none" w="med" len="med"/>
                      <a:tailEnd type="none" w="med" len="med"/>
                    </a:lnT>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0.0024</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a:p>
                  </a:txBody>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0.50</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a:p>
                  </a:txBody>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0.64</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dirty="0"/>
                    </a:p>
                  </a:txBody>
                  <a:tcPr/>
                </a:tc>
              </a:tr>
            </a:tbl>
          </a:graphicData>
        </a:graphic>
      </p:graphicFrame>
      <p:sp>
        <p:nvSpPr>
          <p:cNvPr id="6" name="Text Box 9"/>
          <p:cNvSpPr txBox="1">
            <a:spLocks noChangeArrowheads="1"/>
          </p:cNvSpPr>
          <p:nvPr/>
        </p:nvSpPr>
        <p:spPr bwMode="auto">
          <a:xfrm>
            <a:off x="231775" y="6510043"/>
            <a:ext cx="43878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200" baseline="30000" dirty="0" smtClean="0">
                <a:solidFill>
                  <a:srgbClr val="363636"/>
                </a:solidFill>
              </a:rPr>
              <a:t>†</a:t>
            </a:r>
            <a:r>
              <a:rPr lang="en-US" sz="1200" i="1" dirty="0" smtClean="0">
                <a:solidFill>
                  <a:srgbClr val="363636"/>
                </a:solidFill>
              </a:rPr>
              <a:t>KRAS</a:t>
            </a:r>
            <a:r>
              <a:rPr lang="en-US" sz="1200" dirty="0" smtClean="0">
                <a:solidFill>
                  <a:srgbClr val="363636"/>
                </a:solidFill>
              </a:rPr>
              <a:t> codon 12/13 or other </a:t>
            </a:r>
            <a:r>
              <a:rPr lang="en-US" sz="1200" i="1" dirty="0" smtClean="0">
                <a:solidFill>
                  <a:srgbClr val="363636"/>
                </a:solidFill>
              </a:rPr>
              <a:t>RAS</a:t>
            </a:r>
            <a:r>
              <a:rPr lang="en-US" sz="1200" dirty="0" smtClean="0">
                <a:solidFill>
                  <a:srgbClr val="363636"/>
                </a:solidFill>
              </a:rPr>
              <a:t>; </a:t>
            </a:r>
            <a:r>
              <a:rPr lang="en-US" sz="1200" baseline="30000" dirty="0" smtClean="0">
                <a:solidFill>
                  <a:srgbClr val="363636"/>
                </a:solidFill>
              </a:rPr>
              <a:t>‡</a:t>
            </a:r>
            <a:r>
              <a:rPr lang="en-US" sz="1200" dirty="0" smtClean="0">
                <a:solidFill>
                  <a:srgbClr val="363636"/>
                </a:solidFill>
              </a:rPr>
              <a:t>KRAS codon 12/13 wild-type</a:t>
            </a:r>
            <a:endParaRPr lang="en-GB" sz="1200" dirty="0">
              <a:solidFill>
                <a:srgbClr val="363636"/>
              </a:solidFill>
            </a:endParaRPr>
          </a:p>
        </p:txBody>
      </p:sp>
    </p:spTree>
    <p:custDataLst>
      <p:tags r:id="rId1"/>
    </p:custDataLst>
    <p:extLst>
      <p:ext uri="{BB962C8B-B14F-4D97-AF65-F5344CB8AC3E}">
        <p14:creationId xmlns:p14="http://schemas.microsoft.com/office/powerpoint/2010/main" val="3710367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3506: Treatment outcome according to </a:t>
            </a:r>
            <a:r>
              <a:rPr lang="en-US" sz="1800" dirty="0" smtClean="0"/>
              <a:t>tumor</a:t>
            </a:r>
            <a:r>
              <a:rPr lang="en-GB" sz="1800" dirty="0" smtClean="0"/>
              <a:t> </a:t>
            </a:r>
            <a:r>
              <a:rPr lang="en-GB" sz="1800" i="1" dirty="0" smtClean="0"/>
              <a:t>RAS</a:t>
            </a:r>
            <a:r>
              <a:rPr lang="en-GB" sz="1800" dirty="0" smtClean="0"/>
              <a:t> mutation status in CRYSTAL study patients with metastatic colorectal cancer (</a:t>
            </a:r>
            <a:r>
              <a:rPr lang="en-GB" sz="1800" dirty="0" err="1" smtClean="0"/>
              <a:t>mCRC</a:t>
            </a:r>
            <a:r>
              <a:rPr lang="en-GB" sz="1800" dirty="0" smtClean="0"/>
              <a:t>) randomized to FOLFIRI with/without cetuximab – </a:t>
            </a:r>
            <a:r>
              <a:rPr lang="en-GB" sz="1800" dirty="0" err="1" smtClean="0"/>
              <a:t>Ciardiello</a:t>
            </a:r>
            <a:r>
              <a:rPr lang="en-GB" sz="1800" dirty="0" smtClean="0"/>
              <a:t> F </a:t>
            </a:r>
            <a:r>
              <a:rPr lang="en-GB" sz="1800" dirty="0"/>
              <a:t>… Van Cutsem E et </a:t>
            </a:r>
            <a:r>
              <a:rPr lang="en-GB" sz="1800" dirty="0" smtClean="0"/>
              <a:t>al</a:t>
            </a:r>
            <a:endParaRPr lang="en-GB" sz="1800" dirty="0"/>
          </a:p>
        </p:txBody>
      </p:sp>
      <p:sp>
        <p:nvSpPr>
          <p:cNvPr id="5124" name="Text Box 4"/>
          <p:cNvSpPr txBox="1">
            <a:spLocks noChangeArrowheads="1"/>
          </p:cNvSpPr>
          <p:nvPr/>
        </p:nvSpPr>
        <p:spPr bwMode="auto">
          <a:xfrm>
            <a:off x="4949494" y="6290231"/>
            <a:ext cx="39738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Ciardiello</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3506)</a:t>
            </a:r>
          </a:p>
          <a:p>
            <a:pPr algn="r"/>
            <a:r>
              <a:rPr lang="en-GB" sz="1200" i="1" dirty="0">
                <a:solidFill>
                  <a:srgbClr val="363636"/>
                </a:solidFill>
              </a:rPr>
              <a:t>Presented by Van Cutsem </a:t>
            </a:r>
            <a:r>
              <a:rPr lang="en-GB" sz="1200" i="1" dirty="0" smtClean="0">
                <a:solidFill>
                  <a:srgbClr val="363636"/>
                </a:solidFill>
              </a:rPr>
              <a:t>E</a:t>
            </a:r>
            <a:r>
              <a:rPr lang="en-GB" sz="1200" dirty="0" smtClean="0">
                <a:solidFill>
                  <a:srgbClr val="363636"/>
                </a:solidFill>
              </a:rPr>
              <a:t> </a:t>
            </a:r>
            <a:endParaRPr lang="en-GB" sz="1200" dirty="0">
              <a:solidFill>
                <a:srgbClr val="363636"/>
              </a:solidFill>
            </a:endParaRPr>
          </a:p>
        </p:txBody>
      </p:sp>
      <p:sp>
        <p:nvSpPr>
          <p:cNvPr id="7" name="Rectangle 3"/>
          <p:cNvSpPr txBox="1">
            <a:spLocks noChangeArrowheads="1"/>
          </p:cNvSpPr>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sz="1800" b="1" dirty="0" smtClean="0">
                <a:solidFill>
                  <a:srgbClr val="363636"/>
                </a:solidFill>
              </a:rPr>
              <a:t>Conclusions</a:t>
            </a:r>
          </a:p>
          <a:p>
            <a:pPr lvl="1">
              <a:buClr>
                <a:srgbClr val="043882"/>
              </a:buClr>
            </a:pPr>
            <a:r>
              <a:rPr lang="en-US" sz="1800" b="1" dirty="0" smtClean="0">
                <a:solidFill>
                  <a:srgbClr val="363636"/>
                </a:solidFill>
              </a:rPr>
              <a:t>This study supports the use of </a:t>
            </a:r>
            <a:r>
              <a:rPr lang="en-US" sz="1800" b="1" dirty="0" err="1" smtClean="0">
                <a:solidFill>
                  <a:srgbClr val="363636"/>
                </a:solidFill>
              </a:rPr>
              <a:t>FOLFIRI+cetuximab</a:t>
            </a:r>
            <a:r>
              <a:rPr lang="en-US" sz="1800" b="1" dirty="0" smtClean="0">
                <a:solidFill>
                  <a:srgbClr val="363636"/>
                </a:solidFill>
              </a:rPr>
              <a:t> as first-line treatment in patients with </a:t>
            </a:r>
            <a:r>
              <a:rPr lang="en-US" sz="1800" b="1" i="1" dirty="0" smtClean="0">
                <a:solidFill>
                  <a:srgbClr val="363636"/>
                </a:solidFill>
              </a:rPr>
              <a:t>RAS</a:t>
            </a:r>
            <a:r>
              <a:rPr lang="en-US" sz="1800" b="1" dirty="0" smtClean="0">
                <a:solidFill>
                  <a:srgbClr val="363636"/>
                </a:solidFill>
              </a:rPr>
              <a:t> wild-type </a:t>
            </a:r>
            <a:r>
              <a:rPr lang="en-US" sz="1800" b="1" dirty="0" err="1" smtClean="0">
                <a:solidFill>
                  <a:srgbClr val="363636"/>
                </a:solidFill>
              </a:rPr>
              <a:t>mCRC</a:t>
            </a:r>
            <a:endParaRPr lang="en-US" sz="1800" b="1" dirty="0" smtClean="0">
              <a:solidFill>
                <a:srgbClr val="363636"/>
              </a:solidFill>
            </a:endParaRPr>
          </a:p>
          <a:p>
            <a:pPr lvl="2">
              <a:buClr>
                <a:srgbClr val="043882"/>
              </a:buClr>
            </a:pPr>
            <a:r>
              <a:rPr lang="en-US" sz="1800" b="1" dirty="0" smtClean="0">
                <a:solidFill>
                  <a:srgbClr val="363636"/>
                </a:solidFill>
              </a:rPr>
              <a:t>Significant improvements in PFS, OS and objective response rate</a:t>
            </a:r>
          </a:p>
          <a:p>
            <a:pPr lvl="2">
              <a:buClr>
                <a:srgbClr val="043882"/>
              </a:buClr>
            </a:pPr>
            <a:r>
              <a:rPr lang="en-US" sz="1800" b="1" dirty="0" smtClean="0">
                <a:solidFill>
                  <a:srgbClr val="363636"/>
                </a:solidFill>
              </a:rPr>
              <a:t>No beneficial or deleterious effects were observed with </a:t>
            </a:r>
            <a:r>
              <a:rPr lang="en-US" sz="1800" b="1" dirty="0" err="1" smtClean="0">
                <a:solidFill>
                  <a:srgbClr val="363636"/>
                </a:solidFill>
              </a:rPr>
              <a:t>FOLFIRI+cetuximab</a:t>
            </a:r>
            <a:r>
              <a:rPr lang="en-US" sz="1800" b="1" dirty="0" smtClean="0">
                <a:solidFill>
                  <a:srgbClr val="363636"/>
                </a:solidFill>
              </a:rPr>
              <a:t> in patients with </a:t>
            </a:r>
            <a:r>
              <a:rPr lang="en-US" sz="1800" b="1" i="1" dirty="0" smtClean="0">
                <a:solidFill>
                  <a:srgbClr val="363636"/>
                </a:solidFill>
              </a:rPr>
              <a:t>RAS</a:t>
            </a:r>
            <a:r>
              <a:rPr lang="en-US" sz="1800" b="1" dirty="0" smtClean="0">
                <a:solidFill>
                  <a:srgbClr val="363636"/>
                </a:solidFill>
              </a:rPr>
              <a:t> mutations </a:t>
            </a:r>
          </a:p>
          <a:p>
            <a:pPr lvl="1">
              <a:buClr>
                <a:srgbClr val="043882"/>
              </a:buClr>
            </a:pPr>
            <a:r>
              <a:rPr lang="en-GB" sz="1800" b="1" dirty="0">
                <a:solidFill>
                  <a:srgbClr val="363636"/>
                </a:solidFill>
              </a:rPr>
              <a:t>The safety profile in the </a:t>
            </a:r>
            <a:r>
              <a:rPr lang="en-GB" sz="1800" b="1" i="1" dirty="0">
                <a:solidFill>
                  <a:srgbClr val="363636"/>
                </a:solidFill>
              </a:rPr>
              <a:t>RAS</a:t>
            </a:r>
            <a:r>
              <a:rPr lang="en-GB" sz="1800" b="1" dirty="0">
                <a:solidFill>
                  <a:srgbClr val="363636"/>
                </a:solidFill>
              </a:rPr>
              <a:t> </a:t>
            </a:r>
            <a:r>
              <a:rPr lang="en-GB" sz="1800" b="1" dirty="0" smtClean="0">
                <a:solidFill>
                  <a:srgbClr val="363636"/>
                </a:solidFill>
              </a:rPr>
              <a:t>wild-type </a:t>
            </a:r>
            <a:r>
              <a:rPr lang="en-GB" sz="1800" b="1" dirty="0">
                <a:solidFill>
                  <a:srgbClr val="363636"/>
                </a:solidFill>
              </a:rPr>
              <a:t>and </a:t>
            </a:r>
            <a:r>
              <a:rPr lang="en-GB" sz="1800" b="1" i="1" dirty="0">
                <a:solidFill>
                  <a:srgbClr val="363636"/>
                </a:solidFill>
              </a:rPr>
              <a:t>RAS</a:t>
            </a:r>
            <a:r>
              <a:rPr lang="en-GB" sz="1800" b="1" dirty="0">
                <a:solidFill>
                  <a:srgbClr val="363636"/>
                </a:solidFill>
              </a:rPr>
              <a:t> </a:t>
            </a:r>
            <a:r>
              <a:rPr lang="en-GB" sz="1800" b="1" dirty="0" smtClean="0">
                <a:solidFill>
                  <a:srgbClr val="363636"/>
                </a:solidFill>
              </a:rPr>
              <a:t>mutant </a:t>
            </a:r>
            <a:r>
              <a:rPr lang="en-GB" sz="1800" b="1" dirty="0">
                <a:solidFill>
                  <a:srgbClr val="363636"/>
                </a:solidFill>
              </a:rPr>
              <a:t>subgroups was similar and in-line with expectations</a:t>
            </a:r>
          </a:p>
          <a:p>
            <a:pPr lvl="1">
              <a:buClr>
                <a:srgbClr val="043882"/>
              </a:buClr>
            </a:pPr>
            <a:r>
              <a:rPr lang="en-US" sz="1800" b="1" dirty="0" smtClean="0">
                <a:solidFill>
                  <a:srgbClr val="363636"/>
                </a:solidFill>
              </a:rPr>
              <a:t>The exclusion of patients with other </a:t>
            </a:r>
            <a:r>
              <a:rPr lang="en-US" sz="1800" b="1" i="1" dirty="0" smtClean="0">
                <a:solidFill>
                  <a:srgbClr val="363636"/>
                </a:solidFill>
              </a:rPr>
              <a:t>RAS</a:t>
            </a:r>
            <a:r>
              <a:rPr lang="en-US" sz="1800" b="1" dirty="0" smtClean="0">
                <a:solidFill>
                  <a:srgbClr val="363636"/>
                </a:solidFill>
              </a:rPr>
              <a:t> mutations from the </a:t>
            </a:r>
            <a:r>
              <a:rPr lang="en-US" sz="1800" b="1" i="1" dirty="0" smtClean="0">
                <a:solidFill>
                  <a:srgbClr val="363636"/>
                </a:solidFill>
              </a:rPr>
              <a:t>KRAS</a:t>
            </a:r>
            <a:r>
              <a:rPr lang="en-US" sz="1800" b="1" dirty="0" smtClean="0">
                <a:solidFill>
                  <a:srgbClr val="363636"/>
                </a:solidFill>
              </a:rPr>
              <a:t> codon 12/13 wild-type treatment population improved the benefit-to-risk ratio associated with the addition of cetuximab to FOLFIRI</a:t>
            </a:r>
          </a:p>
          <a:p>
            <a:pPr marL="563562" lvl="2" indent="0">
              <a:buClr>
                <a:srgbClr val="043882"/>
              </a:buClr>
              <a:buFontTx/>
              <a:buNone/>
            </a:pPr>
            <a:endParaRPr lang="en-GB" sz="1800" b="1" dirty="0">
              <a:solidFill>
                <a:srgbClr val="363636"/>
              </a:solidFill>
            </a:endParaRPr>
          </a:p>
        </p:txBody>
      </p:sp>
    </p:spTree>
    <p:custDataLst>
      <p:tags r:id="rId1"/>
    </p:custDataLst>
    <p:extLst>
      <p:ext uri="{BB962C8B-B14F-4D97-AF65-F5344CB8AC3E}">
        <p14:creationId xmlns:p14="http://schemas.microsoft.com/office/powerpoint/2010/main" val="2163082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3505: Treatment outcome according to </a:t>
            </a:r>
            <a:r>
              <a:rPr lang="en-US" sz="1800" dirty="0" smtClean="0"/>
              <a:t>tumor</a:t>
            </a:r>
            <a:r>
              <a:rPr lang="en-GB" sz="1800" dirty="0" smtClean="0"/>
              <a:t> RAS mutation status in OPUS study patients with metastatic colorectal cancer (</a:t>
            </a:r>
            <a:r>
              <a:rPr lang="en-GB" sz="1800" dirty="0" err="1" smtClean="0"/>
              <a:t>mCRC</a:t>
            </a:r>
            <a:r>
              <a:rPr lang="en-GB" sz="1800" dirty="0" smtClean="0"/>
              <a:t>) randomized to FOLFOX4 with/without cetuximab – </a:t>
            </a:r>
            <a:r>
              <a:rPr lang="en-GB" sz="1800" dirty="0" err="1" smtClean="0"/>
              <a:t>Bokemeyer</a:t>
            </a:r>
            <a:r>
              <a:rPr lang="en-GB" sz="1800" dirty="0" smtClean="0"/>
              <a:t> C et al</a:t>
            </a:r>
            <a:endParaRPr lang="en-GB" sz="1800" dirty="0"/>
          </a:p>
        </p:txBody>
      </p:sp>
      <p:sp>
        <p:nvSpPr>
          <p:cNvPr id="5123" name="Rectangle 3"/>
          <p:cNvSpPr>
            <a:spLocks noGrp="1" noChangeArrowheads="1"/>
          </p:cNvSpPr>
          <p:nvPr>
            <p:ph type="body" idx="1"/>
          </p:nvPr>
        </p:nvSpPr>
        <p:spPr/>
        <p:txBody>
          <a:bodyPr/>
          <a:lstStyle/>
          <a:p>
            <a:r>
              <a:rPr lang="en-US" sz="1800" b="1" dirty="0"/>
              <a:t>Study objective</a:t>
            </a:r>
          </a:p>
          <a:p>
            <a:pPr lvl="1"/>
            <a:r>
              <a:rPr lang="en-GB" sz="1800" dirty="0"/>
              <a:t>T</a:t>
            </a:r>
            <a:r>
              <a:rPr lang="en-US" sz="1800" dirty="0"/>
              <a:t>o </a:t>
            </a:r>
            <a:r>
              <a:rPr lang="en-GB" sz="1800" dirty="0" smtClean="0"/>
              <a:t>investigate treatment </a:t>
            </a:r>
            <a:r>
              <a:rPr lang="en-GB" sz="1800" dirty="0"/>
              <a:t>effect of </a:t>
            </a:r>
            <a:r>
              <a:rPr lang="en-GB" sz="1800" dirty="0" smtClean="0"/>
              <a:t>cetuximab+</a:t>
            </a:r>
            <a:r>
              <a:rPr lang="en-GB" sz="1800" dirty="0"/>
              <a:t>FOLFOX4 </a:t>
            </a:r>
            <a:r>
              <a:rPr lang="en-GB" sz="1800" dirty="0" smtClean="0"/>
              <a:t>vs </a:t>
            </a:r>
            <a:r>
              <a:rPr lang="en-GB" sz="1800" dirty="0"/>
              <a:t>FOLFOX4 alone on </a:t>
            </a:r>
            <a:r>
              <a:rPr lang="en-GB" sz="1800" dirty="0" smtClean="0"/>
              <a:t>survival by </a:t>
            </a:r>
            <a:r>
              <a:rPr lang="en-GB" sz="1800" i="1" dirty="0" smtClean="0"/>
              <a:t>KRAS</a:t>
            </a:r>
            <a:r>
              <a:rPr lang="en-GB" sz="1800" dirty="0" smtClean="0"/>
              <a:t> status (exons 3 and 4) and </a:t>
            </a:r>
            <a:r>
              <a:rPr lang="en-GB" sz="1800" i="1" dirty="0" smtClean="0"/>
              <a:t>NRAS</a:t>
            </a:r>
            <a:r>
              <a:rPr lang="en-GB" sz="1800" dirty="0" smtClean="0"/>
              <a:t> (exons 2, 3 and 4)</a:t>
            </a:r>
          </a:p>
        </p:txBody>
      </p:sp>
      <p:sp>
        <p:nvSpPr>
          <p:cNvPr id="5124" name="Text Box 4"/>
          <p:cNvSpPr txBox="1">
            <a:spLocks noChangeArrowheads="1"/>
          </p:cNvSpPr>
          <p:nvPr/>
        </p:nvSpPr>
        <p:spPr bwMode="auto">
          <a:xfrm>
            <a:off x="4766751" y="6474897"/>
            <a:ext cx="415658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Bokemeyer</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3505) </a:t>
            </a:r>
            <a:endParaRPr lang="en-GB" sz="1200" dirty="0">
              <a:solidFill>
                <a:srgbClr val="363636"/>
              </a:solidFill>
            </a:endParaRPr>
          </a:p>
        </p:txBody>
      </p:sp>
      <p:sp>
        <p:nvSpPr>
          <p:cNvPr id="6" name="Rectangle 9"/>
          <p:cNvSpPr txBox="1">
            <a:spLocks noChangeArrowheads="1"/>
          </p:cNvSpPr>
          <p:nvPr/>
        </p:nvSpPr>
        <p:spPr bwMode="auto">
          <a:xfrm>
            <a:off x="228600" y="5309428"/>
            <a:ext cx="4267200" cy="64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Objective response</a:t>
            </a:r>
          </a:p>
          <a:p>
            <a:pPr>
              <a:buClr>
                <a:srgbClr val="043882"/>
              </a:buClr>
            </a:pPr>
            <a:endParaRPr lang="en-GB" sz="1600" kern="0" dirty="0" smtClean="0">
              <a:solidFill>
                <a:srgbClr val="363636"/>
              </a:solidFill>
            </a:endParaRPr>
          </a:p>
        </p:txBody>
      </p:sp>
      <p:sp>
        <p:nvSpPr>
          <p:cNvPr id="7" name="Content Placeholder 26"/>
          <p:cNvSpPr txBox="1">
            <a:spLocks/>
          </p:cNvSpPr>
          <p:nvPr/>
        </p:nvSpPr>
        <p:spPr>
          <a:xfrm>
            <a:off x="4648200" y="5309428"/>
            <a:ext cx="4267200" cy="641787"/>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PFS and OS</a:t>
            </a:r>
          </a:p>
        </p:txBody>
      </p:sp>
      <p:sp>
        <p:nvSpPr>
          <p:cNvPr id="8" name="Oval 14"/>
          <p:cNvSpPr>
            <a:spLocks noChangeArrowheads="1"/>
          </p:cNvSpPr>
          <p:nvPr/>
        </p:nvSpPr>
        <p:spPr bwMode="auto">
          <a:xfrm>
            <a:off x="3941537" y="3609789"/>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9" name="AutoShape 15"/>
          <p:cNvCxnSpPr>
            <a:cxnSpLocks noChangeShapeType="1"/>
            <a:stCxn id="8" idx="0"/>
          </p:cNvCxnSpPr>
          <p:nvPr/>
        </p:nvCxnSpPr>
        <p:spPr bwMode="auto">
          <a:xfrm rot="5400000" flipH="1" flipV="1">
            <a:off x="4236189" y="2980669"/>
            <a:ext cx="626267" cy="631975"/>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p:cNvCxnSpPr>
          <p:nvPr/>
        </p:nvCxnSpPr>
        <p:spPr bwMode="auto">
          <a:xfrm rot="16200000" flipH="1">
            <a:off x="4239363" y="4187960"/>
            <a:ext cx="619919" cy="631975"/>
          </a:xfrm>
          <a:prstGeom prst="bentConnector2">
            <a:avLst/>
          </a:prstGeom>
          <a:noFill/>
          <a:ln w="38100">
            <a:solidFill>
              <a:schemeClr val="bg1"/>
            </a:solidFill>
            <a:miter lim="800000"/>
            <a:headEnd/>
            <a:tailEnd type="triangle" w="med" len="med"/>
          </a:ln>
        </p:spPr>
      </p:cxnSp>
      <p:sp>
        <p:nvSpPr>
          <p:cNvPr id="11" name="AutoShape 12"/>
          <p:cNvSpPr>
            <a:spLocks noChangeArrowheads="1"/>
          </p:cNvSpPr>
          <p:nvPr/>
        </p:nvSpPr>
        <p:spPr bwMode="auto">
          <a:xfrm>
            <a:off x="8257722" y="4549589"/>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2" name="AutoShape 12"/>
          <p:cNvSpPr>
            <a:spLocks noChangeArrowheads="1"/>
          </p:cNvSpPr>
          <p:nvPr/>
        </p:nvSpPr>
        <p:spPr bwMode="auto">
          <a:xfrm>
            <a:off x="8257722" y="2719203"/>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3" name="Content Placeholder 26"/>
          <p:cNvSpPr txBox="1">
            <a:spLocks/>
          </p:cNvSpPr>
          <p:nvPr/>
        </p:nvSpPr>
        <p:spPr bwMode="auto">
          <a:xfrm>
            <a:off x="4855936" y="3555459"/>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ECOG PS</a:t>
            </a:r>
            <a:endParaRPr lang="en-GB" sz="1400" dirty="0">
              <a:solidFill>
                <a:srgbClr val="363636"/>
              </a:solidFill>
              <a:latin typeface="Arial"/>
            </a:endParaRPr>
          </a:p>
        </p:txBody>
      </p:sp>
      <p:cxnSp>
        <p:nvCxnSpPr>
          <p:cNvPr id="14" name="AutoShape 19"/>
          <p:cNvCxnSpPr>
            <a:cxnSpLocks noChangeShapeType="1"/>
            <a:endCxn id="8" idx="2"/>
          </p:cNvCxnSpPr>
          <p:nvPr/>
        </p:nvCxnSpPr>
        <p:spPr bwMode="auto">
          <a:xfrm>
            <a:off x="3684814" y="3901889"/>
            <a:ext cx="256723" cy="0"/>
          </a:xfrm>
          <a:prstGeom prst="straightConnector1">
            <a:avLst/>
          </a:prstGeom>
          <a:noFill/>
          <a:ln w="38100">
            <a:solidFill>
              <a:schemeClr val="bg1"/>
            </a:solidFill>
            <a:round/>
            <a:headEnd/>
            <a:tailEnd type="triangle" w="med" len="med"/>
          </a:ln>
        </p:spPr>
      </p:cxnSp>
      <p:cxnSp>
        <p:nvCxnSpPr>
          <p:cNvPr id="15" name="AutoShape 20"/>
          <p:cNvCxnSpPr>
            <a:cxnSpLocks noChangeShapeType="1"/>
            <a:stCxn id="18" idx="3"/>
            <a:endCxn id="11" idx="1"/>
          </p:cNvCxnSpPr>
          <p:nvPr/>
        </p:nvCxnSpPr>
        <p:spPr bwMode="auto">
          <a:xfrm>
            <a:off x="7542220" y="4813908"/>
            <a:ext cx="715502" cy="0"/>
          </a:xfrm>
          <a:prstGeom prst="straightConnector1">
            <a:avLst/>
          </a:prstGeom>
          <a:noFill/>
          <a:ln w="38100">
            <a:solidFill>
              <a:schemeClr val="bg1"/>
            </a:solidFill>
            <a:prstDash val="dash"/>
            <a:round/>
            <a:headEnd/>
            <a:tailEnd type="triangle" w="med" len="med"/>
          </a:ln>
        </p:spPr>
      </p:cxnSp>
      <p:cxnSp>
        <p:nvCxnSpPr>
          <p:cNvPr id="16" name="AutoShape 21"/>
          <p:cNvCxnSpPr>
            <a:cxnSpLocks noChangeShapeType="1"/>
            <a:stCxn id="19" idx="3"/>
            <a:endCxn id="12" idx="1"/>
          </p:cNvCxnSpPr>
          <p:nvPr/>
        </p:nvCxnSpPr>
        <p:spPr bwMode="auto">
          <a:xfrm>
            <a:off x="7543800" y="2983522"/>
            <a:ext cx="713922"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228600" y="2992475"/>
            <a:ext cx="3456214" cy="1894548"/>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err="1" smtClean="0">
                <a:solidFill>
                  <a:srgbClr val="FFFFFF"/>
                </a:solidFill>
                <a:ea typeface="SimSun" pitchFamily="2" charset="-122"/>
              </a:rPr>
              <a:t>mCRC</a:t>
            </a:r>
            <a:endParaRPr lang="en-GB" altLang="zh-CN"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EGFR-expressing</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Previously untreated</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(n=337)</a:t>
            </a:r>
            <a:endParaRPr lang="en-GB" altLang="zh-CN" dirty="0">
              <a:solidFill>
                <a:srgbClr val="FFFFFF"/>
              </a:solidFill>
              <a:ea typeface="SimSun" pitchFamily="2" charset="-122"/>
            </a:endParaRPr>
          </a:p>
        </p:txBody>
      </p:sp>
      <p:sp>
        <p:nvSpPr>
          <p:cNvPr id="18" name="AutoShape 12"/>
          <p:cNvSpPr>
            <a:spLocks noChangeArrowheads="1"/>
          </p:cNvSpPr>
          <p:nvPr/>
        </p:nvSpPr>
        <p:spPr bwMode="auto">
          <a:xfrm>
            <a:off x="4865310" y="4403540"/>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FOLFOX* alone</a:t>
            </a:r>
          </a:p>
          <a:p>
            <a:pPr algn="ctr" defTabSz="892175" eaLnBrk="0" hangingPunct="0"/>
            <a:r>
              <a:rPr lang="en-GB" altLang="zh-CN" dirty="0" smtClean="0">
                <a:solidFill>
                  <a:srgbClr val="363636"/>
                </a:solidFill>
                <a:ea typeface="SimSun" pitchFamily="2" charset="-122"/>
              </a:rPr>
              <a:t>(n=168)</a:t>
            </a:r>
            <a:endParaRPr lang="en-GB" altLang="zh-CN" dirty="0">
              <a:solidFill>
                <a:srgbClr val="363636"/>
              </a:solidFill>
              <a:ea typeface="SimSun" pitchFamily="2" charset="-122"/>
            </a:endParaRPr>
          </a:p>
        </p:txBody>
      </p:sp>
      <p:sp>
        <p:nvSpPr>
          <p:cNvPr id="19" name="AutoShape 8"/>
          <p:cNvSpPr>
            <a:spLocks noChangeArrowheads="1"/>
          </p:cNvSpPr>
          <p:nvPr/>
        </p:nvSpPr>
        <p:spPr bwMode="auto">
          <a:xfrm>
            <a:off x="4865310" y="2573153"/>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FOLFOX* + cetuximab</a:t>
            </a:r>
            <a:r>
              <a:rPr lang="en-GB" altLang="zh-CN" baseline="30000" dirty="0" smtClean="0">
                <a:solidFill>
                  <a:srgbClr val="FFFFFF"/>
                </a:solidFill>
                <a:ea typeface="SimSun" pitchFamily="2" charset="-122"/>
              </a:rPr>
              <a:t>†</a:t>
            </a:r>
          </a:p>
          <a:p>
            <a:pPr algn="ctr" defTabSz="892175" eaLnBrk="0" hangingPunct="0"/>
            <a:r>
              <a:rPr lang="en-GB" altLang="zh-CN" dirty="0" smtClean="0">
                <a:solidFill>
                  <a:srgbClr val="FFFFFF"/>
                </a:solidFill>
                <a:ea typeface="SimSun" pitchFamily="2" charset="-122"/>
              </a:rPr>
              <a:t>(n=169)</a:t>
            </a:r>
            <a:endParaRPr lang="en-GB" altLang="zh-CN" dirty="0">
              <a:solidFill>
                <a:srgbClr val="FFFFFF"/>
              </a:solidFill>
              <a:ea typeface="SimSun" pitchFamily="2" charset="-122"/>
            </a:endParaRPr>
          </a:p>
        </p:txBody>
      </p:sp>
      <p:sp>
        <p:nvSpPr>
          <p:cNvPr id="21" name="Text Box 9"/>
          <p:cNvSpPr txBox="1">
            <a:spLocks noChangeArrowheads="1"/>
          </p:cNvSpPr>
          <p:nvPr/>
        </p:nvSpPr>
        <p:spPr bwMode="auto">
          <a:xfrm>
            <a:off x="231775" y="6105565"/>
            <a:ext cx="421589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*Oxaliplatin 85 mg/m</a:t>
            </a:r>
            <a:r>
              <a:rPr lang="en-GB" sz="1200" baseline="30000" dirty="0" smtClean="0">
                <a:solidFill>
                  <a:srgbClr val="363636"/>
                </a:solidFill>
              </a:rPr>
              <a:t>2</a:t>
            </a:r>
            <a:r>
              <a:rPr lang="en-GB" sz="1200" dirty="0" smtClean="0">
                <a:solidFill>
                  <a:srgbClr val="363636"/>
                </a:solidFill>
              </a:rPr>
              <a:t> day 1, </a:t>
            </a:r>
            <a:r>
              <a:rPr lang="en-GB" sz="1200" dirty="0" err="1" smtClean="0">
                <a:solidFill>
                  <a:srgbClr val="363636"/>
                </a:solidFill>
              </a:rPr>
              <a:t>leucovorin</a:t>
            </a:r>
            <a:r>
              <a:rPr lang="en-GB" sz="1200" dirty="0" smtClean="0">
                <a:solidFill>
                  <a:srgbClr val="363636"/>
                </a:solidFill>
              </a:rPr>
              <a:t> 200 mg/m</a:t>
            </a:r>
            <a:r>
              <a:rPr lang="en-GB" sz="1200" baseline="30000" dirty="0" smtClean="0">
                <a:solidFill>
                  <a:srgbClr val="363636"/>
                </a:solidFill>
              </a:rPr>
              <a:t>2</a:t>
            </a:r>
            <a:r>
              <a:rPr lang="en-GB" sz="1200" dirty="0" smtClean="0">
                <a:solidFill>
                  <a:srgbClr val="363636"/>
                </a:solidFill>
              </a:rPr>
              <a:t> days 1+2, </a:t>
            </a:r>
            <a:br>
              <a:rPr lang="en-GB" sz="1200" dirty="0" smtClean="0">
                <a:solidFill>
                  <a:srgbClr val="363636"/>
                </a:solidFill>
              </a:rPr>
            </a:br>
            <a:r>
              <a:rPr lang="en-GB" sz="1200" dirty="0" smtClean="0">
                <a:solidFill>
                  <a:srgbClr val="363636"/>
                </a:solidFill>
              </a:rPr>
              <a:t>5-FU 400 mg/m</a:t>
            </a:r>
            <a:r>
              <a:rPr lang="en-GB" sz="1200" baseline="30000" dirty="0" smtClean="0">
                <a:solidFill>
                  <a:srgbClr val="363636"/>
                </a:solidFill>
              </a:rPr>
              <a:t>2</a:t>
            </a:r>
            <a:r>
              <a:rPr lang="en-GB" sz="1200" dirty="0" smtClean="0">
                <a:solidFill>
                  <a:srgbClr val="363636"/>
                </a:solidFill>
              </a:rPr>
              <a:t> bolus then 600 mg/m</a:t>
            </a:r>
            <a:r>
              <a:rPr lang="en-GB" sz="1200" baseline="30000" dirty="0" smtClean="0">
                <a:solidFill>
                  <a:srgbClr val="363636"/>
                </a:solidFill>
              </a:rPr>
              <a:t>2</a:t>
            </a:r>
            <a:r>
              <a:rPr lang="en-GB" sz="1200" dirty="0" smtClean="0">
                <a:solidFill>
                  <a:srgbClr val="363636"/>
                </a:solidFill>
              </a:rPr>
              <a:t> infusion days 1+2; </a:t>
            </a:r>
            <a:br>
              <a:rPr lang="en-GB" sz="1200" dirty="0" smtClean="0">
                <a:solidFill>
                  <a:srgbClr val="363636"/>
                </a:solidFill>
              </a:rPr>
            </a:br>
            <a:r>
              <a:rPr lang="en-GB" sz="1200" baseline="30000" dirty="0" smtClean="0">
                <a:solidFill>
                  <a:srgbClr val="363636"/>
                </a:solidFill>
              </a:rPr>
              <a:t>†</a:t>
            </a:r>
            <a:r>
              <a:rPr lang="en-GB" sz="1200" dirty="0" smtClean="0">
                <a:solidFill>
                  <a:srgbClr val="363636"/>
                </a:solidFill>
              </a:rPr>
              <a:t>400 mg/m</a:t>
            </a:r>
            <a:r>
              <a:rPr lang="en-GB" sz="1200" baseline="30000" dirty="0" smtClean="0">
                <a:solidFill>
                  <a:srgbClr val="363636"/>
                </a:solidFill>
              </a:rPr>
              <a:t>2</a:t>
            </a:r>
            <a:r>
              <a:rPr lang="en-GB" sz="1200" dirty="0" smtClean="0">
                <a:solidFill>
                  <a:srgbClr val="363636"/>
                </a:solidFill>
              </a:rPr>
              <a:t> initial dose then 250 mg/m</a:t>
            </a:r>
            <a:r>
              <a:rPr lang="en-GB" sz="1200" baseline="30000" dirty="0" smtClean="0">
                <a:solidFill>
                  <a:srgbClr val="363636"/>
                </a:solidFill>
              </a:rPr>
              <a:t>2</a:t>
            </a:r>
            <a:r>
              <a:rPr lang="en-GB" sz="1200" dirty="0" smtClean="0">
                <a:solidFill>
                  <a:srgbClr val="363636"/>
                </a:solidFill>
              </a:rPr>
              <a:t> weekly</a:t>
            </a:r>
            <a:endParaRPr lang="en-GB" sz="1200" dirty="0">
              <a:solidFill>
                <a:srgbClr val="363636"/>
              </a:solidFill>
            </a:endParaRPr>
          </a:p>
        </p:txBody>
      </p:sp>
    </p:spTree>
    <p:custDataLst>
      <p:tags r:id="rId1"/>
    </p:custDataLst>
    <p:extLst>
      <p:ext uri="{BB962C8B-B14F-4D97-AF65-F5344CB8AC3E}">
        <p14:creationId xmlns:p14="http://schemas.microsoft.com/office/powerpoint/2010/main" val="2729050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3505: Treatment outcome according to </a:t>
            </a:r>
            <a:r>
              <a:rPr lang="en-US" sz="1800" dirty="0" smtClean="0"/>
              <a:t>tumor</a:t>
            </a:r>
            <a:r>
              <a:rPr lang="en-GB" sz="1800" dirty="0" smtClean="0"/>
              <a:t> RAS mutation status in OPUS study patients with metastatic colorectal cancer (</a:t>
            </a:r>
            <a:r>
              <a:rPr lang="en-GB" sz="1800" dirty="0" err="1" smtClean="0"/>
              <a:t>mCRC</a:t>
            </a:r>
            <a:r>
              <a:rPr lang="en-GB" sz="1800" dirty="0" smtClean="0"/>
              <a:t>) randomized to FOLFOX4 with/without cetuximab – </a:t>
            </a:r>
            <a:r>
              <a:rPr lang="en-GB" sz="1800" dirty="0" err="1" smtClean="0"/>
              <a:t>Bokemeyer</a:t>
            </a:r>
            <a:r>
              <a:rPr lang="en-GB" sz="1800" dirty="0" smtClean="0"/>
              <a:t> C et al</a:t>
            </a:r>
            <a:endParaRPr lang="en-GB" sz="1800" dirty="0"/>
          </a:p>
        </p:txBody>
      </p:sp>
      <p:sp>
        <p:nvSpPr>
          <p:cNvPr id="5123" name="Rectangle 3"/>
          <p:cNvSpPr>
            <a:spLocks noGrp="1" noChangeArrowheads="1"/>
          </p:cNvSpPr>
          <p:nvPr>
            <p:ph type="body" idx="1"/>
          </p:nvPr>
        </p:nvSpPr>
        <p:spPr/>
        <p:txBody>
          <a:bodyPr/>
          <a:lstStyle/>
          <a:p>
            <a:r>
              <a:rPr lang="en-GB" sz="1800" b="1" smtClean="0"/>
              <a:t>Key results</a:t>
            </a:r>
          </a:p>
          <a:p>
            <a:pPr lvl="1"/>
            <a:r>
              <a:rPr lang="en-GB" sz="1800" smtClean="0"/>
              <a:t>In those with </a:t>
            </a:r>
            <a:r>
              <a:rPr lang="en-GB" sz="1800" i="1" smtClean="0"/>
              <a:t>RAS</a:t>
            </a:r>
            <a:r>
              <a:rPr lang="en-GB" sz="1800" smtClean="0"/>
              <a:t> wild-type tumours, response was significantly improved by the addition of cetuximab to FOLFOX4 (table) </a:t>
            </a:r>
            <a:endParaRPr lang="en-GB" sz="1800"/>
          </a:p>
        </p:txBody>
      </p:sp>
      <p:sp>
        <p:nvSpPr>
          <p:cNvPr id="5124" name="Text Box 4"/>
          <p:cNvSpPr txBox="1">
            <a:spLocks noChangeArrowheads="1"/>
          </p:cNvSpPr>
          <p:nvPr/>
        </p:nvSpPr>
        <p:spPr bwMode="auto">
          <a:xfrm>
            <a:off x="4766751" y="6474897"/>
            <a:ext cx="415658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Bokemeyer</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3505) </a:t>
            </a:r>
            <a:endParaRPr lang="en-GB" sz="1200" dirty="0">
              <a:solidFill>
                <a:srgbClr val="363636"/>
              </a:solidFill>
            </a:endParaRPr>
          </a:p>
        </p:txBody>
      </p:sp>
      <p:sp>
        <p:nvSpPr>
          <p:cNvPr id="8" name="Text Box 9"/>
          <p:cNvSpPr txBox="1">
            <a:spLocks noChangeArrowheads="1"/>
          </p:cNvSpPr>
          <p:nvPr/>
        </p:nvSpPr>
        <p:spPr bwMode="auto">
          <a:xfrm>
            <a:off x="231775" y="6325377"/>
            <a:ext cx="4387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200" dirty="0">
                <a:solidFill>
                  <a:srgbClr val="363636"/>
                </a:solidFill>
              </a:rPr>
              <a:t>*</a:t>
            </a:r>
            <a:r>
              <a:rPr lang="en-US" sz="1200" i="1" dirty="0">
                <a:solidFill>
                  <a:srgbClr val="363636"/>
                </a:solidFill>
              </a:rPr>
              <a:t>RAS</a:t>
            </a:r>
            <a:r>
              <a:rPr lang="en-US" sz="1200" dirty="0">
                <a:solidFill>
                  <a:srgbClr val="363636"/>
                </a:solidFill>
              </a:rPr>
              <a:t> evaluable population, </a:t>
            </a:r>
            <a:r>
              <a:rPr lang="en-US" sz="1200" dirty="0" smtClean="0">
                <a:solidFill>
                  <a:srgbClr val="363636"/>
                </a:solidFill>
              </a:rPr>
              <a:t>n=118</a:t>
            </a:r>
            <a:r>
              <a:rPr lang="en-US" sz="1200" dirty="0">
                <a:solidFill>
                  <a:srgbClr val="363636"/>
                </a:solidFill>
              </a:rPr>
              <a:t>; </a:t>
            </a:r>
            <a:r>
              <a:rPr lang="en-US" sz="1200" baseline="30000" dirty="0" smtClean="0">
                <a:solidFill>
                  <a:srgbClr val="363636"/>
                </a:solidFill>
              </a:rPr>
              <a:t>†</a:t>
            </a:r>
            <a:r>
              <a:rPr lang="en-US" sz="1200" i="1" dirty="0" smtClean="0">
                <a:solidFill>
                  <a:srgbClr val="363636"/>
                </a:solidFill>
              </a:rPr>
              <a:t>KRAS</a:t>
            </a:r>
            <a:r>
              <a:rPr lang="en-US" sz="1200" dirty="0" smtClean="0">
                <a:solidFill>
                  <a:srgbClr val="363636"/>
                </a:solidFill>
              </a:rPr>
              <a:t> codon 12/13 or </a:t>
            </a:r>
            <a:br>
              <a:rPr lang="en-US" sz="1200" dirty="0" smtClean="0">
                <a:solidFill>
                  <a:srgbClr val="363636"/>
                </a:solidFill>
              </a:rPr>
            </a:br>
            <a:r>
              <a:rPr lang="en-US" sz="1200" dirty="0" smtClean="0">
                <a:solidFill>
                  <a:srgbClr val="363636"/>
                </a:solidFill>
              </a:rPr>
              <a:t>other </a:t>
            </a:r>
            <a:r>
              <a:rPr lang="en-US" sz="1200" i="1" dirty="0" smtClean="0">
                <a:solidFill>
                  <a:srgbClr val="363636"/>
                </a:solidFill>
              </a:rPr>
              <a:t>RAS</a:t>
            </a:r>
            <a:r>
              <a:rPr lang="en-US" sz="1200" dirty="0" smtClean="0">
                <a:solidFill>
                  <a:srgbClr val="363636"/>
                </a:solidFill>
              </a:rPr>
              <a:t>; </a:t>
            </a:r>
            <a:r>
              <a:rPr lang="en-US" sz="1200" baseline="30000" dirty="0" smtClean="0">
                <a:solidFill>
                  <a:srgbClr val="363636"/>
                </a:solidFill>
              </a:rPr>
              <a:t>‡</a:t>
            </a:r>
            <a:r>
              <a:rPr lang="en-US" sz="1200" dirty="0" smtClean="0">
                <a:solidFill>
                  <a:srgbClr val="363636"/>
                </a:solidFill>
              </a:rPr>
              <a:t>KRAS codon 12/13 wild-type</a:t>
            </a:r>
            <a:endParaRPr lang="en-GB" sz="1200" dirty="0">
              <a:solidFill>
                <a:srgbClr val="363636"/>
              </a:solidFill>
            </a:endParaRPr>
          </a:p>
        </p:txBody>
      </p:sp>
      <p:graphicFrame>
        <p:nvGraphicFramePr>
          <p:cNvPr id="9" name="Group 88"/>
          <p:cNvGraphicFramePr>
            <a:graphicFrameLocks noGrp="1"/>
          </p:cNvGraphicFramePr>
          <p:nvPr>
            <p:extLst>
              <p:ext uri="{D42A27DB-BD31-4B8C-83A1-F6EECF244321}">
                <p14:modId xmlns:p14="http://schemas.microsoft.com/office/powerpoint/2010/main" val="2361707172"/>
              </p:ext>
            </p:extLst>
          </p:nvPr>
        </p:nvGraphicFramePr>
        <p:xfrm>
          <a:off x="323111" y="2447158"/>
          <a:ext cx="8651555" cy="3633399"/>
        </p:xfrm>
        <a:graphic>
          <a:graphicData uri="http://schemas.openxmlformats.org/drawingml/2006/table">
            <a:tbl>
              <a:tblPr firstRow="1" bandRow="1">
                <a:tableStyleId>{69012ECD-51FC-41F1-AA8D-1B2483CD663E}</a:tableStyleId>
              </a:tblPr>
              <a:tblGrid>
                <a:gridCol w="1604414"/>
                <a:gridCol w="1212906"/>
                <a:gridCol w="1078791"/>
                <a:gridCol w="1254903"/>
                <a:gridCol w="1101653"/>
                <a:gridCol w="1232041"/>
                <a:gridCol w="1166847"/>
              </a:tblGrid>
              <a:tr h="227157">
                <a:tc>
                  <a:txBody>
                    <a:bodyPr/>
                    <a:lstStyle/>
                    <a:p>
                      <a:pPr marL="0" marR="0" lvl="0" indent="0" algn="l" defTabSz="914400" rtl="0" eaLnBrk="1" fontAlgn="base" latinLnBrk="0" hangingPunct="1">
                        <a:lnSpc>
                          <a:spcPct val="80000"/>
                        </a:lnSpc>
                        <a:spcBef>
                          <a:spcPct val="20000"/>
                        </a:spcBef>
                        <a:spcAft>
                          <a:spcPct val="0"/>
                        </a:spcAft>
                        <a:buClr>
                          <a:schemeClr val="tx2"/>
                        </a:buClr>
                        <a:buSzPct val="110000"/>
                        <a:buFontTx/>
                        <a:buNone/>
                        <a:tabLst/>
                      </a:pPr>
                      <a:endParaRPr kumimoji="0" lang="en-US" sz="1200" b="1" i="0" u="none" strike="noStrike" cap="none" normalizeH="0" baseline="0" dirty="0" smtClean="0">
                        <a:ln>
                          <a:noFill/>
                        </a:ln>
                        <a:solidFill>
                          <a:schemeClr val="tx2"/>
                        </a:solidFill>
                        <a:effectLst/>
                        <a:latin typeface="Arial" charset="0"/>
                        <a:cs typeface="Arial" charset="0"/>
                      </a:endParaRPr>
                    </a:p>
                  </a:txBody>
                  <a:tcPr anchor="ctr" horzOverflow="overflow"/>
                </a:tc>
                <a:tc gridSpan="2">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1" u="none" strike="noStrike" cap="none" normalizeH="0" baseline="0" dirty="0" smtClean="0">
                          <a:ln>
                            <a:noFill/>
                          </a:ln>
                          <a:solidFill>
                            <a:schemeClr val="tx2"/>
                          </a:solidFill>
                          <a:effectLst/>
                          <a:latin typeface="Arial" charset="0"/>
                          <a:cs typeface="Arial" charset="0"/>
                        </a:rPr>
                        <a:t>RAS</a:t>
                      </a:r>
                      <a:r>
                        <a:rPr kumimoji="0" lang="en-GB" sz="1200" b="1" i="0" u="none" strike="noStrike" cap="none" normalizeH="0" baseline="0" dirty="0" smtClean="0">
                          <a:ln>
                            <a:noFill/>
                          </a:ln>
                          <a:solidFill>
                            <a:schemeClr val="tx2"/>
                          </a:solidFill>
                          <a:effectLst/>
                          <a:latin typeface="Arial" charset="0"/>
                          <a:cs typeface="Arial" charset="0"/>
                        </a:rPr>
                        <a:t> wild-type* (all loci)</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a:txBody>
                  <a:tcPr anchor="ctr" horzOverflow="overflow"/>
                </a:tc>
                <a:tc gridSpan="2">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cs typeface="Arial" charset="0"/>
                        </a:rPr>
                        <a:t>Other </a:t>
                      </a:r>
                      <a:r>
                        <a:rPr kumimoji="0" lang="en-GB" sz="1200" b="1" i="1" u="none" strike="noStrike" cap="none" normalizeH="0" baseline="0" dirty="0" smtClean="0">
                          <a:ln>
                            <a:noFill/>
                          </a:ln>
                          <a:solidFill>
                            <a:schemeClr val="tx2"/>
                          </a:solidFill>
                          <a:effectLst/>
                          <a:latin typeface="Arial" charset="0"/>
                          <a:cs typeface="Arial" charset="0"/>
                        </a:rPr>
                        <a:t>RAS</a:t>
                      </a:r>
                      <a:r>
                        <a:rPr kumimoji="0" lang="en-GB" sz="1200" b="1" i="0" u="none" strike="noStrike" cap="none" normalizeH="0" baseline="0" dirty="0" smtClean="0">
                          <a:ln>
                            <a:noFill/>
                          </a:ln>
                          <a:solidFill>
                            <a:schemeClr val="tx2"/>
                          </a:solidFill>
                          <a:effectLst/>
                          <a:latin typeface="Arial" charset="0"/>
                          <a:cs typeface="Arial" charset="0"/>
                        </a:rPr>
                        <a:t> mutation</a:t>
                      </a:r>
                      <a:r>
                        <a:rPr kumimoji="0" lang="en-GB" sz="1200" b="1" i="0" u="none" strike="noStrike" cap="none" normalizeH="0" baseline="30000" dirty="0" smtClean="0">
                          <a:ln>
                            <a:noFill/>
                          </a:ln>
                          <a:solidFill>
                            <a:schemeClr val="tx2"/>
                          </a:solidFill>
                          <a:effectLst/>
                          <a:latin typeface="Arial" charset="0"/>
                          <a:cs typeface="Arial" charset="0"/>
                        </a:rPr>
                        <a:t>†</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a:txBody>
                  <a:tcPr anchor="ctr" horzOverflow="overflow"/>
                </a:tc>
                <a:tc gridSpan="2">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1" u="none" strike="noStrike" cap="none" normalizeH="0" baseline="0" dirty="0" smtClean="0">
                          <a:ln>
                            <a:noFill/>
                          </a:ln>
                          <a:solidFill>
                            <a:schemeClr val="tx2"/>
                          </a:solidFill>
                          <a:effectLst/>
                          <a:latin typeface="Arial" charset="0"/>
                          <a:cs typeface="Arial" charset="0"/>
                        </a:rPr>
                        <a:t>RAS</a:t>
                      </a:r>
                      <a:r>
                        <a:rPr kumimoji="0" lang="en-GB" sz="1200" b="1" i="0" u="none" strike="noStrike" cap="none" normalizeH="0" baseline="0" dirty="0" smtClean="0">
                          <a:ln>
                            <a:noFill/>
                          </a:ln>
                          <a:solidFill>
                            <a:schemeClr val="tx2"/>
                          </a:solidFill>
                          <a:effectLst/>
                          <a:latin typeface="Arial" charset="0"/>
                          <a:cs typeface="Arial" charset="0"/>
                        </a:rPr>
                        <a:t> mutation</a:t>
                      </a:r>
                      <a:r>
                        <a:rPr lang="en-US" sz="1200" baseline="30000" dirty="0" smtClean="0">
                          <a:solidFill>
                            <a:schemeClr val="tx2"/>
                          </a:solidFill>
                        </a:rPr>
                        <a:t>‡</a:t>
                      </a:r>
                      <a:r>
                        <a:rPr kumimoji="0" lang="en-GB" sz="1200" b="1" i="0" u="none" strike="noStrike" cap="none" normalizeH="0" baseline="0" dirty="0" smtClean="0">
                          <a:ln>
                            <a:noFill/>
                          </a:ln>
                          <a:solidFill>
                            <a:schemeClr val="tx2"/>
                          </a:solidFill>
                          <a:effectLst/>
                          <a:latin typeface="Arial" charset="0"/>
                          <a:cs typeface="Arial" charset="0"/>
                        </a:rPr>
                        <a:t> (any locus)</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a:txBody>
                  <a:tcPr anchor="ctr" horzOverflow="overflow"/>
                </a:tc>
              </a:tr>
              <a:tr h="388659">
                <a:tc>
                  <a:txBody>
                    <a:bodyPr/>
                    <a:lstStyle/>
                    <a:p>
                      <a:pPr marL="0" marR="0" lvl="0" indent="0" algn="l" defTabSz="914400" rtl="0" eaLnBrk="1" fontAlgn="base" latinLnBrk="0" hangingPunct="1">
                        <a:lnSpc>
                          <a:spcPct val="80000"/>
                        </a:lnSpc>
                        <a:spcBef>
                          <a:spcPct val="20000"/>
                        </a:spcBef>
                        <a:spcAft>
                          <a:spcPct val="0"/>
                        </a:spcAft>
                        <a:buClr>
                          <a:schemeClr val="tx2"/>
                        </a:buClr>
                        <a:buSzPct val="110000"/>
                        <a:buFontTx/>
                        <a:buNone/>
                        <a:tabLst/>
                      </a:pPr>
                      <a:r>
                        <a:rPr kumimoji="0" lang="en-US" sz="1200" b="1" i="0" u="none" strike="noStrike" cap="none" normalizeH="0" baseline="0" dirty="0" smtClean="0">
                          <a:ln>
                            <a:noFill/>
                          </a:ln>
                          <a:solidFill>
                            <a:schemeClr val="tx1"/>
                          </a:solidFill>
                          <a:effectLst/>
                          <a:latin typeface="Arial" charset="0"/>
                          <a:cs typeface="Arial" charset="0"/>
                        </a:rPr>
                        <a:t>Parameter</a:t>
                      </a:r>
                    </a:p>
                  </a:txBody>
                  <a:tcPr anchor="ctr" horzOverflow="overflow"/>
                </a:tc>
                <a:tc>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FOLFOX4+cet</a:t>
                      </a:r>
                    </a:p>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(n=38)</a:t>
                      </a:r>
                    </a:p>
                  </a:txBody>
                  <a:tcPr anchor="ctr" horzOverflow="overflow"/>
                </a:tc>
                <a:tc>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FOLFOX4</a:t>
                      </a:r>
                    </a:p>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(n=49)</a:t>
                      </a:r>
                    </a:p>
                  </a:txBody>
                  <a:tcPr anchor="ctr" horzOverflow="overflow"/>
                </a:tc>
                <a:tc>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FOLFOX4+cet</a:t>
                      </a:r>
                    </a:p>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(n=15)</a:t>
                      </a:r>
                    </a:p>
                  </a:txBody>
                  <a:tcPr anchor="ctr" horzOverflow="overflow"/>
                </a:tc>
                <a:tc>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FOLFOX4</a:t>
                      </a:r>
                    </a:p>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(n=16)</a:t>
                      </a:r>
                    </a:p>
                  </a:txBody>
                  <a:tcPr anchor="ctr" horzOverflow="overflow"/>
                </a:tc>
                <a:tc>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FOLFOX4+cet</a:t>
                      </a:r>
                    </a:p>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(n=92)</a:t>
                      </a:r>
                    </a:p>
                  </a:txBody>
                  <a:tcPr anchor="ctr" horzOverflow="overflow"/>
                </a:tc>
                <a:tc>
                  <a:txBody>
                    <a:bodyPr/>
                    <a:lstStyle/>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FOLFOX4</a:t>
                      </a:r>
                    </a:p>
                    <a:p>
                      <a:pPr marL="0" marR="0" lvl="0" indent="0" algn="ctr" defTabSz="914400" rtl="0" eaLnBrk="1" fontAlgn="base" latinLnBrk="0" hangingPunct="1">
                        <a:lnSpc>
                          <a:spcPct val="8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(n=75)</a:t>
                      </a:r>
                    </a:p>
                  </a:txBody>
                  <a:tcPr anchor="ctr" horzOverflow="overflow"/>
                </a:tc>
              </a:tr>
              <a:tr h="227821">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Response rate, %</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57.9</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28.6</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53.3</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43.8</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37.0</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50.7</a:t>
                      </a:r>
                    </a:p>
                  </a:txBody>
                  <a:tcPr anchor="ctr" horzOverflow="overflow">
                    <a:lnB w="12700" cap="flat" cmpd="sng" algn="ctr">
                      <a:solidFill>
                        <a:srgbClr val="FFFFFF"/>
                      </a:solidFill>
                      <a:prstDash val="solid"/>
                      <a:round/>
                      <a:headEnd type="none" w="med" len="med"/>
                      <a:tailEnd type="none" w="med" len="med"/>
                    </a:lnB>
                  </a:tcPr>
                </a:tc>
              </a:tr>
              <a:tr h="215921">
                <a:tc>
                  <a:txBody>
                    <a:bodyPr/>
                    <a:lstStyle/>
                    <a:p>
                      <a:pPr algn="l">
                        <a:lnSpc>
                          <a:spcPct val="80000"/>
                        </a:lnSpc>
                      </a:pPr>
                      <a:r>
                        <a:rPr lang="en-US" sz="1200" dirty="0" smtClean="0"/>
                        <a:t>   Odds ratio</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3.33</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c gridSpan="2">
                  <a:txBody>
                    <a:bodyPr/>
                    <a:lstStyle/>
                    <a:p>
                      <a:pPr algn="ctr">
                        <a:lnSpc>
                          <a:spcPct val="80000"/>
                        </a:lnSpc>
                      </a:pPr>
                      <a:r>
                        <a:rPr lang="en-US" sz="1200" dirty="0" smtClean="0"/>
                        <a:t>1.50</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0.58</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15921">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   95% CI</a:t>
                      </a:r>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1.36, 8.17</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a:lnSpc>
                          <a:spcPct val="80000"/>
                        </a:lnSpc>
                      </a:pPr>
                      <a:r>
                        <a:rPr lang="en-US" sz="1200" dirty="0" smtClean="0"/>
                        <a:t>0.34,</a:t>
                      </a:r>
                      <a:r>
                        <a:rPr lang="en-US" sz="1200" baseline="0" dirty="0" smtClean="0"/>
                        <a:t> </a:t>
                      </a:r>
                      <a:r>
                        <a:rPr lang="en-US" sz="1200" dirty="0" smtClean="0"/>
                        <a:t>6.53</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a:lnSpc>
                          <a:spcPct val="80000"/>
                        </a:lnSpc>
                      </a:pPr>
                      <a:r>
                        <a:rPr lang="en-US" sz="1200" dirty="0" smtClean="0"/>
                        <a:t>0.31, 1.08</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r>
              <a:tr h="215921">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   p-value</a:t>
                      </a:r>
                      <a:endParaRPr lang="en-US" sz="1200" baseline="30000" dirty="0" smtClean="0"/>
                    </a:p>
                  </a:txBody>
                  <a:tcPr anchor="ctr" horzOverflow="overflow">
                    <a:lnT w="12700" cap="flat" cmpd="sng" algn="ctr">
                      <a:solidFill>
                        <a:srgbClr val="FFFFFF"/>
                      </a:solidFill>
                      <a:prstDash val="solid"/>
                      <a:round/>
                      <a:headEnd type="none" w="med" len="med"/>
                      <a:tailEnd type="none" w="med" len="med"/>
                    </a:lnT>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0.0084</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a:p>
                  </a:txBody>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0.59</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a:p>
                  </a:txBody>
                  <a:tcPr>
                    <a:lnT w="12700" cap="flat" cmpd="sng" algn="ctr">
                      <a:solidFill>
                        <a:srgbClr val="FFFFFF"/>
                      </a:solidFill>
                      <a:prstDash val="solid"/>
                      <a:round/>
                      <a:headEnd type="none" w="med" len="med"/>
                      <a:tailEnd type="none" w="med" len="med"/>
                    </a:lnT>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0.0865</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dirty="0"/>
                    </a:p>
                  </a:txBody>
                  <a:tcPr>
                    <a:lnT w="12700" cap="flat" cmpd="sng" algn="ctr">
                      <a:solidFill>
                        <a:srgbClr val="FFFFFF"/>
                      </a:solidFill>
                      <a:prstDash val="solid"/>
                      <a:round/>
                      <a:headEnd type="none" w="med" len="med"/>
                      <a:tailEnd type="none" w="med" len="med"/>
                    </a:lnT>
                  </a:tcPr>
                </a:tc>
              </a:tr>
              <a:tr h="227157">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Median PFS,</a:t>
                      </a:r>
                      <a:r>
                        <a:rPr lang="en-US" sz="1200" baseline="0" dirty="0" smtClean="0"/>
                        <a:t> months</a:t>
                      </a:r>
                      <a:endParaRPr lang="en-US" sz="1200" dirty="0" smtClean="0"/>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12.0</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5.8</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7.5</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7.4</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5.6</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7.8</a:t>
                      </a:r>
                    </a:p>
                  </a:txBody>
                  <a:tcPr anchor="ctr" horzOverflow="overflow">
                    <a:lnB w="12700" cap="flat" cmpd="sng" algn="ctr">
                      <a:solidFill>
                        <a:srgbClr val="FFFFFF"/>
                      </a:solidFill>
                      <a:prstDash val="solid"/>
                      <a:round/>
                      <a:headEnd type="none" w="med" len="med"/>
                      <a:tailEnd type="none" w="med" len="med"/>
                    </a:lnB>
                  </a:tcPr>
                </a:tc>
              </a:tr>
              <a:tr h="249736">
                <a:tc>
                  <a:txBody>
                    <a:bodyPr/>
                    <a:lstStyle/>
                    <a:p>
                      <a:pPr algn="l">
                        <a:lnSpc>
                          <a:spcPct val="80000"/>
                        </a:lnSpc>
                      </a:pPr>
                      <a:r>
                        <a:rPr lang="en-US" sz="1200" dirty="0" smtClean="0"/>
                        <a:t>   Odds ratio</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0.53</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c gridSpan="2">
                  <a:txBody>
                    <a:bodyPr/>
                    <a:lstStyle/>
                    <a:p>
                      <a:pPr algn="ctr">
                        <a:lnSpc>
                          <a:spcPct val="80000"/>
                        </a:lnSpc>
                      </a:pPr>
                      <a:r>
                        <a:rPr lang="en-US" sz="1200" dirty="0" smtClean="0"/>
                        <a:t>0.77</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c gridSpan="2">
                  <a:txBody>
                    <a:bodyPr/>
                    <a:lstStyle/>
                    <a:p>
                      <a:pPr algn="ctr">
                        <a:lnSpc>
                          <a:spcPct val="80000"/>
                        </a:lnSpc>
                      </a:pPr>
                      <a:r>
                        <a:rPr lang="en-US" sz="1200" dirty="0" smtClean="0"/>
                        <a:t>1.54</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r>
              <a:tr h="249736">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   95% CI</a:t>
                      </a:r>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0.27, 1.04</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a:lnSpc>
                          <a:spcPct val="80000"/>
                        </a:lnSpc>
                      </a:pPr>
                      <a:r>
                        <a:rPr lang="en-US" sz="1200" dirty="0" smtClean="0"/>
                        <a:t>0.28, 2.08</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a:lnSpc>
                          <a:spcPct val="80000"/>
                        </a:lnSpc>
                      </a:pPr>
                      <a:r>
                        <a:rPr lang="en-US" sz="1200" dirty="0" smtClean="0"/>
                        <a:t>1.04, 2.29</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r>
              <a:tr h="249736">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   p-value</a:t>
                      </a:r>
                      <a:r>
                        <a:rPr lang="en-US" sz="1200" baseline="30000" dirty="0" smtClean="0"/>
                        <a:t>§</a:t>
                      </a:r>
                    </a:p>
                  </a:txBody>
                  <a:tcPr anchor="ctr" horzOverflow="overflow">
                    <a:lnT w="12700" cap="flat" cmpd="sng" algn="ctr">
                      <a:solidFill>
                        <a:srgbClr val="FFFFFF"/>
                      </a:solidFill>
                      <a:prstDash val="solid"/>
                      <a:round/>
                      <a:headEnd type="none" w="med" len="med"/>
                      <a:tailEnd type="none" w="med" len="med"/>
                    </a:lnT>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0.0615</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a:p>
                  </a:txBody>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0.60</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a:p>
                  </a:txBody>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0.0309</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dirty="0"/>
                    </a:p>
                  </a:txBody>
                  <a:tcPr/>
                </a:tc>
              </a:tr>
              <a:tr h="287895">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Median</a:t>
                      </a:r>
                      <a:r>
                        <a:rPr lang="en-US" sz="1200" baseline="0" dirty="0" smtClean="0"/>
                        <a:t> OS, months</a:t>
                      </a:r>
                      <a:endParaRPr lang="en-US" sz="1200" dirty="0" smtClean="0"/>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19.8</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17.8</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18.4</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17.8</a:t>
                      </a:r>
                    </a:p>
                  </a:txBody>
                  <a:tcPr anchor="ctr" horzOverflow="overflow">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13.5</a:t>
                      </a:r>
                    </a:p>
                  </a:txBody>
                  <a:tcPr anchor="ctr" horzOverflow="overflow">
                    <a:lnB w="12700" cap="flat" cmpd="sng" algn="ctr">
                      <a:solidFill>
                        <a:srgbClr val="FFFFFF"/>
                      </a:solidFill>
                      <a:prstDash val="solid"/>
                      <a:round/>
                      <a:headEnd type="none" w="med" len="med"/>
                      <a:tailEnd type="none" w="med" len="med"/>
                    </a:lnB>
                  </a:tcPr>
                </a:tc>
                <a:tc>
                  <a:txBody>
                    <a:bodyPr/>
                    <a:lstStyle/>
                    <a:p>
                      <a:pPr algn="ctr">
                        <a:lnSpc>
                          <a:spcPct val="80000"/>
                        </a:lnSpc>
                      </a:pPr>
                      <a:r>
                        <a:rPr lang="en-US" sz="1200" dirty="0" smtClean="0"/>
                        <a:t>17.8</a:t>
                      </a:r>
                      <a:endParaRPr lang="en-US" sz="1200" dirty="0"/>
                    </a:p>
                  </a:txBody>
                  <a:tcPr anchor="ctr" horzOverflow="overflow">
                    <a:lnB w="12700" cap="flat" cmpd="sng" algn="ctr">
                      <a:solidFill>
                        <a:srgbClr val="FFFFFF"/>
                      </a:solidFill>
                      <a:prstDash val="solid"/>
                      <a:round/>
                      <a:headEnd type="none" w="med" len="med"/>
                      <a:tailEnd type="none" w="med" len="med"/>
                    </a:lnB>
                  </a:tcPr>
                </a:tc>
              </a:tr>
              <a:tr h="249736">
                <a:tc>
                  <a:txBody>
                    <a:bodyPr/>
                    <a:lstStyle/>
                    <a:p>
                      <a:pPr algn="l">
                        <a:lnSpc>
                          <a:spcPct val="80000"/>
                        </a:lnSpc>
                      </a:pPr>
                      <a:r>
                        <a:rPr lang="en-US" sz="1200" dirty="0" smtClean="0"/>
                        <a:t>   Odds ratio</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0.94</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c gridSpan="2">
                  <a:txBody>
                    <a:bodyPr/>
                    <a:lstStyle/>
                    <a:p>
                      <a:pPr algn="ctr">
                        <a:lnSpc>
                          <a:spcPct val="80000"/>
                        </a:lnSpc>
                      </a:pPr>
                      <a:r>
                        <a:rPr lang="en-US" sz="1200" dirty="0" smtClean="0"/>
                        <a:t>1.09</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c gridSpan="2">
                  <a:txBody>
                    <a:bodyPr/>
                    <a:lstStyle/>
                    <a:p>
                      <a:pPr algn="ctr">
                        <a:lnSpc>
                          <a:spcPct val="80000"/>
                        </a:lnSpc>
                      </a:pPr>
                      <a:r>
                        <a:rPr lang="en-US" sz="1200" dirty="0" smtClean="0"/>
                        <a:t>1.29</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dirty="0"/>
                    </a:p>
                  </a:txBody>
                  <a:tcPr anchor="ctr" horzOverflow="overflow"/>
                </a:tc>
              </a:tr>
              <a:tr h="249736">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   95% CI</a:t>
                      </a:r>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a:lnSpc>
                          <a:spcPct val="80000"/>
                        </a:lnSpc>
                      </a:pPr>
                      <a:r>
                        <a:rPr lang="en-US" sz="1200" dirty="0" smtClean="0"/>
                        <a:t>0.56, 1.56</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a:lnSpc>
                          <a:spcPct val="80000"/>
                        </a:lnSpc>
                      </a:pPr>
                      <a:r>
                        <a:rPr lang="en-US" sz="1200" dirty="0" smtClean="0"/>
                        <a:t>0.44, 2.68</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algn="ctr">
                        <a:lnSpc>
                          <a:spcPct val="80000"/>
                        </a:lnSpc>
                      </a:pPr>
                      <a:r>
                        <a:rPr lang="en-US" sz="1200" dirty="0" smtClean="0"/>
                        <a:t>0.91, 1.84</a:t>
                      </a:r>
                      <a:endParaRPr lang="en-US" sz="1200" dirty="0"/>
                    </a:p>
                  </a:txBody>
                  <a:tcPr anchor="ctr" horzOverflow="overflow">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r>
              <a:tr h="249736">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   p-value</a:t>
                      </a:r>
                      <a:endParaRPr lang="en-US" sz="1200" baseline="30000" dirty="0" smtClean="0"/>
                    </a:p>
                  </a:txBody>
                  <a:tcPr anchor="ctr" horzOverflow="overflow">
                    <a:lnT w="12700" cap="flat" cmpd="sng" algn="ctr">
                      <a:solidFill>
                        <a:srgbClr val="FFFFFF"/>
                      </a:solidFill>
                      <a:prstDash val="solid"/>
                      <a:round/>
                      <a:headEnd type="none" w="med" len="med"/>
                      <a:tailEnd type="none" w="med" len="med"/>
                    </a:lnT>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0.80</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a:p>
                  </a:txBody>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0.86</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a:p>
                  </a:txBody>
                  <a:tcPr/>
                </a:tc>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0.1573</a:t>
                      </a:r>
                    </a:p>
                  </a:txBody>
                  <a:tcPr anchor="ctr" horzOverflow="overflow">
                    <a:lnT w="12700" cap="flat" cmpd="sng" algn="ctr">
                      <a:solidFill>
                        <a:srgbClr val="FFFFFF"/>
                      </a:solidFill>
                      <a:prstDash val="solid"/>
                      <a:round/>
                      <a:headEnd type="none" w="med" len="med"/>
                      <a:tailEnd type="none" w="med" len="med"/>
                    </a:lnT>
                  </a:tcPr>
                </a:tc>
                <a:tc hMerge="1">
                  <a:txBody>
                    <a:bodyPr/>
                    <a:lstStyle/>
                    <a:p>
                      <a:endParaRPr lang="en-US" dirty="0"/>
                    </a:p>
                  </a:txBody>
                  <a:tcPr/>
                </a:tc>
              </a:tr>
            </a:tbl>
          </a:graphicData>
        </a:graphic>
      </p:graphicFrame>
    </p:spTree>
    <p:custDataLst>
      <p:tags r:id="rId1"/>
    </p:custDataLst>
    <p:extLst>
      <p:ext uri="{BB962C8B-B14F-4D97-AF65-F5344CB8AC3E}">
        <p14:creationId xmlns:p14="http://schemas.microsoft.com/office/powerpoint/2010/main" val="21050199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3505: Treatment outcome according to </a:t>
            </a:r>
            <a:r>
              <a:rPr lang="en-US" sz="1800" dirty="0" smtClean="0"/>
              <a:t>tumor</a:t>
            </a:r>
            <a:r>
              <a:rPr lang="en-GB" sz="1800" dirty="0" smtClean="0"/>
              <a:t> RAS mutation status in OPUS study patients with metastatic colorectal cancer (</a:t>
            </a:r>
            <a:r>
              <a:rPr lang="en-GB" sz="1800" dirty="0" err="1" smtClean="0"/>
              <a:t>mCRC</a:t>
            </a:r>
            <a:r>
              <a:rPr lang="en-GB" sz="1800" dirty="0" smtClean="0"/>
              <a:t>) randomized to FOLFOX4 with/without cetuximab – </a:t>
            </a:r>
            <a:r>
              <a:rPr lang="en-GB" sz="1800" dirty="0" err="1" smtClean="0"/>
              <a:t>Bokemeyer</a:t>
            </a:r>
            <a:r>
              <a:rPr lang="en-GB" sz="1800" dirty="0" smtClean="0"/>
              <a:t> C et al</a:t>
            </a:r>
            <a:endParaRPr lang="en-GB" sz="1800" dirty="0"/>
          </a:p>
        </p:txBody>
      </p:sp>
      <p:sp>
        <p:nvSpPr>
          <p:cNvPr id="5123" name="Rectangle 3"/>
          <p:cNvSpPr>
            <a:spLocks noGrp="1" noChangeArrowheads="1"/>
          </p:cNvSpPr>
          <p:nvPr>
            <p:ph type="body" idx="1"/>
          </p:nvPr>
        </p:nvSpPr>
        <p:spPr/>
        <p:txBody>
          <a:bodyPr/>
          <a:lstStyle/>
          <a:p>
            <a:r>
              <a:rPr lang="en-GB" sz="1800" b="1" dirty="0" smtClean="0"/>
              <a:t>Conclusions</a:t>
            </a:r>
          </a:p>
          <a:p>
            <a:pPr lvl="1"/>
            <a:r>
              <a:rPr lang="en-GB" sz="1800" b="1" dirty="0" smtClean="0"/>
              <a:t>In </a:t>
            </a:r>
            <a:r>
              <a:rPr lang="en-GB" sz="1800" b="1" i="1" dirty="0" smtClean="0"/>
              <a:t>RAS</a:t>
            </a:r>
            <a:r>
              <a:rPr lang="en-GB" sz="1800" b="1" dirty="0" smtClean="0"/>
              <a:t> wild-type patients, the addition of cetuximab to FOLFOX4 significantly improved objective response rate and has a positive impact on PFS</a:t>
            </a:r>
          </a:p>
          <a:p>
            <a:pPr lvl="1"/>
            <a:r>
              <a:rPr lang="en-GB" sz="1800" b="1" dirty="0" smtClean="0"/>
              <a:t>In </a:t>
            </a:r>
            <a:r>
              <a:rPr lang="en-GB" sz="1800" b="1" i="1" dirty="0" smtClean="0"/>
              <a:t>RAS</a:t>
            </a:r>
            <a:r>
              <a:rPr lang="en-GB" sz="1800" b="1" dirty="0" smtClean="0"/>
              <a:t> mutant patients, combining cetuximab with FOLFOX4 was associated with a negative effect</a:t>
            </a:r>
          </a:p>
          <a:p>
            <a:pPr lvl="1"/>
            <a:r>
              <a:rPr lang="en-GB" sz="1800" b="1" dirty="0" smtClean="0"/>
              <a:t>The safety profile in the </a:t>
            </a:r>
            <a:r>
              <a:rPr lang="en-GB" sz="1800" b="1" i="1" dirty="0" smtClean="0"/>
              <a:t>RAS</a:t>
            </a:r>
            <a:r>
              <a:rPr lang="en-GB" sz="1800" b="1" dirty="0" smtClean="0"/>
              <a:t> wild-type and </a:t>
            </a:r>
            <a:r>
              <a:rPr lang="en-GB" sz="1800" b="1" i="1" dirty="0" smtClean="0"/>
              <a:t>RAS</a:t>
            </a:r>
            <a:r>
              <a:rPr lang="en-GB" sz="1800" b="1" dirty="0" smtClean="0"/>
              <a:t> mutant subgroups was similar and in-line with expectations</a:t>
            </a:r>
          </a:p>
          <a:p>
            <a:pPr lvl="1"/>
            <a:r>
              <a:rPr lang="en-GB" sz="1800" b="1" dirty="0" smtClean="0"/>
              <a:t>Restricting cetuximab administration to patients with </a:t>
            </a:r>
            <a:r>
              <a:rPr lang="en-GB" sz="1800" b="1" i="1" dirty="0" smtClean="0"/>
              <a:t>RAS </a:t>
            </a:r>
            <a:r>
              <a:rPr lang="en-GB" sz="1800" b="1" dirty="0" smtClean="0"/>
              <a:t>wild-type tumours might help tailor therapy to maximise patient benefit</a:t>
            </a:r>
            <a:endParaRPr lang="en-GB" sz="4000" b="1" dirty="0"/>
          </a:p>
        </p:txBody>
      </p:sp>
      <p:sp>
        <p:nvSpPr>
          <p:cNvPr id="5124" name="Text Box 4"/>
          <p:cNvSpPr txBox="1">
            <a:spLocks noChangeArrowheads="1"/>
          </p:cNvSpPr>
          <p:nvPr/>
        </p:nvSpPr>
        <p:spPr bwMode="auto">
          <a:xfrm>
            <a:off x="4766751" y="6474897"/>
            <a:ext cx="415658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Bokemeyer</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3505) </a:t>
            </a:r>
            <a:endParaRPr lang="en-GB" sz="1200" dirty="0">
              <a:solidFill>
                <a:srgbClr val="363636"/>
              </a:solidFill>
            </a:endParaRPr>
          </a:p>
        </p:txBody>
      </p:sp>
    </p:spTree>
    <p:custDataLst>
      <p:tags r:id="rId1"/>
    </p:custDataLst>
    <p:extLst>
      <p:ext uri="{BB962C8B-B14F-4D97-AF65-F5344CB8AC3E}">
        <p14:creationId xmlns:p14="http://schemas.microsoft.com/office/powerpoint/2010/main" val="30655279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3568: Updated analysis of </a:t>
            </a:r>
            <a:r>
              <a:rPr lang="en-GB" sz="1800" i="1" dirty="0" smtClean="0"/>
              <a:t>KRAS</a:t>
            </a:r>
            <a:r>
              <a:rPr lang="en-GB" sz="1800" dirty="0" smtClean="0"/>
              <a:t>/</a:t>
            </a:r>
            <a:r>
              <a:rPr lang="en-GB" sz="1800" i="1" dirty="0" smtClean="0"/>
              <a:t>NRAS</a:t>
            </a:r>
            <a:r>
              <a:rPr lang="en-GB" sz="1800" dirty="0" smtClean="0"/>
              <a:t> and </a:t>
            </a:r>
            <a:r>
              <a:rPr lang="en-GB" sz="1800" i="1" dirty="0" smtClean="0"/>
              <a:t>BRAF</a:t>
            </a:r>
            <a:r>
              <a:rPr lang="en-GB" sz="1800" dirty="0" smtClean="0"/>
              <a:t> mutations in study 20050181 of panitumumab (</a:t>
            </a:r>
            <a:r>
              <a:rPr lang="en-GB" sz="1800" dirty="0" err="1" smtClean="0"/>
              <a:t>pmab</a:t>
            </a:r>
            <a:r>
              <a:rPr lang="en-GB" sz="1800" dirty="0" smtClean="0"/>
              <a:t>) plus FOLFIRI for second-line treatment (</a:t>
            </a:r>
            <a:r>
              <a:rPr lang="en-GB" sz="1800" dirty="0" err="1" smtClean="0"/>
              <a:t>tx</a:t>
            </a:r>
            <a:r>
              <a:rPr lang="en-GB" sz="1800" dirty="0" smtClean="0"/>
              <a:t>) of metastatic colorectal cancer (</a:t>
            </a:r>
            <a:r>
              <a:rPr lang="en-GB" sz="1800" dirty="0" err="1" smtClean="0"/>
              <a:t>mCRC</a:t>
            </a:r>
            <a:r>
              <a:rPr lang="en-GB" sz="1800" dirty="0" smtClean="0"/>
              <a:t>) – </a:t>
            </a:r>
            <a:r>
              <a:rPr lang="en-GB" sz="1800" dirty="0" err="1" smtClean="0"/>
              <a:t>Peeters</a:t>
            </a:r>
            <a:r>
              <a:rPr lang="en-GB" sz="1800" dirty="0" smtClean="0"/>
              <a:t> M et al</a:t>
            </a:r>
            <a:endParaRPr lang="en-GB" sz="1800" dirty="0"/>
          </a:p>
        </p:txBody>
      </p:sp>
      <p:sp>
        <p:nvSpPr>
          <p:cNvPr id="5123" name="Rectangle 3"/>
          <p:cNvSpPr>
            <a:spLocks noGrp="1" noChangeArrowheads="1"/>
          </p:cNvSpPr>
          <p:nvPr>
            <p:ph type="body" idx="1"/>
          </p:nvPr>
        </p:nvSpPr>
        <p:spPr/>
        <p:txBody>
          <a:bodyPr/>
          <a:lstStyle/>
          <a:p>
            <a:r>
              <a:rPr lang="en-GB" sz="1800" b="1" dirty="0"/>
              <a:t>Study </a:t>
            </a:r>
            <a:r>
              <a:rPr lang="en-GB" sz="1800" b="1" dirty="0" smtClean="0"/>
              <a:t>objective</a:t>
            </a:r>
          </a:p>
          <a:p>
            <a:pPr marL="536575" lvl="2" indent="-285750">
              <a:buSzPct val="110000"/>
              <a:buFont typeface="Arial" pitchFamily="34" charset="0"/>
              <a:buChar char="−"/>
            </a:pPr>
            <a:r>
              <a:rPr lang="en-GB" sz="1800" dirty="0"/>
              <a:t>To retrospectively examine the effects on survival of </a:t>
            </a:r>
            <a:r>
              <a:rPr lang="en-GB" sz="1800" dirty="0" err="1"/>
              <a:t>FOLFIRI+panitumumab</a:t>
            </a:r>
            <a:r>
              <a:rPr lang="en-GB" sz="1800" dirty="0"/>
              <a:t> compared with FOLFIRI alone in </a:t>
            </a:r>
            <a:r>
              <a:rPr lang="en-GB" sz="1800" dirty="0" smtClean="0"/>
              <a:t>patients with wild-type </a:t>
            </a:r>
            <a:r>
              <a:rPr lang="en-GB" sz="1800" i="1" dirty="0" smtClean="0"/>
              <a:t>KRAS</a:t>
            </a:r>
            <a:r>
              <a:rPr lang="en-GB" sz="1800" dirty="0" smtClean="0"/>
              <a:t> (exon 2) </a:t>
            </a:r>
            <a:r>
              <a:rPr lang="en-GB" sz="1800" dirty="0" err="1" smtClean="0"/>
              <a:t>mCRC</a:t>
            </a:r>
            <a:r>
              <a:rPr lang="en-GB" sz="1800" dirty="0" smtClean="0"/>
              <a:t> based on </a:t>
            </a:r>
            <a:r>
              <a:rPr lang="en-GB" sz="1800" i="1" dirty="0" smtClean="0"/>
              <a:t>RAS/BRAF </a:t>
            </a:r>
            <a:r>
              <a:rPr lang="en-GB" sz="1800" dirty="0" smtClean="0"/>
              <a:t>mutation status</a:t>
            </a:r>
            <a:endParaRPr lang="en-GB" sz="1800" dirty="0"/>
          </a:p>
        </p:txBody>
      </p:sp>
      <p:sp>
        <p:nvSpPr>
          <p:cNvPr id="5124" name="Text Box 4"/>
          <p:cNvSpPr txBox="1">
            <a:spLocks noChangeArrowheads="1"/>
          </p:cNvSpPr>
          <p:nvPr/>
        </p:nvSpPr>
        <p:spPr bwMode="auto">
          <a:xfrm>
            <a:off x="5013613" y="6474897"/>
            <a:ext cx="39097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Peeters</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3568) </a:t>
            </a:r>
            <a:endParaRPr lang="en-GB" sz="1200" dirty="0">
              <a:solidFill>
                <a:srgbClr val="363636"/>
              </a:solidFill>
            </a:endParaRPr>
          </a:p>
        </p:txBody>
      </p:sp>
      <p:sp>
        <p:nvSpPr>
          <p:cNvPr id="2" name="TextBox 1"/>
          <p:cNvSpPr txBox="1"/>
          <p:nvPr/>
        </p:nvSpPr>
        <p:spPr>
          <a:xfrm>
            <a:off x="9370558" y="1726058"/>
            <a:ext cx="184666" cy="369332"/>
          </a:xfrm>
          <a:prstGeom prst="rect">
            <a:avLst/>
          </a:prstGeom>
          <a:noFill/>
        </p:spPr>
        <p:txBody>
          <a:bodyPr wrap="none" rtlCol="0">
            <a:spAutoFit/>
          </a:bodyPr>
          <a:lstStyle/>
          <a:p>
            <a:endParaRPr lang="en-US" dirty="0">
              <a:solidFill>
                <a:srgbClr val="363636"/>
              </a:solidFill>
            </a:endParaRPr>
          </a:p>
        </p:txBody>
      </p:sp>
      <p:sp>
        <p:nvSpPr>
          <p:cNvPr id="7" name="Rectangle 9"/>
          <p:cNvSpPr txBox="1">
            <a:spLocks noChangeArrowheads="1"/>
          </p:cNvSpPr>
          <p:nvPr/>
        </p:nvSpPr>
        <p:spPr bwMode="auto">
          <a:xfrm>
            <a:off x="496887" y="5535459"/>
            <a:ext cx="3719513" cy="77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endpoints</a:t>
            </a:r>
          </a:p>
          <a:p>
            <a:pPr>
              <a:buClr>
                <a:srgbClr val="043882"/>
              </a:buClr>
            </a:pPr>
            <a:r>
              <a:rPr lang="en-GB" sz="1600" kern="0" dirty="0" smtClean="0">
                <a:solidFill>
                  <a:srgbClr val="363636"/>
                </a:solidFill>
              </a:rPr>
              <a:t>PFS and OS</a:t>
            </a:r>
          </a:p>
        </p:txBody>
      </p:sp>
      <p:sp>
        <p:nvSpPr>
          <p:cNvPr id="8" name="Oval 14"/>
          <p:cNvSpPr>
            <a:spLocks noChangeArrowheads="1"/>
          </p:cNvSpPr>
          <p:nvPr/>
        </p:nvSpPr>
        <p:spPr bwMode="auto">
          <a:xfrm>
            <a:off x="4398858" y="3855040"/>
            <a:ext cx="583595" cy="584200"/>
          </a:xfrm>
          <a:prstGeom prst="ellipse">
            <a:avLst/>
          </a:prstGeom>
          <a:noFill/>
          <a:ln w="28575">
            <a:solidFill>
              <a:schemeClr val="bg1"/>
            </a:solidFill>
            <a:round/>
            <a:headEnd/>
            <a:tailEnd/>
          </a:ln>
        </p:spPr>
        <p:txBody>
          <a:bodyPr wrap="none" anchor="ctr"/>
          <a:lstStyle/>
          <a:p>
            <a:pPr algn="ctr"/>
            <a:r>
              <a:rPr lang="en-GB" altLang="zh-CN" sz="2000" b="1" dirty="0" smtClean="0">
                <a:solidFill>
                  <a:srgbClr val="043882"/>
                </a:solidFill>
                <a:ea typeface="SimSun" pitchFamily="2" charset="-122"/>
              </a:rPr>
              <a:t>R</a:t>
            </a:r>
            <a:endParaRPr lang="en-GB" altLang="zh-CN" sz="2000" b="1" dirty="0">
              <a:solidFill>
                <a:srgbClr val="043882"/>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4601714" y="3162698"/>
            <a:ext cx="781285" cy="603400"/>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a:endCxn id="13" idx="1"/>
          </p:cNvCxnSpPr>
          <p:nvPr/>
        </p:nvCxnSpPr>
        <p:spPr bwMode="auto">
          <a:xfrm rot="16200000" flipH="1">
            <a:off x="4667085" y="4462811"/>
            <a:ext cx="650542" cy="603400"/>
          </a:xfrm>
          <a:prstGeom prst="bentConnector2">
            <a:avLst/>
          </a:prstGeom>
          <a:noFill/>
          <a:ln w="38100">
            <a:solidFill>
              <a:schemeClr val="bg1"/>
            </a:solidFill>
            <a:miter lim="800000"/>
            <a:headEnd/>
            <a:tailEnd type="triangle" w="med" len="med"/>
          </a:ln>
        </p:spPr>
      </p:cxnSp>
      <p:cxnSp>
        <p:nvCxnSpPr>
          <p:cNvPr id="11" name="AutoShape 19"/>
          <p:cNvCxnSpPr>
            <a:cxnSpLocks noChangeShapeType="1"/>
            <a:stCxn id="12" idx="3"/>
            <a:endCxn id="8" idx="2"/>
          </p:cNvCxnSpPr>
          <p:nvPr/>
        </p:nvCxnSpPr>
        <p:spPr bwMode="auto">
          <a:xfrm flipV="1">
            <a:off x="3913534" y="4147140"/>
            <a:ext cx="485324" cy="1156"/>
          </a:xfrm>
          <a:prstGeom prst="straightConnector1">
            <a:avLst/>
          </a:prstGeom>
          <a:noFill/>
          <a:ln w="38100">
            <a:solidFill>
              <a:schemeClr val="bg1"/>
            </a:solidFill>
            <a:round/>
            <a:headEnd/>
            <a:tailEnd type="triangle" w="med" len="med"/>
          </a:ln>
        </p:spPr>
      </p:cxnSp>
      <p:sp>
        <p:nvSpPr>
          <p:cNvPr id="12" name="AutoShape 9"/>
          <p:cNvSpPr>
            <a:spLocks noChangeArrowheads="1"/>
          </p:cNvSpPr>
          <p:nvPr/>
        </p:nvSpPr>
        <p:spPr bwMode="auto">
          <a:xfrm>
            <a:off x="828039" y="2910628"/>
            <a:ext cx="3085495" cy="2475335"/>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Patients </a:t>
            </a:r>
            <a:r>
              <a:rPr lang="en-GB" altLang="zh-CN" dirty="0">
                <a:solidFill>
                  <a:srgbClr val="FFFFFF"/>
                </a:solidFill>
                <a:ea typeface="SimSun" pitchFamily="2" charset="-122"/>
              </a:rPr>
              <a:t>with </a:t>
            </a:r>
            <a:r>
              <a:rPr lang="en-GB" altLang="zh-CN" dirty="0" err="1" smtClean="0">
                <a:solidFill>
                  <a:srgbClr val="FFFFFF"/>
                </a:solidFill>
                <a:ea typeface="SimSun" pitchFamily="2" charset="-122"/>
              </a:rPr>
              <a:t>mCRC</a:t>
            </a:r>
            <a:endParaRPr lang="en-GB" altLang="zh-CN" dirty="0" smtClean="0">
              <a:solidFill>
                <a:srgbClr val="FFFFFF"/>
              </a:solidFill>
              <a:ea typeface="SimSun" pitchFamily="2" charset="-122"/>
            </a:endParaRP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Documented disease progression</a:t>
            </a: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No prior EGFR inhibitor or irinotecan therapy</a:t>
            </a: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0–2</a:t>
            </a:r>
            <a:endParaRPr lang="en-GB" altLang="zh-CN" dirty="0">
              <a:solidFill>
                <a:srgbClr val="FFFFFF"/>
              </a:solidFill>
              <a:ea typeface="SimSun" pitchFamily="2" charset="-122"/>
            </a:endParaRPr>
          </a:p>
          <a:p>
            <a:pPr defTabSz="892175" eaLnBrk="0" hangingPunct="0">
              <a:spcAft>
                <a:spcPct val="30000"/>
              </a:spcAft>
            </a:pPr>
            <a:r>
              <a:rPr lang="en-GB" altLang="zh-CN" dirty="0" smtClean="0">
                <a:solidFill>
                  <a:srgbClr val="FFFFFF"/>
                </a:solidFill>
                <a:ea typeface="SimSun" pitchFamily="2" charset="-122"/>
              </a:rPr>
              <a:t>(n=1186)</a:t>
            </a:r>
          </a:p>
        </p:txBody>
      </p:sp>
      <p:sp>
        <p:nvSpPr>
          <p:cNvPr id="13" name="AutoShape 12"/>
          <p:cNvSpPr>
            <a:spLocks noChangeArrowheads="1"/>
          </p:cNvSpPr>
          <p:nvPr/>
        </p:nvSpPr>
        <p:spPr bwMode="auto">
          <a:xfrm>
            <a:off x="5294056" y="4778888"/>
            <a:ext cx="3278444" cy="62178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FOLFIRI q2w</a:t>
            </a:r>
            <a:endParaRPr lang="en-GB" altLang="zh-CN" dirty="0">
              <a:solidFill>
                <a:srgbClr val="363636"/>
              </a:solidFill>
              <a:ea typeface="SimSun" pitchFamily="2" charset="-122"/>
            </a:endParaRPr>
          </a:p>
        </p:txBody>
      </p:sp>
      <p:sp>
        <p:nvSpPr>
          <p:cNvPr id="14" name="AutoShape 8"/>
          <p:cNvSpPr>
            <a:spLocks noChangeArrowheads="1"/>
          </p:cNvSpPr>
          <p:nvPr/>
        </p:nvSpPr>
        <p:spPr bwMode="auto">
          <a:xfrm>
            <a:off x="5294056" y="2663386"/>
            <a:ext cx="3278444"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FOLFIRI q2w +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panitumumab 6 mg/kg q2w </a:t>
            </a:r>
            <a:endParaRPr lang="en-GB" altLang="zh-CN" dirty="0">
              <a:solidFill>
                <a:srgbClr val="FFFFFF"/>
              </a:solidFill>
              <a:ea typeface="SimSun" pitchFamily="2" charset="-122"/>
            </a:endParaRPr>
          </a:p>
        </p:txBody>
      </p:sp>
      <p:sp>
        <p:nvSpPr>
          <p:cNvPr id="15" name="Rectangle 9"/>
          <p:cNvSpPr txBox="1">
            <a:spLocks noChangeArrowheads="1"/>
          </p:cNvSpPr>
          <p:nvPr/>
        </p:nvSpPr>
        <p:spPr bwMode="auto">
          <a:xfrm>
            <a:off x="4554537" y="5535459"/>
            <a:ext cx="3719513" cy="77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ORR and safety</a:t>
            </a:r>
          </a:p>
        </p:txBody>
      </p:sp>
      <p:sp>
        <p:nvSpPr>
          <p:cNvPr id="16" name="Content Placeholder 26"/>
          <p:cNvSpPr txBox="1">
            <a:spLocks/>
          </p:cNvSpPr>
          <p:nvPr/>
        </p:nvSpPr>
        <p:spPr bwMode="auto">
          <a:xfrm>
            <a:off x="5275036" y="3608285"/>
            <a:ext cx="2906940"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ECOG PS 0–1 vs 2</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Prior oxaliplatin exposure</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Prior bevacizumab exposure</a:t>
            </a:r>
            <a:endParaRPr lang="en-GB" sz="1400" dirty="0">
              <a:solidFill>
                <a:srgbClr val="363636"/>
              </a:solidFill>
              <a:latin typeface="Arial"/>
            </a:endParaRPr>
          </a:p>
        </p:txBody>
      </p:sp>
    </p:spTree>
    <p:custDataLst>
      <p:tags r:id="rId1"/>
    </p:custDataLst>
    <p:extLst>
      <p:ext uri="{BB962C8B-B14F-4D97-AF65-F5344CB8AC3E}">
        <p14:creationId xmlns:p14="http://schemas.microsoft.com/office/powerpoint/2010/main" val="8562915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3568: Updated analysis of </a:t>
            </a:r>
            <a:r>
              <a:rPr lang="en-GB" sz="1800" i="1" dirty="0"/>
              <a:t>KRAS</a:t>
            </a:r>
            <a:r>
              <a:rPr lang="en-GB" sz="1800" dirty="0"/>
              <a:t>/</a:t>
            </a:r>
            <a:r>
              <a:rPr lang="en-GB" sz="1800" i="1" dirty="0"/>
              <a:t>NRAS</a:t>
            </a:r>
            <a:r>
              <a:rPr lang="en-GB" sz="1800" dirty="0"/>
              <a:t> and </a:t>
            </a:r>
            <a:r>
              <a:rPr lang="en-GB" sz="1800" i="1" dirty="0"/>
              <a:t>BRAF</a:t>
            </a:r>
            <a:r>
              <a:rPr lang="en-GB" sz="1800" dirty="0"/>
              <a:t> mutations in study 20050181 of </a:t>
            </a:r>
            <a:r>
              <a:rPr lang="en-GB" sz="1800" dirty="0" err="1"/>
              <a:t>panitumumab</a:t>
            </a:r>
            <a:r>
              <a:rPr lang="en-GB" sz="1800" dirty="0"/>
              <a:t> (</a:t>
            </a:r>
            <a:r>
              <a:rPr lang="en-GB" sz="1800" dirty="0" err="1"/>
              <a:t>pmab</a:t>
            </a:r>
            <a:r>
              <a:rPr lang="en-GB" sz="1800" dirty="0"/>
              <a:t>) plus FOLFIRI for second-line treatment (</a:t>
            </a:r>
            <a:r>
              <a:rPr lang="en-GB" sz="1800" dirty="0" err="1"/>
              <a:t>tx</a:t>
            </a:r>
            <a:r>
              <a:rPr lang="en-GB" sz="1800" dirty="0"/>
              <a:t>) of metastatic colorectal cancer (</a:t>
            </a:r>
            <a:r>
              <a:rPr lang="en-GB" sz="1800" dirty="0" err="1"/>
              <a:t>mCRC</a:t>
            </a:r>
            <a:r>
              <a:rPr lang="en-GB" sz="1800" dirty="0"/>
              <a:t>) – </a:t>
            </a:r>
            <a:r>
              <a:rPr lang="en-GB" sz="1800" dirty="0" err="1"/>
              <a:t>Peeters</a:t>
            </a:r>
            <a:r>
              <a:rPr lang="en-GB" sz="1800" dirty="0"/>
              <a:t> M et al</a:t>
            </a:r>
            <a:endParaRPr lang="en-GB" sz="2400" dirty="0"/>
          </a:p>
        </p:txBody>
      </p:sp>
      <p:sp>
        <p:nvSpPr>
          <p:cNvPr id="3" name="Content Placeholder 2"/>
          <p:cNvSpPr>
            <a:spLocks noGrp="1"/>
          </p:cNvSpPr>
          <p:nvPr>
            <p:ph idx="1"/>
          </p:nvPr>
        </p:nvSpPr>
        <p:spPr/>
        <p:txBody>
          <a:bodyPr/>
          <a:lstStyle/>
          <a:p>
            <a:r>
              <a:rPr lang="en-GB" sz="1400" b="1" dirty="0" smtClean="0"/>
              <a:t>Key results</a:t>
            </a:r>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pPr>
              <a:spcBef>
                <a:spcPts val="1800"/>
              </a:spcBef>
            </a:pPr>
            <a:endParaRPr lang="en-GB" sz="1400" dirty="0" smtClean="0"/>
          </a:p>
          <a:p>
            <a:pPr lvl="1"/>
            <a:endParaRPr lang="en-GB" sz="1400" dirty="0"/>
          </a:p>
          <a:p>
            <a:pPr lvl="1"/>
            <a:endParaRPr lang="en-GB" sz="1400" dirty="0" smtClean="0"/>
          </a:p>
          <a:p>
            <a:pPr lvl="1"/>
            <a:endParaRPr lang="en-GB" sz="1400" dirty="0"/>
          </a:p>
          <a:p>
            <a:pPr lvl="1"/>
            <a:endParaRPr lang="en-GB" sz="1400" dirty="0" smtClean="0"/>
          </a:p>
          <a:p>
            <a:pPr lvl="1"/>
            <a:endParaRPr lang="en-GB" sz="1400" dirty="0"/>
          </a:p>
          <a:p>
            <a:pPr lvl="1"/>
            <a:endParaRPr lang="en-GB" sz="1400" dirty="0"/>
          </a:p>
          <a:p>
            <a:pPr lvl="2"/>
            <a:endParaRPr lang="en-GB" sz="1400" dirty="0"/>
          </a:p>
        </p:txBody>
      </p:sp>
      <p:sp>
        <p:nvSpPr>
          <p:cNvPr id="9" name="Text Box 9"/>
          <p:cNvSpPr txBox="1">
            <a:spLocks noChangeArrowheads="1"/>
          </p:cNvSpPr>
          <p:nvPr/>
        </p:nvSpPr>
        <p:spPr bwMode="auto">
          <a:xfrm>
            <a:off x="231774" y="6453779"/>
            <a:ext cx="4785499" cy="24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b">
            <a:spAutoFit/>
          </a:bodyPr>
          <a:lstStyle/>
          <a:p>
            <a:r>
              <a:rPr lang="en-US" sz="1100" baseline="30000" dirty="0" smtClean="0">
                <a:solidFill>
                  <a:srgbClr val="363636"/>
                </a:solidFill>
              </a:rPr>
              <a:t> </a:t>
            </a:r>
            <a:endParaRPr lang="en-GB" sz="1100" dirty="0">
              <a:solidFill>
                <a:srgbClr val="363636"/>
              </a:solidFill>
            </a:endParaRPr>
          </a:p>
        </p:txBody>
      </p:sp>
      <p:sp>
        <p:nvSpPr>
          <p:cNvPr id="12" name="Text Box 4"/>
          <p:cNvSpPr txBox="1">
            <a:spLocks noChangeArrowheads="1"/>
          </p:cNvSpPr>
          <p:nvPr/>
        </p:nvSpPr>
        <p:spPr bwMode="auto">
          <a:xfrm>
            <a:off x="5013613" y="6474897"/>
            <a:ext cx="39097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Peeters</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3568) </a:t>
            </a:r>
            <a:endParaRPr lang="en-GB" sz="1200" dirty="0">
              <a:solidFill>
                <a:srgbClr val="363636"/>
              </a:solidFill>
            </a:endParaRPr>
          </a:p>
        </p:txBody>
      </p:sp>
      <p:sp>
        <p:nvSpPr>
          <p:cNvPr id="140" name="Text Box 9"/>
          <p:cNvSpPr txBox="1">
            <a:spLocks noChangeArrowheads="1"/>
          </p:cNvSpPr>
          <p:nvPr/>
        </p:nvSpPr>
        <p:spPr bwMode="auto">
          <a:xfrm>
            <a:off x="231774" y="6453779"/>
            <a:ext cx="4785499" cy="24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b">
            <a:spAutoFit/>
          </a:bodyPr>
          <a:lstStyle/>
          <a:p>
            <a:r>
              <a:rPr lang="en-US" sz="1100" baseline="30000" dirty="0" smtClean="0">
                <a:solidFill>
                  <a:srgbClr val="363636"/>
                </a:solidFill>
              </a:rPr>
              <a:t> </a:t>
            </a:r>
            <a:endParaRPr lang="en-GB" sz="1100" dirty="0">
              <a:solidFill>
                <a:srgbClr val="363636"/>
              </a:solidFill>
            </a:endParaRPr>
          </a:p>
        </p:txBody>
      </p:sp>
      <p:grpSp>
        <p:nvGrpSpPr>
          <p:cNvPr id="5" name="Group 4"/>
          <p:cNvGrpSpPr/>
          <p:nvPr/>
        </p:nvGrpSpPr>
        <p:grpSpPr>
          <a:xfrm>
            <a:off x="1221265" y="1431953"/>
            <a:ext cx="6815365" cy="5021651"/>
            <a:chOff x="1232282" y="1365851"/>
            <a:chExt cx="6815365" cy="5021651"/>
          </a:xfrm>
        </p:grpSpPr>
        <p:grpSp>
          <p:nvGrpSpPr>
            <p:cNvPr id="141" name="Group 140"/>
            <p:cNvGrpSpPr/>
            <p:nvPr/>
          </p:nvGrpSpPr>
          <p:grpSpPr>
            <a:xfrm>
              <a:off x="1494971" y="1365851"/>
              <a:ext cx="4470400" cy="4439863"/>
              <a:chOff x="1494971" y="1365851"/>
              <a:chExt cx="4470400" cy="4439863"/>
            </a:xfrm>
          </p:grpSpPr>
          <p:cxnSp>
            <p:nvCxnSpPr>
              <p:cNvPr id="142" name="Straight Connector 141"/>
              <p:cNvCxnSpPr/>
              <p:nvPr/>
            </p:nvCxnSpPr>
            <p:spPr>
              <a:xfrm>
                <a:off x="1494971" y="5805714"/>
                <a:ext cx="44704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715657" y="1365851"/>
                <a:ext cx="0" cy="443986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44" name="TextBox 143"/>
            <p:cNvSpPr txBox="1"/>
            <p:nvPr/>
          </p:nvSpPr>
          <p:spPr>
            <a:xfrm>
              <a:off x="1232282" y="2354384"/>
              <a:ext cx="633507" cy="369332"/>
            </a:xfrm>
            <a:prstGeom prst="rect">
              <a:avLst/>
            </a:prstGeom>
            <a:noFill/>
          </p:spPr>
          <p:txBody>
            <a:bodyPr wrap="none" rtlCol="0">
              <a:spAutoFit/>
            </a:bodyPr>
            <a:lstStyle/>
            <a:p>
              <a:r>
                <a:rPr lang="en-GB" b="1" dirty="0" smtClean="0">
                  <a:solidFill>
                    <a:srgbClr val="363636"/>
                  </a:solidFill>
                </a:rPr>
                <a:t>PFS</a:t>
              </a:r>
              <a:endParaRPr lang="en-GB" b="1" dirty="0">
                <a:solidFill>
                  <a:srgbClr val="363636"/>
                </a:solidFill>
              </a:endParaRPr>
            </a:p>
          </p:txBody>
        </p:sp>
        <p:sp>
          <p:nvSpPr>
            <p:cNvPr id="145" name="TextBox 144"/>
            <p:cNvSpPr txBox="1"/>
            <p:nvPr/>
          </p:nvSpPr>
          <p:spPr>
            <a:xfrm>
              <a:off x="1232282" y="4168669"/>
              <a:ext cx="611965" cy="436164"/>
            </a:xfrm>
            <a:prstGeom prst="rect">
              <a:avLst/>
            </a:prstGeom>
            <a:noFill/>
          </p:spPr>
          <p:txBody>
            <a:bodyPr wrap="none" rtlCol="0">
              <a:spAutoFit/>
            </a:bodyPr>
            <a:lstStyle/>
            <a:p>
              <a:r>
                <a:rPr lang="en-GB" b="1" dirty="0" smtClean="0">
                  <a:solidFill>
                    <a:srgbClr val="363636"/>
                  </a:solidFill>
                </a:rPr>
                <a:t>OS</a:t>
              </a:r>
              <a:endParaRPr lang="en-GB" b="1" dirty="0">
                <a:solidFill>
                  <a:srgbClr val="363636"/>
                </a:solidFill>
              </a:endParaRPr>
            </a:p>
          </p:txBody>
        </p:sp>
        <p:cxnSp>
          <p:nvCxnSpPr>
            <p:cNvPr id="146" name="Straight Connector 145"/>
            <p:cNvCxnSpPr/>
            <p:nvPr/>
          </p:nvCxnSpPr>
          <p:spPr>
            <a:xfrm>
              <a:off x="1494971" y="3744686"/>
              <a:ext cx="6371772"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4680857" y="1605452"/>
              <a:ext cx="1640193" cy="261610"/>
            </a:xfrm>
            <a:prstGeom prst="rect">
              <a:avLst/>
            </a:prstGeom>
            <a:noFill/>
          </p:spPr>
          <p:txBody>
            <a:bodyPr wrap="none" rtlCol="0">
              <a:spAutoFit/>
            </a:bodyPr>
            <a:lstStyle/>
            <a:p>
              <a:r>
                <a:rPr lang="en-GB" sz="1100" b="1" dirty="0" smtClean="0">
                  <a:solidFill>
                    <a:srgbClr val="363636"/>
                  </a:solidFill>
                </a:rPr>
                <a:t>Efficacy analysis </a:t>
              </a:r>
              <a:r>
                <a:rPr lang="en-GB" sz="1100" b="1" dirty="0">
                  <a:solidFill>
                    <a:srgbClr val="363636"/>
                  </a:solidFill>
                </a:rPr>
                <a:t>s</a:t>
              </a:r>
              <a:r>
                <a:rPr lang="en-GB" sz="1100" b="1" dirty="0" smtClean="0">
                  <a:solidFill>
                    <a:srgbClr val="363636"/>
                  </a:solidFill>
                </a:rPr>
                <a:t>ets</a:t>
              </a:r>
              <a:endParaRPr lang="en-GB" sz="1100" b="1" dirty="0">
                <a:solidFill>
                  <a:srgbClr val="363636"/>
                </a:solidFill>
              </a:endParaRPr>
            </a:p>
          </p:txBody>
        </p:sp>
        <p:sp>
          <p:nvSpPr>
            <p:cNvPr id="148" name="TextBox 147"/>
            <p:cNvSpPr txBox="1"/>
            <p:nvPr/>
          </p:nvSpPr>
          <p:spPr>
            <a:xfrm>
              <a:off x="6427649" y="1605452"/>
              <a:ext cx="287258" cy="261610"/>
            </a:xfrm>
            <a:prstGeom prst="rect">
              <a:avLst/>
            </a:prstGeom>
            <a:noFill/>
          </p:spPr>
          <p:txBody>
            <a:bodyPr wrap="none" rtlCol="0">
              <a:spAutoFit/>
            </a:bodyPr>
            <a:lstStyle/>
            <a:p>
              <a:pPr algn="ctr"/>
              <a:r>
                <a:rPr lang="en-GB" sz="1100" b="1" dirty="0" smtClean="0">
                  <a:solidFill>
                    <a:srgbClr val="363636"/>
                  </a:solidFill>
                </a:rPr>
                <a:t>N</a:t>
              </a:r>
              <a:endParaRPr lang="en-GB" sz="1100" b="1" dirty="0">
                <a:solidFill>
                  <a:srgbClr val="363636"/>
                </a:solidFill>
              </a:endParaRPr>
            </a:p>
          </p:txBody>
        </p:sp>
        <p:sp>
          <p:nvSpPr>
            <p:cNvPr id="149" name="TextBox 148"/>
            <p:cNvSpPr txBox="1"/>
            <p:nvPr/>
          </p:nvSpPr>
          <p:spPr>
            <a:xfrm>
              <a:off x="6824370" y="1605452"/>
              <a:ext cx="389851" cy="261610"/>
            </a:xfrm>
            <a:prstGeom prst="rect">
              <a:avLst/>
            </a:prstGeom>
            <a:noFill/>
          </p:spPr>
          <p:txBody>
            <a:bodyPr wrap="none" rtlCol="0">
              <a:spAutoFit/>
            </a:bodyPr>
            <a:lstStyle/>
            <a:p>
              <a:pPr algn="ctr"/>
              <a:r>
                <a:rPr lang="en-GB" sz="1100" b="1" dirty="0" smtClean="0">
                  <a:solidFill>
                    <a:srgbClr val="363636"/>
                  </a:solidFill>
                </a:rPr>
                <a:t>HR</a:t>
              </a:r>
              <a:endParaRPr lang="en-GB" sz="1100" b="1" dirty="0">
                <a:solidFill>
                  <a:srgbClr val="363636"/>
                </a:solidFill>
              </a:endParaRPr>
            </a:p>
          </p:txBody>
        </p:sp>
        <p:sp>
          <p:nvSpPr>
            <p:cNvPr id="150" name="TextBox 149"/>
            <p:cNvSpPr txBox="1"/>
            <p:nvPr/>
          </p:nvSpPr>
          <p:spPr>
            <a:xfrm>
              <a:off x="7319531" y="1605452"/>
              <a:ext cx="646331" cy="261610"/>
            </a:xfrm>
            <a:prstGeom prst="rect">
              <a:avLst/>
            </a:prstGeom>
            <a:noFill/>
          </p:spPr>
          <p:txBody>
            <a:bodyPr wrap="none" rtlCol="0">
              <a:spAutoFit/>
            </a:bodyPr>
            <a:lstStyle/>
            <a:p>
              <a:pPr algn="ctr"/>
              <a:r>
                <a:rPr lang="en-GB" sz="1100" b="1" dirty="0" smtClean="0">
                  <a:solidFill>
                    <a:srgbClr val="363636"/>
                  </a:solidFill>
                </a:rPr>
                <a:t>95% CI</a:t>
              </a:r>
              <a:endParaRPr lang="en-GB" sz="1100" b="1" dirty="0">
                <a:solidFill>
                  <a:srgbClr val="363636"/>
                </a:solidFill>
              </a:endParaRPr>
            </a:p>
          </p:txBody>
        </p:sp>
        <p:cxnSp>
          <p:nvCxnSpPr>
            <p:cNvPr id="151" name="Straight Connector 150"/>
            <p:cNvCxnSpPr/>
            <p:nvPr/>
          </p:nvCxnSpPr>
          <p:spPr>
            <a:xfrm>
              <a:off x="4579254" y="1845117"/>
              <a:ext cx="335602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2051086" y="1367635"/>
              <a:ext cx="1418978" cy="307777"/>
            </a:xfrm>
            <a:prstGeom prst="rect">
              <a:avLst/>
            </a:prstGeom>
            <a:noFill/>
          </p:spPr>
          <p:txBody>
            <a:bodyPr wrap="none" rtlCol="0">
              <a:spAutoFit/>
            </a:bodyPr>
            <a:lstStyle/>
            <a:p>
              <a:r>
                <a:rPr lang="en-GB" sz="1400" b="1" dirty="0" smtClean="0">
                  <a:solidFill>
                    <a:srgbClr val="363636"/>
                  </a:solidFill>
                </a:rPr>
                <a:t>Favours </a:t>
              </a:r>
              <a:r>
                <a:rPr lang="en-GB" sz="1400" b="1" dirty="0" err="1" smtClean="0">
                  <a:solidFill>
                    <a:srgbClr val="363636"/>
                  </a:solidFill>
                </a:rPr>
                <a:t>Pmab</a:t>
              </a:r>
              <a:endParaRPr lang="en-GB" sz="1400" b="1" dirty="0">
                <a:solidFill>
                  <a:srgbClr val="363636"/>
                </a:solidFill>
              </a:endParaRPr>
            </a:p>
          </p:txBody>
        </p:sp>
        <p:sp>
          <p:nvSpPr>
            <p:cNvPr id="153" name="TextBox 152"/>
            <p:cNvSpPr txBox="1"/>
            <p:nvPr/>
          </p:nvSpPr>
          <p:spPr>
            <a:xfrm>
              <a:off x="3790131" y="1367635"/>
              <a:ext cx="1715534" cy="307777"/>
            </a:xfrm>
            <a:prstGeom prst="rect">
              <a:avLst/>
            </a:prstGeom>
            <a:noFill/>
          </p:spPr>
          <p:txBody>
            <a:bodyPr wrap="none" rtlCol="0">
              <a:spAutoFit/>
            </a:bodyPr>
            <a:lstStyle/>
            <a:p>
              <a:r>
                <a:rPr lang="en-GB" sz="1400" b="1" dirty="0" smtClean="0">
                  <a:solidFill>
                    <a:srgbClr val="363636"/>
                  </a:solidFill>
                </a:rPr>
                <a:t>Favours FOLFORI</a:t>
              </a:r>
              <a:endParaRPr lang="en-GB" sz="1400" b="1" dirty="0">
                <a:solidFill>
                  <a:srgbClr val="363636"/>
                </a:solidFill>
              </a:endParaRPr>
            </a:p>
          </p:txBody>
        </p:sp>
        <p:sp>
          <p:nvSpPr>
            <p:cNvPr id="154" name="TextBox 153"/>
            <p:cNvSpPr txBox="1"/>
            <p:nvPr/>
          </p:nvSpPr>
          <p:spPr>
            <a:xfrm>
              <a:off x="4579005" y="1852549"/>
              <a:ext cx="1879041" cy="1954381"/>
            </a:xfrm>
            <a:prstGeom prst="rect">
              <a:avLst/>
            </a:prstGeom>
            <a:noFill/>
          </p:spPr>
          <p:txBody>
            <a:bodyPr wrap="none" rtlCol="0">
              <a:spAutoFit/>
            </a:bodyPr>
            <a:lstStyle/>
            <a:p>
              <a:r>
                <a:rPr lang="en-GB" sz="1100" dirty="0" smtClean="0">
                  <a:solidFill>
                    <a:srgbClr val="363636"/>
                  </a:solidFill>
                </a:rPr>
                <a:t>WT </a:t>
              </a:r>
              <a:r>
                <a:rPr lang="en-GB" sz="1100" i="1" dirty="0" smtClean="0">
                  <a:solidFill>
                    <a:srgbClr val="363636"/>
                  </a:solidFill>
                </a:rPr>
                <a:t>KRAS</a:t>
              </a:r>
              <a:r>
                <a:rPr lang="en-GB" sz="1100" dirty="0" smtClean="0">
                  <a:solidFill>
                    <a:srgbClr val="363636"/>
                  </a:solidFill>
                </a:rPr>
                <a:t> Exon 2</a:t>
              </a:r>
            </a:p>
            <a:p>
              <a:r>
                <a:rPr lang="en-GB" sz="1100" dirty="0" smtClean="0">
                  <a:solidFill>
                    <a:srgbClr val="363636"/>
                  </a:solidFill>
                </a:rPr>
                <a:t>MT </a:t>
              </a:r>
              <a:r>
                <a:rPr lang="en-GB" sz="1100" i="1" dirty="0">
                  <a:solidFill>
                    <a:srgbClr val="363636"/>
                  </a:solidFill>
                </a:rPr>
                <a:t>KRAS</a:t>
              </a:r>
              <a:r>
                <a:rPr lang="en-GB" sz="1100" dirty="0">
                  <a:solidFill>
                    <a:srgbClr val="363636"/>
                  </a:solidFill>
                </a:rPr>
                <a:t> Exon </a:t>
              </a:r>
              <a:r>
                <a:rPr lang="en-GB" sz="1100" dirty="0" smtClean="0">
                  <a:solidFill>
                    <a:srgbClr val="363636"/>
                  </a:solidFill>
                </a:rPr>
                <a:t>2</a:t>
              </a:r>
            </a:p>
            <a:p>
              <a:r>
                <a:rPr lang="en-GB" sz="1100" dirty="0" smtClean="0">
                  <a:solidFill>
                    <a:srgbClr val="363636"/>
                  </a:solidFill>
                </a:rPr>
                <a:t>WT </a:t>
              </a:r>
              <a:r>
                <a:rPr lang="en-GB" sz="1100" i="1" dirty="0" smtClean="0">
                  <a:solidFill>
                    <a:srgbClr val="363636"/>
                  </a:solidFill>
                </a:rPr>
                <a:t>RAS</a:t>
              </a:r>
            </a:p>
            <a:p>
              <a:r>
                <a:rPr lang="en-GB" sz="1100" dirty="0" smtClean="0">
                  <a:solidFill>
                    <a:srgbClr val="363636"/>
                  </a:solidFill>
                </a:rPr>
                <a:t>MT </a:t>
              </a:r>
              <a:r>
                <a:rPr lang="en-GB" sz="1100" i="1" dirty="0" smtClean="0">
                  <a:solidFill>
                    <a:srgbClr val="363636"/>
                  </a:solidFill>
                </a:rPr>
                <a:t>RAS</a:t>
              </a:r>
            </a:p>
            <a:p>
              <a:r>
                <a:rPr lang="en-GB" sz="1100" dirty="0" smtClean="0">
                  <a:solidFill>
                    <a:srgbClr val="363636"/>
                  </a:solidFill>
                </a:rPr>
                <a:t>WT</a:t>
              </a:r>
              <a:r>
                <a:rPr lang="en-GB" sz="1100" i="1" dirty="0" smtClean="0">
                  <a:solidFill>
                    <a:srgbClr val="363636"/>
                  </a:solidFill>
                </a:rPr>
                <a:t> KRAS </a:t>
              </a:r>
              <a:r>
                <a:rPr lang="en-GB" sz="1100" dirty="0" smtClean="0">
                  <a:solidFill>
                    <a:srgbClr val="363636"/>
                  </a:solidFill>
                </a:rPr>
                <a:t>Exon 2 MT </a:t>
              </a:r>
              <a:r>
                <a:rPr lang="en-GB" sz="1100" i="1" dirty="0" smtClean="0">
                  <a:solidFill>
                    <a:srgbClr val="363636"/>
                  </a:solidFill>
                </a:rPr>
                <a:t>RAS</a:t>
              </a:r>
            </a:p>
            <a:p>
              <a:r>
                <a:rPr lang="en-GB" sz="1100" dirty="0" smtClean="0">
                  <a:solidFill>
                    <a:srgbClr val="363636"/>
                  </a:solidFill>
                </a:rPr>
                <a:t>WT</a:t>
              </a:r>
              <a:r>
                <a:rPr lang="en-GB" sz="1100" i="1" dirty="0" smtClean="0">
                  <a:solidFill>
                    <a:srgbClr val="363636"/>
                  </a:solidFill>
                </a:rPr>
                <a:t> RAS/BRAF</a:t>
              </a:r>
            </a:p>
            <a:p>
              <a:r>
                <a:rPr lang="en-GB" sz="1100" dirty="0" smtClean="0">
                  <a:solidFill>
                    <a:srgbClr val="363636"/>
                  </a:solidFill>
                </a:rPr>
                <a:t>WT </a:t>
              </a:r>
              <a:r>
                <a:rPr lang="en-GB" sz="1100" i="1" dirty="0" smtClean="0">
                  <a:solidFill>
                    <a:srgbClr val="363636"/>
                  </a:solidFill>
                </a:rPr>
                <a:t>RAS</a:t>
              </a:r>
              <a:r>
                <a:rPr lang="en-GB" sz="1100" dirty="0" smtClean="0">
                  <a:solidFill>
                    <a:srgbClr val="363636"/>
                  </a:solidFill>
                </a:rPr>
                <a:t> MT </a:t>
              </a:r>
              <a:r>
                <a:rPr lang="en-GB" sz="1100" i="1" dirty="0" smtClean="0">
                  <a:solidFill>
                    <a:srgbClr val="363636"/>
                  </a:solidFill>
                </a:rPr>
                <a:t>BRAF</a:t>
              </a:r>
            </a:p>
            <a:p>
              <a:r>
                <a:rPr lang="en-GB" sz="1100" dirty="0" smtClean="0">
                  <a:solidFill>
                    <a:srgbClr val="363636"/>
                  </a:solidFill>
                </a:rPr>
                <a:t>MT </a:t>
              </a:r>
              <a:r>
                <a:rPr lang="en-GB" sz="1100" i="1" dirty="0" smtClean="0">
                  <a:solidFill>
                    <a:srgbClr val="363636"/>
                  </a:solidFill>
                </a:rPr>
                <a:t>RAS/BRAF</a:t>
              </a:r>
            </a:p>
            <a:p>
              <a:r>
                <a:rPr lang="en-GB" sz="1100" dirty="0" err="1" smtClean="0">
                  <a:solidFill>
                    <a:srgbClr val="363636"/>
                  </a:solidFill>
                </a:rPr>
                <a:t>Unevaluable</a:t>
              </a:r>
              <a:r>
                <a:rPr lang="en-GB" sz="1100" dirty="0" smtClean="0">
                  <a:solidFill>
                    <a:srgbClr val="363636"/>
                  </a:solidFill>
                </a:rPr>
                <a:t> </a:t>
              </a:r>
              <a:r>
                <a:rPr lang="en-GB" sz="1100" i="1" dirty="0" smtClean="0">
                  <a:solidFill>
                    <a:srgbClr val="363636"/>
                  </a:solidFill>
                </a:rPr>
                <a:t>RAS</a:t>
              </a:r>
            </a:p>
            <a:p>
              <a:r>
                <a:rPr lang="en-GB" sz="1100" dirty="0" err="1" smtClean="0">
                  <a:solidFill>
                    <a:srgbClr val="363636"/>
                  </a:solidFill>
                </a:rPr>
                <a:t>Unevaluable</a:t>
              </a:r>
              <a:r>
                <a:rPr lang="en-GB" sz="1100" dirty="0" smtClean="0">
                  <a:solidFill>
                    <a:srgbClr val="363636"/>
                  </a:solidFill>
                </a:rPr>
                <a:t> </a:t>
              </a:r>
              <a:r>
                <a:rPr lang="en-GB" sz="1100" i="1" dirty="0" smtClean="0">
                  <a:solidFill>
                    <a:srgbClr val="363636"/>
                  </a:solidFill>
                </a:rPr>
                <a:t>RAS/BRAF</a:t>
              </a:r>
              <a:endParaRPr lang="en-GB" sz="1100" i="1" dirty="0">
                <a:solidFill>
                  <a:srgbClr val="363636"/>
                </a:solidFill>
              </a:endParaRPr>
            </a:p>
            <a:p>
              <a:endParaRPr lang="en-GB" sz="1100" dirty="0">
                <a:solidFill>
                  <a:srgbClr val="363636"/>
                </a:solidFill>
              </a:endParaRPr>
            </a:p>
          </p:txBody>
        </p:sp>
        <p:sp>
          <p:nvSpPr>
            <p:cNvPr id="155" name="TextBox 154"/>
            <p:cNvSpPr txBox="1"/>
            <p:nvPr/>
          </p:nvSpPr>
          <p:spPr>
            <a:xfrm>
              <a:off x="6361125" y="1852549"/>
              <a:ext cx="420307" cy="1785104"/>
            </a:xfrm>
            <a:prstGeom prst="rect">
              <a:avLst/>
            </a:prstGeom>
            <a:noFill/>
          </p:spPr>
          <p:txBody>
            <a:bodyPr wrap="none" rtlCol="0">
              <a:spAutoFit/>
            </a:bodyPr>
            <a:lstStyle/>
            <a:p>
              <a:pPr algn="r"/>
              <a:r>
                <a:rPr lang="en-GB" sz="1100" dirty="0" smtClean="0">
                  <a:solidFill>
                    <a:srgbClr val="363636"/>
                  </a:solidFill>
                </a:rPr>
                <a:t>597</a:t>
              </a:r>
            </a:p>
            <a:p>
              <a:pPr algn="r"/>
              <a:r>
                <a:rPr lang="en-GB" sz="1100" dirty="0" smtClean="0">
                  <a:solidFill>
                    <a:srgbClr val="363636"/>
                  </a:solidFill>
                </a:rPr>
                <a:t>495</a:t>
              </a:r>
            </a:p>
            <a:p>
              <a:pPr algn="r"/>
              <a:r>
                <a:rPr lang="en-GB" sz="1100" dirty="0" smtClean="0">
                  <a:solidFill>
                    <a:srgbClr val="363636"/>
                  </a:solidFill>
                </a:rPr>
                <a:t>421</a:t>
              </a:r>
            </a:p>
            <a:p>
              <a:pPr algn="r"/>
              <a:r>
                <a:rPr lang="en-GB" sz="1100" dirty="0" smtClean="0">
                  <a:solidFill>
                    <a:srgbClr val="363636"/>
                  </a:solidFill>
                </a:rPr>
                <a:t>593</a:t>
              </a:r>
            </a:p>
            <a:p>
              <a:pPr algn="r"/>
              <a:r>
                <a:rPr lang="en-GB" sz="1100" dirty="0" smtClean="0">
                  <a:solidFill>
                    <a:srgbClr val="363636"/>
                  </a:solidFill>
                </a:rPr>
                <a:t>107</a:t>
              </a:r>
            </a:p>
            <a:p>
              <a:pPr algn="r"/>
              <a:r>
                <a:rPr lang="en-GB" sz="1100" dirty="0" smtClean="0">
                  <a:solidFill>
                    <a:srgbClr val="363636"/>
                  </a:solidFill>
                </a:rPr>
                <a:t>376</a:t>
              </a:r>
            </a:p>
            <a:p>
              <a:pPr algn="r"/>
              <a:r>
                <a:rPr lang="en-GB" sz="1100" dirty="0" smtClean="0">
                  <a:solidFill>
                    <a:srgbClr val="363636"/>
                  </a:solidFill>
                </a:rPr>
                <a:t>45</a:t>
              </a:r>
            </a:p>
            <a:p>
              <a:pPr algn="r"/>
              <a:r>
                <a:rPr lang="en-GB" sz="1100" dirty="0" smtClean="0">
                  <a:solidFill>
                    <a:srgbClr val="363636"/>
                  </a:solidFill>
                </a:rPr>
                <a:t>638</a:t>
              </a:r>
            </a:p>
            <a:p>
              <a:pPr algn="r"/>
              <a:r>
                <a:rPr lang="en-GB" sz="1100" dirty="0" smtClean="0">
                  <a:solidFill>
                    <a:srgbClr val="363636"/>
                  </a:solidFill>
                </a:rPr>
                <a:t>172</a:t>
              </a:r>
            </a:p>
            <a:p>
              <a:pPr algn="r"/>
              <a:r>
                <a:rPr lang="en-GB" sz="1100" dirty="0" smtClean="0">
                  <a:solidFill>
                    <a:srgbClr val="363636"/>
                  </a:solidFill>
                </a:rPr>
                <a:t>172</a:t>
              </a:r>
              <a:endParaRPr lang="en-GB" sz="1100" dirty="0">
                <a:solidFill>
                  <a:srgbClr val="363636"/>
                </a:solidFill>
              </a:endParaRPr>
            </a:p>
          </p:txBody>
        </p:sp>
        <p:sp>
          <p:nvSpPr>
            <p:cNvPr id="156" name="TextBox 155"/>
            <p:cNvSpPr txBox="1"/>
            <p:nvPr/>
          </p:nvSpPr>
          <p:spPr>
            <a:xfrm>
              <a:off x="6789873" y="1852549"/>
              <a:ext cx="458844" cy="1785104"/>
            </a:xfrm>
            <a:prstGeom prst="rect">
              <a:avLst/>
            </a:prstGeom>
            <a:noFill/>
          </p:spPr>
          <p:txBody>
            <a:bodyPr wrap="none" rtlCol="0">
              <a:spAutoFit/>
            </a:bodyPr>
            <a:lstStyle/>
            <a:p>
              <a:pPr algn="r"/>
              <a:r>
                <a:rPr lang="en-GB" sz="1100" dirty="0" smtClean="0">
                  <a:solidFill>
                    <a:srgbClr val="363636"/>
                  </a:solidFill>
                </a:rPr>
                <a:t>0.73</a:t>
              </a:r>
            </a:p>
            <a:p>
              <a:pPr algn="r"/>
              <a:r>
                <a:rPr lang="en-GB" sz="1100" dirty="0" smtClean="0">
                  <a:solidFill>
                    <a:srgbClr val="363636"/>
                  </a:solidFill>
                </a:rPr>
                <a:t>0.85</a:t>
              </a:r>
            </a:p>
            <a:p>
              <a:pPr algn="r"/>
              <a:r>
                <a:rPr lang="en-GB" sz="1100" dirty="0" smtClean="0">
                  <a:solidFill>
                    <a:srgbClr val="363636"/>
                  </a:solidFill>
                </a:rPr>
                <a:t>0.70</a:t>
              </a:r>
            </a:p>
            <a:p>
              <a:pPr algn="r"/>
              <a:r>
                <a:rPr lang="en-GB" sz="1100" dirty="0" smtClean="0">
                  <a:solidFill>
                    <a:srgbClr val="363636"/>
                  </a:solidFill>
                </a:rPr>
                <a:t>0.85</a:t>
              </a:r>
            </a:p>
            <a:p>
              <a:pPr algn="r"/>
              <a:r>
                <a:rPr lang="en-GB" sz="1100" dirty="0" smtClean="0">
                  <a:solidFill>
                    <a:srgbClr val="363636"/>
                  </a:solidFill>
                </a:rPr>
                <a:t>0.89</a:t>
              </a:r>
            </a:p>
            <a:p>
              <a:pPr algn="r"/>
              <a:r>
                <a:rPr lang="en-GB" sz="1100" dirty="0" smtClean="0">
                  <a:solidFill>
                    <a:srgbClr val="363636"/>
                  </a:solidFill>
                </a:rPr>
                <a:t>0.69</a:t>
              </a:r>
            </a:p>
            <a:p>
              <a:pPr algn="r"/>
              <a:r>
                <a:rPr lang="en-GB" sz="1100" dirty="0" smtClean="0">
                  <a:solidFill>
                    <a:srgbClr val="363636"/>
                  </a:solidFill>
                </a:rPr>
                <a:t>0.69</a:t>
              </a:r>
            </a:p>
            <a:p>
              <a:pPr algn="r"/>
              <a:r>
                <a:rPr lang="en-GB" sz="1100" dirty="0" smtClean="0">
                  <a:solidFill>
                    <a:srgbClr val="363636"/>
                  </a:solidFill>
                </a:rPr>
                <a:t>0.87</a:t>
              </a:r>
            </a:p>
            <a:p>
              <a:pPr algn="r"/>
              <a:r>
                <a:rPr lang="en-GB" sz="1100" dirty="0" smtClean="0">
                  <a:solidFill>
                    <a:srgbClr val="363636"/>
                  </a:solidFill>
                </a:rPr>
                <a:t>0.83</a:t>
              </a:r>
            </a:p>
            <a:p>
              <a:pPr algn="r"/>
              <a:r>
                <a:rPr lang="en-GB" sz="1100" dirty="0" smtClean="0">
                  <a:solidFill>
                    <a:srgbClr val="363636"/>
                  </a:solidFill>
                </a:rPr>
                <a:t>0.83</a:t>
              </a:r>
              <a:endParaRPr lang="en-GB" sz="1100" dirty="0">
                <a:solidFill>
                  <a:srgbClr val="363636"/>
                </a:solidFill>
              </a:endParaRPr>
            </a:p>
          </p:txBody>
        </p:sp>
        <p:sp>
          <p:nvSpPr>
            <p:cNvPr id="157" name="TextBox 156"/>
            <p:cNvSpPr txBox="1"/>
            <p:nvPr/>
          </p:nvSpPr>
          <p:spPr>
            <a:xfrm>
              <a:off x="7237745" y="1852549"/>
              <a:ext cx="809902" cy="1785104"/>
            </a:xfrm>
            <a:prstGeom prst="rect">
              <a:avLst/>
            </a:prstGeom>
            <a:noFill/>
          </p:spPr>
          <p:txBody>
            <a:bodyPr wrap="none" rtlCol="0">
              <a:spAutoFit/>
            </a:bodyPr>
            <a:lstStyle/>
            <a:p>
              <a:pPr algn="ctr"/>
              <a:r>
                <a:rPr lang="en-GB" sz="1100" dirty="0" smtClean="0">
                  <a:solidFill>
                    <a:srgbClr val="363636"/>
                  </a:solidFill>
                </a:rPr>
                <a:t>0.59, 0.90</a:t>
              </a:r>
            </a:p>
            <a:p>
              <a:pPr algn="ctr"/>
              <a:r>
                <a:rPr lang="en-GB" sz="1100" dirty="0" smtClean="0">
                  <a:solidFill>
                    <a:srgbClr val="363636"/>
                  </a:solidFill>
                </a:rPr>
                <a:t>0.68, 1.06</a:t>
              </a:r>
            </a:p>
            <a:p>
              <a:pPr algn="ctr"/>
              <a:r>
                <a:rPr lang="en-GB" sz="1100" dirty="0" smtClean="0">
                  <a:solidFill>
                    <a:srgbClr val="363636"/>
                  </a:solidFill>
                </a:rPr>
                <a:t>0.54, 0.91</a:t>
              </a:r>
            </a:p>
            <a:p>
              <a:pPr algn="ctr"/>
              <a:r>
                <a:rPr lang="en-GB" sz="1100" dirty="0" smtClean="0">
                  <a:solidFill>
                    <a:srgbClr val="363636"/>
                  </a:solidFill>
                </a:rPr>
                <a:t>0.70, 1.05</a:t>
              </a:r>
            </a:p>
            <a:p>
              <a:pPr algn="ctr"/>
              <a:r>
                <a:rPr lang="en-GB" sz="1100" dirty="0" smtClean="0">
                  <a:solidFill>
                    <a:srgbClr val="363636"/>
                  </a:solidFill>
                </a:rPr>
                <a:t>0.56, 1.42</a:t>
              </a:r>
            </a:p>
            <a:p>
              <a:pPr algn="ctr"/>
              <a:r>
                <a:rPr lang="en-GB" sz="1100" dirty="0" smtClean="0">
                  <a:solidFill>
                    <a:srgbClr val="363636"/>
                  </a:solidFill>
                </a:rPr>
                <a:t>0.51, 0.90</a:t>
              </a:r>
            </a:p>
            <a:p>
              <a:pPr algn="ctr"/>
              <a:r>
                <a:rPr lang="en-GB" sz="1100" dirty="0" smtClean="0">
                  <a:solidFill>
                    <a:srgbClr val="363636"/>
                  </a:solidFill>
                </a:rPr>
                <a:t>0.32, 1.49</a:t>
              </a:r>
            </a:p>
            <a:p>
              <a:pPr algn="ctr"/>
              <a:r>
                <a:rPr lang="en-GB" sz="1100" dirty="0" smtClean="0">
                  <a:solidFill>
                    <a:srgbClr val="363636"/>
                  </a:solidFill>
                </a:rPr>
                <a:t>0.72, 1.06</a:t>
              </a:r>
            </a:p>
            <a:p>
              <a:pPr algn="ctr"/>
              <a:r>
                <a:rPr lang="en-GB" sz="1100" dirty="0" smtClean="0">
                  <a:solidFill>
                    <a:srgbClr val="363636"/>
                  </a:solidFill>
                </a:rPr>
                <a:t>0.59, 1.32</a:t>
              </a:r>
            </a:p>
            <a:p>
              <a:pPr algn="ctr"/>
              <a:r>
                <a:rPr lang="en-GB" sz="1100" dirty="0" smtClean="0">
                  <a:solidFill>
                    <a:srgbClr val="363636"/>
                  </a:solidFill>
                </a:rPr>
                <a:t>0.59, 1.32</a:t>
              </a:r>
              <a:endParaRPr lang="en-GB" sz="1100" dirty="0">
                <a:solidFill>
                  <a:srgbClr val="363636"/>
                </a:solidFill>
              </a:endParaRPr>
            </a:p>
          </p:txBody>
        </p:sp>
        <p:sp>
          <p:nvSpPr>
            <p:cNvPr id="158" name="TextBox 157"/>
            <p:cNvSpPr txBox="1"/>
            <p:nvPr/>
          </p:nvSpPr>
          <p:spPr>
            <a:xfrm>
              <a:off x="4579005" y="3931285"/>
              <a:ext cx="1879041" cy="1954381"/>
            </a:xfrm>
            <a:prstGeom prst="rect">
              <a:avLst/>
            </a:prstGeom>
            <a:noFill/>
          </p:spPr>
          <p:txBody>
            <a:bodyPr wrap="none" rtlCol="0">
              <a:spAutoFit/>
            </a:bodyPr>
            <a:lstStyle/>
            <a:p>
              <a:r>
                <a:rPr lang="en-GB" sz="1100" dirty="0" smtClean="0">
                  <a:solidFill>
                    <a:srgbClr val="363636"/>
                  </a:solidFill>
                </a:rPr>
                <a:t>WT </a:t>
              </a:r>
              <a:r>
                <a:rPr lang="en-GB" sz="1100" i="1" dirty="0" smtClean="0">
                  <a:solidFill>
                    <a:srgbClr val="363636"/>
                  </a:solidFill>
                </a:rPr>
                <a:t>KRAS</a:t>
              </a:r>
              <a:r>
                <a:rPr lang="en-GB" sz="1100" dirty="0" smtClean="0">
                  <a:solidFill>
                    <a:srgbClr val="363636"/>
                  </a:solidFill>
                </a:rPr>
                <a:t> Exon 2</a:t>
              </a:r>
            </a:p>
            <a:p>
              <a:r>
                <a:rPr lang="en-GB" sz="1100" dirty="0" smtClean="0">
                  <a:solidFill>
                    <a:srgbClr val="363636"/>
                  </a:solidFill>
                </a:rPr>
                <a:t>MT </a:t>
              </a:r>
              <a:r>
                <a:rPr lang="en-GB" sz="1100" i="1" dirty="0">
                  <a:solidFill>
                    <a:srgbClr val="363636"/>
                  </a:solidFill>
                </a:rPr>
                <a:t>KRAS</a:t>
              </a:r>
              <a:r>
                <a:rPr lang="en-GB" sz="1100" dirty="0">
                  <a:solidFill>
                    <a:srgbClr val="363636"/>
                  </a:solidFill>
                </a:rPr>
                <a:t> Exon </a:t>
              </a:r>
              <a:r>
                <a:rPr lang="en-GB" sz="1100" dirty="0" smtClean="0">
                  <a:solidFill>
                    <a:srgbClr val="363636"/>
                  </a:solidFill>
                </a:rPr>
                <a:t>2</a:t>
              </a:r>
            </a:p>
            <a:p>
              <a:r>
                <a:rPr lang="en-GB" sz="1100" dirty="0" smtClean="0">
                  <a:solidFill>
                    <a:srgbClr val="363636"/>
                  </a:solidFill>
                </a:rPr>
                <a:t>WT </a:t>
              </a:r>
              <a:r>
                <a:rPr lang="en-GB" sz="1100" i="1" dirty="0" smtClean="0">
                  <a:solidFill>
                    <a:srgbClr val="363636"/>
                  </a:solidFill>
                </a:rPr>
                <a:t>RAS</a:t>
              </a:r>
            </a:p>
            <a:p>
              <a:r>
                <a:rPr lang="en-GB" sz="1100" dirty="0" smtClean="0">
                  <a:solidFill>
                    <a:srgbClr val="363636"/>
                  </a:solidFill>
                </a:rPr>
                <a:t>MT </a:t>
              </a:r>
              <a:r>
                <a:rPr lang="en-GB" sz="1100" i="1" dirty="0" smtClean="0">
                  <a:solidFill>
                    <a:srgbClr val="363636"/>
                  </a:solidFill>
                </a:rPr>
                <a:t>RAS</a:t>
              </a:r>
            </a:p>
            <a:p>
              <a:r>
                <a:rPr lang="en-GB" sz="1100" dirty="0" smtClean="0">
                  <a:solidFill>
                    <a:srgbClr val="363636"/>
                  </a:solidFill>
                </a:rPr>
                <a:t>WT</a:t>
              </a:r>
              <a:r>
                <a:rPr lang="en-GB" sz="1100" i="1" dirty="0" smtClean="0">
                  <a:solidFill>
                    <a:srgbClr val="363636"/>
                  </a:solidFill>
                </a:rPr>
                <a:t> KRAS </a:t>
              </a:r>
              <a:r>
                <a:rPr lang="en-GB" sz="1100" dirty="0" smtClean="0">
                  <a:solidFill>
                    <a:srgbClr val="363636"/>
                  </a:solidFill>
                </a:rPr>
                <a:t>Exon 2 MT </a:t>
              </a:r>
              <a:r>
                <a:rPr lang="en-GB" sz="1100" i="1" dirty="0" smtClean="0">
                  <a:solidFill>
                    <a:srgbClr val="363636"/>
                  </a:solidFill>
                </a:rPr>
                <a:t>RAS</a:t>
              </a:r>
            </a:p>
            <a:p>
              <a:r>
                <a:rPr lang="en-GB" sz="1100" dirty="0" smtClean="0">
                  <a:solidFill>
                    <a:srgbClr val="363636"/>
                  </a:solidFill>
                </a:rPr>
                <a:t>WT</a:t>
              </a:r>
              <a:r>
                <a:rPr lang="en-GB" sz="1100" i="1" dirty="0" smtClean="0">
                  <a:solidFill>
                    <a:srgbClr val="363636"/>
                  </a:solidFill>
                </a:rPr>
                <a:t> RAS/BRAF</a:t>
              </a:r>
            </a:p>
            <a:p>
              <a:r>
                <a:rPr lang="en-GB" sz="1100" dirty="0" smtClean="0">
                  <a:solidFill>
                    <a:srgbClr val="363636"/>
                  </a:solidFill>
                </a:rPr>
                <a:t>WT </a:t>
              </a:r>
              <a:r>
                <a:rPr lang="en-GB" sz="1100" i="1" dirty="0" smtClean="0">
                  <a:solidFill>
                    <a:srgbClr val="363636"/>
                  </a:solidFill>
                </a:rPr>
                <a:t>RAS</a:t>
              </a:r>
              <a:r>
                <a:rPr lang="en-GB" sz="1100" dirty="0" smtClean="0">
                  <a:solidFill>
                    <a:srgbClr val="363636"/>
                  </a:solidFill>
                </a:rPr>
                <a:t> MT </a:t>
              </a:r>
              <a:r>
                <a:rPr lang="en-GB" sz="1100" i="1" dirty="0" smtClean="0">
                  <a:solidFill>
                    <a:srgbClr val="363636"/>
                  </a:solidFill>
                </a:rPr>
                <a:t>BRAF</a:t>
              </a:r>
            </a:p>
            <a:p>
              <a:r>
                <a:rPr lang="en-GB" sz="1100" dirty="0" smtClean="0">
                  <a:solidFill>
                    <a:srgbClr val="363636"/>
                  </a:solidFill>
                </a:rPr>
                <a:t>MT </a:t>
              </a:r>
              <a:r>
                <a:rPr lang="en-GB" sz="1100" i="1" dirty="0" smtClean="0">
                  <a:solidFill>
                    <a:srgbClr val="363636"/>
                  </a:solidFill>
                </a:rPr>
                <a:t>RAS/BRAF</a:t>
              </a:r>
            </a:p>
            <a:p>
              <a:r>
                <a:rPr lang="en-GB" sz="1100" dirty="0" err="1" smtClean="0">
                  <a:solidFill>
                    <a:srgbClr val="363636"/>
                  </a:solidFill>
                </a:rPr>
                <a:t>Unevaluable</a:t>
              </a:r>
              <a:r>
                <a:rPr lang="en-GB" sz="1100" dirty="0" smtClean="0">
                  <a:solidFill>
                    <a:srgbClr val="363636"/>
                  </a:solidFill>
                </a:rPr>
                <a:t> </a:t>
              </a:r>
              <a:r>
                <a:rPr lang="en-GB" sz="1100" i="1" dirty="0" smtClean="0">
                  <a:solidFill>
                    <a:srgbClr val="363636"/>
                  </a:solidFill>
                </a:rPr>
                <a:t>RAS</a:t>
              </a:r>
            </a:p>
            <a:p>
              <a:r>
                <a:rPr lang="en-GB" sz="1100" dirty="0" err="1" smtClean="0">
                  <a:solidFill>
                    <a:srgbClr val="363636"/>
                  </a:solidFill>
                </a:rPr>
                <a:t>Unevaluable</a:t>
              </a:r>
              <a:r>
                <a:rPr lang="en-GB" sz="1100" dirty="0" smtClean="0">
                  <a:solidFill>
                    <a:srgbClr val="363636"/>
                  </a:solidFill>
                </a:rPr>
                <a:t> </a:t>
              </a:r>
              <a:r>
                <a:rPr lang="en-GB" sz="1100" i="1" dirty="0" smtClean="0">
                  <a:solidFill>
                    <a:srgbClr val="363636"/>
                  </a:solidFill>
                </a:rPr>
                <a:t>RAS/BRAF</a:t>
              </a:r>
              <a:endParaRPr lang="en-GB" sz="1100" i="1" dirty="0">
                <a:solidFill>
                  <a:srgbClr val="363636"/>
                </a:solidFill>
              </a:endParaRPr>
            </a:p>
            <a:p>
              <a:endParaRPr lang="en-GB" sz="1100" dirty="0">
                <a:solidFill>
                  <a:srgbClr val="363636"/>
                </a:solidFill>
              </a:endParaRPr>
            </a:p>
          </p:txBody>
        </p:sp>
        <p:sp>
          <p:nvSpPr>
            <p:cNvPr id="159" name="TextBox 158"/>
            <p:cNvSpPr txBox="1"/>
            <p:nvPr/>
          </p:nvSpPr>
          <p:spPr>
            <a:xfrm>
              <a:off x="6361125" y="3931285"/>
              <a:ext cx="420307" cy="1785104"/>
            </a:xfrm>
            <a:prstGeom prst="rect">
              <a:avLst/>
            </a:prstGeom>
            <a:noFill/>
          </p:spPr>
          <p:txBody>
            <a:bodyPr wrap="none" rtlCol="0">
              <a:spAutoFit/>
            </a:bodyPr>
            <a:lstStyle/>
            <a:p>
              <a:pPr algn="r"/>
              <a:r>
                <a:rPr lang="en-GB" sz="1100" dirty="0" smtClean="0">
                  <a:solidFill>
                    <a:srgbClr val="363636"/>
                  </a:solidFill>
                </a:rPr>
                <a:t>597</a:t>
              </a:r>
            </a:p>
            <a:p>
              <a:pPr algn="r"/>
              <a:r>
                <a:rPr lang="en-GB" sz="1100" dirty="0" smtClean="0">
                  <a:solidFill>
                    <a:srgbClr val="363636"/>
                  </a:solidFill>
                </a:rPr>
                <a:t>495</a:t>
              </a:r>
            </a:p>
            <a:p>
              <a:pPr algn="r"/>
              <a:r>
                <a:rPr lang="en-GB" sz="1100" dirty="0" smtClean="0">
                  <a:solidFill>
                    <a:srgbClr val="363636"/>
                  </a:solidFill>
                </a:rPr>
                <a:t>421</a:t>
              </a:r>
            </a:p>
            <a:p>
              <a:pPr algn="r"/>
              <a:r>
                <a:rPr lang="en-GB" sz="1100" dirty="0" smtClean="0">
                  <a:solidFill>
                    <a:srgbClr val="363636"/>
                  </a:solidFill>
                </a:rPr>
                <a:t>593</a:t>
              </a:r>
            </a:p>
            <a:p>
              <a:pPr algn="r"/>
              <a:r>
                <a:rPr lang="en-GB" sz="1100" dirty="0" smtClean="0">
                  <a:solidFill>
                    <a:srgbClr val="363636"/>
                  </a:solidFill>
                </a:rPr>
                <a:t>107</a:t>
              </a:r>
            </a:p>
            <a:p>
              <a:pPr algn="r"/>
              <a:r>
                <a:rPr lang="en-GB" sz="1100" dirty="0" smtClean="0">
                  <a:solidFill>
                    <a:srgbClr val="363636"/>
                  </a:solidFill>
                </a:rPr>
                <a:t>376</a:t>
              </a:r>
            </a:p>
            <a:p>
              <a:pPr algn="r"/>
              <a:r>
                <a:rPr lang="en-GB" sz="1100" dirty="0" smtClean="0">
                  <a:solidFill>
                    <a:srgbClr val="363636"/>
                  </a:solidFill>
                </a:rPr>
                <a:t>45</a:t>
              </a:r>
            </a:p>
            <a:p>
              <a:pPr algn="r"/>
              <a:r>
                <a:rPr lang="en-GB" sz="1100" dirty="0" smtClean="0">
                  <a:solidFill>
                    <a:srgbClr val="363636"/>
                  </a:solidFill>
                </a:rPr>
                <a:t>638</a:t>
              </a:r>
            </a:p>
            <a:p>
              <a:pPr algn="r"/>
              <a:r>
                <a:rPr lang="en-GB" sz="1100" dirty="0" smtClean="0">
                  <a:solidFill>
                    <a:srgbClr val="363636"/>
                  </a:solidFill>
                </a:rPr>
                <a:t>172</a:t>
              </a:r>
            </a:p>
            <a:p>
              <a:pPr algn="r"/>
              <a:r>
                <a:rPr lang="en-GB" sz="1100" dirty="0" smtClean="0">
                  <a:solidFill>
                    <a:srgbClr val="363636"/>
                  </a:solidFill>
                </a:rPr>
                <a:t>172</a:t>
              </a:r>
              <a:endParaRPr lang="en-GB" sz="1100" dirty="0">
                <a:solidFill>
                  <a:srgbClr val="363636"/>
                </a:solidFill>
              </a:endParaRPr>
            </a:p>
          </p:txBody>
        </p:sp>
        <p:sp>
          <p:nvSpPr>
            <p:cNvPr id="160" name="TextBox 159"/>
            <p:cNvSpPr txBox="1"/>
            <p:nvPr/>
          </p:nvSpPr>
          <p:spPr>
            <a:xfrm>
              <a:off x="6789873" y="3931285"/>
              <a:ext cx="458844" cy="1785104"/>
            </a:xfrm>
            <a:prstGeom prst="rect">
              <a:avLst/>
            </a:prstGeom>
            <a:noFill/>
          </p:spPr>
          <p:txBody>
            <a:bodyPr wrap="none" rtlCol="0">
              <a:spAutoFit/>
            </a:bodyPr>
            <a:lstStyle/>
            <a:p>
              <a:pPr algn="r"/>
              <a:r>
                <a:rPr lang="en-GB" sz="1100" dirty="0" smtClean="0">
                  <a:solidFill>
                    <a:srgbClr val="363636"/>
                  </a:solidFill>
                </a:rPr>
                <a:t>0.85</a:t>
              </a:r>
            </a:p>
            <a:p>
              <a:pPr algn="r"/>
              <a:r>
                <a:rPr lang="en-GB" sz="1100" dirty="0" smtClean="0">
                  <a:solidFill>
                    <a:srgbClr val="363636"/>
                  </a:solidFill>
                </a:rPr>
                <a:t>0.94</a:t>
              </a:r>
            </a:p>
            <a:p>
              <a:pPr algn="r"/>
              <a:r>
                <a:rPr lang="en-GB" sz="1100" dirty="0" smtClean="0">
                  <a:solidFill>
                    <a:srgbClr val="363636"/>
                  </a:solidFill>
                </a:rPr>
                <a:t>0.81</a:t>
              </a:r>
            </a:p>
            <a:p>
              <a:pPr algn="r"/>
              <a:r>
                <a:rPr lang="en-GB" sz="1100" dirty="0" smtClean="0">
                  <a:solidFill>
                    <a:srgbClr val="363636"/>
                  </a:solidFill>
                </a:rPr>
                <a:t>0.91</a:t>
              </a:r>
            </a:p>
            <a:p>
              <a:pPr algn="r"/>
              <a:r>
                <a:rPr lang="en-GB" sz="1100" dirty="0" smtClean="0">
                  <a:solidFill>
                    <a:srgbClr val="363636"/>
                  </a:solidFill>
                </a:rPr>
                <a:t>0.83</a:t>
              </a:r>
            </a:p>
            <a:p>
              <a:pPr algn="r"/>
              <a:r>
                <a:rPr lang="en-GB" sz="1100" dirty="0" smtClean="0">
                  <a:solidFill>
                    <a:srgbClr val="363636"/>
                  </a:solidFill>
                </a:rPr>
                <a:t>0.83</a:t>
              </a:r>
            </a:p>
            <a:p>
              <a:pPr algn="r"/>
              <a:r>
                <a:rPr lang="en-GB" sz="1100" dirty="0" smtClean="0">
                  <a:solidFill>
                    <a:srgbClr val="363636"/>
                  </a:solidFill>
                </a:rPr>
                <a:t>0.64</a:t>
              </a:r>
            </a:p>
            <a:p>
              <a:pPr algn="r"/>
              <a:r>
                <a:rPr lang="en-GB" sz="1100" dirty="0" smtClean="0">
                  <a:solidFill>
                    <a:srgbClr val="363636"/>
                  </a:solidFill>
                </a:rPr>
                <a:t>0.93</a:t>
              </a:r>
            </a:p>
            <a:p>
              <a:pPr algn="r"/>
              <a:r>
                <a:rPr lang="en-GB" sz="1100" dirty="0" smtClean="0">
                  <a:solidFill>
                    <a:srgbClr val="363636"/>
                  </a:solidFill>
                </a:rPr>
                <a:t>1.02</a:t>
              </a:r>
            </a:p>
            <a:p>
              <a:pPr algn="r"/>
              <a:r>
                <a:rPr lang="en-GB" sz="1100" dirty="0" smtClean="0">
                  <a:solidFill>
                    <a:srgbClr val="363636"/>
                  </a:solidFill>
                </a:rPr>
                <a:t>1.02</a:t>
              </a:r>
              <a:endParaRPr lang="en-GB" sz="1100" dirty="0">
                <a:solidFill>
                  <a:srgbClr val="363636"/>
                </a:solidFill>
              </a:endParaRPr>
            </a:p>
          </p:txBody>
        </p:sp>
        <p:sp>
          <p:nvSpPr>
            <p:cNvPr id="161" name="TextBox 160"/>
            <p:cNvSpPr txBox="1"/>
            <p:nvPr/>
          </p:nvSpPr>
          <p:spPr>
            <a:xfrm>
              <a:off x="7237745" y="3931285"/>
              <a:ext cx="809902" cy="1785104"/>
            </a:xfrm>
            <a:prstGeom prst="rect">
              <a:avLst/>
            </a:prstGeom>
            <a:noFill/>
          </p:spPr>
          <p:txBody>
            <a:bodyPr wrap="none" rtlCol="0">
              <a:spAutoFit/>
            </a:bodyPr>
            <a:lstStyle/>
            <a:p>
              <a:pPr algn="ctr"/>
              <a:r>
                <a:rPr lang="en-GB" sz="1100" dirty="0" smtClean="0">
                  <a:solidFill>
                    <a:srgbClr val="363636"/>
                  </a:solidFill>
                </a:rPr>
                <a:t>0.70, 1.04</a:t>
              </a:r>
            </a:p>
            <a:p>
              <a:pPr algn="ctr"/>
              <a:r>
                <a:rPr lang="en-GB" sz="1100" dirty="0" smtClean="0">
                  <a:solidFill>
                    <a:srgbClr val="363636"/>
                  </a:solidFill>
                </a:rPr>
                <a:t>0.76, 1.15</a:t>
              </a:r>
            </a:p>
            <a:p>
              <a:pPr algn="ctr"/>
              <a:r>
                <a:rPr lang="en-GB" sz="1100" dirty="0" smtClean="0">
                  <a:solidFill>
                    <a:srgbClr val="363636"/>
                  </a:solidFill>
                </a:rPr>
                <a:t>0.63, 1.03</a:t>
              </a:r>
            </a:p>
            <a:p>
              <a:pPr algn="ctr"/>
              <a:r>
                <a:rPr lang="en-GB" sz="1100" dirty="0" smtClean="0">
                  <a:solidFill>
                    <a:srgbClr val="363636"/>
                  </a:solidFill>
                </a:rPr>
                <a:t>0.76, 1.10</a:t>
              </a:r>
            </a:p>
            <a:p>
              <a:pPr algn="ctr"/>
              <a:r>
                <a:rPr lang="en-GB" sz="1100" dirty="0" smtClean="0">
                  <a:solidFill>
                    <a:srgbClr val="363636"/>
                  </a:solidFill>
                </a:rPr>
                <a:t>0.53, 1.29</a:t>
              </a:r>
            </a:p>
            <a:p>
              <a:pPr algn="ctr"/>
              <a:r>
                <a:rPr lang="en-GB" sz="1100" dirty="0" smtClean="0">
                  <a:solidFill>
                    <a:srgbClr val="363636"/>
                  </a:solidFill>
                </a:rPr>
                <a:t>0.64, 1.07</a:t>
              </a:r>
            </a:p>
            <a:p>
              <a:pPr algn="ctr"/>
              <a:r>
                <a:rPr lang="en-GB" sz="1100" dirty="0" smtClean="0">
                  <a:solidFill>
                    <a:srgbClr val="363636"/>
                  </a:solidFill>
                </a:rPr>
                <a:t>0.32, 1.28</a:t>
              </a:r>
            </a:p>
            <a:p>
              <a:pPr algn="ctr"/>
              <a:r>
                <a:rPr lang="en-GB" sz="1100" dirty="0" smtClean="0">
                  <a:solidFill>
                    <a:srgbClr val="363636"/>
                  </a:solidFill>
                </a:rPr>
                <a:t>0.76, 1.08</a:t>
              </a:r>
            </a:p>
            <a:p>
              <a:pPr algn="ctr"/>
              <a:r>
                <a:rPr lang="en-GB" sz="1100" dirty="0" smtClean="0">
                  <a:solidFill>
                    <a:srgbClr val="363636"/>
                  </a:solidFill>
                </a:rPr>
                <a:t>0.71, 1.47</a:t>
              </a:r>
            </a:p>
            <a:p>
              <a:pPr algn="ctr"/>
              <a:r>
                <a:rPr lang="en-GB" sz="1100" dirty="0" smtClean="0">
                  <a:solidFill>
                    <a:srgbClr val="363636"/>
                  </a:solidFill>
                </a:rPr>
                <a:t>0.71, 1.47</a:t>
              </a:r>
              <a:endParaRPr lang="en-GB" sz="1100" dirty="0">
                <a:solidFill>
                  <a:srgbClr val="363636"/>
                </a:solidFill>
              </a:endParaRPr>
            </a:p>
          </p:txBody>
        </p:sp>
        <p:grpSp>
          <p:nvGrpSpPr>
            <p:cNvPr id="162" name="Group 161"/>
            <p:cNvGrpSpPr/>
            <p:nvPr/>
          </p:nvGrpSpPr>
          <p:grpSpPr>
            <a:xfrm>
              <a:off x="3226003" y="1943539"/>
              <a:ext cx="391674" cy="52387"/>
              <a:chOff x="3226003" y="1943539"/>
              <a:chExt cx="391674" cy="52387"/>
            </a:xfrm>
          </p:grpSpPr>
          <p:cxnSp>
            <p:nvCxnSpPr>
              <p:cNvPr id="163" name="Straight Connector 162"/>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3348038" y="2120189"/>
              <a:ext cx="417867" cy="52387"/>
              <a:chOff x="3226003" y="1943539"/>
              <a:chExt cx="391674" cy="52387"/>
            </a:xfrm>
          </p:grpSpPr>
          <p:cxnSp>
            <p:nvCxnSpPr>
              <p:cNvPr id="167" name="Straight Connector 166"/>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3139104" y="2286247"/>
              <a:ext cx="474401" cy="60994"/>
              <a:chOff x="3226003" y="1943539"/>
              <a:chExt cx="391674" cy="52387"/>
            </a:xfrm>
          </p:grpSpPr>
          <p:cxnSp>
            <p:nvCxnSpPr>
              <p:cNvPr id="171" name="Straight Connector 170"/>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3373778" y="2452305"/>
              <a:ext cx="372798" cy="60994"/>
              <a:chOff x="3226003" y="1943539"/>
              <a:chExt cx="391674" cy="52387"/>
            </a:xfrm>
          </p:grpSpPr>
          <p:cxnSp>
            <p:nvCxnSpPr>
              <p:cNvPr id="175" name="Straight Connector 174"/>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3164681" y="2618363"/>
              <a:ext cx="871332" cy="60994"/>
              <a:chOff x="3226003" y="1943539"/>
              <a:chExt cx="391674" cy="52387"/>
            </a:xfrm>
          </p:grpSpPr>
          <p:cxnSp>
            <p:nvCxnSpPr>
              <p:cNvPr id="179" name="Straight Connector 178"/>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3078956" y="2789183"/>
              <a:ext cx="516750" cy="60994"/>
              <a:chOff x="3226003" y="1943539"/>
              <a:chExt cx="391674" cy="52387"/>
            </a:xfrm>
          </p:grpSpPr>
          <p:cxnSp>
            <p:nvCxnSpPr>
              <p:cNvPr id="183" name="Straight Connector 182"/>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2624522" y="2960003"/>
              <a:ext cx="1440271" cy="60994"/>
              <a:chOff x="2624522" y="2960003"/>
              <a:chExt cx="1440271" cy="60994"/>
            </a:xfrm>
          </p:grpSpPr>
          <p:cxnSp>
            <p:nvCxnSpPr>
              <p:cNvPr id="187" name="Straight Connector 186"/>
              <p:cNvCxnSpPr/>
              <p:nvPr/>
            </p:nvCxnSpPr>
            <p:spPr>
              <a:xfrm>
                <a:off x="2624522" y="2990499"/>
                <a:ext cx="142964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2624522" y="2960003"/>
                <a:ext cx="0" cy="6099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064793" y="2960003"/>
                <a:ext cx="0" cy="6099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3373778" y="3130823"/>
              <a:ext cx="372798" cy="60994"/>
              <a:chOff x="3226003" y="1943539"/>
              <a:chExt cx="391674" cy="52387"/>
            </a:xfrm>
          </p:grpSpPr>
          <p:cxnSp>
            <p:nvCxnSpPr>
              <p:cNvPr id="191" name="Straight Connector 190"/>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p:nvGrpSpPr>
          <p:grpSpPr>
            <a:xfrm>
              <a:off x="3207545" y="3285604"/>
              <a:ext cx="757236" cy="60994"/>
              <a:chOff x="3226003" y="1943539"/>
              <a:chExt cx="391674" cy="52387"/>
            </a:xfrm>
          </p:grpSpPr>
          <p:cxnSp>
            <p:nvCxnSpPr>
              <p:cNvPr id="195" name="Straight Connector 194"/>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a:off x="3211584" y="3461357"/>
              <a:ext cx="757236" cy="60994"/>
              <a:chOff x="3226003" y="1943539"/>
              <a:chExt cx="391674" cy="52387"/>
            </a:xfrm>
          </p:grpSpPr>
          <p:cxnSp>
            <p:nvCxnSpPr>
              <p:cNvPr id="199" name="Straight Connector 198"/>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a:off x="3373778" y="4013347"/>
              <a:ext cx="387676" cy="60994"/>
              <a:chOff x="3226003" y="1943539"/>
              <a:chExt cx="391674" cy="52387"/>
            </a:xfrm>
          </p:grpSpPr>
          <p:cxnSp>
            <p:nvCxnSpPr>
              <p:cNvPr id="203" name="Straight Connector 202"/>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a:off x="3455009" y="4193862"/>
              <a:ext cx="387676" cy="60994"/>
              <a:chOff x="3226003" y="1943539"/>
              <a:chExt cx="391674" cy="52387"/>
            </a:xfrm>
          </p:grpSpPr>
          <p:cxnSp>
            <p:nvCxnSpPr>
              <p:cNvPr id="207" name="Straight Connector 206"/>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3290971" y="4356254"/>
              <a:ext cx="451634" cy="60994"/>
              <a:chOff x="3226003" y="1943539"/>
              <a:chExt cx="391674" cy="52387"/>
            </a:xfrm>
          </p:grpSpPr>
          <p:cxnSp>
            <p:nvCxnSpPr>
              <p:cNvPr id="211" name="Straight Connector 210"/>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a:off x="3455009" y="4521982"/>
              <a:ext cx="352938" cy="60994"/>
              <a:chOff x="3226003" y="1943539"/>
              <a:chExt cx="391674" cy="52387"/>
            </a:xfrm>
          </p:grpSpPr>
          <p:cxnSp>
            <p:nvCxnSpPr>
              <p:cNvPr id="215" name="Straight Connector 214"/>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a:off x="3124818" y="4687710"/>
              <a:ext cx="832881" cy="60994"/>
              <a:chOff x="3226003" y="1943539"/>
              <a:chExt cx="391674" cy="52387"/>
            </a:xfrm>
          </p:grpSpPr>
          <p:cxnSp>
            <p:nvCxnSpPr>
              <p:cNvPr id="219" name="Straight Connector 218"/>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3290971" y="4870105"/>
              <a:ext cx="474934" cy="60994"/>
              <a:chOff x="3226003" y="1943539"/>
              <a:chExt cx="391674" cy="52387"/>
            </a:xfrm>
          </p:grpSpPr>
          <p:cxnSp>
            <p:nvCxnSpPr>
              <p:cNvPr id="223" name="Straight Connector 222"/>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26" name="Group 225"/>
            <p:cNvGrpSpPr/>
            <p:nvPr/>
          </p:nvGrpSpPr>
          <p:grpSpPr>
            <a:xfrm>
              <a:off x="2647950" y="5031071"/>
              <a:ext cx="1300775" cy="60994"/>
              <a:chOff x="3226003" y="1943539"/>
              <a:chExt cx="391674" cy="52387"/>
            </a:xfrm>
          </p:grpSpPr>
          <p:cxnSp>
            <p:nvCxnSpPr>
              <p:cNvPr id="227" name="Straight Connector 226"/>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p:nvGrpSpPr>
          <p:grpSpPr>
            <a:xfrm>
              <a:off x="3455009" y="5192036"/>
              <a:ext cx="334482" cy="60994"/>
              <a:chOff x="3226003" y="1943539"/>
              <a:chExt cx="391674" cy="52387"/>
            </a:xfrm>
          </p:grpSpPr>
          <p:cxnSp>
            <p:nvCxnSpPr>
              <p:cNvPr id="231" name="Straight Connector 230"/>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a:off x="3393281" y="5353001"/>
              <a:ext cx="676654" cy="60994"/>
              <a:chOff x="3226003" y="1943539"/>
              <a:chExt cx="391674" cy="52387"/>
            </a:xfrm>
          </p:grpSpPr>
          <p:cxnSp>
            <p:nvCxnSpPr>
              <p:cNvPr id="235" name="Straight Connector 234"/>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a:off x="3388139" y="5519640"/>
              <a:ext cx="676654" cy="60994"/>
              <a:chOff x="3226003" y="1943539"/>
              <a:chExt cx="391674" cy="52387"/>
            </a:xfrm>
          </p:grpSpPr>
          <p:cxnSp>
            <p:nvCxnSpPr>
              <p:cNvPr id="239" name="Straight Connector 238"/>
              <p:cNvCxnSpPr/>
              <p:nvPr/>
            </p:nvCxnSpPr>
            <p:spPr>
              <a:xfrm>
                <a:off x="3226003" y="1969732"/>
                <a:ext cx="3875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3226003"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3617677" y="1943539"/>
                <a:ext cx="0" cy="523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42" name="Oval 241"/>
            <p:cNvSpPr>
              <a:spLocks noChangeAspect="1"/>
            </p:cNvSpPr>
            <p:nvPr/>
          </p:nvSpPr>
          <p:spPr>
            <a:xfrm>
              <a:off x="3671108" y="5502958"/>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43" name="Oval 242"/>
            <p:cNvSpPr>
              <a:spLocks noChangeAspect="1"/>
            </p:cNvSpPr>
            <p:nvPr/>
          </p:nvSpPr>
          <p:spPr>
            <a:xfrm>
              <a:off x="3668522" y="5329158"/>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44" name="Oval 243"/>
            <p:cNvSpPr>
              <a:spLocks noChangeAspect="1"/>
            </p:cNvSpPr>
            <p:nvPr/>
          </p:nvSpPr>
          <p:spPr>
            <a:xfrm>
              <a:off x="3558809" y="5168192"/>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45" name="Oval 244"/>
            <p:cNvSpPr>
              <a:spLocks noChangeAspect="1"/>
            </p:cNvSpPr>
            <p:nvPr/>
          </p:nvSpPr>
          <p:spPr>
            <a:xfrm>
              <a:off x="3244330" y="5007226"/>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46" name="Oval 245"/>
            <p:cNvSpPr>
              <a:spLocks noChangeAspect="1"/>
            </p:cNvSpPr>
            <p:nvPr/>
          </p:nvSpPr>
          <p:spPr>
            <a:xfrm>
              <a:off x="3481523" y="4842216"/>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47" name="Oval 246"/>
            <p:cNvSpPr>
              <a:spLocks noChangeAspect="1"/>
            </p:cNvSpPr>
            <p:nvPr/>
          </p:nvSpPr>
          <p:spPr>
            <a:xfrm>
              <a:off x="3476987" y="4663867"/>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48" name="Oval 247"/>
            <p:cNvSpPr>
              <a:spLocks noChangeAspect="1"/>
            </p:cNvSpPr>
            <p:nvPr/>
          </p:nvSpPr>
          <p:spPr>
            <a:xfrm>
              <a:off x="3562224" y="4500520"/>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49" name="Oval 248"/>
            <p:cNvSpPr>
              <a:spLocks noChangeAspect="1"/>
            </p:cNvSpPr>
            <p:nvPr/>
          </p:nvSpPr>
          <p:spPr>
            <a:xfrm>
              <a:off x="3460042" y="4337172"/>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50" name="Oval 249"/>
            <p:cNvSpPr>
              <a:spLocks noChangeAspect="1"/>
            </p:cNvSpPr>
            <p:nvPr/>
          </p:nvSpPr>
          <p:spPr>
            <a:xfrm>
              <a:off x="3590481" y="4168669"/>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51" name="Oval 250"/>
            <p:cNvSpPr>
              <a:spLocks noChangeAspect="1"/>
            </p:cNvSpPr>
            <p:nvPr/>
          </p:nvSpPr>
          <p:spPr>
            <a:xfrm>
              <a:off x="3500986" y="3995885"/>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52" name="Oval 251"/>
            <p:cNvSpPr>
              <a:spLocks noChangeAspect="1"/>
            </p:cNvSpPr>
            <p:nvPr/>
          </p:nvSpPr>
          <p:spPr>
            <a:xfrm>
              <a:off x="3535862" y="3437513"/>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53" name="Oval 252"/>
            <p:cNvSpPr>
              <a:spLocks noChangeAspect="1"/>
            </p:cNvSpPr>
            <p:nvPr/>
          </p:nvSpPr>
          <p:spPr>
            <a:xfrm>
              <a:off x="3541366" y="3261761"/>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54" name="Oval 253"/>
            <p:cNvSpPr>
              <a:spLocks noChangeAspect="1"/>
            </p:cNvSpPr>
            <p:nvPr/>
          </p:nvSpPr>
          <p:spPr>
            <a:xfrm>
              <a:off x="3525908" y="3106979"/>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55" name="Oval 254"/>
            <p:cNvSpPr>
              <a:spLocks noChangeAspect="1"/>
            </p:cNvSpPr>
            <p:nvPr/>
          </p:nvSpPr>
          <p:spPr>
            <a:xfrm>
              <a:off x="3311075" y="2952196"/>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56" name="Oval 255"/>
            <p:cNvSpPr>
              <a:spLocks noChangeAspect="1"/>
            </p:cNvSpPr>
            <p:nvPr/>
          </p:nvSpPr>
          <p:spPr>
            <a:xfrm>
              <a:off x="3284453" y="2765340"/>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57" name="Oval 256"/>
            <p:cNvSpPr>
              <a:spLocks noChangeAspect="1"/>
            </p:cNvSpPr>
            <p:nvPr/>
          </p:nvSpPr>
          <p:spPr>
            <a:xfrm>
              <a:off x="3536141" y="2594519"/>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58" name="Oval 257"/>
            <p:cNvSpPr>
              <a:spLocks noChangeAspect="1"/>
            </p:cNvSpPr>
            <p:nvPr/>
          </p:nvSpPr>
          <p:spPr>
            <a:xfrm>
              <a:off x="3517390" y="2431909"/>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59" name="Oval 258"/>
            <p:cNvSpPr>
              <a:spLocks noChangeAspect="1"/>
            </p:cNvSpPr>
            <p:nvPr/>
          </p:nvSpPr>
          <p:spPr>
            <a:xfrm>
              <a:off x="3319438" y="2262403"/>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60" name="Oval 259"/>
            <p:cNvSpPr>
              <a:spLocks noChangeAspect="1"/>
            </p:cNvSpPr>
            <p:nvPr/>
          </p:nvSpPr>
          <p:spPr>
            <a:xfrm>
              <a:off x="3496629" y="2092897"/>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61" name="Oval 260"/>
            <p:cNvSpPr>
              <a:spLocks noChangeAspect="1"/>
            </p:cNvSpPr>
            <p:nvPr/>
          </p:nvSpPr>
          <p:spPr>
            <a:xfrm>
              <a:off x="3367588" y="1921448"/>
              <a:ext cx="108679" cy="108679"/>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cxnSp>
          <p:nvCxnSpPr>
            <p:cNvPr id="262" name="Straight Connector 261"/>
            <p:cNvCxnSpPr/>
            <p:nvPr/>
          </p:nvCxnSpPr>
          <p:spPr>
            <a:xfrm>
              <a:off x="1592978" y="5805714"/>
              <a:ext cx="0" cy="10422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3715657" y="5805714"/>
              <a:ext cx="0" cy="10422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5837395" y="5805714"/>
              <a:ext cx="0" cy="10422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2135502" y="6125892"/>
              <a:ext cx="3191899" cy="261610"/>
            </a:xfrm>
            <a:prstGeom prst="rect">
              <a:avLst/>
            </a:prstGeom>
            <a:noFill/>
          </p:spPr>
          <p:txBody>
            <a:bodyPr wrap="none" rtlCol="0">
              <a:spAutoFit/>
            </a:bodyPr>
            <a:lstStyle/>
            <a:p>
              <a:pPr algn="ctr"/>
              <a:r>
                <a:rPr lang="en-GB" sz="1100" dirty="0" smtClean="0">
                  <a:solidFill>
                    <a:srgbClr val="363636"/>
                  </a:solidFill>
                </a:rPr>
                <a:t>Hazard ratio (</a:t>
              </a:r>
              <a:r>
                <a:rPr lang="en-GB" sz="1100" dirty="0" err="1" smtClean="0">
                  <a:solidFill>
                    <a:srgbClr val="363636"/>
                  </a:solidFill>
                </a:rPr>
                <a:t>Pmab</a:t>
              </a:r>
              <a:r>
                <a:rPr lang="en-GB" sz="1100" dirty="0" smtClean="0">
                  <a:solidFill>
                    <a:srgbClr val="363636"/>
                  </a:solidFill>
                </a:rPr>
                <a:t> + FOLFIRI / FOLFIRI alone)</a:t>
              </a:r>
              <a:endParaRPr lang="en-GB" sz="1100" dirty="0">
                <a:solidFill>
                  <a:srgbClr val="363636"/>
                </a:solidFill>
              </a:endParaRPr>
            </a:p>
          </p:txBody>
        </p:sp>
        <p:sp>
          <p:nvSpPr>
            <p:cNvPr id="266" name="TextBox 265"/>
            <p:cNvSpPr txBox="1"/>
            <p:nvPr/>
          </p:nvSpPr>
          <p:spPr>
            <a:xfrm>
              <a:off x="1363588" y="5873941"/>
              <a:ext cx="458780" cy="261610"/>
            </a:xfrm>
            <a:prstGeom prst="rect">
              <a:avLst/>
            </a:prstGeom>
            <a:noFill/>
          </p:spPr>
          <p:txBody>
            <a:bodyPr wrap="none" rtlCol="0">
              <a:spAutoFit/>
            </a:bodyPr>
            <a:lstStyle/>
            <a:p>
              <a:pPr algn="ctr"/>
              <a:r>
                <a:rPr lang="en-GB" sz="1100" dirty="0" smtClean="0">
                  <a:solidFill>
                    <a:srgbClr val="363636"/>
                  </a:solidFill>
                </a:rPr>
                <a:t>0.10</a:t>
              </a:r>
              <a:endParaRPr lang="en-GB" sz="1100" dirty="0">
                <a:solidFill>
                  <a:srgbClr val="363636"/>
                </a:solidFill>
              </a:endParaRPr>
            </a:p>
          </p:txBody>
        </p:sp>
        <p:sp>
          <p:nvSpPr>
            <p:cNvPr id="267" name="TextBox 266"/>
            <p:cNvSpPr txBox="1"/>
            <p:nvPr/>
          </p:nvSpPr>
          <p:spPr>
            <a:xfrm>
              <a:off x="3492137" y="5888102"/>
              <a:ext cx="458780" cy="261610"/>
            </a:xfrm>
            <a:prstGeom prst="rect">
              <a:avLst/>
            </a:prstGeom>
            <a:noFill/>
          </p:spPr>
          <p:txBody>
            <a:bodyPr wrap="none" rtlCol="0">
              <a:spAutoFit/>
            </a:bodyPr>
            <a:lstStyle/>
            <a:p>
              <a:pPr algn="ctr"/>
              <a:r>
                <a:rPr lang="en-GB" sz="1100" dirty="0" smtClean="0">
                  <a:solidFill>
                    <a:srgbClr val="363636"/>
                  </a:solidFill>
                </a:rPr>
                <a:t>1.00</a:t>
              </a:r>
              <a:endParaRPr lang="en-GB" sz="1100" dirty="0">
                <a:solidFill>
                  <a:srgbClr val="363636"/>
                </a:solidFill>
              </a:endParaRPr>
            </a:p>
          </p:txBody>
        </p:sp>
        <p:sp>
          <p:nvSpPr>
            <p:cNvPr id="268" name="TextBox 267"/>
            <p:cNvSpPr txBox="1"/>
            <p:nvPr/>
          </p:nvSpPr>
          <p:spPr>
            <a:xfrm>
              <a:off x="5566422" y="5902263"/>
              <a:ext cx="537327" cy="261610"/>
            </a:xfrm>
            <a:prstGeom prst="rect">
              <a:avLst/>
            </a:prstGeom>
            <a:noFill/>
          </p:spPr>
          <p:txBody>
            <a:bodyPr wrap="none" rtlCol="0">
              <a:spAutoFit/>
            </a:bodyPr>
            <a:lstStyle/>
            <a:p>
              <a:pPr algn="ctr"/>
              <a:r>
                <a:rPr lang="en-GB" sz="1100" dirty="0" smtClean="0">
                  <a:solidFill>
                    <a:srgbClr val="363636"/>
                  </a:solidFill>
                </a:rPr>
                <a:t>10.00</a:t>
              </a:r>
              <a:endParaRPr lang="en-GB" sz="1100" dirty="0">
                <a:solidFill>
                  <a:srgbClr val="363636"/>
                </a:solidFill>
              </a:endParaRPr>
            </a:p>
          </p:txBody>
        </p:sp>
      </p:grpSp>
    </p:spTree>
    <p:extLst>
      <p:ext uri="{BB962C8B-B14F-4D97-AF65-F5344CB8AC3E}">
        <p14:creationId xmlns:p14="http://schemas.microsoft.com/office/powerpoint/2010/main" val="11485804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3568: Updated analysis of </a:t>
            </a:r>
            <a:r>
              <a:rPr lang="en-GB" sz="1800" i="1" dirty="0"/>
              <a:t>KRAS</a:t>
            </a:r>
            <a:r>
              <a:rPr lang="en-GB" sz="1800" dirty="0"/>
              <a:t>/</a:t>
            </a:r>
            <a:r>
              <a:rPr lang="en-GB" sz="1800" i="1" dirty="0"/>
              <a:t>NRAS</a:t>
            </a:r>
            <a:r>
              <a:rPr lang="en-GB" sz="1800" dirty="0"/>
              <a:t> and </a:t>
            </a:r>
            <a:r>
              <a:rPr lang="en-GB" sz="1800" i="1" dirty="0"/>
              <a:t>BRAF</a:t>
            </a:r>
            <a:r>
              <a:rPr lang="en-GB" sz="1800" dirty="0"/>
              <a:t> mutations in study 20050181 of </a:t>
            </a:r>
            <a:r>
              <a:rPr lang="en-GB" sz="1800" dirty="0" err="1"/>
              <a:t>panitumumab</a:t>
            </a:r>
            <a:r>
              <a:rPr lang="en-GB" sz="1800" dirty="0"/>
              <a:t> (</a:t>
            </a:r>
            <a:r>
              <a:rPr lang="en-GB" sz="1800" dirty="0" err="1"/>
              <a:t>pmab</a:t>
            </a:r>
            <a:r>
              <a:rPr lang="en-GB" sz="1800" dirty="0"/>
              <a:t>) plus FOLFIRI for second-line treatment (</a:t>
            </a:r>
            <a:r>
              <a:rPr lang="en-GB" sz="1800" dirty="0" err="1"/>
              <a:t>tx</a:t>
            </a:r>
            <a:r>
              <a:rPr lang="en-GB" sz="1800" dirty="0"/>
              <a:t>) of metastatic colorectal cancer (</a:t>
            </a:r>
            <a:r>
              <a:rPr lang="en-GB" sz="1800" dirty="0" err="1"/>
              <a:t>mCRC</a:t>
            </a:r>
            <a:r>
              <a:rPr lang="en-GB" sz="1800" dirty="0"/>
              <a:t>) – </a:t>
            </a:r>
            <a:r>
              <a:rPr lang="en-GB" sz="1800" dirty="0" err="1"/>
              <a:t>Peeters</a:t>
            </a:r>
            <a:r>
              <a:rPr lang="en-GB" sz="1800" dirty="0"/>
              <a:t> M et al</a:t>
            </a:r>
            <a:endParaRPr lang="en-GB" sz="2400" dirty="0"/>
          </a:p>
        </p:txBody>
      </p:sp>
      <p:sp>
        <p:nvSpPr>
          <p:cNvPr id="3" name="Content Placeholder 2"/>
          <p:cNvSpPr>
            <a:spLocks noGrp="1"/>
          </p:cNvSpPr>
          <p:nvPr>
            <p:ph idx="1"/>
          </p:nvPr>
        </p:nvSpPr>
        <p:spPr/>
        <p:txBody>
          <a:bodyPr/>
          <a:lstStyle/>
          <a:p>
            <a:r>
              <a:rPr lang="en-GB" sz="1600" b="1" dirty="0" smtClean="0"/>
              <a:t>Conclusions</a:t>
            </a:r>
          </a:p>
          <a:p>
            <a:pPr lvl="1"/>
            <a:r>
              <a:rPr lang="en-US" sz="1600" b="1" dirty="0" smtClean="0"/>
              <a:t>Improvements in OS and PFS were observed with </a:t>
            </a:r>
            <a:r>
              <a:rPr lang="en-US" sz="1600" b="1" dirty="0" err="1" smtClean="0"/>
              <a:t>panitumumab+FOLFIRI</a:t>
            </a:r>
            <a:r>
              <a:rPr lang="en-US" sz="1600" b="1" dirty="0" smtClean="0"/>
              <a:t> </a:t>
            </a:r>
            <a:r>
              <a:rPr lang="en-US" sz="1600" b="1" dirty="0" err="1" smtClean="0"/>
              <a:t>vs</a:t>
            </a:r>
            <a:r>
              <a:rPr lang="en-US" sz="1600" b="1" dirty="0" smtClean="0"/>
              <a:t> FOLFIRI alone in wild-type </a:t>
            </a:r>
            <a:r>
              <a:rPr lang="en-US" sz="1600" b="1" i="1" dirty="0" smtClean="0"/>
              <a:t>RAS</a:t>
            </a:r>
            <a:r>
              <a:rPr lang="en-US" sz="1600" b="1" dirty="0" smtClean="0"/>
              <a:t> group </a:t>
            </a:r>
            <a:r>
              <a:rPr lang="en-US" sz="1600" b="1" dirty="0" err="1" smtClean="0"/>
              <a:t>vs</a:t>
            </a:r>
            <a:r>
              <a:rPr lang="en-US" sz="1600" b="1" dirty="0" smtClean="0"/>
              <a:t> wild-type </a:t>
            </a:r>
            <a:r>
              <a:rPr lang="en-US" sz="1600" b="1" i="1" dirty="0" smtClean="0"/>
              <a:t>KRAS</a:t>
            </a:r>
            <a:r>
              <a:rPr lang="en-US" sz="1600" b="1" dirty="0" smtClean="0"/>
              <a:t> exon 2 group</a:t>
            </a:r>
          </a:p>
          <a:p>
            <a:pPr lvl="1"/>
            <a:r>
              <a:rPr lang="en-US" sz="1600" b="1" dirty="0" smtClean="0"/>
              <a:t>Patients with mutant </a:t>
            </a:r>
            <a:r>
              <a:rPr lang="en-US" sz="1600" b="1" i="1" dirty="0" smtClean="0"/>
              <a:t>RAS</a:t>
            </a:r>
            <a:r>
              <a:rPr lang="en-US" sz="1600" b="1" dirty="0" smtClean="0"/>
              <a:t> </a:t>
            </a:r>
            <a:r>
              <a:rPr lang="en-US" sz="1600" b="1" dirty="0" err="1" smtClean="0"/>
              <a:t>mCRC</a:t>
            </a:r>
            <a:r>
              <a:rPr lang="en-US" sz="1600" b="1" dirty="0" smtClean="0"/>
              <a:t> are unlikely to benefit by the addition of panitumumab to FOLFIRI, similar to patients with mutant </a:t>
            </a:r>
            <a:r>
              <a:rPr lang="en-US" sz="1600" b="1" i="1" dirty="0" smtClean="0"/>
              <a:t>KRAS</a:t>
            </a:r>
            <a:r>
              <a:rPr lang="en-US" sz="1600" b="1" dirty="0" smtClean="0"/>
              <a:t> exon 2 </a:t>
            </a:r>
            <a:r>
              <a:rPr lang="en-US" sz="1600" b="1" dirty="0" err="1" smtClean="0"/>
              <a:t>mCRC</a:t>
            </a:r>
            <a:r>
              <a:rPr lang="en-US" sz="1600" b="1" dirty="0" smtClean="0"/>
              <a:t> </a:t>
            </a:r>
          </a:p>
          <a:p>
            <a:pPr lvl="1"/>
            <a:r>
              <a:rPr lang="en-US" sz="1600" b="1" i="1" dirty="0" smtClean="0"/>
              <a:t>BRAF</a:t>
            </a:r>
            <a:r>
              <a:rPr lang="en-US" sz="1600" b="1" dirty="0" smtClean="0"/>
              <a:t> mutations appear to be associated with reduced OS among patients without </a:t>
            </a:r>
            <a:r>
              <a:rPr lang="en-US" sz="1600" b="1" i="1" dirty="0" smtClean="0"/>
              <a:t>RAS</a:t>
            </a:r>
            <a:r>
              <a:rPr lang="en-US" sz="1600" b="1" dirty="0" smtClean="0"/>
              <a:t> mutations regardless of treatment arm</a:t>
            </a:r>
          </a:p>
          <a:p>
            <a:pPr lvl="1"/>
            <a:r>
              <a:rPr lang="en-US" sz="1600" b="1" dirty="0" smtClean="0"/>
              <a:t>These findings support </a:t>
            </a:r>
            <a:r>
              <a:rPr lang="en-US" sz="1600" b="1" i="1" dirty="0" smtClean="0"/>
              <a:t>RAS</a:t>
            </a:r>
            <a:r>
              <a:rPr lang="en-US" sz="1600" b="1" dirty="0" smtClean="0"/>
              <a:t> testing to determine which patients with </a:t>
            </a:r>
            <a:r>
              <a:rPr lang="en-US" sz="1600" b="1" dirty="0" err="1" smtClean="0"/>
              <a:t>mCRC</a:t>
            </a:r>
            <a:r>
              <a:rPr lang="en-US" sz="1600" b="1" dirty="0" smtClean="0"/>
              <a:t> should potentially receive panitumumab treatment</a:t>
            </a:r>
            <a:endParaRPr lang="en-GB" sz="1600" b="1" dirty="0" smtClean="0"/>
          </a:p>
          <a:p>
            <a:pPr lvl="1"/>
            <a:endParaRPr lang="en-GB" sz="1400" dirty="0"/>
          </a:p>
          <a:p>
            <a:pPr lvl="1"/>
            <a:endParaRPr lang="en-GB" sz="1400" dirty="0" smtClean="0"/>
          </a:p>
          <a:p>
            <a:pPr lvl="1"/>
            <a:endParaRPr lang="en-GB" sz="1400" dirty="0"/>
          </a:p>
          <a:p>
            <a:pPr lvl="1"/>
            <a:endParaRPr lang="en-GB" sz="1400" dirty="0" smtClean="0"/>
          </a:p>
          <a:p>
            <a:pPr lvl="1"/>
            <a:endParaRPr lang="en-GB" sz="1400" dirty="0"/>
          </a:p>
          <a:p>
            <a:pPr lvl="1"/>
            <a:endParaRPr lang="en-GB" sz="1400" dirty="0" smtClean="0"/>
          </a:p>
          <a:p>
            <a:pPr lvl="1"/>
            <a:endParaRPr lang="en-GB" sz="1400" dirty="0"/>
          </a:p>
          <a:p>
            <a:pPr lvl="1"/>
            <a:endParaRPr lang="en-GB" sz="1400" dirty="0"/>
          </a:p>
          <a:p>
            <a:pPr lvl="2"/>
            <a:endParaRPr lang="en-GB" sz="1400" dirty="0"/>
          </a:p>
        </p:txBody>
      </p:sp>
      <p:sp>
        <p:nvSpPr>
          <p:cNvPr id="12" name="Text Box 4"/>
          <p:cNvSpPr txBox="1">
            <a:spLocks noChangeArrowheads="1"/>
          </p:cNvSpPr>
          <p:nvPr/>
        </p:nvSpPr>
        <p:spPr bwMode="auto">
          <a:xfrm>
            <a:off x="5013613" y="6474897"/>
            <a:ext cx="39097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Peeters</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3568) </a:t>
            </a:r>
            <a:endParaRPr lang="en-GB" sz="1200" dirty="0">
              <a:solidFill>
                <a:srgbClr val="363636"/>
              </a:solidFill>
            </a:endParaRPr>
          </a:p>
        </p:txBody>
      </p:sp>
    </p:spTree>
    <p:extLst>
      <p:ext uri="{BB962C8B-B14F-4D97-AF65-F5344CB8AC3E}">
        <p14:creationId xmlns:p14="http://schemas.microsoft.com/office/powerpoint/2010/main" val="125184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dirty="0" smtClean="0"/>
              <a:t>COLORECTAL CANCER</a:t>
            </a:r>
            <a:endParaRPr lang="en-GB" dirty="0"/>
          </a:p>
        </p:txBody>
      </p:sp>
    </p:spTree>
    <p:custDataLst>
      <p:tags r:id="rId1"/>
    </p:custDataLst>
    <p:extLst>
      <p:ext uri="{BB962C8B-B14F-4D97-AF65-F5344CB8AC3E}">
        <p14:creationId xmlns:p14="http://schemas.microsoft.com/office/powerpoint/2010/main" val="2191566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3538: Early predictors of prolonged overall survival (OS) in patients (</a:t>
            </a:r>
            <a:r>
              <a:rPr lang="en-GB" sz="1800" dirty="0" err="1" smtClean="0"/>
              <a:t>pts</a:t>
            </a:r>
            <a:r>
              <a:rPr lang="en-GB" sz="1800" dirty="0" smtClean="0"/>
              <a:t>) on first-line chemotherapy (CT) for metastatic colorectal cancer (</a:t>
            </a:r>
            <a:r>
              <a:rPr lang="en-GB" sz="1800" dirty="0" err="1" smtClean="0"/>
              <a:t>mCRC</a:t>
            </a:r>
            <a:r>
              <a:rPr lang="en-GB" sz="1800" dirty="0" smtClean="0"/>
              <a:t>): An ARCAD study with individual patient data (IPD) on 10,962 </a:t>
            </a:r>
            <a:r>
              <a:rPr lang="en-GB" sz="1800" dirty="0" err="1" smtClean="0"/>
              <a:t>pts</a:t>
            </a:r>
            <a:r>
              <a:rPr lang="en-GB" sz="1800" dirty="0" smtClean="0"/>
              <a:t> </a:t>
            </a:r>
            <a:br>
              <a:rPr lang="en-GB" sz="1800" dirty="0" smtClean="0"/>
            </a:br>
            <a:r>
              <a:rPr lang="en-GB" sz="1800" dirty="0" smtClean="0"/>
              <a:t>– </a:t>
            </a:r>
            <a:r>
              <a:rPr lang="en-GB" sz="1800" dirty="0" err="1" smtClean="0"/>
              <a:t>Sommeijer</a:t>
            </a:r>
            <a:r>
              <a:rPr lang="en-GB" sz="1800" dirty="0" smtClean="0"/>
              <a:t> DW et al</a:t>
            </a:r>
            <a:endParaRPr lang="en-GB" sz="1800" dirty="0"/>
          </a:p>
        </p:txBody>
      </p:sp>
      <p:sp>
        <p:nvSpPr>
          <p:cNvPr id="5123" name="Rectangle 3"/>
          <p:cNvSpPr>
            <a:spLocks noGrp="1" noChangeArrowheads="1"/>
          </p:cNvSpPr>
          <p:nvPr>
            <p:ph type="body" idx="1"/>
          </p:nvPr>
        </p:nvSpPr>
        <p:spPr>
          <a:xfrm>
            <a:off x="228600" y="1320800"/>
            <a:ext cx="8763000" cy="5308600"/>
          </a:xfrm>
        </p:spPr>
        <p:txBody>
          <a:bodyPr/>
          <a:lstStyle/>
          <a:p>
            <a:r>
              <a:rPr lang="en-GB" sz="1800" b="1" dirty="0" smtClean="0"/>
              <a:t>Study objective</a:t>
            </a:r>
          </a:p>
          <a:p>
            <a:pPr lvl="1"/>
            <a:r>
              <a:rPr lang="en-GB" sz="1800" dirty="0" smtClean="0"/>
              <a:t>To evaluate at the patient level the association between early response-based endpoints </a:t>
            </a:r>
            <a:r>
              <a:rPr lang="en-GB" sz="1800" dirty="0" err="1" smtClean="0"/>
              <a:t>vs</a:t>
            </a:r>
            <a:r>
              <a:rPr lang="en-GB" sz="1800" dirty="0" smtClean="0"/>
              <a:t> long-term outcomes in patients with </a:t>
            </a:r>
            <a:r>
              <a:rPr lang="en-GB" sz="1800" dirty="0" err="1" smtClean="0"/>
              <a:t>mCRC</a:t>
            </a:r>
            <a:r>
              <a:rPr lang="en-GB" sz="1800" dirty="0" smtClean="0"/>
              <a:t> treated with first-line CT</a:t>
            </a:r>
          </a:p>
          <a:p>
            <a:pPr>
              <a:spcBef>
                <a:spcPts val="600"/>
              </a:spcBef>
            </a:pPr>
            <a:r>
              <a:rPr lang="en-GB" sz="1800" b="1" dirty="0" smtClean="0"/>
              <a:t>Study design</a:t>
            </a:r>
          </a:p>
          <a:p>
            <a:pPr lvl="1"/>
            <a:r>
              <a:rPr lang="en-GB" sz="1800" dirty="0" smtClean="0"/>
              <a:t>A retrospective analysis of data from 10,962 patients from 16 phase III trials in the ARCAD database</a:t>
            </a:r>
          </a:p>
          <a:p>
            <a:pPr lvl="1"/>
            <a:r>
              <a:rPr lang="en-GB" sz="1800" dirty="0" smtClean="0"/>
              <a:t>Patients were treated with 5FU-LV/</a:t>
            </a:r>
            <a:r>
              <a:rPr lang="en-GB" sz="1800" dirty="0" err="1" smtClean="0"/>
              <a:t>capecitabine</a:t>
            </a:r>
            <a:r>
              <a:rPr lang="en-GB" sz="1800" dirty="0" err="1" smtClean="0">
                <a:latin typeface="Arial"/>
                <a:cs typeface="Arial"/>
              </a:rPr>
              <a:t>±</a:t>
            </a:r>
            <a:r>
              <a:rPr lang="en-GB" sz="1800" dirty="0" err="1" smtClean="0"/>
              <a:t>oxaliplatin</a:t>
            </a:r>
            <a:r>
              <a:rPr lang="en-GB" sz="1800" dirty="0" smtClean="0"/>
              <a:t>/irinotecan</a:t>
            </a:r>
          </a:p>
          <a:p>
            <a:pPr lvl="1"/>
            <a:r>
              <a:rPr lang="en-GB" sz="1800" dirty="0" smtClean="0"/>
              <a:t>Early response at 6, 8/9 or 12 weeks, measured as:</a:t>
            </a:r>
          </a:p>
          <a:p>
            <a:pPr lvl="2"/>
            <a:r>
              <a:rPr lang="en-GB" sz="1800" dirty="0" smtClean="0"/>
              <a:t>Early tumour shrinkage (≥20% decrease from baseline)</a:t>
            </a:r>
          </a:p>
          <a:p>
            <a:pPr lvl="2"/>
            <a:r>
              <a:rPr lang="en-GB" sz="1800" dirty="0" smtClean="0"/>
              <a:t>Early objective tumour response (CR/PR by RECIST)</a:t>
            </a:r>
          </a:p>
          <a:p>
            <a:pPr lvl="2"/>
            <a:r>
              <a:rPr lang="en-GB" sz="1800" dirty="0" smtClean="0"/>
              <a:t>Early non-progression status (CR/PR/SD by </a:t>
            </a:r>
            <a:r>
              <a:rPr lang="en-GB" sz="1800" dirty="0"/>
              <a:t>RECIST</a:t>
            </a:r>
            <a:r>
              <a:rPr lang="en-GB" sz="1800" dirty="0" smtClean="0"/>
              <a:t>)</a:t>
            </a:r>
          </a:p>
          <a:p>
            <a:pPr marL="563562" lvl="2" indent="0">
              <a:buNone/>
            </a:pPr>
            <a:r>
              <a:rPr lang="en-GB" sz="1800" dirty="0"/>
              <a:t>were correlated </a:t>
            </a:r>
            <a:r>
              <a:rPr lang="en-GB" sz="1800" dirty="0" smtClean="0"/>
              <a:t>with best overall response and confirmed response within the initial 26 weeks of treatment</a:t>
            </a:r>
            <a:endParaRPr lang="en-GB" sz="1800" dirty="0"/>
          </a:p>
        </p:txBody>
      </p:sp>
      <p:sp>
        <p:nvSpPr>
          <p:cNvPr id="5124" name="Text Box 4"/>
          <p:cNvSpPr txBox="1">
            <a:spLocks noChangeArrowheads="1"/>
          </p:cNvSpPr>
          <p:nvPr/>
        </p:nvSpPr>
        <p:spPr bwMode="auto">
          <a:xfrm>
            <a:off x="4810032" y="6474897"/>
            <a:ext cx="41133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Sommeijer</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3538) </a:t>
            </a:r>
            <a:endParaRPr lang="en-GB" sz="1200" dirty="0">
              <a:solidFill>
                <a:srgbClr val="363636"/>
              </a:solidFill>
            </a:endParaRPr>
          </a:p>
        </p:txBody>
      </p:sp>
    </p:spTree>
    <p:custDataLst>
      <p:tags r:id="rId1"/>
    </p:custDataLst>
    <p:extLst>
      <p:ext uri="{BB962C8B-B14F-4D97-AF65-F5344CB8AC3E}">
        <p14:creationId xmlns:p14="http://schemas.microsoft.com/office/powerpoint/2010/main" val="3262057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3538: Early predictors of prolonged overall survival (OS) in patients (</a:t>
            </a:r>
            <a:r>
              <a:rPr lang="en-GB" sz="1800" dirty="0" err="1" smtClean="0"/>
              <a:t>pts</a:t>
            </a:r>
            <a:r>
              <a:rPr lang="en-GB" sz="1800" dirty="0" smtClean="0"/>
              <a:t>) on first-line chemotherapy (CT) for metastatic colorectal cancer (</a:t>
            </a:r>
            <a:r>
              <a:rPr lang="en-GB" sz="1800" dirty="0" err="1" smtClean="0"/>
              <a:t>mCRC</a:t>
            </a:r>
            <a:r>
              <a:rPr lang="en-GB" sz="1800" dirty="0" smtClean="0"/>
              <a:t>): An ARCAD study with individual patient data (IPD) on 10,962 </a:t>
            </a:r>
            <a:r>
              <a:rPr lang="en-GB" sz="1800" dirty="0" err="1" smtClean="0"/>
              <a:t>pts</a:t>
            </a:r>
            <a:r>
              <a:rPr lang="en-GB" sz="1800" dirty="0" smtClean="0"/>
              <a:t> </a:t>
            </a:r>
            <a:br>
              <a:rPr lang="en-GB" sz="1800" dirty="0" smtClean="0"/>
            </a:br>
            <a:r>
              <a:rPr lang="en-GB" sz="1800" dirty="0" smtClean="0"/>
              <a:t>– </a:t>
            </a:r>
            <a:r>
              <a:rPr lang="en-GB" sz="1800" dirty="0" err="1" smtClean="0"/>
              <a:t>Sommeijer</a:t>
            </a:r>
            <a:r>
              <a:rPr lang="en-GB" sz="1800" dirty="0" smtClean="0"/>
              <a:t> DW et al</a:t>
            </a:r>
            <a:endParaRPr lang="en-GB" sz="1800" dirty="0"/>
          </a:p>
        </p:txBody>
      </p:sp>
      <p:sp>
        <p:nvSpPr>
          <p:cNvPr id="5123" name="Rectangle 3"/>
          <p:cNvSpPr>
            <a:spLocks noGrp="1" noChangeArrowheads="1"/>
          </p:cNvSpPr>
          <p:nvPr>
            <p:ph type="body" idx="1"/>
          </p:nvPr>
        </p:nvSpPr>
        <p:spPr/>
        <p:txBody>
          <a:bodyPr/>
          <a:lstStyle/>
          <a:p>
            <a:r>
              <a:rPr lang="en-GB" sz="1600" b="1" dirty="0" smtClean="0"/>
              <a:t>Key results</a:t>
            </a:r>
          </a:p>
          <a:p>
            <a:endParaRPr lang="en-GB" sz="1800" dirty="0"/>
          </a:p>
          <a:p>
            <a:pPr marL="0" indent="0">
              <a:buNone/>
            </a:pPr>
            <a:endParaRPr lang="en-GB" sz="1800" dirty="0" smtClean="0"/>
          </a:p>
          <a:p>
            <a:endParaRPr lang="en-GB" sz="1800" dirty="0"/>
          </a:p>
          <a:p>
            <a:endParaRPr lang="en-GB" sz="1800" dirty="0" smtClean="0"/>
          </a:p>
          <a:p>
            <a:endParaRPr lang="en-GB" sz="1800" dirty="0"/>
          </a:p>
          <a:p>
            <a:endParaRPr lang="en-GB" sz="1800" dirty="0" smtClean="0"/>
          </a:p>
          <a:p>
            <a:endParaRPr lang="en-GB" sz="1800" dirty="0" smtClean="0"/>
          </a:p>
          <a:p>
            <a:pPr marL="0" indent="0">
              <a:buNone/>
            </a:pPr>
            <a:endParaRPr lang="en-GB" sz="1800" dirty="0"/>
          </a:p>
          <a:p>
            <a:endParaRPr lang="en-GB" sz="1800" dirty="0" smtClean="0"/>
          </a:p>
          <a:p>
            <a:endParaRPr lang="en-GB" sz="1800" dirty="0" smtClean="0"/>
          </a:p>
          <a:p>
            <a:pPr>
              <a:spcBef>
                <a:spcPts val="1800"/>
              </a:spcBef>
              <a:spcAft>
                <a:spcPts val="0"/>
              </a:spcAft>
            </a:pPr>
            <a:r>
              <a:rPr lang="en-GB" sz="1600" b="1" dirty="0" smtClean="0"/>
              <a:t>Conclusions</a:t>
            </a:r>
          </a:p>
          <a:p>
            <a:pPr lvl="1">
              <a:spcAft>
                <a:spcPts val="0"/>
              </a:spcAft>
            </a:pPr>
            <a:r>
              <a:rPr lang="en-GB" sz="1600" b="1" dirty="0" smtClean="0"/>
              <a:t>Early responses </a:t>
            </a:r>
            <a:r>
              <a:rPr lang="en-US" sz="1600" b="1" dirty="0" smtClean="0"/>
              <a:t>were significantly associated with prolonged OS	</a:t>
            </a:r>
          </a:p>
          <a:p>
            <a:pPr lvl="1">
              <a:spcAft>
                <a:spcPts val="0"/>
              </a:spcAft>
            </a:pPr>
            <a:r>
              <a:rPr lang="en-US" sz="1600" b="1" dirty="0" smtClean="0"/>
              <a:t>The association between early endpoints and OS was as strong as the associations between standard endpoints and OS</a:t>
            </a:r>
          </a:p>
        </p:txBody>
      </p:sp>
      <p:sp>
        <p:nvSpPr>
          <p:cNvPr id="5124" name="Text Box 4"/>
          <p:cNvSpPr txBox="1">
            <a:spLocks noChangeArrowheads="1"/>
          </p:cNvSpPr>
          <p:nvPr/>
        </p:nvSpPr>
        <p:spPr bwMode="auto">
          <a:xfrm>
            <a:off x="4810032" y="6474897"/>
            <a:ext cx="41133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Sommeijer</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3538) </a:t>
            </a:r>
            <a:endParaRPr lang="en-GB" sz="1200" dirty="0">
              <a:solidFill>
                <a:srgbClr val="363636"/>
              </a:solidFill>
            </a:endParaRPr>
          </a:p>
        </p:txBody>
      </p:sp>
      <p:sp>
        <p:nvSpPr>
          <p:cNvPr id="3" name="TextBox 2"/>
          <p:cNvSpPr txBox="1"/>
          <p:nvPr/>
        </p:nvSpPr>
        <p:spPr>
          <a:xfrm>
            <a:off x="2927451" y="1364775"/>
            <a:ext cx="3944203" cy="338554"/>
          </a:xfrm>
          <a:prstGeom prst="rect">
            <a:avLst/>
          </a:prstGeom>
          <a:noFill/>
        </p:spPr>
        <p:txBody>
          <a:bodyPr wrap="square" rtlCol="0">
            <a:spAutoFit/>
          </a:bodyPr>
          <a:lstStyle/>
          <a:p>
            <a:pPr algn="ctr"/>
            <a:r>
              <a:rPr lang="en-GB" sz="1600" b="1" dirty="0" smtClean="0">
                <a:solidFill>
                  <a:srgbClr val="363636"/>
                </a:solidFill>
              </a:rPr>
              <a:t>OS by early response status</a:t>
            </a:r>
            <a:endParaRPr lang="en-GB" sz="1600" b="1" dirty="0">
              <a:solidFill>
                <a:srgbClr val="363636"/>
              </a:solidFill>
            </a:endParaRPr>
          </a:p>
        </p:txBody>
      </p:sp>
      <p:sp>
        <p:nvSpPr>
          <p:cNvPr id="9" name="Text Box 9"/>
          <p:cNvSpPr txBox="1">
            <a:spLocks noChangeArrowheads="1"/>
          </p:cNvSpPr>
          <p:nvPr/>
        </p:nvSpPr>
        <p:spPr bwMode="auto">
          <a:xfrm>
            <a:off x="231775" y="6474897"/>
            <a:ext cx="39177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solidFill>
                  <a:srgbClr val="363636"/>
                </a:solidFill>
              </a:rPr>
              <a:t>BOR, best overall response; </a:t>
            </a:r>
            <a:r>
              <a:rPr lang="en-GB" sz="1200" dirty="0" err="1">
                <a:solidFill>
                  <a:srgbClr val="363636"/>
                </a:solidFill>
              </a:rPr>
              <a:t>ConfR</a:t>
            </a:r>
            <a:r>
              <a:rPr lang="en-GB" sz="1200" dirty="0">
                <a:solidFill>
                  <a:srgbClr val="363636"/>
                </a:solidFill>
              </a:rPr>
              <a:t>, </a:t>
            </a:r>
            <a:r>
              <a:rPr lang="en-US" sz="1200" dirty="0">
                <a:solidFill>
                  <a:srgbClr val="363636"/>
                </a:solidFill>
              </a:rPr>
              <a:t>confirmed </a:t>
            </a:r>
            <a:r>
              <a:rPr lang="en-US" sz="1200" dirty="0" smtClean="0">
                <a:solidFill>
                  <a:srgbClr val="363636"/>
                </a:solidFill>
              </a:rPr>
              <a:t>response</a:t>
            </a:r>
            <a:endParaRPr lang="en-GB" sz="1200" dirty="0">
              <a:solidFill>
                <a:srgbClr val="363636"/>
              </a:solidFill>
            </a:endParaRPr>
          </a:p>
        </p:txBody>
      </p:sp>
      <p:sp>
        <p:nvSpPr>
          <p:cNvPr id="8" name="TextBox 7"/>
          <p:cNvSpPr txBox="1"/>
          <p:nvPr/>
        </p:nvSpPr>
        <p:spPr>
          <a:xfrm rot="16200000">
            <a:off x="-635489" y="2531360"/>
            <a:ext cx="1824538" cy="261610"/>
          </a:xfrm>
          <a:prstGeom prst="rect">
            <a:avLst/>
          </a:prstGeom>
          <a:noFill/>
        </p:spPr>
        <p:txBody>
          <a:bodyPr wrap="none" rtlCol="0">
            <a:spAutoFit/>
          </a:bodyPr>
          <a:lstStyle/>
          <a:p>
            <a:r>
              <a:rPr lang="en-US" sz="1100" b="1" dirty="0" smtClean="0">
                <a:solidFill>
                  <a:srgbClr val="363636"/>
                </a:solidFill>
              </a:rPr>
              <a:t>RECIST response </a:t>
            </a:r>
            <a:r>
              <a:rPr lang="en-US" sz="1100" b="1" dirty="0">
                <a:solidFill>
                  <a:srgbClr val="363636"/>
                </a:solidFill>
              </a:rPr>
              <a:t>s</a:t>
            </a:r>
            <a:r>
              <a:rPr lang="en-US" sz="1100" b="1" dirty="0" smtClean="0">
                <a:solidFill>
                  <a:srgbClr val="363636"/>
                </a:solidFill>
              </a:rPr>
              <a:t>tatus</a:t>
            </a:r>
            <a:endParaRPr lang="en-US" sz="1100" b="1" dirty="0">
              <a:solidFill>
                <a:srgbClr val="363636"/>
              </a:solidFill>
            </a:endParaRPr>
          </a:p>
        </p:txBody>
      </p:sp>
      <p:sp>
        <p:nvSpPr>
          <p:cNvPr id="10" name="TextBox 9"/>
          <p:cNvSpPr txBox="1"/>
          <p:nvPr/>
        </p:nvSpPr>
        <p:spPr>
          <a:xfrm rot="16200000">
            <a:off x="-657927" y="4383423"/>
            <a:ext cx="1869423" cy="261610"/>
          </a:xfrm>
          <a:prstGeom prst="rect">
            <a:avLst/>
          </a:prstGeom>
          <a:noFill/>
        </p:spPr>
        <p:txBody>
          <a:bodyPr wrap="none" rtlCol="0">
            <a:spAutoFit/>
          </a:bodyPr>
          <a:lstStyle/>
          <a:p>
            <a:r>
              <a:rPr lang="en-GB" sz="1100" b="1" dirty="0" smtClean="0">
                <a:solidFill>
                  <a:srgbClr val="363636"/>
                </a:solidFill>
              </a:rPr>
              <a:t>Tumour</a:t>
            </a:r>
            <a:r>
              <a:rPr lang="en-US" sz="1100" b="1" dirty="0" smtClean="0">
                <a:solidFill>
                  <a:srgbClr val="363636"/>
                </a:solidFill>
              </a:rPr>
              <a:t> shrinkage </a:t>
            </a:r>
            <a:r>
              <a:rPr lang="en-US" sz="1100" b="1" dirty="0">
                <a:solidFill>
                  <a:srgbClr val="363636"/>
                </a:solidFill>
              </a:rPr>
              <a:t>s</a:t>
            </a:r>
            <a:r>
              <a:rPr lang="en-US" sz="1100" b="1" dirty="0" smtClean="0">
                <a:solidFill>
                  <a:srgbClr val="363636"/>
                </a:solidFill>
              </a:rPr>
              <a:t>tatus</a:t>
            </a:r>
            <a:endParaRPr lang="en-US" sz="1100" b="1" dirty="0">
              <a:solidFill>
                <a:srgbClr val="363636"/>
              </a:solidFill>
            </a:endParaRPr>
          </a:p>
        </p:txBody>
      </p:sp>
      <p:sp>
        <p:nvSpPr>
          <p:cNvPr id="11" name="TextBox 10"/>
          <p:cNvSpPr txBox="1"/>
          <p:nvPr/>
        </p:nvSpPr>
        <p:spPr>
          <a:xfrm>
            <a:off x="1449027" y="1643036"/>
            <a:ext cx="870751" cy="307777"/>
          </a:xfrm>
          <a:prstGeom prst="rect">
            <a:avLst/>
          </a:prstGeom>
          <a:noFill/>
        </p:spPr>
        <p:txBody>
          <a:bodyPr wrap="none" rtlCol="0">
            <a:spAutoFit/>
          </a:bodyPr>
          <a:lstStyle/>
          <a:p>
            <a:r>
              <a:rPr lang="en-US" sz="1400" b="1" dirty="0" smtClean="0">
                <a:solidFill>
                  <a:srgbClr val="363636"/>
                </a:solidFill>
              </a:rPr>
              <a:t>6 weeks</a:t>
            </a:r>
            <a:endParaRPr lang="en-US" sz="1400" b="1" dirty="0">
              <a:solidFill>
                <a:srgbClr val="363636"/>
              </a:solidFill>
            </a:endParaRPr>
          </a:p>
        </p:txBody>
      </p:sp>
      <p:sp>
        <p:nvSpPr>
          <p:cNvPr id="12" name="TextBox 11"/>
          <p:cNvSpPr txBox="1"/>
          <p:nvPr/>
        </p:nvSpPr>
        <p:spPr>
          <a:xfrm>
            <a:off x="4364936" y="1643036"/>
            <a:ext cx="1019830" cy="307777"/>
          </a:xfrm>
          <a:prstGeom prst="rect">
            <a:avLst/>
          </a:prstGeom>
          <a:noFill/>
        </p:spPr>
        <p:txBody>
          <a:bodyPr wrap="none" rtlCol="0">
            <a:spAutoFit/>
          </a:bodyPr>
          <a:lstStyle/>
          <a:p>
            <a:pPr algn="ctr"/>
            <a:r>
              <a:rPr lang="en-US" sz="1400" b="1" dirty="0" smtClean="0">
                <a:solidFill>
                  <a:srgbClr val="363636"/>
                </a:solidFill>
              </a:rPr>
              <a:t>8/9 weeks</a:t>
            </a:r>
            <a:endParaRPr lang="en-US" sz="1400" b="1" dirty="0">
              <a:solidFill>
                <a:srgbClr val="363636"/>
              </a:solidFill>
            </a:endParaRPr>
          </a:p>
        </p:txBody>
      </p:sp>
      <p:sp>
        <p:nvSpPr>
          <p:cNvPr id="13" name="TextBox 12"/>
          <p:cNvSpPr txBox="1"/>
          <p:nvPr/>
        </p:nvSpPr>
        <p:spPr>
          <a:xfrm>
            <a:off x="7280844" y="1643036"/>
            <a:ext cx="970137" cy="307777"/>
          </a:xfrm>
          <a:prstGeom prst="rect">
            <a:avLst/>
          </a:prstGeom>
          <a:noFill/>
        </p:spPr>
        <p:txBody>
          <a:bodyPr wrap="none" rtlCol="0">
            <a:spAutoFit/>
          </a:bodyPr>
          <a:lstStyle/>
          <a:p>
            <a:pPr algn="ctr"/>
            <a:r>
              <a:rPr lang="en-US" sz="1400" b="1" dirty="0" smtClean="0">
                <a:solidFill>
                  <a:srgbClr val="363636"/>
                </a:solidFill>
              </a:rPr>
              <a:t>12 weeks</a:t>
            </a:r>
            <a:endParaRPr lang="en-US" sz="1400" b="1" dirty="0">
              <a:solidFill>
                <a:srgbClr val="363636"/>
              </a:solidFill>
            </a:endParaRPr>
          </a:p>
        </p:txBody>
      </p:sp>
      <p:grpSp>
        <p:nvGrpSpPr>
          <p:cNvPr id="14" name="Group 13"/>
          <p:cNvGrpSpPr/>
          <p:nvPr/>
        </p:nvGrpSpPr>
        <p:grpSpPr>
          <a:xfrm>
            <a:off x="410926" y="1902497"/>
            <a:ext cx="2880557" cy="1766277"/>
            <a:chOff x="410926" y="2406553"/>
            <a:chExt cx="2880557" cy="1766277"/>
          </a:xfrm>
        </p:grpSpPr>
        <p:sp>
          <p:nvSpPr>
            <p:cNvPr id="15" name="TextBox 14"/>
            <p:cNvSpPr txBox="1"/>
            <p:nvPr/>
          </p:nvSpPr>
          <p:spPr>
            <a:xfrm rot="16200000">
              <a:off x="26846" y="3083088"/>
              <a:ext cx="998991" cy="230832"/>
            </a:xfrm>
            <a:prstGeom prst="rect">
              <a:avLst/>
            </a:prstGeom>
            <a:noFill/>
          </p:spPr>
          <p:txBody>
            <a:bodyPr wrap="none" rtlCol="0">
              <a:spAutoFit/>
            </a:bodyPr>
            <a:lstStyle/>
            <a:p>
              <a:r>
                <a:rPr lang="en-US" sz="900" dirty="0" smtClean="0">
                  <a:solidFill>
                    <a:srgbClr val="363636"/>
                  </a:solidFill>
                </a:rPr>
                <a:t>% without </a:t>
              </a:r>
              <a:r>
                <a:rPr lang="en-US" sz="900" dirty="0">
                  <a:solidFill>
                    <a:srgbClr val="363636"/>
                  </a:solidFill>
                </a:rPr>
                <a:t>event</a:t>
              </a:r>
            </a:p>
          </p:txBody>
        </p:sp>
        <p:sp>
          <p:nvSpPr>
            <p:cNvPr id="16" name="Rectangle 15"/>
            <p:cNvSpPr/>
            <p:nvPr/>
          </p:nvSpPr>
          <p:spPr>
            <a:xfrm>
              <a:off x="809174" y="2471416"/>
              <a:ext cx="2403501" cy="13488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17" name="TextBox 16"/>
            <p:cNvSpPr txBox="1"/>
            <p:nvPr/>
          </p:nvSpPr>
          <p:spPr>
            <a:xfrm>
              <a:off x="526234" y="2406553"/>
              <a:ext cx="357791" cy="215444"/>
            </a:xfrm>
            <a:prstGeom prst="rect">
              <a:avLst/>
            </a:prstGeom>
            <a:noFill/>
          </p:spPr>
          <p:txBody>
            <a:bodyPr wrap="none" rtlCol="0">
              <a:spAutoFit/>
            </a:bodyPr>
            <a:lstStyle/>
            <a:p>
              <a:pPr algn="ctr"/>
              <a:r>
                <a:rPr lang="en-US" sz="800" dirty="0" smtClean="0">
                  <a:solidFill>
                    <a:srgbClr val="363636"/>
                  </a:solidFill>
                </a:rPr>
                <a:t>100</a:t>
              </a:r>
              <a:endParaRPr lang="en-US" sz="800" dirty="0">
                <a:solidFill>
                  <a:srgbClr val="363636"/>
                </a:solidFill>
              </a:endParaRPr>
            </a:p>
          </p:txBody>
        </p:sp>
        <p:sp>
          <p:nvSpPr>
            <p:cNvPr id="18" name="TextBox 17"/>
            <p:cNvSpPr txBox="1"/>
            <p:nvPr/>
          </p:nvSpPr>
          <p:spPr>
            <a:xfrm>
              <a:off x="583942" y="3716784"/>
              <a:ext cx="242374" cy="215444"/>
            </a:xfrm>
            <a:prstGeom prst="rect">
              <a:avLst/>
            </a:prstGeom>
            <a:noFill/>
          </p:spPr>
          <p:txBody>
            <a:bodyPr wrap="none" rtlCol="0">
              <a:spAutoFit/>
            </a:bodyPr>
            <a:lstStyle/>
            <a:p>
              <a:pPr algn="ctr"/>
              <a:r>
                <a:rPr lang="en-US" sz="800" dirty="0" smtClean="0">
                  <a:solidFill>
                    <a:srgbClr val="363636"/>
                  </a:solidFill>
                </a:rPr>
                <a:t>0</a:t>
              </a:r>
              <a:endParaRPr lang="en-US" sz="800" dirty="0">
                <a:solidFill>
                  <a:srgbClr val="363636"/>
                </a:solidFill>
              </a:endParaRPr>
            </a:p>
          </p:txBody>
        </p:sp>
        <p:sp>
          <p:nvSpPr>
            <p:cNvPr id="20" name="TextBox 19"/>
            <p:cNvSpPr txBox="1"/>
            <p:nvPr/>
          </p:nvSpPr>
          <p:spPr>
            <a:xfrm>
              <a:off x="555088" y="3454737"/>
              <a:ext cx="300083" cy="215444"/>
            </a:xfrm>
            <a:prstGeom prst="rect">
              <a:avLst/>
            </a:prstGeom>
            <a:noFill/>
          </p:spPr>
          <p:txBody>
            <a:bodyPr wrap="none" rtlCol="0">
              <a:spAutoFit/>
            </a:bodyPr>
            <a:lstStyle/>
            <a:p>
              <a:pPr algn="ctr"/>
              <a:r>
                <a:rPr lang="en-US" sz="800" dirty="0" smtClean="0">
                  <a:solidFill>
                    <a:srgbClr val="363636"/>
                  </a:solidFill>
                </a:rPr>
                <a:t>20</a:t>
              </a:r>
              <a:endParaRPr lang="en-US" sz="800" dirty="0">
                <a:solidFill>
                  <a:srgbClr val="363636"/>
                </a:solidFill>
              </a:endParaRPr>
            </a:p>
          </p:txBody>
        </p:sp>
        <p:sp>
          <p:nvSpPr>
            <p:cNvPr id="22" name="TextBox 21"/>
            <p:cNvSpPr txBox="1"/>
            <p:nvPr/>
          </p:nvSpPr>
          <p:spPr>
            <a:xfrm>
              <a:off x="555088" y="3192691"/>
              <a:ext cx="300083" cy="215444"/>
            </a:xfrm>
            <a:prstGeom prst="rect">
              <a:avLst/>
            </a:prstGeom>
            <a:noFill/>
          </p:spPr>
          <p:txBody>
            <a:bodyPr wrap="none" rtlCol="0">
              <a:spAutoFit/>
            </a:bodyPr>
            <a:lstStyle/>
            <a:p>
              <a:pPr algn="ctr"/>
              <a:r>
                <a:rPr lang="en-US" sz="800" dirty="0" smtClean="0">
                  <a:solidFill>
                    <a:srgbClr val="363636"/>
                  </a:solidFill>
                </a:rPr>
                <a:t>40</a:t>
              </a:r>
              <a:endParaRPr lang="en-US" sz="800" dirty="0">
                <a:solidFill>
                  <a:srgbClr val="363636"/>
                </a:solidFill>
              </a:endParaRPr>
            </a:p>
          </p:txBody>
        </p:sp>
        <p:sp>
          <p:nvSpPr>
            <p:cNvPr id="24" name="TextBox 23"/>
            <p:cNvSpPr txBox="1"/>
            <p:nvPr/>
          </p:nvSpPr>
          <p:spPr>
            <a:xfrm>
              <a:off x="555088" y="2930645"/>
              <a:ext cx="300083" cy="215444"/>
            </a:xfrm>
            <a:prstGeom prst="rect">
              <a:avLst/>
            </a:prstGeom>
            <a:noFill/>
          </p:spPr>
          <p:txBody>
            <a:bodyPr wrap="none" rtlCol="0">
              <a:spAutoFit/>
            </a:bodyPr>
            <a:lstStyle/>
            <a:p>
              <a:pPr algn="ctr"/>
              <a:r>
                <a:rPr lang="en-US" sz="800" dirty="0" smtClean="0">
                  <a:solidFill>
                    <a:srgbClr val="363636"/>
                  </a:solidFill>
                </a:rPr>
                <a:t>60</a:t>
              </a:r>
              <a:endParaRPr lang="en-US" sz="800" dirty="0">
                <a:solidFill>
                  <a:srgbClr val="363636"/>
                </a:solidFill>
              </a:endParaRPr>
            </a:p>
          </p:txBody>
        </p:sp>
        <p:sp>
          <p:nvSpPr>
            <p:cNvPr id="26" name="TextBox 25"/>
            <p:cNvSpPr txBox="1"/>
            <p:nvPr/>
          </p:nvSpPr>
          <p:spPr>
            <a:xfrm>
              <a:off x="555088" y="2668599"/>
              <a:ext cx="300083" cy="215444"/>
            </a:xfrm>
            <a:prstGeom prst="rect">
              <a:avLst/>
            </a:prstGeom>
            <a:noFill/>
          </p:spPr>
          <p:txBody>
            <a:bodyPr wrap="none" rtlCol="0">
              <a:spAutoFit/>
            </a:bodyPr>
            <a:lstStyle/>
            <a:p>
              <a:pPr algn="ctr"/>
              <a:r>
                <a:rPr lang="en-US" sz="800" dirty="0" smtClean="0">
                  <a:solidFill>
                    <a:srgbClr val="363636"/>
                  </a:solidFill>
                </a:rPr>
                <a:t>80</a:t>
              </a:r>
              <a:endParaRPr lang="en-US" sz="800" dirty="0">
                <a:solidFill>
                  <a:srgbClr val="363636"/>
                </a:solidFill>
              </a:endParaRPr>
            </a:p>
          </p:txBody>
        </p:sp>
        <p:cxnSp>
          <p:nvCxnSpPr>
            <p:cNvPr id="28" name="Straight Connector 27"/>
            <p:cNvCxnSpPr/>
            <p:nvPr/>
          </p:nvCxnSpPr>
          <p:spPr>
            <a:xfrm flipH="1">
              <a:off x="786242" y="2498418"/>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86242" y="2628697"/>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86242" y="2758976"/>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86242" y="2889255"/>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86242" y="3019534"/>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86242" y="3149813"/>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86242" y="3280092"/>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86242" y="3410371"/>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86242" y="3540650"/>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86242" y="3670929"/>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86242" y="3801204"/>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561193" y="3941998"/>
              <a:ext cx="838691" cy="230832"/>
            </a:xfrm>
            <a:prstGeom prst="rect">
              <a:avLst/>
            </a:prstGeom>
            <a:noFill/>
          </p:spPr>
          <p:txBody>
            <a:bodyPr wrap="none" rtlCol="0">
              <a:spAutoFit/>
            </a:bodyPr>
            <a:lstStyle/>
            <a:p>
              <a:pPr algn="ctr"/>
              <a:r>
                <a:rPr lang="en-US" sz="900" dirty="0" smtClean="0">
                  <a:solidFill>
                    <a:srgbClr val="363636"/>
                  </a:solidFill>
                </a:rPr>
                <a:t>OS (months)</a:t>
              </a:r>
              <a:endParaRPr lang="en-US" sz="900" dirty="0">
                <a:solidFill>
                  <a:srgbClr val="363636"/>
                </a:solidFill>
              </a:endParaRPr>
            </a:p>
          </p:txBody>
        </p:sp>
        <p:sp>
          <p:nvSpPr>
            <p:cNvPr id="40" name="TextBox 39"/>
            <p:cNvSpPr txBox="1"/>
            <p:nvPr/>
          </p:nvSpPr>
          <p:spPr>
            <a:xfrm>
              <a:off x="705129" y="3824506"/>
              <a:ext cx="242374" cy="215444"/>
            </a:xfrm>
            <a:prstGeom prst="rect">
              <a:avLst/>
            </a:prstGeom>
            <a:noFill/>
          </p:spPr>
          <p:txBody>
            <a:bodyPr wrap="none" rtlCol="0">
              <a:spAutoFit/>
            </a:bodyPr>
            <a:lstStyle/>
            <a:p>
              <a:pPr algn="ctr"/>
              <a:r>
                <a:rPr lang="en-US" sz="800" dirty="0" smtClean="0">
                  <a:solidFill>
                    <a:srgbClr val="363636"/>
                  </a:solidFill>
                </a:rPr>
                <a:t>0</a:t>
              </a:r>
              <a:endParaRPr lang="en-US" sz="800" dirty="0">
                <a:solidFill>
                  <a:srgbClr val="363636"/>
                </a:solidFill>
              </a:endParaRPr>
            </a:p>
          </p:txBody>
        </p:sp>
        <p:cxnSp>
          <p:nvCxnSpPr>
            <p:cNvPr id="41" name="Straight Connector 40"/>
            <p:cNvCxnSpPr/>
            <p:nvPr/>
          </p:nvCxnSpPr>
          <p:spPr>
            <a:xfrm>
              <a:off x="826316"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19243"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212170"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405097"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598024"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90951"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983878"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176805"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9732"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562659"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755586"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948513"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41441"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62868" y="3824506"/>
              <a:ext cx="300083" cy="215444"/>
            </a:xfrm>
            <a:prstGeom prst="rect">
              <a:avLst/>
            </a:prstGeom>
            <a:noFill/>
          </p:spPr>
          <p:txBody>
            <a:bodyPr wrap="none" rtlCol="0">
              <a:spAutoFit/>
            </a:bodyPr>
            <a:lstStyle/>
            <a:p>
              <a:pPr algn="ctr"/>
              <a:r>
                <a:rPr lang="en-US" sz="800" dirty="0" smtClean="0">
                  <a:solidFill>
                    <a:srgbClr val="363636"/>
                  </a:solidFill>
                </a:rPr>
                <a:t>10</a:t>
              </a:r>
              <a:endParaRPr lang="en-US" sz="800" dirty="0">
                <a:solidFill>
                  <a:srgbClr val="363636"/>
                </a:solidFill>
              </a:endParaRPr>
            </a:p>
          </p:txBody>
        </p:sp>
        <p:sp>
          <p:nvSpPr>
            <p:cNvPr id="57" name="TextBox 56"/>
            <p:cNvSpPr txBox="1"/>
            <p:nvPr/>
          </p:nvSpPr>
          <p:spPr>
            <a:xfrm>
              <a:off x="1448722" y="3824506"/>
              <a:ext cx="300083" cy="215444"/>
            </a:xfrm>
            <a:prstGeom prst="rect">
              <a:avLst/>
            </a:prstGeom>
            <a:noFill/>
          </p:spPr>
          <p:txBody>
            <a:bodyPr wrap="none" rtlCol="0">
              <a:spAutoFit/>
            </a:bodyPr>
            <a:lstStyle/>
            <a:p>
              <a:pPr algn="ctr"/>
              <a:r>
                <a:rPr lang="en-US" sz="800" dirty="0" smtClean="0">
                  <a:solidFill>
                    <a:srgbClr val="363636"/>
                  </a:solidFill>
                </a:rPr>
                <a:t>20</a:t>
              </a:r>
              <a:endParaRPr lang="en-US" sz="800" dirty="0">
                <a:solidFill>
                  <a:srgbClr val="363636"/>
                </a:solidFill>
              </a:endParaRPr>
            </a:p>
          </p:txBody>
        </p:sp>
        <p:sp>
          <p:nvSpPr>
            <p:cNvPr id="59" name="TextBox 58"/>
            <p:cNvSpPr txBox="1"/>
            <p:nvPr/>
          </p:nvSpPr>
          <p:spPr>
            <a:xfrm>
              <a:off x="1833837" y="3824506"/>
              <a:ext cx="300083" cy="215444"/>
            </a:xfrm>
            <a:prstGeom prst="rect">
              <a:avLst/>
            </a:prstGeom>
            <a:noFill/>
          </p:spPr>
          <p:txBody>
            <a:bodyPr wrap="none" rtlCol="0">
              <a:spAutoFit/>
            </a:bodyPr>
            <a:lstStyle/>
            <a:p>
              <a:pPr algn="ctr"/>
              <a:r>
                <a:rPr lang="en-US" sz="800" dirty="0" smtClean="0">
                  <a:solidFill>
                    <a:srgbClr val="363636"/>
                  </a:solidFill>
                </a:rPr>
                <a:t>30</a:t>
              </a:r>
              <a:endParaRPr lang="en-US" sz="800" dirty="0">
                <a:solidFill>
                  <a:srgbClr val="363636"/>
                </a:solidFill>
              </a:endParaRPr>
            </a:p>
          </p:txBody>
        </p:sp>
        <p:sp>
          <p:nvSpPr>
            <p:cNvPr id="61" name="TextBox 60"/>
            <p:cNvSpPr txBox="1"/>
            <p:nvPr/>
          </p:nvSpPr>
          <p:spPr>
            <a:xfrm>
              <a:off x="2219691" y="3824506"/>
              <a:ext cx="300083" cy="215444"/>
            </a:xfrm>
            <a:prstGeom prst="rect">
              <a:avLst/>
            </a:prstGeom>
            <a:noFill/>
          </p:spPr>
          <p:txBody>
            <a:bodyPr wrap="none" rtlCol="0">
              <a:spAutoFit/>
            </a:bodyPr>
            <a:lstStyle/>
            <a:p>
              <a:pPr algn="ctr"/>
              <a:r>
                <a:rPr lang="en-US" sz="800" dirty="0" smtClean="0">
                  <a:solidFill>
                    <a:srgbClr val="363636"/>
                  </a:solidFill>
                </a:rPr>
                <a:t>40</a:t>
              </a:r>
              <a:endParaRPr lang="en-US" sz="800" dirty="0">
                <a:solidFill>
                  <a:srgbClr val="363636"/>
                </a:solidFill>
              </a:endParaRPr>
            </a:p>
          </p:txBody>
        </p:sp>
        <p:sp>
          <p:nvSpPr>
            <p:cNvPr id="63" name="TextBox 62"/>
            <p:cNvSpPr txBox="1"/>
            <p:nvPr/>
          </p:nvSpPr>
          <p:spPr>
            <a:xfrm>
              <a:off x="2605545" y="3824506"/>
              <a:ext cx="300083" cy="215444"/>
            </a:xfrm>
            <a:prstGeom prst="rect">
              <a:avLst/>
            </a:prstGeom>
            <a:noFill/>
          </p:spPr>
          <p:txBody>
            <a:bodyPr wrap="none" rtlCol="0">
              <a:spAutoFit/>
            </a:bodyPr>
            <a:lstStyle/>
            <a:p>
              <a:pPr algn="ctr"/>
              <a:r>
                <a:rPr lang="en-US" sz="800" dirty="0" smtClean="0">
                  <a:solidFill>
                    <a:srgbClr val="363636"/>
                  </a:solidFill>
                </a:rPr>
                <a:t>50</a:t>
              </a:r>
              <a:endParaRPr lang="en-US" sz="800" dirty="0">
                <a:solidFill>
                  <a:srgbClr val="363636"/>
                </a:solidFill>
              </a:endParaRPr>
            </a:p>
          </p:txBody>
        </p:sp>
        <p:sp>
          <p:nvSpPr>
            <p:cNvPr id="65" name="TextBox 64"/>
            <p:cNvSpPr txBox="1"/>
            <p:nvPr/>
          </p:nvSpPr>
          <p:spPr>
            <a:xfrm>
              <a:off x="2991400" y="3824506"/>
              <a:ext cx="300083" cy="215444"/>
            </a:xfrm>
            <a:prstGeom prst="rect">
              <a:avLst/>
            </a:prstGeom>
            <a:noFill/>
          </p:spPr>
          <p:txBody>
            <a:bodyPr wrap="none" rtlCol="0">
              <a:spAutoFit/>
            </a:bodyPr>
            <a:lstStyle/>
            <a:p>
              <a:pPr algn="ctr"/>
              <a:r>
                <a:rPr lang="en-US" sz="800" dirty="0" smtClean="0">
                  <a:solidFill>
                    <a:srgbClr val="363636"/>
                  </a:solidFill>
                </a:rPr>
                <a:t>60</a:t>
              </a:r>
              <a:endParaRPr lang="en-US" sz="800" dirty="0">
                <a:solidFill>
                  <a:srgbClr val="363636"/>
                </a:solidFill>
              </a:endParaRPr>
            </a:p>
          </p:txBody>
        </p:sp>
      </p:grpSp>
      <p:sp>
        <p:nvSpPr>
          <p:cNvPr id="66" name="Freeform 65"/>
          <p:cNvSpPr/>
          <p:nvPr/>
        </p:nvSpPr>
        <p:spPr>
          <a:xfrm>
            <a:off x="866830" y="1996009"/>
            <a:ext cx="2278072" cy="1131107"/>
          </a:xfrm>
          <a:custGeom>
            <a:avLst/>
            <a:gdLst>
              <a:gd name="connsiteX0" fmla="*/ 0 w 2278072"/>
              <a:gd name="connsiteY0" fmla="*/ 0 h 1131107"/>
              <a:gd name="connsiteX1" fmla="*/ 60784 w 2278072"/>
              <a:gd name="connsiteY1" fmla="*/ 2643 h 1131107"/>
              <a:gd name="connsiteX2" fmla="*/ 118925 w 2278072"/>
              <a:gd name="connsiteY2" fmla="*/ 18499 h 1131107"/>
              <a:gd name="connsiteX3" fmla="*/ 147995 w 2278072"/>
              <a:gd name="connsiteY3" fmla="*/ 34356 h 1131107"/>
              <a:gd name="connsiteX4" fmla="*/ 182352 w 2278072"/>
              <a:gd name="connsiteY4" fmla="*/ 55498 h 1131107"/>
              <a:gd name="connsiteX5" fmla="*/ 206136 w 2278072"/>
              <a:gd name="connsiteY5" fmla="*/ 76640 h 1131107"/>
              <a:gd name="connsiteX6" fmla="*/ 221993 w 2278072"/>
              <a:gd name="connsiteY6" fmla="*/ 89854 h 1131107"/>
              <a:gd name="connsiteX7" fmla="*/ 253706 w 2278072"/>
              <a:gd name="connsiteY7" fmla="*/ 89854 h 1131107"/>
              <a:gd name="connsiteX8" fmla="*/ 288062 w 2278072"/>
              <a:gd name="connsiteY8" fmla="*/ 121567 h 1131107"/>
              <a:gd name="connsiteX9" fmla="*/ 309205 w 2278072"/>
              <a:gd name="connsiteY9" fmla="*/ 140067 h 1131107"/>
              <a:gd name="connsiteX10" fmla="*/ 332990 w 2278072"/>
              <a:gd name="connsiteY10" fmla="*/ 155923 h 1131107"/>
              <a:gd name="connsiteX11" fmla="*/ 356775 w 2278072"/>
              <a:gd name="connsiteY11" fmla="*/ 182351 h 1131107"/>
              <a:gd name="connsiteX12" fmla="*/ 377917 w 2278072"/>
              <a:gd name="connsiteY12" fmla="*/ 198208 h 1131107"/>
              <a:gd name="connsiteX13" fmla="*/ 391131 w 2278072"/>
              <a:gd name="connsiteY13" fmla="*/ 221993 h 1131107"/>
              <a:gd name="connsiteX14" fmla="*/ 409630 w 2278072"/>
              <a:gd name="connsiteY14" fmla="*/ 245778 h 1131107"/>
              <a:gd name="connsiteX15" fmla="*/ 428130 w 2278072"/>
              <a:gd name="connsiteY15" fmla="*/ 248421 h 1131107"/>
              <a:gd name="connsiteX16" fmla="*/ 457200 w 2278072"/>
              <a:gd name="connsiteY16" fmla="*/ 282777 h 1131107"/>
              <a:gd name="connsiteX17" fmla="*/ 483628 w 2278072"/>
              <a:gd name="connsiteY17" fmla="*/ 303919 h 1131107"/>
              <a:gd name="connsiteX18" fmla="*/ 512698 w 2278072"/>
              <a:gd name="connsiteY18" fmla="*/ 343560 h 1131107"/>
              <a:gd name="connsiteX19" fmla="*/ 528555 w 2278072"/>
              <a:gd name="connsiteY19" fmla="*/ 351489 h 1131107"/>
              <a:gd name="connsiteX20" fmla="*/ 560268 w 2278072"/>
              <a:gd name="connsiteY20" fmla="*/ 383202 h 1131107"/>
              <a:gd name="connsiteX21" fmla="*/ 591982 w 2278072"/>
              <a:gd name="connsiteY21" fmla="*/ 422844 h 1131107"/>
              <a:gd name="connsiteX22" fmla="*/ 615767 w 2278072"/>
              <a:gd name="connsiteY22" fmla="*/ 451914 h 1131107"/>
              <a:gd name="connsiteX23" fmla="*/ 626338 w 2278072"/>
              <a:gd name="connsiteY23" fmla="*/ 475699 h 1131107"/>
              <a:gd name="connsiteX24" fmla="*/ 665979 w 2278072"/>
              <a:gd name="connsiteY24" fmla="*/ 486270 h 1131107"/>
              <a:gd name="connsiteX25" fmla="*/ 689764 w 2278072"/>
              <a:gd name="connsiteY25" fmla="*/ 512698 h 1131107"/>
              <a:gd name="connsiteX26" fmla="*/ 713549 w 2278072"/>
              <a:gd name="connsiteY26" fmla="*/ 549697 h 1131107"/>
              <a:gd name="connsiteX27" fmla="*/ 747905 w 2278072"/>
              <a:gd name="connsiteY27" fmla="*/ 591981 h 1131107"/>
              <a:gd name="connsiteX28" fmla="*/ 774333 w 2278072"/>
              <a:gd name="connsiteY28" fmla="*/ 615766 h 1131107"/>
              <a:gd name="connsiteX29" fmla="*/ 792832 w 2278072"/>
              <a:gd name="connsiteY29" fmla="*/ 636908 h 1131107"/>
              <a:gd name="connsiteX30" fmla="*/ 813975 w 2278072"/>
              <a:gd name="connsiteY30" fmla="*/ 660693 h 1131107"/>
              <a:gd name="connsiteX31" fmla="*/ 835117 w 2278072"/>
              <a:gd name="connsiteY31" fmla="*/ 673907 h 1131107"/>
              <a:gd name="connsiteX32" fmla="*/ 864187 w 2278072"/>
              <a:gd name="connsiteY32" fmla="*/ 687121 h 1131107"/>
              <a:gd name="connsiteX33" fmla="*/ 880044 w 2278072"/>
              <a:gd name="connsiteY33" fmla="*/ 705621 h 1131107"/>
              <a:gd name="connsiteX34" fmla="*/ 909115 w 2278072"/>
              <a:gd name="connsiteY34" fmla="*/ 721477 h 1131107"/>
              <a:gd name="connsiteX35" fmla="*/ 938185 w 2278072"/>
              <a:gd name="connsiteY35" fmla="*/ 726763 h 1131107"/>
              <a:gd name="connsiteX36" fmla="*/ 940828 w 2278072"/>
              <a:gd name="connsiteY36" fmla="*/ 739977 h 1131107"/>
              <a:gd name="connsiteX37" fmla="*/ 964613 w 2278072"/>
              <a:gd name="connsiteY37" fmla="*/ 747905 h 1131107"/>
              <a:gd name="connsiteX38" fmla="*/ 988398 w 2278072"/>
              <a:gd name="connsiteY38" fmla="*/ 787547 h 1131107"/>
              <a:gd name="connsiteX39" fmla="*/ 1017468 w 2278072"/>
              <a:gd name="connsiteY39" fmla="*/ 792832 h 1131107"/>
              <a:gd name="connsiteX40" fmla="*/ 1035968 w 2278072"/>
              <a:gd name="connsiteY40" fmla="*/ 803403 h 1131107"/>
              <a:gd name="connsiteX41" fmla="*/ 1067681 w 2278072"/>
              <a:gd name="connsiteY41" fmla="*/ 819260 h 1131107"/>
              <a:gd name="connsiteX42" fmla="*/ 1099394 w 2278072"/>
              <a:gd name="connsiteY42" fmla="*/ 840402 h 1131107"/>
              <a:gd name="connsiteX43" fmla="*/ 1120536 w 2278072"/>
              <a:gd name="connsiteY43" fmla="*/ 843045 h 1131107"/>
              <a:gd name="connsiteX44" fmla="*/ 1123179 w 2278072"/>
              <a:gd name="connsiteY44" fmla="*/ 858901 h 1131107"/>
              <a:gd name="connsiteX45" fmla="*/ 1136393 w 2278072"/>
              <a:gd name="connsiteY45" fmla="*/ 874758 h 1131107"/>
              <a:gd name="connsiteX46" fmla="*/ 1152250 w 2278072"/>
              <a:gd name="connsiteY46" fmla="*/ 882686 h 1131107"/>
              <a:gd name="connsiteX47" fmla="*/ 1178678 w 2278072"/>
              <a:gd name="connsiteY47" fmla="*/ 882686 h 1131107"/>
              <a:gd name="connsiteX48" fmla="*/ 1191891 w 2278072"/>
              <a:gd name="connsiteY48" fmla="*/ 903829 h 1131107"/>
              <a:gd name="connsiteX49" fmla="*/ 1191891 w 2278072"/>
              <a:gd name="connsiteY49" fmla="*/ 903829 h 1131107"/>
              <a:gd name="connsiteX50" fmla="*/ 1210391 w 2278072"/>
              <a:gd name="connsiteY50" fmla="*/ 922328 h 1131107"/>
              <a:gd name="connsiteX51" fmla="*/ 1234176 w 2278072"/>
              <a:gd name="connsiteY51" fmla="*/ 922328 h 1131107"/>
              <a:gd name="connsiteX52" fmla="*/ 1234176 w 2278072"/>
              <a:gd name="connsiteY52" fmla="*/ 943470 h 1131107"/>
              <a:gd name="connsiteX53" fmla="*/ 1292317 w 2278072"/>
              <a:gd name="connsiteY53" fmla="*/ 943470 h 1131107"/>
              <a:gd name="connsiteX54" fmla="*/ 1313459 w 2278072"/>
              <a:gd name="connsiteY54" fmla="*/ 998969 h 1131107"/>
              <a:gd name="connsiteX55" fmla="*/ 1435027 w 2278072"/>
              <a:gd name="connsiteY55" fmla="*/ 998969 h 1131107"/>
              <a:gd name="connsiteX56" fmla="*/ 1435027 w 2278072"/>
              <a:gd name="connsiteY56" fmla="*/ 1014825 h 1131107"/>
              <a:gd name="connsiteX57" fmla="*/ 1575094 w 2278072"/>
              <a:gd name="connsiteY57" fmla="*/ 1014825 h 1131107"/>
              <a:gd name="connsiteX58" fmla="*/ 1575094 w 2278072"/>
              <a:gd name="connsiteY58" fmla="*/ 1025396 h 1131107"/>
              <a:gd name="connsiteX59" fmla="*/ 1654377 w 2278072"/>
              <a:gd name="connsiteY59" fmla="*/ 1025396 h 1131107"/>
              <a:gd name="connsiteX60" fmla="*/ 1654377 w 2278072"/>
              <a:gd name="connsiteY60" fmla="*/ 1049181 h 1131107"/>
              <a:gd name="connsiteX61" fmla="*/ 1701947 w 2278072"/>
              <a:gd name="connsiteY61" fmla="*/ 1049181 h 1131107"/>
              <a:gd name="connsiteX62" fmla="*/ 1701947 w 2278072"/>
              <a:gd name="connsiteY62" fmla="*/ 1062395 h 1131107"/>
              <a:gd name="connsiteX63" fmla="*/ 1757445 w 2278072"/>
              <a:gd name="connsiteY63" fmla="*/ 1062395 h 1131107"/>
              <a:gd name="connsiteX64" fmla="*/ 1773302 w 2278072"/>
              <a:gd name="connsiteY64" fmla="*/ 1078252 h 1131107"/>
              <a:gd name="connsiteX65" fmla="*/ 1802372 w 2278072"/>
              <a:gd name="connsiteY65" fmla="*/ 1078252 h 1131107"/>
              <a:gd name="connsiteX66" fmla="*/ 1820872 w 2278072"/>
              <a:gd name="connsiteY66" fmla="*/ 1078252 h 1131107"/>
              <a:gd name="connsiteX67" fmla="*/ 1836728 w 2278072"/>
              <a:gd name="connsiteY67" fmla="*/ 1088823 h 1131107"/>
              <a:gd name="connsiteX68" fmla="*/ 1865799 w 2278072"/>
              <a:gd name="connsiteY68" fmla="*/ 1102037 h 1131107"/>
              <a:gd name="connsiteX69" fmla="*/ 1908083 w 2278072"/>
              <a:gd name="connsiteY69" fmla="*/ 1104680 h 1131107"/>
              <a:gd name="connsiteX70" fmla="*/ 1955653 w 2278072"/>
              <a:gd name="connsiteY70" fmla="*/ 1115251 h 1131107"/>
              <a:gd name="connsiteX71" fmla="*/ 1990009 w 2278072"/>
              <a:gd name="connsiteY71" fmla="*/ 1117893 h 1131107"/>
              <a:gd name="connsiteX72" fmla="*/ 2153861 w 2278072"/>
              <a:gd name="connsiteY72" fmla="*/ 1117893 h 1131107"/>
              <a:gd name="connsiteX73" fmla="*/ 2153861 w 2278072"/>
              <a:gd name="connsiteY73" fmla="*/ 1131107 h 1131107"/>
              <a:gd name="connsiteX74" fmla="*/ 2278072 w 2278072"/>
              <a:gd name="connsiteY74" fmla="*/ 1131107 h 1131107"/>
              <a:gd name="connsiteX75" fmla="*/ 2275429 w 2278072"/>
              <a:gd name="connsiteY75" fmla="*/ 1131107 h 113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278072" h="1131107">
                <a:moveTo>
                  <a:pt x="0" y="0"/>
                </a:moveTo>
                <a:lnTo>
                  <a:pt x="60784" y="2643"/>
                </a:lnTo>
                <a:lnTo>
                  <a:pt x="118925" y="18499"/>
                </a:lnTo>
                <a:lnTo>
                  <a:pt x="147995" y="34356"/>
                </a:lnTo>
                <a:lnTo>
                  <a:pt x="182352" y="55498"/>
                </a:lnTo>
                <a:lnTo>
                  <a:pt x="206136" y="76640"/>
                </a:lnTo>
                <a:lnTo>
                  <a:pt x="221993" y="89854"/>
                </a:lnTo>
                <a:lnTo>
                  <a:pt x="253706" y="89854"/>
                </a:lnTo>
                <a:lnTo>
                  <a:pt x="288062" y="121567"/>
                </a:lnTo>
                <a:lnTo>
                  <a:pt x="309205" y="140067"/>
                </a:lnTo>
                <a:lnTo>
                  <a:pt x="332990" y="155923"/>
                </a:lnTo>
                <a:lnTo>
                  <a:pt x="356775" y="182351"/>
                </a:lnTo>
                <a:lnTo>
                  <a:pt x="377917" y="198208"/>
                </a:lnTo>
                <a:lnTo>
                  <a:pt x="391131" y="221993"/>
                </a:lnTo>
                <a:lnTo>
                  <a:pt x="409630" y="245778"/>
                </a:lnTo>
                <a:lnTo>
                  <a:pt x="428130" y="248421"/>
                </a:lnTo>
                <a:lnTo>
                  <a:pt x="457200" y="282777"/>
                </a:lnTo>
                <a:lnTo>
                  <a:pt x="483628" y="303919"/>
                </a:lnTo>
                <a:lnTo>
                  <a:pt x="512698" y="343560"/>
                </a:lnTo>
                <a:lnTo>
                  <a:pt x="528555" y="351489"/>
                </a:lnTo>
                <a:lnTo>
                  <a:pt x="560268" y="383202"/>
                </a:lnTo>
                <a:lnTo>
                  <a:pt x="591982" y="422844"/>
                </a:lnTo>
                <a:lnTo>
                  <a:pt x="615767" y="451914"/>
                </a:lnTo>
                <a:lnTo>
                  <a:pt x="626338" y="475699"/>
                </a:lnTo>
                <a:lnTo>
                  <a:pt x="665979" y="486270"/>
                </a:lnTo>
                <a:lnTo>
                  <a:pt x="689764" y="512698"/>
                </a:lnTo>
                <a:lnTo>
                  <a:pt x="713549" y="549697"/>
                </a:lnTo>
                <a:lnTo>
                  <a:pt x="747905" y="591981"/>
                </a:lnTo>
                <a:lnTo>
                  <a:pt x="774333" y="615766"/>
                </a:lnTo>
                <a:lnTo>
                  <a:pt x="792832" y="636908"/>
                </a:lnTo>
                <a:lnTo>
                  <a:pt x="813975" y="660693"/>
                </a:lnTo>
                <a:lnTo>
                  <a:pt x="835117" y="673907"/>
                </a:lnTo>
                <a:lnTo>
                  <a:pt x="864187" y="687121"/>
                </a:lnTo>
                <a:lnTo>
                  <a:pt x="880044" y="705621"/>
                </a:lnTo>
                <a:lnTo>
                  <a:pt x="909115" y="721477"/>
                </a:lnTo>
                <a:lnTo>
                  <a:pt x="938185" y="726763"/>
                </a:lnTo>
                <a:lnTo>
                  <a:pt x="940828" y="739977"/>
                </a:lnTo>
                <a:lnTo>
                  <a:pt x="964613" y="747905"/>
                </a:lnTo>
                <a:lnTo>
                  <a:pt x="988398" y="787547"/>
                </a:lnTo>
                <a:lnTo>
                  <a:pt x="1017468" y="792832"/>
                </a:lnTo>
                <a:lnTo>
                  <a:pt x="1035968" y="803403"/>
                </a:lnTo>
                <a:lnTo>
                  <a:pt x="1067681" y="819260"/>
                </a:lnTo>
                <a:lnTo>
                  <a:pt x="1099394" y="840402"/>
                </a:lnTo>
                <a:lnTo>
                  <a:pt x="1120536" y="843045"/>
                </a:lnTo>
                <a:lnTo>
                  <a:pt x="1123179" y="858901"/>
                </a:lnTo>
                <a:lnTo>
                  <a:pt x="1136393" y="874758"/>
                </a:lnTo>
                <a:lnTo>
                  <a:pt x="1152250" y="882686"/>
                </a:lnTo>
                <a:lnTo>
                  <a:pt x="1178678" y="882686"/>
                </a:lnTo>
                <a:lnTo>
                  <a:pt x="1191891" y="903829"/>
                </a:lnTo>
                <a:lnTo>
                  <a:pt x="1191891" y="903829"/>
                </a:lnTo>
                <a:lnTo>
                  <a:pt x="1210391" y="922328"/>
                </a:lnTo>
                <a:lnTo>
                  <a:pt x="1234176" y="922328"/>
                </a:lnTo>
                <a:lnTo>
                  <a:pt x="1234176" y="943470"/>
                </a:lnTo>
                <a:lnTo>
                  <a:pt x="1292317" y="943470"/>
                </a:lnTo>
                <a:lnTo>
                  <a:pt x="1313459" y="998969"/>
                </a:lnTo>
                <a:lnTo>
                  <a:pt x="1435027" y="998969"/>
                </a:lnTo>
                <a:lnTo>
                  <a:pt x="1435027" y="1014825"/>
                </a:lnTo>
                <a:lnTo>
                  <a:pt x="1575094" y="1014825"/>
                </a:lnTo>
                <a:lnTo>
                  <a:pt x="1575094" y="1025396"/>
                </a:lnTo>
                <a:lnTo>
                  <a:pt x="1654377" y="1025396"/>
                </a:lnTo>
                <a:lnTo>
                  <a:pt x="1654377" y="1049181"/>
                </a:lnTo>
                <a:lnTo>
                  <a:pt x="1701947" y="1049181"/>
                </a:lnTo>
                <a:lnTo>
                  <a:pt x="1701947" y="1062395"/>
                </a:lnTo>
                <a:lnTo>
                  <a:pt x="1757445" y="1062395"/>
                </a:lnTo>
                <a:lnTo>
                  <a:pt x="1773302" y="1078252"/>
                </a:lnTo>
                <a:lnTo>
                  <a:pt x="1802372" y="1078252"/>
                </a:lnTo>
                <a:lnTo>
                  <a:pt x="1820872" y="1078252"/>
                </a:lnTo>
                <a:lnTo>
                  <a:pt x="1836728" y="1088823"/>
                </a:lnTo>
                <a:lnTo>
                  <a:pt x="1865799" y="1102037"/>
                </a:lnTo>
                <a:lnTo>
                  <a:pt x="1908083" y="1104680"/>
                </a:lnTo>
                <a:lnTo>
                  <a:pt x="1955653" y="1115251"/>
                </a:lnTo>
                <a:lnTo>
                  <a:pt x="1990009" y="1117893"/>
                </a:lnTo>
                <a:lnTo>
                  <a:pt x="2153861" y="1117893"/>
                </a:lnTo>
                <a:lnTo>
                  <a:pt x="2153861" y="1131107"/>
                </a:lnTo>
                <a:lnTo>
                  <a:pt x="2278072" y="1131107"/>
                </a:lnTo>
                <a:lnTo>
                  <a:pt x="2275429" y="1131107"/>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67" name="Freeform 66"/>
          <p:cNvSpPr/>
          <p:nvPr/>
        </p:nvSpPr>
        <p:spPr>
          <a:xfrm>
            <a:off x="866830" y="1996009"/>
            <a:ext cx="2267501" cy="1231533"/>
          </a:xfrm>
          <a:custGeom>
            <a:avLst/>
            <a:gdLst>
              <a:gd name="connsiteX0" fmla="*/ 0 w 2267501"/>
              <a:gd name="connsiteY0" fmla="*/ 0 h 1231533"/>
              <a:gd name="connsiteX1" fmla="*/ 71355 w 2267501"/>
              <a:gd name="connsiteY1" fmla="*/ 15856 h 1231533"/>
              <a:gd name="connsiteX2" fmla="*/ 113639 w 2267501"/>
              <a:gd name="connsiteY2" fmla="*/ 36999 h 1231533"/>
              <a:gd name="connsiteX3" fmla="*/ 140067 w 2267501"/>
              <a:gd name="connsiteY3" fmla="*/ 60784 h 1231533"/>
              <a:gd name="connsiteX4" fmla="*/ 166495 w 2267501"/>
              <a:gd name="connsiteY4" fmla="*/ 79283 h 1231533"/>
              <a:gd name="connsiteX5" fmla="*/ 203494 w 2267501"/>
              <a:gd name="connsiteY5" fmla="*/ 105711 h 1231533"/>
              <a:gd name="connsiteX6" fmla="*/ 227279 w 2267501"/>
              <a:gd name="connsiteY6" fmla="*/ 132138 h 1231533"/>
              <a:gd name="connsiteX7" fmla="*/ 266920 w 2267501"/>
              <a:gd name="connsiteY7" fmla="*/ 169137 h 1231533"/>
              <a:gd name="connsiteX8" fmla="*/ 290705 w 2267501"/>
              <a:gd name="connsiteY8" fmla="*/ 200851 h 1231533"/>
              <a:gd name="connsiteX9" fmla="*/ 314490 w 2267501"/>
              <a:gd name="connsiteY9" fmla="*/ 232564 h 1231533"/>
              <a:gd name="connsiteX10" fmla="*/ 338275 w 2267501"/>
              <a:gd name="connsiteY10" fmla="*/ 272206 h 1231533"/>
              <a:gd name="connsiteX11" fmla="*/ 367346 w 2267501"/>
              <a:gd name="connsiteY11" fmla="*/ 317133 h 1231533"/>
              <a:gd name="connsiteX12" fmla="*/ 396416 w 2267501"/>
              <a:gd name="connsiteY12" fmla="*/ 359417 h 1231533"/>
              <a:gd name="connsiteX13" fmla="*/ 438701 w 2267501"/>
              <a:gd name="connsiteY13" fmla="*/ 420201 h 1231533"/>
              <a:gd name="connsiteX14" fmla="*/ 467771 w 2267501"/>
              <a:gd name="connsiteY14" fmla="*/ 459843 h 1231533"/>
              <a:gd name="connsiteX15" fmla="*/ 494199 w 2267501"/>
              <a:gd name="connsiteY15" fmla="*/ 486270 h 1231533"/>
              <a:gd name="connsiteX16" fmla="*/ 525912 w 2267501"/>
              <a:gd name="connsiteY16" fmla="*/ 510055 h 1231533"/>
              <a:gd name="connsiteX17" fmla="*/ 576125 w 2267501"/>
              <a:gd name="connsiteY17" fmla="*/ 557625 h 1231533"/>
              <a:gd name="connsiteX18" fmla="*/ 597267 w 2267501"/>
              <a:gd name="connsiteY18" fmla="*/ 589338 h 1231533"/>
              <a:gd name="connsiteX19" fmla="*/ 639552 w 2267501"/>
              <a:gd name="connsiteY19" fmla="*/ 628980 h 1231533"/>
              <a:gd name="connsiteX20" fmla="*/ 650123 w 2267501"/>
              <a:gd name="connsiteY20" fmla="*/ 642194 h 1231533"/>
              <a:gd name="connsiteX21" fmla="*/ 655408 w 2267501"/>
              <a:gd name="connsiteY21" fmla="*/ 644837 h 1231533"/>
              <a:gd name="connsiteX22" fmla="*/ 655408 w 2267501"/>
              <a:gd name="connsiteY22" fmla="*/ 665979 h 1231533"/>
              <a:gd name="connsiteX23" fmla="*/ 671265 w 2267501"/>
              <a:gd name="connsiteY23" fmla="*/ 679193 h 1231533"/>
              <a:gd name="connsiteX24" fmla="*/ 695050 w 2267501"/>
              <a:gd name="connsiteY24" fmla="*/ 708263 h 1231533"/>
              <a:gd name="connsiteX25" fmla="*/ 713549 w 2267501"/>
              <a:gd name="connsiteY25" fmla="*/ 729406 h 1231533"/>
              <a:gd name="connsiteX26" fmla="*/ 716192 w 2267501"/>
              <a:gd name="connsiteY26" fmla="*/ 737334 h 1231533"/>
              <a:gd name="connsiteX27" fmla="*/ 774333 w 2267501"/>
              <a:gd name="connsiteY27" fmla="*/ 798118 h 1231533"/>
              <a:gd name="connsiteX28" fmla="*/ 798118 w 2267501"/>
              <a:gd name="connsiteY28" fmla="*/ 811332 h 1231533"/>
              <a:gd name="connsiteX29" fmla="*/ 824546 w 2267501"/>
              <a:gd name="connsiteY29" fmla="*/ 827188 h 1231533"/>
              <a:gd name="connsiteX30" fmla="*/ 832474 w 2267501"/>
              <a:gd name="connsiteY30" fmla="*/ 843045 h 1231533"/>
              <a:gd name="connsiteX31" fmla="*/ 866830 w 2267501"/>
              <a:gd name="connsiteY31" fmla="*/ 877401 h 1231533"/>
              <a:gd name="connsiteX32" fmla="*/ 943471 w 2267501"/>
              <a:gd name="connsiteY32" fmla="*/ 935542 h 1231533"/>
              <a:gd name="connsiteX33" fmla="*/ 980469 w 2267501"/>
              <a:gd name="connsiteY33" fmla="*/ 967255 h 1231533"/>
              <a:gd name="connsiteX34" fmla="*/ 998969 w 2267501"/>
              <a:gd name="connsiteY34" fmla="*/ 983112 h 1231533"/>
              <a:gd name="connsiteX35" fmla="*/ 1054467 w 2267501"/>
              <a:gd name="connsiteY35" fmla="*/ 1038610 h 1231533"/>
              <a:gd name="connsiteX36" fmla="*/ 1091466 w 2267501"/>
              <a:gd name="connsiteY36" fmla="*/ 1054467 h 1231533"/>
              <a:gd name="connsiteX37" fmla="*/ 1165464 w 2267501"/>
              <a:gd name="connsiteY37" fmla="*/ 1075609 h 1231533"/>
              <a:gd name="connsiteX38" fmla="*/ 1218319 w 2267501"/>
              <a:gd name="connsiteY38" fmla="*/ 1075609 h 1231533"/>
              <a:gd name="connsiteX39" fmla="*/ 1234176 w 2267501"/>
              <a:gd name="connsiteY39" fmla="*/ 1096751 h 1231533"/>
              <a:gd name="connsiteX40" fmla="*/ 1297602 w 2267501"/>
              <a:gd name="connsiteY40" fmla="*/ 1109965 h 1231533"/>
              <a:gd name="connsiteX41" fmla="*/ 1347815 w 2267501"/>
              <a:gd name="connsiteY41" fmla="*/ 1123179 h 1231533"/>
              <a:gd name="connsiteX42" fmla="*/ 1387457 w 2267501"/>
              <a:gd name="connsiteY42" fmla="*/ 1133750 h 1231533"/>
              <a:gd name="connsiteX43" fmla="*/ 1461454 w 2267501"/>
              <a:gd name="connsiteY43" fmla="*/ 1139036 h 1231533"/>
              <a:gd name="connsiteX44" fmla="*/ 1477311 w 2267501"/>
              <a:gd name="connsiteY44" fmla="*/ 1154892 h 1231533"/>
              <a:gd name="connsiteX45" fmla="*/ 1532809 w 2267501"/>
              <a:gd name="connsiteY45" fmla="*/ 1154892 h 1231533"/>
              <a:gd name="connsiteX46" fmla="*/ 1532809 w 2267501"/>
              <a:gd name="connsiteY46" fmla="*/ 1160178 h 1231533"/>
              <a:gd name="connsiteX47" fmla="*/ 1596236 w 2267501"/>
              <a:gd name="connsiteY47" fmla="*/ 1160178 h 1231533"/>
              <a:gd name="connsiteX48" fmla="*/ 1649091 w 2267501"/>
              <a:gd name="connsiteY48" fmla="*/ 1173392 h 1231533"/>
              <a:gd name="connsiteX49" fmla="*/ 1704590 w 2267501"/>
              <a:gd name="connsiteY49" fmla="*/ 1173392 h 1231533"/>
              <a:gd name="connsiteX50" fmla="*/ 1712518 w 2267501"/>
              <a:gd name="connsiteY50" fmla="*/ 1181320 h 1231533"/>
              <a:gd name="connsiteX51" fmla="*/ 1768016 w 2267501"/>
              <a:gd name="connsiteY51" fmla="*/ 1186606 h 1231533"/>
              <a:gd name="connsiteX52" fmla="*/ 1810301 w 2267501"/>
              <a:gd name="connsiteY52" fmla="*/ 1189248 h 1231533"/>
              <a:gd name="connsiteX53" fmla="*/ 1836728 w 2267501"/>
              <a:gd name="connsiteY53" fmla="*/ 1199819 h 1231533"/>
              <a:gd name="connsiteX54" fmla="*/ 1886941 w 2267501"/>
              <a:gd name="connsiteY54" fmla="*/ 1199819 h 1231533"/>
              <a:gd name="connsiteX55" fmla="*/ 1931868 w 2267501"/>
              <a:gd name="connsiteY55" fmla="*/ 1207748 h 1231533"/>
              <a:gd name="connsiteX56" fmla="*/ 1974153 w 2267501"/>
              <a:gd name="connsiteY56" fmla="*/ 1210390 h 1231533"/>
              <a:gd name="connsiteX57" fmla="*/ 2032294 w 2267501"/>
              <a:gd name="connsiteY57" fmla="*/ 1213033 h 1231533"/>
              <a:gd name="connsiteX58" fmla="*/ 2074578 w 2267501"/>
              <a:gd name="connsiteY58" fmla="*/ 1213033 h 1231533"/>
              <a:gd name="connsiteX59" fmla="*/ 2143290 w 2267501"/>
              <a:gd name="connsiteY59" fmla="*/ 1220962 h 1231533"/>
              <a:gd name="connsiteX60" fmla="*/ 2206717 w 2267501"/>
              <a:gd name="connsiteY60" fmla="*/ 1228890 h 1231533"/>
              <a:gd name="connsiteX61" fmla="*/ 2267501 w 2267501"/>
              <a:gd name="connsiteY61" fmla="*/ 1231533 h 123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67501" h="1231533">
                <a:moveTo>
                  <a:pt x="0" y="0"/>
                </a:moveTo>
                <a:lnTo>
                  <a:pt x="71355" y="15856"/>
                </a:lnTo>
                <a:lnTo>
                  <a:pt x="113639" y="36999"/>
                </a:lnTo>
                <a:lnTo>
                  <a:pt x="140067" y="60784"/>
                </a:lnTo>
                <a:lnTo>
                  <a:pt x="166495" y="79283"/>
                </a:lnTo>
                <a:lnTo>
                  <a:pt x="203494" y="105711"/>
                </a:lnTo>
                <a:lnTo>
                  <a:pt x="227279" y="132138"/>
                </a:lnTo>
                <a:lnTo>
                  <a:pt x="266920" y="169137"/>
                </a:lnTo>
                <a:lnTo>
                  <a:pt x="290705" y="200851"/>
                </a:lnTo>
                <a:lnTo>
                  <a:pt x="314490" y="232564"/>
                </a:lnTo>
                <a:lnTo>
                  <a:pt x="338275" y="272206"/>
                </a:lnTo>
                <a:lnTo>
                  <a:pt x="367346" y="317133"/>
                </a:lnTo>
                <a:lnTo>
                  <a:pt x="396416" y="359417"/>
                </a:lnTo>
                <a:lnTo>
                  <a:pt x="438701" y="420201"/>
                </a:lnTo>
                <a:lnTo>
                  <a:pt x="467771" y="459843"/>
                </a:lnTo>
                <a:lnTo>
                  <a:pt x="494199" y="486270"/>
                </a:lnTo>
                <a:lnTo>
                  <a:pt x="525912" y="510055"/>
                </a:lnTo>
                <a:lnTo>
                  <a:pt x="576125" y="557625"/>
                </a:lnTo>
                <a:lnTo>
                  <a:pt x="597267" y="589338"/>
                </a:lnTo>
                <a:lnTo>
                  <a:pt x="639552" y="628980"/>
                </a:lnTo>
                <a:lnTo>
                  <a:pt x="650123" y="642194"/>
                </a:lnTo>
                <a:lnTo>
                  <a:pt x="655408" y="644837"/>
                </a:lnTo>
                <a:lnTo>
                  <a:pt x="655408" y="665979"/>
                </a:lnTo>
                <a:lnTo>
                  <a:pt x="671265" y="679193"/>
                </a:lnTo>
                <a:lnTo>
                  <a:pt x="695050" y="708263"/>
                </a:lnTo>
                <a:lnTo>
                  <a:pt x="713549" y="729406"/>
                </a:lnTo>
                <a:lnTo>
                  <a:pt x="716192" y="737334"/>
                </a:lnTo>
                <a:lnTo>
                  <a:pt x="774333" y="798118"/>
                </a:lnTo>
                <a:lnTo>
                  <a:pt x="798118" y="811332"/>
                </a:lnTo>
                <a:lnTo>
                  <a:pt x="824546" y="827188"/>
                </a:lnTo>
                <a:lnTo>
                  <a:pt x="832474" y="843045"/>
                </a:lnTo>
                <a:lnTo>
                  <a:pt x="866830" y="877401"/>
                </a:lnTo>
                <a:lnTo>
                  <a:pt x="943471" y="935542"/>
                </a:lnTo>
                <a:lnTo>
                  <a:pt x="980469" y="967255"/>
                </a:lnTo>
                <a:lnTo>
                  <a:pt x="998969" y="983112"/>
                </a:lnTo>
                <a:lnTo>
                  <a:pt x="1054467" y="1038610"/>
                </a:lnTo>
                <a:lnTo>
                  <a:pt x="1091466" y="1054467"/>
                </a:lnTo>
                <a:lnTo>
                  <a:pt x="1165464" y="1075609"/>
                </a:lnTo>
                <a:lnTo>
                  <a:pt x="1218319" y="1075609"/>
                </a:lnTo>
                <a:lnTo>
                  <a:pt x="1234176" y="1096751"/>
                </a:lnTo>
                <a:lnTo>
                  <a:pt x="1297602" y="1109965"/>
                </a:lnTo>
                <a:lnTo>
                  <a:pt x="1347815" y="1123179"/>
                </a:lnTo>
                <a:lnTo>
                  <a:pt x="1387457" y="1133750"/>
                </a:lnTo>
                <a:lnTo>
                  <a:pt x="1461454" y="1139036"/>
                </a:lnTo>
                <a:lnTo>
                  <a:pt x="1477311" y="1154892"/>
                </a:lnTo>
                <a:lnTo>
                  <a:pt x="1532809" y="1154892"/>
                </a:lnTo>
                <a:lnTo>
                  <a:pt x="1532809" y="1160178"/>
                </a:lnTo>
                <a:lnTo>
                  <a:pt x="1596236" y="1160178"/>
                </a:lnTo>
                <a:lnTo>
                  <a:pt x="1649091" y="1173392"/>
                </a:lnTo>
                <a:lnTo>
                  <a:pt x="1704590" y="1173392"/>
                </a:lnTo>
                <a:lnTo>
                  <a:pt x="1712518" y="1181320"/>
                </a:lnTo>
                <a:lnTo>
                  <a:pt x="1768016" y="1186606"/>
                </a:lnTo>
                <a:lnTo>
                  <a:pt x="1810301" y="1189248"/>
                </a:lnTo>
                <a:lnTo>
                  <a:pt x="1836728" y="1199819"/>
                </a:lnTo>
                <a:lnTo>
                  <a:pt x="1886941" y="1199819"/>
                </a:lnTo>
                <a:lnTo>
                  <a:pt x="1931868" y="1207748"/>
                </a:lnTo>
                <a:lnTo>
                  <a:pt x="1974153" y="1210390"/>
                </a:lnTo>
                <a:lnTo>
                  <a:pt x="2032294" y="1213033"/>
                </a:lnTo>
                <a:lnTo>
                  <a:pt x="2074578" y="1213033"/>
                </a:lnTo>
                <a:lnTo>
                  <a:pt x="2143290" y="1220962"/>
                </a:lnTo>
                <a:lnTo>
                  <a:pt x="2206717" y="1228890"/>
                </a:lnTo>
                <a:lnTo>
                  <a:pt x="2267501" y="1231533"/>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68" name="Freeform 67"/>
          <p:cNvSpPr/>
          <p:nvPr/>
        </p:nvSpPr>
        <p:spPr>
          <a:xfrm>
            <a:off x="866830" y="1996009"/>
            <a:ext cx="2272786" cy="1300245"/>
          </a:xfrm>
          <a:custGeom>
            <a:avLst/>
            <a:gdLst>
              <a:gd name="connsiteX0" fmla="*/ 0 w 2272786"/>
              <a:gd name="connsiteY0" fmla="*/ 0 h 1300245"/>
              <a:gd name="connsiteX1" fmla="*/ 21142 w 2272786"/>
              <a:gd name="connsiteY1" fmla="*/ 87211 h 1300245"/>
              <a:gd name="connsiteX2" fmla="*/ 26428 w 2272786"/>
              <a:gd name="connsiteY2" fmla="*/ 118925 h 1300245"/>
              <a:gd name="connsiteX3" fmla="*/ 39642 w 2272786"/>
              <a:gd name="connsiteY3" fmla="*/ 147995 h 1300245"/>
              <a:gd name="connsiteX4" fmla="*/ 44927 w 2272786"/>
              <a:gd name="connsiteY4" fmla="*/ 195565 h 1300245"/>
              <a:gd name="connsiteX5" fmla="*/ 58141 w 2272786"/>
              <a:gd name="connsiteY5" fmla="*/ 235207 h 1300245"/>
              <a:gd name="connsiteX6" fmla="*/ 66069 w 2272786"/>
              <a:gd name="connsiteY6" fmla="*/ 258992 h 1300245"/>
              <a:gd name="connsiteX7" fmla="*/ 71355 w 2272786"/>
              <a:gd name="connsiteY7" fmla="*/ 303919 h 1300245"/>
              <a:gd name="connsiteX8" fmla="*/ 87212 w 2272786"/>
              <a:gd name="connsiteY8" fmla="*/ 343560 h 1300245"/>
              <a:gd name="connsiteX9" fmla="*/ 97783 w 2272786"/>
              <a:gd name="connsiteY9" fmla="*/ 385845 h 1300245"/>
              <a:gd name="connsiteX10" fmla="*/ 113639 w 2272786"/>
              <a:gd name="connsiteY10" fmla="*/ 436058 h 1300245"/>
              <a:gd name="connsiteX11" fmla="*/ 126853 w 2272786"/>
              <a:gd name="connsiteY11" fmla="*/ 467771 h 1300245"/>
              <a:gd name="connsiteX12" fmla="*/ 150638 w 2272786"/>
              <a:gd name="connsiteY12" fmla="*/ 496841 h 1300245"/>
              <a:gd name="connsiteX13" fmla="*/ 155924 w 2272786"/>
              <a:gd name="connsiteY13" fmla="*/ 531197 h 1300245"/>
              <a:gd name="connsiteX14" fmla="*/ 166495 w 2272786"/>
              <a:gd name="connsiteY14" fmla="*/ 547054 h 1300245"/>
              <a:gd name="connsiteX15" fmla="*/ 187637 w 2272786"/>
              <a:gd name="connsiteY15" fmla="*/ 568196 h 1300245"/>
              <a:gd name="connsiteX16" fmla="*/ 206136 w 2272786"/>
              <a:gd name="connsiteY16" fmla="*/ 591981 h 1300245"/>
              <a:gd name="connsiteX17" fmla="*/ 232564 w 2272786"/>
              <a:gd name="connsiteY17" fmla="*/ 642194 h 1300245"/>
              <a:gd name="connsiteX18" fmla="*/ 251064 w 2272786"/>
              <a:gd name="connsiteY18" fmla="*/ 671264 h 1300245"/>
              <a:gd name="connsiteX19" fmla="*/ 266920 w 2272786"/>
              <a:gd name="connsiteY19" fmla="*/ 695049 h 1300245"/>
              <a:gd name="connsiteX20" fmla="*/ 290705 w 2272786"/>
              <a:gd name="connsiteY20" fmla="*/ 729406 h 1300245"/>
              <a:gd name="connsiteX21" fmla="*/ 301276 w 2272786"/>
              <a:gd name="connsiteY21" fmla="*/ 755833 h 1300245"/>
              <a:gd name="connsiteX22" fmla="*/ 311847 w 2272786"/>
              <a:gd name="connsiteY22" fmla="*/ 792832 h 1300245"/>
              <a:gd name="connsiteX23" fmla="*/ 327704 w 2272786"/>
              <a:gd name="connsiteY23" fmla="*/ 811332 h 1300245"/>
              <a:gd name="connsiteX24" fmla="*/ 343561 w 2272786"/>
              <a:gd name="connsiteY24" fmla="*/ 821903 h 1300245"/>
              <a:gd name="connsiteX25" fmla="*/ 348846 w 2272786"/>
              <a:gd name="connsiteY25" fmla="*/ 845688 h 1300245"/>
              <a:gd name="connsiteX26" fmla="*/ 369988 w 2272786"/>
              <a:gd name="connsiteY26" fmla="*/ 845688 h 1300245"/>
              <a:gd name="connsiteX27" fmla="*/ 369988 w 2272786"/>
              <a:gd name="connsiteY27" fmla="*/ 866830 h 1300245"/>
              <a:gd name="connsiteX28" fmla="*/ 377916 w 2272786"/>
              <a:gd name="connsiteY28" fmla="*/ 874758 h 1300245"/>
              <a:gd name="connsiteX29" fmla="*/ 393773 w 2272786"/>
              <a:gd name="connsiteY29" fmla="*/ 874758 h 1300245"/>
              <a:gd name="connsiteX30" fmla="*/ 420201 w 2272786"/>
              <a:gd name="connsiteY30" fmla="*/ 874758 h 1300245"/>
              <a:gd name="connsiteX31" fmla="*/ 420201 w 2272786"/>
              <a:gd name="connsiteY31" fmla="*/ 901186 h 1300245"/>
              <a:gd name="connsiteX32" fmla="*/ 436058 w 2272786"/>
              <a:gd name="connsiteY32" fmla="*/ 901186 h 1300245"/>
              <a:gd name="connsiteX33" fmla="*/ 436058 w 2272786"/>
              <a:gd name="connsiteY33" fmla="*/ 919685 h 1300245"/>
              <a:gd name="connsiteX34" fmla="*/ 457200 w 2272786"/>
              <a:gd name="connsiteY34" fmla="*/ 919685 h 1300245"/>
              <a:gd name="connsiteX35" fmla="*/ 457200 w 2272786"/>
              <a:gd name="connsiteY35" fmla="*/ 919685 h 1300245"/>
              <a:gd name="connsiteX36" fmla="*/ 473057 w 2272786"/>
              <a:gd name="connsiteY36" fmla="*/ 935542 h 1300245"/>
              <a:gd name="connsiteX37" fmla="*/ 483628 w 2272786"/>
              <a:gd name="connsiteY37" fmla="*/ 946113 h 1300245"/>
              <a:gd name="connsiteX38" fmla="*/ 483628 w 2272786"/>
              <a:gd name="connsiteY38" fmla="*/ 954041 h 1300245"/>
              <a:gd name="connsiteX39" fmla="*/ 502127 w 2272786"/>
              <a:gd name="connsiteY39" fmla="*/ 972540 h 1300245"/>
              <a:gd name="connsiteX40" fmla="*/ 502127 w 2272786"/>
              <a:gd name="connsiteY40" fmla="*/ 991040 h 1300245"/>
              <a:gd name="connsiteX41" fmla="*/ 502127 w 2272786"/>
              <a:gd name="connsiteY41" fmla="*/ 1001611 h 1300245"/>
              <a:gd name="connsiteX42" fmla="*/ 528555 w 2272786"/>
              <a:gd name="connsiteY42" fmla="*/ 1001611 h 1300245"/>
              <a:gd name="connsiteX43" fmla="*/ 544412 w 2272786"/>
              <a:gd name="connsiteY43" fmla="*/ 1028039 h 1300245"/>
              <a:gd name="connsiteX44" fmla="*/ 562911 w 2272786"/>
              <a:gd name="connsiteY44" fmla="*/ 1035967 h 1300245"/>
              <a:gd name="connsiteX45" fmla="*/ 578768 w 2272786"/>
              <a:gd name="connsiteY45" fmla="*/ 1046538 h 1300245"/>
              <a:gd name="connsiteX46" fmla="*/ 599910 w 2272786"/>
              <a:gd name="connsiteY46" fmla="*/ 1049181 h 1300245"/>
              <a:gd name="connsiteX47" fmla="*/ 607838 w 2272786"/>
              <a:gd name="connsiteY47" fmla="*/ 1051824 h 1300245"/>
              <a:gd name="connsiteX48" fmla="*/ 623695 w 2272786"/>
              <a:gd name="connsiteY48" fmla="*/ 1070323 h 1300245"/>
              <a:gd name="connsiteX49" fmla="*/ 647480 w 2272786"/>
              <a:gd name="connsiteY49" fmla="*/ 1088823 h 1300245"/>
              <a:gd name="connsiteX50" fmla="*/ 647480 w 2272786"/>
              <a:gd name="connsiteY50" fmla="*/ 1088823 h 1300245"/>
              <a:gd name="connsiteX51" fmla="*/ 673908 w 2272786"/>
              <a:gd name="connsiteY51" fmla="*/ 1112608 h 1300245"/>
              <a:gd name="connsiteX52" fmla="*/ 673908 w 2272786"/>
              <a:gd name="connsiteY52" fmla="*/ 1131107 h 1300245"/>
              <a:gd name="connsiteX53" fmla="*/ 700335 w 2272786"/>
              <a:gd name="connsiteY53" fmla="*/ 1131107 h 1300245"/>
              <a:gd name="connsiteX54" fmla="*/ 700335 w 2272786"/>
              <a:gd name="connsiteY54" fmla="*/ 1162821 h 1300245"/>
              <a:gd name="connsiteX55" fmla="*/ 724120 w 2272786"/>
              <a:gd name="connsiteY55" fmla="*/ 1162821 h 1300245"/>
              <a:gd name="connsiteX56" fmla="*/ 745262 w 2272786"/>
              <a:gd name="connsiteY56" fmla="*/ 1183963 h 1300245"/>
              <a:gd name="connsiteX57" fmla="*/ 779619 w 2272786"/>
              <a:gd name="connsiteY57" fmla="*/ 1183963 h 1300245"/>
              <a:gd name="connsiteX58" fmla="*/ 824546 w 2272786"/>
              <a:gd name="connsiteY58" fmla="*/ 1183963 h 1300245"/>
              <a:gd name="connsiteX59" fmla="*/ 824546 w 2272786"/>
              <a:gd name="connsiteY59" fmla="*/ 1199819 h 1300245"/>
              <a:gd name="connsiteX60" fmla="*/ 877401 w 2272786"/>
              <a:gd name="connsiteY60" fmla="*/ 1199819 h 1300245"/>
              <a:gd name="connsiteX61" fmla="*/ 877401 w 2272786"/>
              <a:gd name="connsiteY61" fmla="*/ 1215676 h 1300245"/>
              <a:gd name="connsiteX62" fmla="*/ 906472 w 2272786"/>
              <a:gd name="connsiteY62" fmla="*/ 1215676 h 1300245"/>
              <a:gd name="connsiteX63" fmla="*/ 906472 w 2272786"/>
              <a:gd name="connsiteY63" fmla="*/ 1247389 h 1300245"/>
              <a:gd name="connsiteX64" fmla="*/ 1136393 w 2272786"/>
              <a:gd name="connsiteY64" fmla="*/ 1247389 h 1300245"/>
              <a:gd name="connsiteX65" fmla="*/ 1136393 w 2272786"/>
              <a:gd name="connsiteY65" fmla="*/ 1255318 h 1300245"/>
              <a:gd name="connsiteX66" fmla="*/ 1297602 w 2272786"/>
              <a:gd name="connsiteY66" fmla="*/ 1255318 h 1300245"/>
              <a:gd name="connsiteX67" fmla="*/ 1297602 w 2272786"/>
              <a:gd name="connsiteY67" fmla="*/ 1276460 h 1300245"/>
              <a:gd name="connsiteX68" fmla="*/ 1405956 w 2272786"/>
              <a:gd name="connsiteY68" fmla="*/ 1276460 h 1300245"/>
              <a:gd name="connsiteX69" fmla="*/ 1405956 w 2272786"/>
              <a:gd name="connsiteY69" fmla="*/ 1279103 h 1300245"/>
              <a:gd name="connsiteX70" fmla="*/ 1606807 w 2272786"/>
              <a:gd name="connsiteY70" fmla="*/ 1279103 h 1300245"/>
              <a:gd name="connsiteX71" fmla="*/ 1606807 w 2272786"/>
              <a:gd name="connsiteY71" fmla="*/ 1297602 h 1300245"/>
              <a:gd name="connsiteX72" fmla="*/ 2272786 w 2272786"/>
              <a:gd name="connsiteY72" fmla="*/ 1297602 h 1300245"/>
              <a:gd name="connsiteX73" fmla="*/ 2267501 w 2272786"/>
              <a:gd name="connsiteY73" fmla="*/ 1300245 h 130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272786" h="1300245">
                <a:moveTo>
                  <a:pt x="0" y="0"/>
                </a:moveTo>
                <a:lnTo>
                  <a:pt x="21142" y="87211"/>
                </a:lnTo>
                <a:lnTo>
                  <a:pt x="26428" y="118925"/>
                </a:lnTo>
                <a:lnTo>
                  <a:pt x="39642" y="147995"/>
                </a:lnTo>
                <a:lnTo>
                  <a:pt x="44927" y="195565"/>
                </a:lnTo>
                <a:lnTo>
                  <a:pt x="58141" y="235207"/>
                </a:lnTo>
                <a:lnTo>
                  <a:pt x="66069" y="258992"/>
                </a:lnTo>
                <a:lnTo>
                  <a:pt x="71355" y="303919"/>
                </a:lnTo>
                <a:lnTo>
                  <a:pt x="87212" y="343560"/>
                </a:lnTo>
                <a:lnTo>
                  <a:pt x="97783" y="385845"/>
                </a:lnTo>
                <a:lnTo>
                  <a:pt x="113639" y="436058"/>
                </a:lnTo>
                <a:lnTo>
                  <a:pt x="126853" y="467771"/>
                </a:lnTo>
                <a:lnTo>
                  <a:pt x="150638" y="496841"/>
                </a:lnTo>
                <a:lnTo>
                  <a:pt x="155924" y="531197"/>
                </a:lnTo>
                <a:lnTo>
                  <a:pt x="166495" y="547054"/>
                </a:lnTo>
                <a:lnTo>
                  <a:pt x="187637" y="568196"/>
                </a:lnTo>
                <a:lnTo>
                  <a:pt x="206136" y="591981"/>
                </a:lnTo>
                <a:lnTo>
                  <a:pt x="232564" y="642194"/>
                </a:lnTo>
                <a:lnTo>
                  <a:pt x="251064" y="671264"/>
                </a:lnTo>
                <a:lnTo>
                  <a:pt x="266920" y="695049"/>
                </a:lnTo>
                <a:lnTo>
                  <a:pt x="290705" y="729406"/>
                </a:lnTo>
                <a:lnTo>
                  <a:pt x="301276" y="755833"/>
                </a:lnTo>
                <a:lnTo>
                  <a:pt x="311847" y="792832"/>
                </a:lnTo>
                <a:lnTo>
                  <a:pt x="327704" y="811332"/>
                </a:lnTo>
                <a:lnTo>
                  <a:pt x="343561" y="821903"/>
                </a:lnTo>
                <a:lnTo>
                  <a:pt x="348846" y="845688"/>
                </a:lnTo>
                <a:lnTo>
                  <a:pt x="369988" y="845688"/>
                </a:lnTo>
                <a:lnTo>
                  <a:pt x="369988" y="866830"/>
                </a:lnTo>
                <a:lnTo>
                  <a:pt x="377916" y="874758"/>
                </a:lnTo>
                <a:lnTo>
                  <a:pt x="393773" y="874758"/>
                </a:lnTo>
                <a:lnTo>
                  <a:pt x="420201" y="874758"/>
                </a:lnTo>
                <a:lnTo>
                  <a:pt x="420201" y="901186"/>
                </a:lnTo>
                <a:lnTo>
                  <a:pt x="436058" y="901186"/>
                </a:lnTo>
                <a:lnTo>
                  <a:pt x="436058" y="919685"/>
                </a:lnTo>
                <a:lnTo>
                  <a:pt x="457200" y="919685"/>
                </a:lnTo>
                <a:lnTo>
                  <a:pt x="457200" y="919685"/>
                </a:lnTo>
                <a:lnTo>
                  <a:pt x="473057" y="935542"/>
                </a:lnTo>
                <a:lnTo>
                  <a:pt x="483628" y="946113"/>
                </a:lnTo>
                <a:lnTo>
                  <a:pt x="483628" y="954041"/>
                </a:lnTo>
                <a:lnTo>
                  <a:pt x="502127" y="972540"/>
                </a:lnTo>
                <a:lnTo>
                  <a:pt x="502127" y="991040"/>
                </a:lnTo>
                <a:lnTo>
                  <a:pt x="502127" y="1001611"/>
                </a:lnTo>
                <a:lnTo>
                  <a:pt x="528555" y="1001611"/>
                </a:lnTo>
                <a:lnTo>
                  <a:pt x="544412" y="1028039"/>
                </a:lnTo>
                <a:lnTo>
                  <a:pt x="562911" y="1035967"/>
                </a:lnTo>
                <a:lnTo>
                  <a:pt x="578768" y="1046538"/>
                </a:lnTo>
                <a:lnTo>
                  <a:pt x="599910" y="1049181"/>
                </a:lnTo>
                <a:lnTo>
                  <a:pt x="607838" y="1051824"/>
                </a:lnTo>
                <a:lnTo>
                  <a:pt x="623695" y="1070323"/>
                </a:lnTo>
                <a:lnTo>
                  <a:pt x="647480" y="1088823"/>
                </a:lnTo>
                <a:lnTo>
                  <a:pt x="647480" y="1088823"/>
                </a:lnTo>
                <a:lnTo>
                  <a:pt x="673908" y="1112608"/>
                </a:lnTo>
                <a:lnTo>
                  <a:pt x="673908" y="1131107"/>
                </a:lnTo>
                <a:lnTo>
                  <a:pt x="700335" y="1131107"/>
                </a:lnTo>
                <a:lnTo>
                  <a:pt x="700335" y="1162821"/>
                </a:lnTo>
                <a:lnTo>
                  <a:pt x="724120" y="1162821"/>
                </a:lnTo>
                <a:lnTo>
                  <a:pt x="745262" y="1183963"/>
                </a:lnTo>
                <a:lnTo>
                  <a:pt x="779619" y="1183963"/>
                </a:lnTo>
                <a:lnTo>
                  <a:pt x="824546" y="1183963"/>
                </a:lnTo>
                <a:lnTo>
                  <a:pt x="824546" y="1199819"/>
                </a:lnTo>
                <a:lnTo>
                  <a:pt x="877401" y="1199819"/>
                </a:lnTo>
                <a:lnTo>
                  <a:pt x="877401" y="1215676"/>
                </a:lnTo>
                <a:lnTo>
                  <a:pt x="906472" y="1215676"/>
                </a:lnTo>
                <a:lnTo>
                  <a:pt x="906472" y="1247389"/>
                </a:lnTo>
                <a:lnTo>
                  <a:pt x="1136393" y="1247389"/>
                </a:lnTo>
                <a:lnTo>
                  <a:pt x="1136393" y="1255318"/>
                </a:lnTo>
                <a:lnTo>
                  <a:pt x="1297602" y="1255318"/>
                </a:lnTo>
                <a:lnTo>
                  <a:pt x="1297602" y="1276460"/>
                </a:lnTo>
                <a:lnTo>
                  <a:pt x="1405956" y="1276460"/>
                </a:lnTo>
                <a:lnTo>
                  <a:pt x="1405956" y="1279103"/>
                </a:lnTo>
                <a:lnTo>
                  <a:pt x="1606807" y="1279103"/>
                </a:lnTo>
                <a:lnTo>
                  <a:pt x="1606807" y="1297602"/>
                </a:lnTo>
                <a:lnTo>
                  <a:pt x="2272786" y="1297602"/>
                </a:lnTo>
                <a:lnTo>
                  <a:pt x="2267501" y="1300245"/>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69" name="TextBox 68"/>
          <p:cNvSpPr txBox="1"/>
          <p:nvPr/>
        </p:nvSpPr>
        <p:spPr>
          <a:xfrm>
            <a:off x="1216800" y="3019394"/>
            <a:ext cx="327334" cy="215444"/>
          </a:xfrm>
          <a:prstGeom prst="rect">
            <a:avLst/>
          </a:prstGeom>
          <a:noFill/>
        </p:spPr>
        <p:txBody>
          <a:bodyPr wrap="none" rtlCol="0">
            <a:spAutoFit/>
          </a:bodyPr>
          <a:lstStyle/>
          <a:p>
            <a:r>
              <a:rPr lang="en-US" sz="800" b="1" dirty="0" smtClean="0">
                <a:solidFill>
                  <a:srgbClr val="043882"/>
                </a:solidFill>
              </a:rPr>
              <a:t>PD</a:t>
            </a:r>
            <a:endParaRPr lang="en-US" sz="800" b="1" dirty="0">
              <a:solidFill>
                <a:srgbClr val="043882"/>
              </a:solidFill>
            </a:endParaRPr>
          </a:p>
        </p:txBody>
      </p:sp>
      <p:sp>
        <p:nvSpPr>
          <p:cNvPr id="70" name="TextBox 69"/>
          <p:cNvSpPr txBox="1"/>
          <p:nvPr/>
        </p:nvSpPr>
        <p:spPr>
          <a:xfrm>
            <a:off x="1515860" y="2866260"/>
            <a:ext cx="327334" cy="215444"/>
          </a:xfrm>
          <a:prstGeom prst="rect">
            <a:avLst/>
          </a:prstGeom>
          <a:noFill/>
        </p:spPr>
        <p:txBody>
          <a:bodyPr wrap="none" rtlCol="0">
            <a:spAutoFit/>
          </a:bodyPr>
          <a:lstStyle/>
          <a:p>
            <a:r>
              <a:rPr lang="en-US" sz="800" b="1" dirty="0" smtClean="0">
                <a:solidFill>
                  <a:srgbClr val="B2C0D8"/>
                </a:solidFill>
              </a:rPr>
              <a:t>SD</a:t>
            </a:r>
            <a:endParaRPr lang="en-US" sz="800" b="1" dirty="0">
              <a:solidFill>
                <a:srgbClr val="B2C0D8"/>
              </a:solidFill>
            </a:endParaRPr>
          </a:p>
        </p:txBody>
      </p:sp>
      <p:sp>
        <p:nvSpPr>
          <p:cNvPr id="71" name="TextBox 70"/>
          <p:cNvSpPr txBox="1"/>
          <p:nvPr/>
        </p:nvSpPr>
        <p:spPr>
          <a:xfrm>
            <a:off x="2003565" y="2748675"/>
            <a:ext cx="503664" cy="215444"/>
          </a:xfrm>
          <a:prstGeom prst="rect">
            <a:avLst/>
          </a:prstGeom>
          <a:noFill/>
        </p:spPr>
        <p:txBody>
          <a:bodyPr wrap="none" rtlCol="0">
            <a:spAutoFit/>
          </a:bodyPr>
          <a:lstStyle/>
          <a:p>
            <a:r>
              <a:rPr lang="en-US" sz="800" b="1" dirty="0" smtClean="0">
                <a:solidFill>
                  <a:srgbClr val="B60D27"/>
                </a:solidFill>
              </a:rPr>
              <a:t>CR/PR</a:t>
            </a:r>
            <a:endParaRPr lang="en-US" sz="800" b="1" dirty="0">
              <a:solidFill>
                <a:srgbClr val="B60D27"/>
              </a:solidFill>
            </a:endParaRPr>
          </a:p>
        </p:txBody>
      </p:sp>
      <p:graphicFrame>
        <p:nvGraphicFramePr>
          <p:cNvPr id="72" name="Table 71"/>
          <p:cNvGraphicFramePr>
            <a:graphicFrameLocks noGrp="1"/>
          </p:cNvGraphicFramePr>
          <p:nvPr>
            <p:extLst>
              <p:ext uri="{D42A27DB-BD31-4B8C-83A1-F6EECF244321}">
                <p14:modId xmlns:p14="http://schemas.microsoft.com/office/powerpoint/2010/main" val="1825797873"/>
              </p:ext>
            </p:extLst>
          </p:nvPr>
        </p:nvGraphicFramePr>
        <p:xfrm>
          <a:off x="1624748" y="2013344"/>
          <a:ext cx="1531596" cy="470952"/>
        </p:xfrm>
        <a:graphic>
          <a:graphicData uri="http://schemas.openxmlformats.org/drawingml/2006/table">
            <a:tbl>
              <a:tblPr firstRow="1" bandRow="1">
                <a:tableStyleId>{5C22544A-7EE6-4342-B048-85BDC9FD1C3A}</a:tableStyleId>
              </a:tblPr>
              <a:tblGrid>
                <a:gridCol w="538486"/>
                <a:gridCol w="376709"/>
                <a:gridCol w="364732"/>
                <a:gridCol w="251669"/>
              </a:tblGrid>
              <a:tr h="71608">
                <a:tc gridSpan="4">
                  <a:txBody>
                    <a:bodyPr/>
                    <a:lstStyle/>
                    <a:p>
                      <a:pPr algn="ctr"/>
                      <a:r>
                        <a:rPr lang="en-US" sz="600" spc="-40" dirty="0" smtClean="0">
                          <a:solidFill>
                            <a:schemeClr val="tx2"/>
                          </a:solidFill>
                        </a:rPr>
                        <a:t>Median OS</a:t>
                      </a:r>
                      <a:endParaRPr lang="en-US" sz="600" spc="-40" dirty="0">
                        <a:solidFill>
                          <a:schemeClr val="tx2"/>
                        </a:solidFill>
                      </a:endParaRPr>
                    </a:p>
                  </a:txBody>
                  <a:tcPr marT="0" marB="0" anchor="ctr">
                    <a:lnL w="12700" cmpd="sng">
                      <a:noFill/>
                    </a:lnL>
                    <a:lnR w="12700" cmpd="sng">
                      <a:noFill/>
                    </a:lnR>
                    <a:lnT w="12700" cmpd="sng">
                      <a:noFill/>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05192">
                <a:tc>
                  <a:txBody>
                    <a:bodyPr/>
                    <a:lstStyle/>
                    <a:p>
                      <a:pPr algn="l"/>
                      <a:r>
                        <a:rPr lang="en-US" sz="600" spc="-40" dirty="0" smtClean="0">
                          <a:solidFill>
                            <a:schemeClr val="tx2"/>
                          </a:solidFill>
                        </a:rPr>
                        <a:t>  </a:t>
                      </a:r>
                      <a:r>
                        <a:rPr lang="en-US" sz="600" spc="-40" baseline="0" dirty="0" smtClean="0">
                          <a:solidFill>
                            <a:schemeClr val="tx2"/>
                          </a:solidFill>
                        </a:rPr>
                        <a:t>Response status</a:t>
                      </a:r>
                      <a:endParaRPr lang="en-US" sz="600" spc="-40" baseline="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spc="-40" baseline="0" dirty="0" smtClean="0">
                          <a:solidFill>
                            <a:schemeClr val="tx2"/>
                          </a:solidFill>
                        </a:rPr>
                        <a:t>Median</a:t>
                      </a:r>
                      <a:endParaRPr lang="en-US" sz="600" spc="-40" baseline="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spc="-40" baseline="0" dirty="0" smtClean="0">
                          <a:solidFill>
                            <a:schemeClr val="tx2"/>
                          </a:solidFill>
                        </a:rPr>
                        <a:t>95% </a:t>
                      </a:r>
                      <a:r>
                        <a:rPr lang="en-US" sz="600" spc="-40" baseline="0" dirty="0" err="1" smtClean="0">
                          <a:solidFill>
                            <a:schemeClr val="tx2"/>
                          </a:solidFill>
                        </a:rPr>
                        <a:t>Cl</a:t>
                      </a:r>
                      <a:endParaRPr lang="en-US" sz="600" spc="-40" baseline="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i="0" spc="-40" baseline="0" dirty="0" smtClean="0">
                          <a:solidFill>
                            <a:schemeClr val="tx2"/>
                          </a:solidFill>
                        </a:rPr>
                        <a:t>p</a:t>
                      </a:r>
                      <a:endParaRPr lang="en-US" sz="600" i="0" spc="-40" baseline="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83526">
                <a:tc>
                  <a:txBody>
                    <a:bodyPr/>
                    <a:lstStyle/>
                    <a:p>
                      <a:r>
                        <a:rPr lang="en-US" sz="600" spc="-40" dirty="0" smtClean="0">
                          <a:solidFill>
                            <a:schemeClr val="tx1"/>
                          </a:solidFill>
                        </a:rPr>
                        <a:t>     CR/PR</a:t>
                      </a:r>
                      <a:endParaRPr lang="en-US" sz="600"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21.2</a:t>
                      </a:r>
                      <a:endParaRPr lang="en-US" sz="600"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20.0, 23.5</a:t>
                      </a:r>
                      <a:endParaRPr lang="en-US" sz="600"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i="1" spc="-40" dirty="0" smtClean="0">
                          <a:solidFill>
                            <a:schemeClr val="tx1"/>
                          </a:solidFill>
                        </a:rPr>
                        <a:t>ref</a:t>
                      </a:r>
                      <a:endParaRPr lang="en-US" sz="600" i="1"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0710">
                <a:tc>
                  <a:txBody>
                    <a:bodyPr/>
                    <a:lstStyle/>
                    <a:p>
                      <a:r>
                        <a:rPr lang="en-US" sz="600" spc="-40" dirty="0" smtClean="0">
                          <a:solidFill>
                            <a:schemeClr val="tx1"/>
                          </a:solidFill>
                        </a:rPr>
                        <a:t>     SD</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17.3</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16.7, 17.8</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&lt;0.0001</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0710">
                <a:tc>
                  <a:txBody>
                    <a:bodyPr/>
                    <a:lstStyle/>
                    <a:p>
                      <a:r>
                        <a:rPr lang="en-US" sz="600" spc="-40" dirty="0" smtClean="0">
                          <a:solidFill>
                            <a:schemeClr val="tx1"/>
                          </a:solidFill>
                        </a:rPr>
                        <a:t>     PD</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6.7</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5.4, 8.3</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&lt;0.0001</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grpSp>
        <p:nvGrpSpPr>
          <p:cNvPr id="73" name="Group 72"/>
          <p:cNvGrpSpPr/>
          <p:nvPr/>
        </p:nvGrpSpPr>
        <p:grpSpPr>
          <a:xfrm>
            <a:off x="3304783" y="1901759"/>
            <a:ext cx="2880557" cy="1767015"/>
            <a:chOff x="410926" y="2406553"/>
            <a:chExt cx="2880557" cy="1767015"/>
          </a:xfrm>
        </p:grpSpPr>
        <p:sp>
          <p:nvSpPr>
            <p:cNvPr id="74" name="TextBox 73"/>
            <p:cNvSpPr txBox="1"/>
            <p:nvPr/>
          </p:nvSpPr>
          <p:spPr>
            <a:xfrm rot="16200000">
              <a:off x="23640" y="3083088"/>
              <a:ext cx="1005403" cy="230832"/>
            </a:xfrm>
            <a:prstGeom prst="rect">
              <a:avLst/>
            </a:prstGeom>
            <a:noFill/>
          </p:spPr>
          <p:txBody>
            <a:bodyPr wrap="none" rtlCol="0">
              <a:spAutoFit/>
            </a:bodyPr>
            <a:lstStyle/>
            <a:p>
              <a:r>
                <a:rPr lang="en-US" sz="900" dirty="0" smtClean="0">
                  <a:solidFill>
                    <a:srgbClr val="363636"/>
                  </a:solidFill>
                </a:rPr>
                <a:t>% without event</a:t>
              </a:r>
              <a:endParaRPr lang="en-US" sz="900" dirty="0">
                <a:solidFill>
                  <a:srgbClr val="363636"/>
                </a:solidFill>
              </a:endParaRPr>
            </a:p>
          </p:txBody>
        </p:sp>
        <p:sp>
          <p:nvSpPr>
            <p:cNvPr id="75" name="Rectangle 74"/>
            <p:cNvSpPr/>
            <p:nvPr/>
          </p:nvSpPr>
          <p:spPr>
            <a:xfrm>
              <a:off x="809174" y="2471416"/>
              <a:ext cx="2403501" cy="13488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76" name="TextBox 75"/>
            <p:cNvSpPr txBox="1"/>
            <p:nvPr/>
          </p:nvSpPr>
          <p:spPr>
            <a:xfrm>
              <a:off x="526234" y="2406553"/>
              <a:ext cx="357791" cy="215444"/>
            </a:xfrm>
            <a:prstGeom prst="rect">
              <a:avLst/>
            </a:prstGeom>
            <a:noFill/>
          </p:spPr>
          <p:txBody>
            <a:bodyPr wrap="none" rtlCol="0">
              <a:spAutoFit/>
            </a:bodyPr>
            <a:lstStyle/>
            <a:p>
              <a:pPr algn="ctr"/>
              <a:r>
                <a:rPr lang="en-US" sz="800" dirty="0" smtClean="0">
                  <a:solidFill>
                    <a:srgbClr val="363636"/>
                  </a:solidFill>
                </a:rPr>
                <a:t>100</a:t>
              </a:r>
              <a:endParaRPr lang="en-US" sz="800" dirty="0">
                <a:solidFill>
                  <a:srgbClr val="363636"/>
                </a:solidFill>
              </a:endParaRPr>
            </a:p>
          </p:txBody>
        </p:sp>
        <p:sp>
          <p:nvSpPr>
            <p:cNvPr id="77" name="TextBox 76"/>
            <p:cNvSpPr txBox="1"/>
            <p:nvPr/>
          </p:nvSpPr>
          <p:spPr>
            <a:xfrm>
              <a:off x="583942" y="3716784"/>
              <a:ext cx="242374" cy="215444"/>
            </a:xfrm>
            <a:prstGeom prst="rect">
              <a:avLst/>
            </a:prstGeom>
            <a:noFill/>
          </p:spPr>
          <p:txBody>
            <a:bodyPr wrap="none" rtlCol="0">
              <a:spAutoFit/>
            </a:bodyPr>
            <a:lstStyle/>
            <a:p>
              <a:pPr algn="ctr"/>
              <a:r>
                <a:rPr lang="en-US" sz="800" dirty="0" smtClean="0">
                  <a:solidFill>
                    <a:srgbClr val="363636"/>
                  </a:solidFill>
                </a:rPr>
                <a:t>0</a:t>
              </a:r>
              <a:endParaRPr lang="en-US" sz="800" dirty="0">
                <a:solidFill>
                  <a:srgbClr val="363636"/>
                </a:solidFill>
              </a:endParaRPr>
            </a:p>
          </p:txBody>
        </p:sp>
        <p:sp>
          <p:nvSpPr>
            <p:cNvPr id="79" name="TextBox 78"/>
            <p:cNvSpPr txBox="1"/>
            <p:nvPr/>
          </p:nvSpPr>
          <p:spPr>
            <a:xfrm>
              <a:off x="555088" y="3454737"/>
              <a:ext cx="300083" cy="215444"/>
            </a:xfrm>
            <a:prstGeom prst="rect">
              <a:avLst/>
            </a:prstGeom>
            <a:noFill/>
          </p:spPr>
          <p:txBody>
            <a:bodyPr wrap="none" rtlCol="0">
              <a:spAutoFit/>
            </a:bodyPr>
            <a:lstStyle/>
            <a:p>
              <a:pPr algn="ctr"/>
              <a:r>
                <a:rPr lang="en-US" sz="800" dirty="0" smtClean="0">
                  <a:solidFill>
                    <a:srgbClr val="363636"/>
                  </a:solidFill>
                </a:rPr>
                <a:t>20</a:t>
              </a:r>
              <a:endParaRPr lang="en-US" sz="800" dirty="0">
                <a:solidFill>
                  <a:srgbClr val="363636"/>
                </a:solidFill>
              </a:endParaRPr>
            </a:p>
          </p:txBody>
        </p:sp>
        <p:sp>
          <p:nvSpPr>
            <p:cNvPr id="81" name="TextBox 80"/>
            <p:cNvSpPr txBox="1"/>
            <p:nvPr/>
          </p:nvSpPr>
          <p:spPr>
            <a:xfrm>
              <a:off x="555088" y="3192691"/>
              <a:ext cx="300083" cy="215444"/>
            </a:xfrm>
            <a:prstGeom prst="rect">
              <a:avLst/>
            </a:prstGeom>
            <a:noFill/>
          </p:spPr>
          <p:txBody>
            <a:bodyPr wrap="none" rtlCol="0">
              <a:spAutoFit/>
            </a:bodyPr>
            <a:lstStyle/>
            <a:p>
              <a:pPr algn="ctr"/>
              <a:r>
                <a:rPr lang="en-US" sz="800" dirty="0" smtClean="0">
                  <a:solidFill>
                    <a:srgbClr val="363636"/>
                  </a:solidFill>
                </a:rPr>
                <a:t>40</a:t>
              </a:r>
              <a:endParaRPr lang="en-US" sz="800" dirty="0">
                <a:solidFill>
                  <a:srgbClr val="363636"/>
                </a:solidFill>
              </a:endParaRPr>
            </a:p>
          </p:txBody>
        </p:sp>
        <p:sp>
          <p:nvSpPr>
            <p:cNvPr id="83" name="TextBox 82"/>
            <p:cNvSpPr txBox="1"/>
            <p:nvPr/>
          </p:nvSpPr>
          <p:spPr>
            <a:xfrm>
              <a:off x="555088" y="2930645"/>
              <a:ext cx="300083" cy="215444"/>
            </a:xfrm>
            <a:prstGeom prst="rect">
              <a:avLst/>
            </a:prstGeom>
            <a:noFill/>
          </p:spPr>
          <p:txBody>
            <a:bodyPr wrap="none" rtlCol="0">
              <a:spAutoFit/>
            </a:bodyPr>
            <a:lstStyle/>
            <a:p>
              <a:pPr algn="ctr"/>
              <a:r>
                <a:rPr lang="en-US" sz="800" dirty="0" smtClean="0">
                  <a:solidFill>
                    <a:srgbClr val="363636"/>
                  </a:solidFill>
                </a:rPr>
                <a:t>60</a:t>
              </a:r>
              <a:endParaRPr lang="en-US" sz="800" dirty="0">
                <a:solidFill>
                  <a:srgbClr val="363636"/>
                </a:solidFill>
              </a:endParaRPr>
            </a:p>
          </p:txBody>
        </p:sp>
        <p:sp>
          <p:nvSpPr>
            <p:cNvPr id="85" name="TextBox 84"/>
            <p:cNvSpPr txBox="1"/>
            <p:nvPr/>
          </p:nvSpPr>
          <p:spPr>
            <a:xfrm>
              <a:off x="555088" y="2668599"/>
              <a:ext cx="300083" cy="215444"/>
            </a:xfrm>
            <a:prstGeom prst="rect">
              <a:avLst/>
            </a:prstGeom>
            <a:noFill/>
          </p:spPr>
          <p:txBody>
            <a:bodyPr wrap="none" rtlCol="0">
              <a:spAutoFit/>
            </a:bodyPr>
            <a:lstStyle/>
            <a:p>
              <a:pPr algn="ctr"/>
              <a:r>
                <a:rPr lang="en-US" sz="800" dirty="0" smtClean="0">
                  <a:solidFill>
                    <a:srgbClr val="363636"/>
                  </a:solidFill>
                </a:rPr>
                <a:t>80</a:t>
              </a:r>
              <a:endParaRPr lang="en-US" sz="800" dirty="0">
                <a:solidFill>
                  <a:srgbClr val="363636"/>
                </a:solidFill>
              </a:endParaRPr>
            </a:p>
          </p:txBody>
        </p:sp>
        <p:cxnSp>
          <p:nvCxnSpPr>
            <p:cNvPr id="87" name="Straight Connector 86"/>
            <p:cNvCxnSpPr/>
            <p:nvPr/>
          </p:nvCxnSpPr>
          <p:spPr>
            <a:xfrm flipH="1">
              <a:off x="786242" y="2498418"/>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786242" y="2628697"/>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86242" y="2758976"/>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242" y="2889255"/>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786242" y="3019534"/>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86242" y="3149813"/>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786242" y="3280092"/>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786242" y="3410371"/>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786242" y="3540650"/>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786242" y="3670929"/>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786242" y="3801204"/>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563817" y="3942736"/>
              <a:ext cx="838691" cy="230832"/>
            </a:xfrm>
            <a:prstGeom prst="rect">
              <a:avLst/>
            </a:prstGeom>
            <a:noFill/>
          </p:spPr>
          <p:txBody>
            <a:bodyPr wrap="none" rtlCol="0">
              <a:spAutoFit/>
            </a:bodyPr>
            <a:lstStyle/>
            <a:p>
              <a:pPr algn="ctr"/>
              <a:r>
                <a:rPr lang="en-US" sz="900" dirty="0" smtClean="0">
                  <a:solidFill>
                    <a:srgbClr val="363636"/>
                  </a:solidFill>
                </a:rPr>
                <a:t>OS (months)</a:t>
              </a:r>
              <a:endParaRPr lang="en-US" sz="900" dirty="0">
                <a:solidFill>
                  <a:srgbClr val="363636"/>
                </a:solidFill>
              </a:endParaRPr>
            </a:p>
          </p:txBody>
        </p:sp>
        <p:sp>
          <p:nvSpPr>
            <p:cNvPr id="99" name="TextBox 98"/>
            <p:cNvSpPr txBox="1"/>
            <p:nvPr/>
          </p:nvSpPr>
          <p:spPr>
            <a:xfrm>
              <a:off x="705129" y="3824506"/>
              <a:ext cx="242374" cy="215444"/>
            </a:xfrm>
            <a:prstGeom prst="rect">
              <a:avLst/>
            </a:prstGeom>
            <a:noFill/>
          </p:spPr>
          <p:txBody>
            <a:bodyPr wrap="none" rtlCol="0">
              <a:spAutoFit/>
            </a:bodyPr>
            <a:lstStyle/>
            <a:p>
              <a:pPr algn="ctr"/>
              <a:r>
                <a:rPr lang="en-US" sz="800" dirty="0" smtClean="0">
                  <a:solidFill>
                    <a:srgbClr val="363636"/>
                  </a:solidFill>
                </a:rPr>
                <a:t>0</a:t>
              </a:r>
              <a:endParaRPr lang="en-US" sz="800" dirty="0">
                <a:solidFill>
                  <a:srgbClr val="363636"/>
                </a:solidFill>
              </a:endParaRPr>
            </a:p>
          </p:txBody>
        </p:sp>
        <p:cxnSp>
          <p:nvCxnSpPr>
            <p:cNvPr id="100" name="Straight Connector 99"/>
            <p:cNvCxnSpPr/>
            <p:nvPr/>
          </p:nvCxnSpPr>
          <p:spPr>
            <a:xfrm>
              <a:off x="826316"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019243"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212170"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405097"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598024"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90951"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983878"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176805"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9732"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562659"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755586"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948513"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141441"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062868" y="3824506"/>
              <a:ext cx="300083" cy="215444"/>
            </a:xfrm>
            <a:prstGeom prst="rect">
              <a:avLst/>
            </a:prstGeom>
            <a:noFill/>
          </p:spPr>
          <p:txBody>
            <a:bodyPr wrap="none" rtlCol="0">
              <a:spAutoFit/>
            </a:bodyPr>
            <a:lstStyle/>
            <a:p>
              <a:pPr algn="ctr"/>
              <a:r>
                <a:rPr lang="en-US" sz="800" dirty="0" smtClean="0">
                  <a:solidFill>
                    <a:srgbClr val="363636"/>
                  </a:solidFill>
                </a:rPr>
                <a:t>10</a:t>
              </a:r>
              <a:endParaRPr lang="en-US" sz="800" dirty="0">
                <a:solidFill>
                  <a:srgbClr val="363636"/>
                </a:solidFill>
              </a:endParaRPr>
            </a:p>
          </p:txBody>
        </p:sp>
        <p:sp>
          <p:nvSpPr>
            <p:cNvPr id="116" name="TextBox 115"/>
            <p:cNvSpPr txBox="1"/>
            <p:nvPr/>
          </p:nvSpPr>
          <p:spPr>
            <a:xfrm>
              <a:off x="1448722" y="3824506"/>
              <a:ext cx="300083" cy="215444"/>
            </a:xfrm>
            <a:prstGeom prst="rect">
              <a:avLst/>
            </a:prstGeom>
            <a:noFill/>
          </p:spPr>
          <p:txBody>
            <a:bodyPr wrap="none" rtlCol="0">
              <a:spAutoFit/>
            </a:bodyPr>
            <a:lstStyle/>
            <a:p>
              <a:pPr algn="ctr"/>
              <a:r>
                <a:rPr lang="en-US" sz="800" dirty="0" smtClean="0">
                  <a:solidFill>
                    <a:srgbClr val="363636"/>
                  </a:solidFill>
                </a:rPr>
                <a:t>20</a:t>
              </a:r>
              <a:endParaRPr lang="en-US" sz="800" dirty="0">
                <a:solidFill>
                  <a:srgbClr val="363636"/>
                </a:solidFill>
              </a:endParaRPr>
            </a:p>
          </p:txBody>
        </p:sp>
        <p:sp>
          <p:nvSpPr>
            <p:cNvPr id="118" name="TextBox 117"/>
            <p:cNvSpPr txBox="1"/>
            <p:nvPr/>
          </p:nvSpPr>
          <p:spPr>
            <a:xfrm>
              <a:off x="1833837" y="3824506"/>
              <a:ext cx="300083" cy="215444"/>
            </a:xfrm>
            <a:prstGeom prst="rect">
              <a:avLst/>
            </a:prstGeom>
            <a:noFill/>
          </p:spPr>
          <p:txBody>
            <a:bodyPr wrap="none" rtlCol="0">
              <a:spAutoFit/>
            </a:bodyPr>
            <a:lstStyle/>
            <a:p>
              <a:pPr algn="ctr"/>
              <a:r>
                <a:rPr lang="en-US" sz="800" dirty="0" smtClean="0">
                  <a:solidFill>
                    <a:srgbClr val="363636"/>
                  </a:solidFill>
                </a:rPr>
                <a:t>30</a:t>
              </a:r>
              <a:endParaRPr lang="en-US" sz="800" dirty="0">
                <a:solidFill>
                  <a:srgbClr val="363636"/>
                </a:solidFill>
              </a:endParaRPr>
            </a:p>
          </p:txBody>
        </p:sp>
        <p:sp>
          <p:nvSpPr>
            <p:cNvPr id="120" name="TextBox 119"/>
            <p:cNvSpPr txBox="1"/>
            <p:nvPr/>
          </p:nvSpPr>
          <p:spPr>
            <a:xfrm>
              <a:off x="2219691" y="3824506"/>
              <a:ext cx="300083" cy="215444"/>
            </a:xfrm>
            <a:prstGeom prst="rect">
              <a:avLst/>
            </a:prstGeom>
            <a:noFill/>
          </p:spPr>
          <p:txBody>
            <a:bodyPr wrap="none" rtlCol="0">
              <a:spAutoFit/>
            </a:bodyPr>
            <a:lstStyle/>
            <a:p>
              <a:pPr algn="ctr"/>
              <a:r>
                <a:rPr lang="en-US" sz="800" dirty="0" smtClean="0">
                  <a:solidFill>
                    <a:srgbClr val="363636"/>
                  </a:solidFill>
                </a:rPr>
                <a:t>40</a:t>
              </a:r>
              <a:endParaRPr lang="en-US" sz="800" dirty="0">
                <a:solidFill>
                  <a:srgbClr val="363636"/>
                </a:solidFill>
              </a:endParaRPr>
            </a:p>
          </p:txBody>
        </p:sp>
        <p:sp>
          <p:nvSpPr>
            <p:cNvPr id="122" name="TextBox 121"/>
            <p:cNvSpPr txBox="1"/>
            <p:nvPr/>
          </p:nvSpPr>
          <p:spPr>
            <a:xfrm>
              <a:off x="2605545" y="3824506"/>
              <a:ext cx="300083" cy="215444"/>
            </a:xfrm>
            <a:prstGeom prst="rect">
              <a:avLst/>
            </a:prstGeom>
            <a:noFill/>
          </p:spPr>
          <p:txBody>
            <a:bodyPr wrap="none" rtlCol="0">
              <a:spAutoFit/>
            </a:bodyPr>
            <a:lstStyle/>
            <a:p>
              <a:pPr algn="ctr"/>
              <a:r>
                <a:rPr lang="en-US" sz="800" dirty="0" smtClean="0">
                  <a:solidFill>
                    <a:srgbClr val="363636"/>
                  </a:solidFill>
                </a:rPr>
                <a:t>50</a:t>
              </a:r>
              <a:endParaRPr lang="en-US" sz="800" dirty="0">
                <a:solidFill>
                  <a:srgbClr val="363636"/>
                </a:solidFill>
              </a:endParaRPr>
            </a:p>
          </p:txBody>
        </p:sp>
        <p:sp>
          <p:nvSpPr>
            <p:cNvPr id="124" name="TextBox 123"/>
            <p:cNvSpPr txBox="1"/>
            <p:nvPr/>
          </p:nvSpPr>
          <p:spPr>
            <a:xfrm>
              <a:off x="2991400" y="3824506"/>
              <a:ext cx="300083" cy="215444"/>
            </a:xfrm>
            <a:prstGeom prst="rect">
              <a:avLst/>
            </a:prstGeom>
            <a:noFill/>
          </p:spPr>
          <p:txBody>
            <a:bodyPr wrap="none" rtlCol="0">
              <a:spAutoFit/>
            </a:bodyPr>
            <a:lstStyle/>
            <a:p>
              <a:pPr algn="ctr"/>
              <a:r>
                <a:rPr lang="en-US" sz="800" dirty="0" smtClean="0">
                  <a:solidFill>
                    <a:srgbClr val="363636"/>
                  </a:solidFill>
                </a:rPr>
                <a:t>60</a:t>
              </a:r>
              <a:endParaRPr lang="en-US" sz="800" dirty="0">
                <a:solidFill>
                  <a:srgbClr val="363636"/>
                </a:solidFill>
              </a:endParaRPr>
            </a:p>
          </p:txBody>
        </p:sp>
      </p:grpSp>
      <p:graphicFrame>
        <p:nvGraphicFramePr>
          <p:cNvPr id="125" name="Table 124"/>
          <p:cNvGraphicFramePr>
            <a:graphicFrameLocks noGrp="1"/>
          </p:cNvGraphicFramePr>
          <p:nvPr>
            <p:extLst>
              <p:ext uri="{D42A27DB-BD31-4B8C-83A1-F6EECF244321}">
                <p14:modId xmlns:p14="http://schemas.microsoft.com/office/powerpoint/2010/main" val="2917812490"/>
              </p:ext>
            </p:extLst>
          </p:nvPr>
        </p:nvGraphicFramePr>
        <p:xfrm>
          <a:off x="4559536" y="2006998"/>
          <a:ext cx="1502603" cy="470952"/>
        </p:xfrm>
        <a:graphic>
          <a:graphicData uri="http://schemas.openxmlformats.org/drawingml/2006/table">
            <a:tbl>
              <a:tblPr firstRow="1" bandRow="1">
                <a:tableStyleId>{5C22544A-7EE6-4342-B048-85BDC9FD1C3A}</a:tableStyleId>
              </a:tblPr>
              <a:tblGrid>
                <a:gridCol w="528292"/>
                <a:gridCol w="369578"/>
                <a:gridCol w="357828"/>
                <a:gridCol w="246905"/>
              </a:tblGrid>
              <a:tr h="71608">
                <a:tc gridSpan="4">
                  <a:txBody>
                    <a:bodyPr/>
                    <a:lstStyle/>
                    <a:p>
                      <a:pPr algn="ctr"/>
                      <a:r>
                        <a:rPr lang="en-US" sz="600" spc="-40" baseline="0" dirty="0" smtClean="0">
                          <a:solidFill>
                            <a:schemeClr val="tx2"/>
                          </a:solidFill>
                        </a:rPr>
                        <a:t>Median OS</a:t>
                      </a:r>
                      <a:endParaRPr lang="en-US" sz="600" spc="-40" baseline="0" dirty="0">
                        <a:solidFill>
                          <a:schemeClr val="tx2"/>
                        </a:solidFill>
                      </a:endParaRPr>
                    </a:p>
                  </a:txBody>
                  <a:tcPr marT="0" marB="0" anchor="ctr">
                    <a:lnL w="12700" cmpd="sng">
                      <a:noFill/>
                    </a:lnL>
                    <a:lnR w="12700" cmpd="sng">
                      <a:noFill/>
                    </a:lnR>
                    <a:lnT w="12700" cmpd="sng">
                      <a:noFill/>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05192">
                <a:tc>
                  <a:txBody>
                    <a:bodyPr/>
                    <a:lstStyle/>
                    <a:p>
                      <a:pPr algn="l"/>
                      <a:r>
                        <a:rPr lang="en-US" sz="600" spc="-40" baseline="0" dirty="0" smtClean="0">
                          <a:solidFill>
                            <a:schemeClr val="tx2"/>
                          </a:solidFill>
                        </a:rPr>
                        <a:t>  Response status</a:t>
                      </a:r>
                      <a:endParaRPr lang="en-US" sz="600" spc="-40" baseline="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spc="-40" baseline="0" dirty="0" smtClean="0">
                          <a:solidFill>
                            <a:schemeClr val="tx2"/>
                          </a:solidFill>
                        </a:rPr>
                        <a:t>Median</a:t>
                      </a:r>
                      <a:endParaRPr lang="en-US" sz="600" spc="-40" baseline="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spc="-40" baseline="0" dirty="0" smtClean="0">
                          <a:solidFill>
                            <a:schemeClr val="tx2"/>
                          </a:solidFill>
                        </a:rPr>
                        <a:t>95% </a:t>
                      </a:r>
                      <a:r>
                        <a:rPr lang="en-US" sz="600" spc="-40" baseline="0" dirty="0" err="1" smtClean="0">
                          <a:solidFill>
                            <a:schemeClr val="tx2"/>
                          </a:solidFill>
                        </a:rPr>
                        <a:t>Cl</a:t>
                      </a:r>
                      <a:endParaRPr lang="en-US" sz="600" spc="-40" baseline="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i="0" spc="-40" baseline="0" dirty="0" smtClean="0">
                          <a:solidFill>
                            <a:schemeClr val="tx2"/>
                          </a:solidFill>
                        </a:rPr>
                        <a:t>p</a:t>
                      </a:r>
                      <a:endParaRPr lang="en-US" sz="600" i="0" spc="-40" baseline="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83526">
                <a:tc>
                  <a:txBody>
                    <a:bodyPr/>
                    <a:lstStyle/>
                    <a:p>
                      <a:r>
                        <a:rPr lang="en-US" sz="600" spc="-40" baseline="0" dirty="0" smtClean="0">
                          <a:solidFill>
                            <a:schemeClr val="tx1"/>
                          </a:solidFill>
                        </a:rPr>
                        <a:t>     CR/PR</a:t>
                      </a:r>
                      <a:endParaRPr lang="en-US" sz="600" spc="-40" baseline="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23.8</a:t>
                      </a:r>
                      <a:endParaRPr lang="en-US" sz="600" spc="-40" baseline="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22.4, 25.5</a:t>
                      </a:r>
                      <a:endParaRPr lang="en-US" sz="600" spc="-40" baseline="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i="1" spc="-40" baseline="0" dirty="0" smtClean="0">
                          <a:solidFill>
                            <a:schemeClr val="tx1"/>
                          </a:solidFill>
                        </a:rPr>
                        <a:t>ref</a:t>
                      </a:r>
                      <a:endParaRPr lang="en-US" sz="600" i="1" spc="-40" baseline="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0710">
                <a:tc>
                  <a:txBody>
                    <a:bodyPr/>
                    <a:lstStyle/>
                    <a:p>
                      <a:r>
                        <a:rPr lang="en-US" sz="600" spc="-40" baseline="0" dirty="0" smtClean="0">
                          <a:solidFill>
                            <a:schemeClr val="tx1"/>
                          </a:solidFill>
                        </a:rPr>
                        <a:t>     SD</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17.5</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16.2, 18.9</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&lt;0.0001</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0710">
                <a:tc>
                  <a:txBody>
                    <a:bodyPr/>
                    <a:lstStyle/>
                    <a:p>
                      <a:r>
                        <a:rPr lang="en-US" sz="600" spc="-40" baseline="0" dirty="0" smtClean="0">
                          <a:solidFill>
                            <a:schemeClr val="tx1"/>
                          </a:solidFill>
                        </a:rPr>
                        <a:t>     PD</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5.1</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3.6, 6.9</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&lt;0.0001</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126" name="Freeform 125"/>
          <p:cNvSpPr/>
          <p:nvPr/>
        </p:nvSpPr>
        <p:spPr>
          <a:xfrm>
            <a:off x="3747454" y="2006580"/>
            <a:ext cx="2286000" cy="1088823"/>
          </a:xfrm>
          <a:custGeom>
            <a:avLst/>
            <a:gdLst>
              <a:gd name="connsiteX0" fmla="*/ 0 w 2286000"/>
              <a:gd name="connsiteY0" fmla="*/ 0 h 1088823"/>
              <a:gd name="connsiteX1" fmla="*/ 55499 w 2286000"/>
              <a:gd name="connsiteY1" fmla="*/ 0 h 1088823"/>
              <a:gd name="connsiteX2" fmla="*/ 55499 w 2286000"/>
              <a:gd name="connsiteY2" fmla="*/ 15856 h 1088823"/>
              <a:gd name="connsiteX3" fmla="*/ 95140 w 2286000"/>
              <a:gd name="connsiteY3" fmla="*/ 15856 h 1088823"/>
              <a:gd name="connsiteX4" fmla="*/ 105711 w 2286000"/>
              <a:gd name="connsiteY4" fmla="*/ 15856 h 1088823"/>
              <a:gd name="connsiteX5" fmla="*/ 105711 w 2286000"/>
              <a:gd name="connsiteY5" fmla="*/ 15856 h 1088823"/>
              <a:gd name="connsiteX6" fmla="*/ 145353 w 2286000"/>
              <a:gd name="connsiteY6" fmla="*/ 26428 h 1088823"/>
              <a:gd name="connsiteX7" fmla="*/ 163852 w 2286000"/>
              <a:gd name="connsiteY7" fmla="*/ 34356 h 1088823"/>
              <a:gd name="connsiteX8" fmla="*/ 174423 w 2286000"/>
              <a:gd name="connsiteY8" fmla="*/ 42284 h 1088823"/>
              <a:gd name="connsiteX9" fmla="*/ 179709 w 2286000"/>
              <a:gd name="connsiteY9" fmla="*/ 47570 h 1088823"/>
              <a:gd name="connsiteX10" fmla="*/ 214065 w 2286000"/>
              <a:gd name="connsiteY10" fmla="*/ 47570 h 1088823"/>
              <a:gd name="connsiteX11" fmla="*/ 214065 w 2286000"/>
              <a:gd name="connsiteY11" fmla="*/ 60784 h 1088823"/>
              <a:gd name="connsiteX12" fmla="*/ 229922 w 2286000"/>
              <a:gd name="connsiteY12" fmla="*/ 68712 h 1088823"/>
              <a:gd name="connsiteX13" fmla="*/ 251064 w 2286000"/>
              <a:gd name="connsiteY13" fmla="*/ 87211 h 1088823"/>
              <a:gd name="connsiteX14" fmla="*/ 269563 w 2286000"/>
              <a:gd name="connsiteY14" fmla="*/ 100425 h 1088823"/>
              <a:gd name="connsiteX15" fmla="*/ 301277 w 2286000"/>
              <a:gd name="connsiteY15" fmla="*/ 124210 h 1088823"/>
              <a:gd name="connsiteX16" fmla="*/ 322419 w 2286000"/>
              <a:gd name="connsiteY16" fmla="*/ 145352 h 1088823"/>
              <a:gd name="connsiteX17" fmla="*/ 354132 w 2286000"/>
              <a:gd name="connsiteY17" fmla="*/ 174423 h 1088823"/>
              <a:gd name="connsiteX18" fmla="*/ 375274 w 2286000"/>
              <a:gd name="connsiteY18" fmla="*/ 198208 h 1088823"/>
              <a:gd name="connsiteX19" fmla="*/ 391131 w 2286000"/>
              <a:gd name="connsiteY19" fmla="*/ 214065 h 1088823"/>
              <a:gd name="connsiteX20" fmla="*/ 420201 w 2286000"/>
              <a:gd name="connsiteY20" fmla="*/ 214065 h 1088823"/>
              <a:gd name="connsiteX21" fmla="*/ 425486 w 2286000"/>
              <a:gd name="connsiteY21" fmla="*/ 219350 h 1088823"/>
              <a:gd name="connsiteX22" fmla="*/ 425486 w 2286000"/>
              <a:gd name="connsiteY22" fmla="*/ 219350 h 1088823"/>
              <a:gd name="connsiteX23" fmla="*/ 446629 w 2286000"/>
              <a:gd name="connsiteY23" fmla="*/ 237850 h 1088823"/>
              <a:gd name="connsiteX24" fmla="*/ 462486 w 2286000"/>
              <a:gd name="connsiteY24" fmla="*/ 261635 h 1088823"/>
              <a:gd name="connsiteX25" fmla="*/ 488914 w 2286000"/>
              <a:gd name="connsiteY25" fmla="*/ 269563 h 1088823"/>
              <a:gd name="connsiteX26" fmla="*/ 515341 w 2286000"/>
              <a:gd name="connsiteY26" fmla="*/ 309204 h 1088823"/>
              <a:gd name="connsiteX27" fmla="*/ 552340 w 2286000"/>
              <a:gd name="connsiteY27" fmla="*/ 343561 h 1088823"/>
              <a:gd name="connsiteX28" fmla="*/ 576125 w 2286000"/>
              <a:gd name="connsiteY28" fmla="*/ 375274 h 1088823"/>
              <a:gd name="connsiteX29" fmla="*/ 602553 w 2286000"/>
              <a:gd name="connsiteY29" fmla="*/ 401702 h 1088823"/>
              <a:gd name="connsiteX30" fmla="*/ 623695 w 2286000"/>
              <a:gd name="connsiteY30" fmla="*/ 414915 h 1088823"/>
              <a:gd name="connsiteX31" fmla="*/ 644837 w 2286000"/>
              <a:gd name="connsiteY31" fmla="*/ 420201 h 1088823"/>
              <a:gd name="connsiteX32" fmla="*/ 665980 w 2286000"/>
              <a:gd name="connsiteY32" fmla="*/ 433415 h 1088823"/>
              <a:gd name="connsiteX33" fmla="*/ 679193 w 2286000"/>
              <a:gd name="connsiteY33" fmla="*/ 443986 h 1088823"/>
              <a:gd name="connsiteX34" fmla="*/ 697693 w 2286000"/>
              <a:gd name="connsiteY34" fmla="*/ 459843 h 1088823"/>
              <a:gd name="connsiteX35" fmla="*/ 721478 w 2286000"/>
              <a:gd name="connsiteY35" fmla="*/ 488913 h 1088823"/>
              <a:gd name="connsiteX36" fmla="*/ 761119 w 2286000"/>
              <a:gd name="connsiteY36" fmla="*/ 525912 h 1088823"/>
              <a:gd name="connsiteX37" fmla="*/ 795475 w 2286000"/>
              <a:gd name="connsiteY37" fmla="*/ 552340 h 1088823"/>
              <a:gd name="connsiteX38" fmla="*/ 819260 w 2286000"/>
              <a:gd name="connsiteY38" fmla="*/ 578767 h 1088823"/>
              <a:gd name="connsiteX39" fmla="*/ 837760 w 2286000"/>
              <a:gd name="connsiteY39" fmla="*/ 586696 h 1088823"/>
              <a:gd name="connsiteX40" fmla="*/ 856259 w 2286000"/>
              <a:gd name="connsiteY40" fmla="*/ 597267 h 1088823"/>
              <a:gd name="connsiteX41" fmla="*/ 869473 w 2286000"/>
              <a:gd name="connsiteY41" fmla="*/ 615766 h 1088823"/>
              <a:gd name="connsiteX42" fmla="*/ 880044 w 2286000"/>
              <a:gd name="connsiteY42" fmla="*/ 639551 h 1088823"/>
              <a:gd name="connsiteX43" fmla="*/ 893258 w 2286000"/>
              <a:gd name="connsiteY43" fmla="*/ 644837 h 1088823"/>
              <a:gd name="connsiteX44" fmla="*/ 901186 w 2286000"/>
              <a:gd name="connsiteY44" fmla="*/ 644837 h 1088823"/>
              <a:gd name="connsiteX45" fmla="*/ 901186 w 2286000"/>
              <a:gd name="connsiteY45" fmla="*/ 644837 h 1088823"/>
              <a:gd name="connsiteX46" fmla="*/ 924971 w 2286000"/>
              <a:gd name="connsiteY46" fmla="*/ 681836 h 1088823"/>
              <a:gd name="connsiteX47" fmla="*/ 938185 w 2286000"/>
              <a:gd name="connsiteY47" fmla="*/ 702978 h 1088823"/>
              <a:gd name="connsiteX48" fmla="*/ 959328 w 2286000"/>
              <a:gd name="connsiteY48" fmla="*/ 716192 h 1088823"/>
              <a:gd name="connsiteX49" fmla="*/ 985755 w 2286000"/>
              <a:gd name="connsiteY49" fmla="*/ 734691 h 1088823"/>
              <a:gd name="connsiteX50" fmla="*/ 1009540 w 2286000"/>
              <a:gd name="connsiteY50" fmla="*/ 745262 h 1088823"/>
              <a:gd name="connsiteX51" fmla="*/ 1028040 w 2286000"/>
              <a:gd name="connsiteY51" fmla="*/ 758476 h 1088823"/>
              <a:gd name="connsiteX52" fmla="*/ 1033325 w 2286000"/>
              <a:gd name="connsiteY52" fmla="*/ 766404 h 1088823"/>
              <a:gd name="connsiteX53" fmla="*/ 1059753 w 2286000"/>
              <a:gd name="connsiteY53" fmla="*/ 771690 h 1088823"/>
              <a:gd name="connsiteX54" fmla="*/ 1067681 w 2286000"/>
              <a:gd name="connsiteY54" fmla="*/ 774333 h 1088823"/>
              <a:gd name="connsiteX55" fmla="*/ 1075610 w 2286000"/>
              <a:gd name="connsiteY55" fmla="*/ 787547 h 1088823"/>
              <a:gd name="connsiteX56" fmla="*/ 1080895 w 2286000"/>
              <a:gd name="connsiteY56" fmla="*/ 795475 h 1088823"/>
              <a:gd name="connsiteX57" fmla="*/ 1102037 w 2286000"/>
              <a:gd name="connsiteY57" fmla="*/ 803403 h 1088823"/>
              <a:gd name="connsiteX58" fmla="*/ 1128465 w 2286000"/>
              <a:gd name="connsiteY58" fmla="*/ 803403 h 1088823"/>
              <a:gd name="connsiteX59" fmla="*/ 1165464 w 2286000"/>
              <a:gd name="connsiteY59" fmla="*/ 835117 h 1088823"/>
              <a:gd name="connsiteX60" fmla="*/ 1186606 w 2286000"/>
              <a:gd name="connsiteY60" fmla="*/ 853616 h 1088823"/>
              <a:gd name="connsiteX61" fmla="*/ 1215677 w 2286000"/>
              <a:gd name="connsiteY61" fmla="*/ 874758 h 1088823"/>
              <a:gd name="connsiteX62" fmla="*/ 1239462 w 2286000"/>
              <a:gd name="connsiteY62" fmla="*/ 887972 h 1088823"/>
              <a:gd name="connsiteX63" fmla="*/ 1287032 w 2286000"/>
              <a:gd name="connsiteY63" fmla="*/ 901186 h 1088823"/>
              <a:gd name="connsiteX64" fmla="*/ 1334601 w 2286000"/>
              <a:gd name="connsiteY64" fmla="*/ 906472 h 1088823"/>
              <a:gd name="connsiteX65" fmla="*/ 1337244 w 2286000"/>
              <a:gd name="connsiteY65" fmla="*/ 922328 h 1088823"/>
              <a:gd name="connsiteX66" fmla="*/ 1361029 w 2286000"/>
              <a:gd name="connsiteY66" fmla="*/ 922328 h 1088823"/>
              <a:gd name="connsiteX67" fmla="*/ 1361029 w 2286000"/>
              <a:gd name="connsiteY67" fmla="*/ 927614 h 1088823"/>
              <a:gd name="connsiteX68" fmla="*/ 1382171 w 2286000"/>
              <a:gd name="connsiteY68" fmla="*/ 927614 h 1088823"/>
              <a:gd name="connsiteX69" fmla="*/ 1382171 w 2286000"/>
              <a:gd name="connsiteY69" fmla="*/ 940828 h 1088823"/>
              <a:gd name="connsiteX70" fmla="*/ 1424456 w 2286000"/>
              <a:gd name="connsiteY70" fmla="*/ 940828 h 1088823"/>
              <a:gd name="connsiteX71" fmla="*/ 1440312 w 2286000"/>
              <a:gd name="connsiteY71" fmla="*/ 940828 h 1088823"/>
              <a:gd name="connsiteX72" fmla="*/ 1440312 w 2286000"/>
              <a:gd name="connsiteY72" fmla="*/ 948756 h 1088823"/>
              <a:gd name="connsiteX73" fmla="*/ 1464097 w 2286000"/>
              <a:gd name="connsiteY73" fmla="*/ 948756 h 1088823"/>
              <a:gd name="connsiteX74" fmla="*/ 1490525 w 2286000"/>
              <a:gd name="connsiteY74" fmla="*/ 948756 h 1088823"/>
              <a:gd name="connsiteX75" fmla="*/ 1490525 w 2286000"/>
              <a:gd name="connsiteY75" fmla="*/ 961970 h 1088823"/>
              <a:gd name="connsiteX76" fmla="*/ 1509025 w 2286000"/>
              <a:gd name="connsiteY76" fmla="*/ 961970 h 1088823"/>
              <a:gd name="connsiteX77" fmla="*/ 1509025 w 2286000"/>
              <a:gd name="connsiteY77" fmla="*/ 975184 h 1088823"/>
              <a:gd name="connsiteX78" fmla="*/ 1530167 w 2286000"/>
              <a:gd name="connsiteY78" fmla="*/ 975184 h 1088823"/>
              <a:gd name="connsiteX79" fmla="*/ 1530167 w 2286000"/>
              <a:gd name="connsiteY79" fmla="*/ 983112 h 1088823"/>
              <a:gd name="connsiteX80" fmla="*/ 1654377 w 2286000"/>
              <a:gd name="connsiteY80" fmla="*/ 983112 h 1088823"/>
              <a:gd name="connsiteX81" fmla="*/ 1654377 w 2286000"/>
              <a:gd name="connsiteY81" fmla="*/ 1014825 h 1088823"/>
              <a:gd name="connsiteX82" fmla="*/ 1715161 w 2286000"/>
              <a:gd name="connsiteY82" fmla="*/ 1014825 h 1088823"/>
              <a:gd name="connsiteX83" fmla="*/ 1715161 w 2286000"/>
              <a:gd name="connsiteY83" fmla="*/ 1033325 h 1088823"/>
              <a:gd name="connsiteX84" fmla="*/ 1765374 w 2286000"/>
              <a:gd name="connsiteY84" fmla="*/ 1033325 h 1088823"/>
              <a:gd name="connsiteX85" fmla="*/ 1765374 w 2286000"/>
              <a:gd name="connsiteY85" fmla="*/ 1049181 h 1088823"/>
              <a:gd name="connsiteX86" fmla="*/ 2093078 w 2286000"/>
              <a:gd name="connsiteY86" fmla="*/ 1049181 h 1088823"/>
              <a:gd name="connsiteX87" fmla="*/ 2093078 w 2286000"/>
              <a:gd name="connsiteY87" fmla="*/ 1088823 h 1088823"/>
              <a:gd name="connsiteX88" fmla="*/ 2286000 w 2286000"/>
              <a:gd name="connsiteY88" fmla="*/ 1088823 h 108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286000" h="1088823">
                <a:moveTo>
                  <a:pt x="0" y="0"/>
                </a:moveTo>
                <a:lnTo>
                  <a:pt x="55499" y="0"/>
                </a:lnTo>
                <a:lnTo>
                  <a:pt x="55499" y="15856"/>
                </a:lnTo>
                <a:lnTo>
                  <a:pt x="95140" y="15856"/>
                </a:lnTo>
                <a:lnTo>
                  <a:pt x="105711" y="15856"/>
                </a:lnTo>
                <a:lnTo>
                  <a:pt x="105711" y="15856"/>
                </a:lnTo>
                <a:lnTo>
                  <a:pt x="145353" y="26428"/>
                </a:lnTo>
                <a:lnTo>
                  <a:pt x="163852" y="34356"/>
                </a:lnTo>
                <a:lnTo>
                  <a:pt x="174423" y="42284"/>
                </a:lnTo>
                <a:lnTo>
                  <a:pt x="179709" y="47570"/>
                </a:lnTo>
                <a:lnTo>
                  <a:pt x="214065" y="47570"/>
                </a:lnTo>
                <a:lnTo>
                  <a:pt x="214065" y="60784"/>
                </a:lnTo>
                <a:lnTo>
                  <a:pt x="229922" y="68712"/>
                </a:lnTo>
                <a:lnTo>
                  <a:pt x="251064" y="87211"/>
                </a:lnTo>
                <a:lnTo>
                  <a:pt x="269563" y="100425"/>
                </a:lnTo>
                <a:lnTo>
                  <a:pt x="301277" y="124210"/>
                </a:lnTo>
                <a:lnTo>
                  <a:pt x="322419" y="145352"/>
                </a:lnTo>
                <a:lnTo>
                  <a:pt x="354132" y="174423"/>
                </a:lnTo>
                <a:lnTo>
                  <a:pt x="375274" y="198208"/>
                </a:lnTo>
                <a:lnTo>
                  <a:pt x="391131" y="214065"/>
                </a:lnTo>
                <a:lnTo>
                  <a:pt x="420201" y="214065"/>
                </a:lnTo>
                <a:lnTo>
                  <a:pt x="425486" y="219350"/>
                </a:lnTo>
                <a:lnTo>
                  <a:pt x="425486" y="219350"/>
                </a:lnTo>
                <a:lnTo>
                  <a:pt x="446629" y="237850"/>
                </a:lnTo>
                <a:lnTo>
                  <a:pt x="462486" y="261635"/>
                </a:lnTo>
                <a:lnTo>
                  <a:pt x="488914" y="269563"/>
                </a:lnTo>
                <a:lnTo>
                  <a:pt x="515341" y="309204"/>
                </a:lnTo>
                <a:lnTo>
                  <a:pt x="552340" y="343561"/>
                </a:lnTo>
                <a:lnTo>
                  <a:pt x="576125" y="375274"/>
                </a:lnTo>
                <a:lnTo>
                  <a:pt x="602553" y="401702"/>
                </a:lnTo>
                <a:lnTo>
                  <a:pt x="623695" y="414915"/>
                </a:lnTo>
                <a:lnTo>
                  <a:pt x="644837" y="420201"/>
                </a:lnTo>
                <a:lnTo>
                  <a:pt x="665980" y="433415"/>
                </a:lnTo>
                <a:lnTo>
                  <a:pt x="679193" y="443986"/>
                </a:lnTo>
                <a:lnTo>
                  <a:pt x="697693" y="459843"/>
                </a:lnTo>
                <a:lnTo>
                  <a:pt x="721478" y="488913"/>
                </a:lnTo>
                <a:lnTo>
                  <a:pt x="761119" y="525912"/>
                </a:lnTo>
                <a:lnTo>
                  <a:pt x="795475" y="552340"/>
                </a:lnTo>
                <a:lnTo>
                  <a:pt x="819260" y="578767"/>
                </a:lnTo>
                <a:lnTo>
                  <a:pt x="837760" y="586696"/>
                </a:lnTo>
                <a:lnTo>
                  <a:pt x="856259" y="597267"/>
                </a:lnTo>
                <a:lnTo>
                  <a:pt x="869473" y="615766"/>
                </a:lnTo>
                <a:lnTo>
                  <a:pt x="880044" y="639551"/>
                </a:lnTo>
                <a:lnTo>
                  <a:pt x="893258" y="644837"/>
                </a:lnTo>
                <a:lnTo>
                  <a:pt x="901186" y="644837"/>
                </a:lnTo>
                <a:lnTo>
                  <a:pt x="901186" y="644837"/>
                </a:lnTo>
                <a:lnTo>
                  <a:pt x="924971" y="681836"/>
                </a:lnTo>
                <a:lnTo>
                  <a:pt x="938185" y="702978"/>
                </a:lnTo>
                <a:lnTo>
                  <a:pt x="959328" y="716192"/>
                </a:lnTo>
                <a:lnTo>
                  <a:pt x="985755" y="734691"/>
                </a:lnTo>
                <a:lnTo>
                  <a:pt x="1009540" y="745262"/>
                </a:lnTo>
                <a:lnTo>
                  <a:pt x="1028040" y="758476"/>
                </a:lnTo>
                <a:lnTo>
                  <a:pt x="1033325" y="766404"/>
                </a:lnTo>
                <a:lnTo>
                  <a:pt x="1059753" y="771690"/>
                </a:lnTo>
                <a:lnTo>
                  <a:pt x="1067681" y="774333"/>
                </a:lnTo>
                <a:lnTo>
                  <a:pt x="1075610" y="787547"/>
                </a:lnTo>
                <a:lnTo>
                  <a:pt x="1080895" y="795475"/>
                </a:lnTo>
                <a:lnTo>
                  <a:pt x="1102037" y="803403"/>
                </a:lnTo>
                <a:lnTo>
                  <a:pt x="1128465" y="803403"/>
                </a:lnTo>
                <a:lnTo>
                  <a:pt x="1165464" y="835117"/>
                </a:lnTo>
                <a:lnTo>
                  <a:pt x="1186606" y="853616"/>
                </a:lnTo>
                <a:lnTo>
                  <a:pt x="1215677" y="874758"/>
                </a:lnTo>
                <a:lnTo>
                  <a:pt x="1239462" y="887972"/>
                </a:lnTo>
                <a:lnTo>
                  <a:pt x="1287032" y="901186"/>
                </a:lnTo>
                <a:lnTo>
                  <a:pt x="1334601" y="906472"/>
                </a:lnTo>
                <a:lnTo>
                  <a:pt x="1337244" y="922328"/>
                </a:lnTo>
                <a:lnTo>
                  <a:pt x="1361029" y="922328"/>
                </a:lnTo>
                <a:lnTo>
                  <a:pt x="1361029" y="927614"/>
                </a:lnTo>
                <a:lnTo>
                  <a:pt x="1382171" y="927614"/>
                </a:lnTo>
                <a:lnTo>
                  <a:pt x="1382171" y="940828"/>
                </a:lnTo>
                <a:lnTo>
                  <a:pt x="1424456" y="940828"/>
                </a:lnTo>
                <a:lnTo>
                  <a:pt x="1440312" y="940828"/>
                </a:lnTo>
                <a:lnTo>
                  <a:pt x="1440312" y="948756"/>
                </a:lnTo>
                <a:lnTo>
                  <a:pt x="1464097" y="948756"/>
                </a:lnTo>
                <a:lnTo>
                  <a:pt x="1490525" y="948756"/>
                </a:lnTo>
                <a:lnTo>
                  <a:pt x="1490525" y="961970"/>
                </a:lnTo>
                <a:lnTo>
                  <a:pt x="1509025" y="961970"/>
                </a:lnTo>
                <a:lnTo>
                  <a:pt x="1509025" y="975184"/>
                </a:lnTo>
                <a:lnTo>
                  <a:pt x="1530167" y="975184"/>
                </a:lnTo>
                <a:lnTo>
                  <a:pt x="1530167" y="983112"/>
                </a:lnTo>
                <a:lnTo>
                  <a:pt x="1654377" y="983112"/>
                </a:lnTo>
                <a:lnTo>
                  <a:pt x="1654377" y="1014825"/>
                </a:lnTo>
                <a:lnTo>
                  <a:pt x="1715161" y="1014825"/>
                </a:lnTo>
                <a:lnTo>
                  <a:pt x="1715161" y="1033325"/>
                </a:lnTo>
                <a:lnTo>
                  <a:pt x="1765374" y="1033325"/>
                </a:lnTo>
                <a:lnTo>
                  <a:pt x="1765374" y="1049181"/>
                </a:lnTo>
                <a:lnTo>
                  <a:pt x="2093078" y="1049181"/>
                </a:lnTo>
                <a:lnTo>
                  <a:pt x="2093078" y="1088823"/>
                </a:lnTo>
                <a:lnTo>
                  <a:pt x="2286000" y="1088823"/>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127" name="Freeform 126"/>
          <p:cNvSpPr/>
          <p:nvPr/>
        </p:nvSpPr>
        <p:spPr>
          <a:xfrm>
            <a:off x="3744812" y="2006580"/>
            <a:ext cx="2286000" cy="1189248"/>
          </a:xfrm>
          <a:custGeom>
            <a:avLst/>
            <a:gdLst>
              <a:gd name="connsiteX0" fmla="*/ 0 w 2286000"/>
              <a:gd name="connsiteY0" fmla="*/ 0 h 1189248"/>
              <a:gd name="connsiteX1" fmla="*/ 76640 w 2286000"/>
              <a:gd name="connsiteY1" fmla="*/ 31713 h 1189248"/>
              <a:gd name="connsiteX2" fmla="*/ 105711 w 2286000"/>
              <a:gd name="connsiteY2" fmla="*/ 52855 h 1189248"/>
              <a:gd name="connsiteX3" fmla="*/ 121567 w 2286000"/>
              <a:gd name="connsiteY3" fmla="*/ 68712 h 1189248"/>
              <a:gd name="connsiteX4" fmla="*/ 142709 w 2286000"/>
              <a:gd name="connsiteY4" fmla="*/ 87211 h 1189248"/>
              <a:gd name="connsiteX5" fmla="*/ 166494 w 2286000"/>
              <a:gd name="connsiteY5" fmla="*/ 105711 h 1189248"/>
              <a:gd name="connsiteX6" fmla="*/ 198208 w 2286000"/>
              <a:gd name="connsiteY6" fmla="*/ 142710 h 1189248"/>
              <a:gd name="connsiteX7" fmla="*/ 216707 w 2286000"/>
              <a:gd name="connsiteY7" fmla="*/ 174423 h 1189248"/>
              <a:gd name="connsiteX8" fmla="*/ 227278 w 2286000"/>
              <a:gd name="connsiteY8" fmla="*/ 200851 h 1189248"/>
              <a:gd name="connsiteX9" fmla="*/ 245778 w 2286000"/>
              <a:gd name="connsiteY9" fmla="*/ 200851 h 1189248"/>
              <a:gd name="connsiteX10" fmla="*/ 258991 w 2286000"/>
              <a:gd name="connsiteY10" fmla="*/ 214065 h 1189248"/>
              <a:gd name="connsiteX11" fmla="*/ 288062 w 2286000"/>
              <a:gd name="connsiteY11" fmla="*/ 253706 h 1189248"/>
              <a:gd name="connsiteX12" fmla="*/ 314490 w 2286000"/>
              <a:gd name="connsiteY12" fmla="*/ 293348 h 1189248"/>
              <a:gd name="connsiteX13" fmla="*/ 332989 w 2286000"/>
              <a:gd name="connsiteY13" fmla="*/ 309204 h 1189248"/>
              <a:gd name="connsiteX14" fmla="*/ 346203 w 2286000"/>
              <a:gd name="connsiteY14" fmla="*/ 325061 h 1189248"/>
              <a:gd name="connsiteX15" fmla="*/ 354131 w 2286000"/>
              <a:gd name="connsiteY15" fmla="*/ 346203 h 1189248"/>
              <a:gd name="connsiteX16" fmla="*/ 383202 w 2286000"/>
              <a:gd name="connsiteY16" fmla="*/ 380559 h 1189248"/>
              <a:gd name="connsiteX17" fmla="*/ 409630 w 2286000"/>
              <a:gd name="connsiteY17" fmla="*/ 414915 h 1189248"/>
              <a:gd name="connsiteX18" fmla="*/ 428129 w 2286000"/>
              <a:gd name="connsiteY18" fmla="*/ 438700 h 1189248"/>
              <a:gd name="connsiteX19" fmla="*/ 454557 w 2286000"/>
              <a:gd name="connsiteY19" fmla="*/ 462485 h 1189248"/>
              <a:gd name="connsiteX20" fmla="*/ 473056 w 2286000"/>
              <a:gd name="connsiteY20" fmla="*/ 491556 h 1189248"/>
              <a:gd name="connsiteX21" fmla="*/ 473056 w 2286000"/>
              <a:gd name="connsiteY21" fmla="*/ 491556 h 1189248"/>
              <a:gd name="connsiteX22" fmla="*/ 512698 w 2286000"/>
              <a:gd name="connsiteY22" fmla="*/ 520626 h 1189248"/>
              <a:gd name="connsiteX23" fmla="*/ 525912 w 2286000"/>
              <a:gd name="connsiteY23" fmla="*/ 539126 h 1189248"/>
              <a:gd name="connsiteX24" fmla="*/ 525912 w 2286000"/>
              <a:gd name="connsiteY24" fmla="*/ 539126 h 1189248"/>
              <a:gd name="connsiteX25" fmla="*/ 560268 w 2286000"/>
              <a:gd name="connsiteY25" fmla="*/ 554982 h 1189248"/>
              <a:gd name="connsiteX26" fmla="*/ 581410 w 2286000"/>
              <a:gd name="connsiteY26" fmla="*/ 581410 h 1189248"/>
              <a:gd name="connsiteX27" fmla="*/ 599909 w 2286000"/>
              <a:gd name="connsiteY27" fmla="*/ 607838 h 1189248"/>
              <a:gd name="connsiteX28" fmla="*/ 618409 w 2286000"/>
              <a:gd name="connsiteY28" fmla="*/ 610481 h 1189248"/>
              <a:gd name="connsiteX29" fmla="*/ 652765 w 2286000"/>
              <a:gd name="connsiteY29" fmla="*/ 660693 h 1189248"/>
              <a:gd name="connsiteX30" fmla="*/ 652765 w 2286000"/>
              <a:gd name="connsiteY30" fmla="*/ 660693 h 1189248"/>
              <a:gd name="connsiteX31" fmla="*/ 713549 w 2286000"/>
              <a:gd name="connsiteY31" fmla="*/ 724120 h 1189248"/>
              <a:gd name="connsiteX32" fmla="*/ 734691 w 2286000"/>
              <a:gd name="connsiteY32" fmla="*/ 729406 h 1189248"/>
              <a:gd name="connsiteX33" fmla="*/ 755833 w 2286000"/>
              <a:gd name="connsiteY33" fmla="*/ 753191 h 1189248"/>
              <a:gd name="connsiteX34" fmla="*/ 806046 w 2286000"/>
              <a:gd name="connsiteY34" fmla="*/ 782261 h 1189248"/>
              <a:gd name="connsiteX35" fmla="*/ 824545 w 2286000"/>
              <a:gd name="connsiteY35" fmla="*/ 806046 h 1189248"/>
              <a:gd name="connsiteX36" fmla="*/ 840402 w 2286000"/>
              <a:gd name="connsiteY36" fmla="*/ 824546 h 1189248"/>
              <a:gd name="connsiteX37" fmla="*/ 866830 w 2286000"/>
              <a:gd name="connsiteY37" fmla="*/ 840402 h 1189248"/>
              <a:gd name="connsiteX38" fmla="*/ 887972 w 2286000"/>
              <a:gd name="connsiteY38" fmla="*/ 864187 h 1189248"/>
              <a:gd name="connsiteX39" fmla="*/ 943470 w 2286000"/>
              <a:gd name="connsiteY39" fmla="*/ 893258 h 1189248"/>
              <a:gd name="connsiteX40" fmla="*/ 985754 w 2286000"/>
              <a:gd name="connsiteY40" fmla="*/ 909114 h 1189248"/>
              <a:gd name="connsiteX41" fmla="*/ 1030682 w 2286000"/>
              <a:gd name="connsiteY41" fmla="*/ 919685 h 1189248"/>
              <a:gd name="connsiteX42" fmla="*/ 1054467 w 2286000"/>
              <a:gd name="connsiteY42" fmla="*/ 932899 h 1189248"/>
              <a:gd name="connsiteX43" fmla="*/ 1070323 w 2286000"/>
              <a:gd name="connsiteY43" fmla="*/ 951399 h 1189248"/>
              <a:gd name="connsiteX44" fmla="*/ 1080894 w 2286000"/>
              <a:gd name="connsiteY44" fmla="*/ 969898 h 1189248"/>
              <a:gd name="connsiteX45" fmla="*/ 1165463 w 2286000"/>
              <a:gd name="connsiteY45" fmla="*/ 983112 h 1189248"/>
              <a:gd name="connsiteX46" fmla="*/ 1189248 w 2286000"/>
              <a:gd name="connsiteY46" fmla="*/ 991040 h 1189248"/>
              <a:gd name="connsiteX47" fmla="*/ 1205105 w 2286000"/>
              <a:gd name="connsiteY47" fmla="*/ 1006897 h 1189248"/>
              <a:gd name="connsiteX48" fmla="*/ 1226247 w 2286000"/>
              <a:gd name="connsiteY48" fmla="*/ 1017468 h 1189248"/>
              <a:gd name="connsiteX49" fmla="*/ 1265889 w 2286000"/>
              <a:gd name="connsiteY49" fmla="*/ 1017468 h 1189248"/>
              <a:gd name="connsiteX50" fmla="*/ 1265889 w 2286000"/>
              <a:gd name="connsiteY50" fmla="*/ 1030682 h 1189248"/>
              <a:gd name="connsiteX51" fmla="*/ 1316101 w 2286000"/>
              <a:gd name="connsiteY51" fmla="*/ 1033325 h 1189248"/>
              <a:gd name="connsiteX52" fmla="*/ 1316101 w 2286000"/>
              <a:gd name="connsiteY52" fmla="*/ 1041253 h 1189248"/>
              <a:gd name="connsiteX53" fmla="*/ 1387456 w 2286000"/>
              <a:gd name="connsiteY53" fmla="*/ 1051824 h 1189248"/>
              <a:gd name="connsiteX54" fmla="*/ 1387456 w 2286000"/>
              <a:gd name="connsiteY54" fmla="*/ 1065038 h 1189248"/>
              <a:gd name="connsiteX55" fmla="*/ 1440312 w 2286000"/>
              <a:gd name="connsiteY55" fmla="*/ 1067681 h 1189248"/>
              <a:gd name="connsiteX56" fmla="*/ 1437669 w 2286000"/>
              <a:gd name="connsiteY56" fmla="*/ 1075609 h 1189248"/>
              <a:gd name="connsiteX57" fmla="*/ 1546023 w 2286000"/>
              <a:gd name="connsiteY57" fmla="*/ 1078252 h 1189248"/>
              <a:gd name="connsiteX58" fmla="*/ 1546023 w 2286000"/>
              <a:gd name="connsiteY58" fmla="*/ 1088823 h 1189248"/>
              <a:gd name="connsiteX59" fmla="*/ 1556594 w 2286000"/>
              <a:gd name="connsiteY59" fmla="*/ 1088823 h 1189248"/>
              <a:gd name="connsiteX60" fmla="*/ 1556594 w 2286000"/>
              <a:gd name="connsiteY60" fmla="*/ 1096751 h 1189248"/>
              <a:gd name="connsiteX61" fmla="*/ 2286000 w 2286000"/>
              <a:gd name="connsiteY61" fmla="*/ 1099394 h 1189248"/>
              <a:gd name="connsiteX62" fmla="*/ 2286000 w 2286000"/>
              <a:gd name="connsiteY62" fmla="*/ 1189248 h 1189248"/>
              <a:gd name="connsiteX63" fmla="*/ 2280714 w 2286000"/>
              <a:gd name="connsiteY63" fmla="*/ 1183963 h 11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86000" h="1189248">
                <a:moveTo>
                  <a:pt x="0" y="0"/>
                </a:moveTo>
                <a:lnTo>
                  <a:pt x="76640" y="31713"/>
                </a:lnTo>
                <a:lnTo>
                  <a:pt x="105711" y="52855"/>
                </a:lnTo>
                <a:lnTo>
                  <a:pt x="121567" y="68712"/>
                </a:lnTo>
                <a:lnTo>
                  <a:pt x="142709" y="87211"/>
                </a:lnTo>
                <a:lnTo>
                  <a:pt x="166494" y="105711"/>
                </a:lnTo>
                <a:lnTo>
                  <a:pt x="198208" y="142710"/>
                </a:lnTo>
                <a:lnTo>
                  <a:pt x="216707" y="174423"/>
                </a:lnTo>
                <a:lnTo>
                  <a:pt x="227278" y="200851"/>
                </a:lnTo>
                <a:lnTo>
                  <a:pt x="245778" y="200851"/>
                </a:lnTo>
                <a:lnTo>
                  <a:pt x="258991" y="214065"/>
                </a:lnTo>
                <a:lnTo>
                  <a:pt x="288062" y="253706"/>
                </a:lnTo>
                <a:lnTo>
                  <a:pt x="314490" y="293348"/>
                </a:lnTo>
                <a:lnTo>
                  <a:pt x="332989" y="309204"/>
                </a:lnTo>
                <a:lnTo>
                  <a:pt x="346203" y="325061"/>
                </a:lnTo>
                <a:lnTo>
                  <a:pt x="354131" y="346203"/>
                </a:lnTo>
                <a:lnTo>
                  <a:pt x="383202" y="380559"/>
                </a:lnTo>
                <a:lnTo>
                  <a:pt x="409630" y="414915"/>
                </a:lnTo>
                <a:lnTo>
                  <a:pt x="428129" y="438700"/>
                </a:lnTo>
                <a:lnTo>
                  <a:pt x="454557" y="462485"/>
                </a:lnTo>
                <a:lnTo>
                  <a:pt x="473056" y="491556"/>
                </a:lnTo>
                <a:lnTo>
                  <a:pt x="473056" y="491556"/>
                </a:lnTo>
                <a:lnTo>
                  <a:pt x="512698" y="520626"/>
                </a:lnTo>
                <a:lnTo>
                  <a:pt x="525912" y="539126"/>
                </a:lnTo>
                <a:lnTo>
                  <a:pt x="525912" y="539126"/>
                </a:lnTo>
                <a:lnTo>
                  <a:pt x="560268" y="554982"/>
                </a:lnTo>
                <a:lnTo>
                  <a:pt x="581410" y="581410"/>
                </a:lnTo>
                <a:lnTo>
                  <a:pt x="599909" y="607838"/>
                </a:lnTo>
                <a:lnTo>
                  <a:pt x="618409" y="610481"/>
                </a:lnTo>
                <a:lnTo>
                  <a:pt x="652765" y="660693"/>
                </a:lnTo>
                <a:lnTo>
                  <a:pt x="652765" y="660693"/>
                </a:lnTo>
                <a:lnTo>
                  <a:pt x="713549" y="724120"/>
                </a:lnTo>
                <a:lnTo>
                  <a:pt x="734691" y="729406"/>
                </a:lnTo>
                <a:lnTo>
                  <a:pt x="755833" y="753191"/>
                </a:lnTo>
                <a:lnTo>
                  <a:pt x="806046" y="782261"/>
                </a:lnTo>
                <a:lnTo>
                  <a:pt x="824545" y="806046"/>
                </a:lnTo>
                <a:lnTo>
                  <a:pt x="840402" y="824546"/>
                </a:lnTo>
                <a:lnTo>
                  <a:pt x="866830" y="840402"/>
                </a:lnTo>
                <a:lnTo>
                  <a:pt x="887972" y="864187"/>
                </a:lnTo>
                <a:lnTo>
                  <a:pt x="943470" y="893258"/>
                </a:lnTo>
                <a:lnTo>
                  <a:pt x="985754" y="909114"/>
                </a:lnTo>
                <a:lnTo>
                  <a:pt x="1030682" y="919685"/>
                </a:lnTo>
                <a:lnTo>
                  <a:pt x="1054467" y="932899"/>
                </a:lnTo>
                <a:lnTo>
                  <a:pt x="1070323" y="951399"/>
                </a:lnTo>
                <a:lnTo>
                  <a:pt x="1080894" y="969898"/>
                </a:lnTo>
                <a:lnTo>
                  <a:pt x="1165463" y="983112"/>
                </a:lnTo>
                <a:lnTo>
                  <a:pt x="1189248" y="991040"/>
                </a:lnTo>
                <a:lnTo>
                  <a:pt x="1205105" y="1006897"/>
                </a:lnTo>
                <a:lnTo>
                  <a:pt x="1226247" y="1017468"/>
                </a:lnTo>
                <a:lnTo>
                  <a:pt x="1265889" y="1017468"/>
                </a:lnTo>
                <a:lnTo>
                  <a:pt x="1265889" y="1030682"/>
                </a:lnTo>
                <a:lnTo>
                  <a:pt x="1316101" y="1033325"/>
                </a:lnTo>
                <a:lnTo>
                  <a:pt x="1316101" y="1041253"/>
                </a:lnTo>
                <a:lnTo>
                  <a:pt x="1387456" y="1051824"/>
                </a:lnTo>
                <a:lnTo>
                  <a:pt x="1387456" y="1065038"/>
                </a:lnTo>
                <a:lnTo>
                  <a:pt x="1440312" y="1067681"/>
                </a:lnTo>
                <a:lnTo>
                  <a:pt x="1437669" y="1075609"/>
                </a:lnTo>
                <a:lnTo>
                  <a:pt x="1546023" y="1078252"/>
                </a:lnTo>
                <a:lnTo>
                  <a:pt x="1546023" y="1088823"/>
                </a:lnTo>
                <a:lnTo>
                  <a:pt x="1556594" y="1088823"/>
                </a:lnTo>
                <a:lnTo>
                  <a:pt x="1556594" y="1096751"/>
                </a:lnTo>
                <a:lnTo>
                  <a:pt x="2286000" y="1099394"/>
                </a:lnTo>
                <a:lnTo>
                  <a:pt x="2286000" y="1189248"/>
                </a:lnTo>
                <a:lnTo>
                  <a:pt x="2280714" y="1183963"/>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128" name="Freeform 127"/>
          <p:cNvSpPr/>
          <p:nvPr/>
        </p:nvSpPr>
        <p:spPr>
          <a:xfrm>
            <a:off x="3742169" y="2006580"/>
            <a:ext cx="1709875" cy="1234176"/>
          </a:xfrm>
          <a:custGeom>
            <a:avLst/>
            <a:gdLst>
              <a:gd name="connsiteX0" fmla="*/ 0 w 1709875"/>
              <a:gd name="connsiteY0" fmla="*/ 0 h 1234176"/>
              <a:gd name="connsiteX1" fmla="*/ 13214 w 1709875"/>
              <a:gd name="connsiteY1" fmla="*/ 84569 h 1234176"/>
              <a:gd name="connsiteX2" fmla="*/ 15856 w 1709875"/>
              <a:gd name="connsiteY2" fmla="*/ 116282 h 1234176"/>
              <a:gd name="connsiteX3" fmla="*/ 21142 w 1709875"/>
              <a:gd name="connsiteY3" fmla="*/ 145352 h 1234176"/>
              <a:gd name="connsiteX4" fmla="*/ 21142 w 1709875"/>
              <a:gd name="connsiteY4" fmla="*/ 174423 h 1234176"/>
              <a:gd name="connsiteX5" fmla="*/ 21142 w 1709875"/>
              <a:gd name="connsiteY5" fmla="*/ 174423 h 1234176"/>
              <a:gd name="connsiteX6" fmla="*/ 44927 w 1709875"/>
              <a:gd name="connsiteY6" fmla="*/ 203493 h 1234176"/>
              <a:gd name="connsiteX7" fmla="*/ 52855 w 1709875"/>
              <a:gd name="connsiteY7" fmla="*/ 243135 h 1234176"/>
              <a:gd name="connsiteX8" fmla="*/ 55498 w 1709875"/>
              <a:gd name="connsiteY8" fmla="*/ 280134 h 1234176"/>
              <a:gd name="connsiteX9" fmla="*/ 73997 w 1709875"/>
              <a:gd name="connsiteY9" fmla="*/ 330347 h 1234176"/>
              <a:gd name="connsiteX10" fmla="*/ 84569 w 1709875"/>
              <a:gd name="connsiteY10" fmla="*/ 388488 h 1234176"/>
              <a:gd name="connsiteX11" fmla="*/ 100425 w 1709875"/>
              <a:gd name="connsiteY11" fmla="*/ 433415 h 1234176"/>
              <a:gd name="connsiteX12" fmla="*/ 116282 w 1709875"/>
              <a:gd name="connsiteY12" fmla="*/ 470414 h 1234176"/>
              <a:gd name="connsiteX13" fmla="*/ 118925 w 1709875"/>
              <a:gd name="connsiteY13" fmla="*/ 502127 h 1234176"/>
              <a:gd name="connsiteX14" fmla="*/ 126853 w 1709875"/>
              <a:gd name="connsiteY14" fmla="*/ 520626 h 1234176"/>
              <a:gd name="connsiteX15" fmla="*/ 132139 w 1709875"/>
              <a:gd name="connsiteY15" fmla="*/ 554982 h 1234176"/>
              <a:gd name="connsiteX16" fmla="*/ 147995 w 1709875"/>
              <a:gd name="connsiteY16" fmla="*/ 554982 h 1234176"/>
              <a:gd name="connsiteX17" fmla="*/ 158566 w 1709875"/>
              <a:gd name="connsiteY17" fmla="*/ 576125 h 1234176"/>
              <a:gd name="connsiteX18" fmla="*/ 169137 w 1709875"/>
              <a:gd name="connsiteY18" fmla="*/ 597267 h 1234176"/>
              <a:gd name="connsiteX19" fmla="*/ 182351 w 1709875"/>
              <a:gd name="connsiteY19" fmla="*/ 636909 h 1234176"/>
              <a:gd name="connsiteX20" fmla="*/ 190280 w 1709875"/>
              <a:gd name="connsiteY20" fmla="*/ 660693 h 1234176"/>
              <a:gd name="connsiteX21" fmla="*/ 200851 w 1709875"/>
              <a:gd name="connsiteY21" fmla="*/ 681836 h 1234176"/>
              <a:gd name="connsiteX22" fmla="*/ 224636 w 1709875"/>
              <a:gd name="connsiteY22" fmla="*/ 684478 h 1234176"/>
              <a:gd name="connsiteX23" fmla="*/ 235207 w 1709875"/>
              <a:gd name="connsiteY23" fmla="*/ 763762 h 1234176"/>
              <a:gd name="connsiteX24" fmla="*/ 251063 w 1709875"/>
              <a:gd name="connsiteY24" fmla="*/ 769047 h 1234176"/>
              <a:gd name="connsiteX25" fmla="*/ 251063 w 1709875"/>
              <a:gd name="connsiteY25" fmla="*/ 769047 h 1234176"/>
              <a:gd name="connsiteX26" fmla="*/ 269563 w 1709875"/>
              <a:gd name="connsiteY26" fmla="*/ 806046 h 1234176"/>
              <a:gd name="connsiteX27" fmla="*/ 293348 w 1709875"/>
              <a:gd name="connsiteY27" fmla="*/ 835117 h 1234176"/>
              <a:gd name="connsiteX28" fmla="*/ 311847 w 1709875"/>
              <a:gd name="connsiteY28" fmla="*/ 874758 h 1234176"/>
              <a:gd name="connsiteX29" fmla="*/ 322418 w 1709875"/>
              <a:gd name="connsiteY29" fmla="*/ 919685 h 1234176"/>
              <a:gd name="connsiteX30" fmla="*/ 340918 w 1709875"/>
              <a:gd name="connsiteY30" fmla="*/ 930256 h 1234176"/>
              <a:gd name="connsiteX31" fmla="*/ 364703 w 1709875"/>
              <a:gd name="connsiteY31" fmla="*/ 930256 h 1234176"/>
              <a:gd name="connsiteX32" fmla="*/ 383202 w 1709875"/>
              <a:gd name="connsiteY32" fmla="*/ 946113 h 1234176"/>
              <a:gd name="connsiteX33" fmla="*/ 383202 w 1709875"/>
              <a:gd name="connsiteY33" fmla="*/ 946113 h 1234176"/>
              <a:gd name="connsiteX34" fmla="*/ 425486 w 1709875"/>
              <a:gd name="connsiteY34" fmla="*/ 961970 h 1234176"/>
              <a:gd name="connsiteX35" fmla="*/ 443986 w 1709875"/>
              <a:gd name="connsiteY35" fmla="*/ 977826 h 1234176"/>
              <a:gd name="connsiteX36" fmla="*/ 470414 w 1709875"/>
              <a:gd name="connsiteY36" fmla="*/ 975184 h 1234176"/>
              <a:gd name="connsiteX37" fmla="*/ 473056 w 1709875"/>
              <a:gd name="connsiteY37" fmla="*/ 993683 h 1234176"/>
              <a:gd name="connsiteX38" fmla="*/ 478342 w 1709875"/>
              <a:gd name="connsiteY38" fmla="*/ 993683 h 1234176"/>
              <a:gd name="connsiteX39" fmla="*/ 483628 w 1709875"/>
              <a:gd name="connsiteY39" fmla="*/ 1006897 h 1234176"/>
              <a:gd name="connsiteX40" fmla="*/ 483628 w 1709875"/>
              <a:gd name="connsiteY40" fmla="*/ 1006897 h 1234176"/>
              <a:gd name="connsiteX41" fmla="*/ 496841 w 1709875"/>
              <a:gd name="connsiteY41" fmla="*/ 1020111 h 1234176"/>
              <a:gd name="connsiteX42" fmla="*/ 496841 w 1709875"/>
              <a:gd name="connsiteY42" fmla="*/ 1020111 h 1234176"/>
              <a:gd name="connsiteX43" fmla="*/ 510055 w 1709875"/>
              <a:gd name="connsiteY43" fmla="*/ 1038610 h 1234176"/>
              <a:gd name="connsiteX44" fmla="*/ 507413 w 1709875"/>
              <a:gd name="connsiteY44" fmla="*/ 1059752 h 1234176"/>
              <a:gd name="connsiteX45" fmla="*/ 520626 w 1709875"/>
              <a:gd name="connsiteY45" fmla="*/ 1070324 h 1234176"/>
              <a:gd name="connsiteX46" fmla="*/ 536483 w 1709875"/>
              <a:gd name="connsiteY46" fmla="*/ 1075609 h 1234176"/>
              <a:gd name="connsiteX47" fmla="*/ 549697 w 1709875"/>
              <a:gd name="connsiteY47" fmla="*/ 1102037 h 1234176"/>
              <a:gd name="connsiteX48" fmla="*/ 578767 w 1709875"/>
              <a:gd name="connsiteY48" fmla="*/ 1099394 h 1234176"/>
              <a:gd name="connsiteX49" fmla="*/ 639551 w 1709875"/>
              <a:gd name="connsiteY49" fmla="*/ 1178677 h 1234176"/>
              <a:gd name="connsiteX50" fmla="*/ 864187 w 1709875"/>
              <a:gd name="connsiteY50" fmla="*/ 1176035 h 1234176"/>
              <a:gd name="connsiteX51" fmla="*/ 858902 w 1709875"/>
              <a:gd name="connsiteY51" fmla="*/ 1194534 h 1234176"/>
              <a:gd name="connsiteX52" fmla="*/ 874758 w 1709875"/>
              <a:gd name="connsiteY52" fmla="*/ 1194534 h 1234176"/>
              <a:gd name="connsiteX53" fmla="*/ 874758 w 1709875"/>
              <a:gd name="connsiteY53" fmla="*/ 1205105 h 1234176"/>
              <a:gd name="connsiteX54" fmla="*/ 890615 w 1709875"/>
              <a:gd name="connsiteY54" fmla="*/ 1205105 h 1234176"/>
              <a:gd name="connsiteX55" fmla="*/ 893258 w 1709875"/>
              <a:gd name="connsiteY55" fmla="*/ 1215676 h 1234176"/>
              <a:gd name="connsiteX56" fmla="*/ 903829 w 1709875"/>
              <a:gd name="connsiteY56" fmla="*/ 1215676 h 1234176"/>
              <a:gd name="connsiteX57" fmla="*/ 903829 w 1709875"/>
              <a:gd name="connsiteY57" fmla="*/ 1223604 h 1234176"/>
              <a:gd name="connsiteX58" fmla="*/ 906471 w 1709875"/>
              <a:gd name="connsiteY58" fmla="*/ 1228890 h 1234176"/>
              <a:gd name="connsiteX59" fmla="*/ 1709875 w 1709875"/>
              <a:gd name="connsiteY59" fmla="*/ 1234176 h 123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709875" h="1234176">
                <a:moveTo>
                  <a:pt x="0" y="0"/>
                </a:moveTo>
                <a:lnTo>
                  <a:pt x="13214" y="84569"/>
                </a:lnTo>
                <a:lnTo>
                  <a:pt x="15856" y="116282"/>
                </a:lnTo>
                <a:lnTo>
                  <a:pt x="21142" y="145352"/>
                </a:lnTo>
                <a:lnTo>
                  <a:pt x="21142" y="174423"/>
                </a:lnTo>
                <a:lnTo>
                  <a:pt x="21142" y="174423"/>
                </a:lnTo>
                <a:lnTo>
                  <a:pt x="44927" y="203493"/>
                </a:lnTo>
                <a:lnTo>
                  <a:pt x="52855" y="243135"/>
                </a:lnTo>
                <a:lnTo>
                  <a:pt x="55498" y="280134"/>
                </a:lnTo>
                <a:lnTo>
                  <a:pt x="73997" y="330347"/>
                </a:lnTo>
                <a:lnTo>
                  <a:pt x="84569" y="388488"/>
                </a:lnTo>
                <a:lnTo>
                  <a:pt x="100425" y="433415"/>
                </a:lnTo>
                <a:lnTo>
                  <a:pt x="116282" y="470414"/>
                </a:lnTo>
                <a:lnTo>
                  <a:pt x="118925" y="502127"/>
                </a:lnTo>
                <a:lnTo>
                  <a:pt x="126853" y="520626"/>
                </a:lnTo>
                <a:lnTo>
                  <a:pt x="132139" y="554982"/>
                </a:lnTo>
                <a:lnTo>
                  <a:pt x="147995" y="554982"/>
                </a:lnTo>
                <a:lnTo>
                  <a:pt x="158566" y="576125"/>
                </a:lnTo>
                <a:lnTo>
                  <a:pt x="169137" y="597267"/>
                </a:lnTo>
                <a:lnTo>
                  <a:pt x="182351" y="636909"/>
                </a:lnTo>
                <a:lnTo>
                  <a:pt x="190280" y="660693"/>
                </a:lnTo>
                <a:lnTo>
                  <a:pt x="200851" y="681836"/>
                </a:lnTo>
                <a:lnTo>
                  <a:pt x="224636" y="684478"/>
                </a:lnTo>
                <a:lnTo>
                  <a:pt x="235207" y="763762"/>
                </a:lnTo>
                <a:lnTo>
                  <a:pt x="251063" y="769047"/>
                </a:lnTo>
                <a:lnTo>
                  <a:pt x="251063" y="769047"/>
                </a:lnTo>
                <a:lnTo>
                  <a:pt x="269563" y="806046"/>
                </a:lnTo>
                <a:lnTo>
                  <a:pt x="293348" y="835117"/>
                </a:lnTo>
                <a:lnTo>
                  <a:pt x="311847" y="874758"/>
                </a:lnTo>
                <a:lnTo>
                  <a:pt x="322418" y="919685"/>
                </a:lnTo>
                <a:lnTo>
                  <a:pt x="340918" y="930256"/>
                </a:lnTo>
                <a:lnTo>
                  <a:pt x="364703" y="930256"/>
                </a:lnTo>
                <a:lnTo>
                  <a:pt x="383202" y="946113"/>
                </a:lnTo>
                <a:lnTo>
                  <a:pt x="383202" y="946113"/>
                </a:lnTo>
                <a:lnTo>
                  <a:pt x="425486" y="961970"/>
                </a:lnTo>
                <a:lnTo>
                  <a:pt x="443986" y="977826"/>
                </a:lnTo>
                <a:lnTo>
                  <a:pt x="470414" y="975184"/>
                </a:lnTo>
                <a:lnTo>
                  <a:pt x="473056" y="993683"/>
                </a:lnTo>
                <a:lnTo>
                  <a:pt x="478342" y="993683"/>
                </a:lnTo>
                <a:lnTo>
                  <a:pt x="483628" y="1006897"/>
                </a:lnTo>
                <a:lnTo>
                  <a:pt x="483628" y="1006897"/>
                </a:lnTo>
                <a:lnTo>
                  <a:pt x="496841" y="1020111"/>
                </a:lnTo>
                <a:lnTo>
                  <a:pt x="496841" y="1020111"/>
                </a:lnTo>
                <a:lnTo>
                  <a:pt x="510055" y="1038610"/>
                </a:lnTo>
                <a:lnTo>
                  <a:pt x="507413" y="1059752"/>
                </a:lnTo>
                <a:lnTo>
                  <a:pt x="520626" y="1070324"/>
                </a:lnTo>
                <a:lnTo>
                  <a:pt x="536483" y="1075609"/>
                </a:lnTo>
                <a:lnTo>
                  <a:pt x="549697" y="1102037"/>
                </a:lnTo>
                <a:lnTo>
                  <a:pt x="578767" y="1099394"/>
                </a:lnTo>
                <a:lnTo>
                  <a:pt x="639551" y="1178677"/>
                </a:lnTo>
                <a:lnTo>
                  <a:pt x="864187" y="1176035"/>
                </a:lnTo>
                <a:lnTo>
                  <a:pt x="858902" y="1194534"/>
                </a:lnTo>
                <a:lnTo>
                  <a:pt x="874758" y="1194534"/>
                </a:lnTo>
                <a:lnTo>
                  <a:pt x="874758" y="1205105"/>
                </a:lnTo>
                <a:lnTo>
                  <a:pt x="890615" y="1205105"/>
                </a:lnTo>
                <a:lnTo>
                  <a:pt x="893258" y="1215676"/>
                </a:lnTo>
                <a:lnTo>
                  <a:pt x="903829" y="1215676"/>
                </a:lnTo>
                <a:lnTo>
                  <a:pt x="903829" y="1223604"/>
                </a:lnTo>
                <a:lnTo>
                  <a:pt x="906471" y="1228890"/>
                </a:lnTo>
                <a:lnTo>
                  <a:pt x="1709875" y="1234176"/>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129" name="TextBox 128"/>
          <p:cNvSpPr txBox="1"/>
          <p:nvPr/>
        </p:nvSpPr>
        <p:spPr>
          <a:xfrm>
            <a:off x="3959364" y="3056475"/>
            <a:ext cx="327334" cy="215444"/>
          </a:xfrm>
          <a:prstGeom prst="rect">
            <a:avLst/>
          </a:prstGeom>
          <a:noFill/>
        </p:spPr>
        <p:txBody>
          <a:bodyPr wrap="none" rtlCol="0">
            <a:spAutoFit/>
          </a:bodyPr>
          <a:lstStyle/>
          <a:p>
            <a:r>
              <a:rPr lang="en-US" sz="800" b="1" dirty="0" smtClean="0">
                <a:solidFill>
                  <a:srgbClr val="043882"/>
                </a:solidFill>
              </a:rPr>
              <a:t>PD</a:t>
            </a:r>
            <a:endParaRPr lang="en-US" sz="800" b="1" dirty="0">
              <a:solidFill>
                <a:srgbClr val="043882"/>
              </a:solidFill>
            </a:endParaRPr>
          </a:p>
        </p:txBody>
      </p:sp>
      <p:sp>
        <p:nvSpPr>
          <p:cNvPr id="130" name="TextBox 129"/>
          <p:cNvSpPr txBox="1"/>
          <p:nvPr/>
        </p:nvSpPr>
        <p:spPr>
          <a:xfrm>
            <a:off x="4547661" y="2948753"/>
            <a:ext cx="327334" cy="215444"/>
          </a:xfrm>
          <a:prstGeom prst="rect">
            <a:avLst/>
          </a:prstGeom>
          <a:noFill/>
        </p:spPr>
        <p:txBody>
          <a:bodyPr wrap="none" rtlCol="0">
            <a:spAutoFit/>
          </a:bodyPr>
          <a:lstStyle/>
          <a:p>
            <a:r>
              <a:rPr lang="en-US" sz="800" b="1" dirty="0" smtClean="0">
                <a:solidFill>
                  <a:srgbClr val="B2C0D8"/>
                </a:solidFill>
              </a:rPr>
              <a:t>SD</a:t>
            </a:r>
            <a:endParaRPr lang="en-US" sz="800" b="1" dirty="0">
              <a:solidFill>
                <a:srgbClr val="B2C0D8"/>
              </a:solidFill>
            </a:endParaRPr>
          </a:p>
        </p:txBody>
      </p:sp>
      <p:sp>
        <p:nvSpPr>
          <p:cNvPr id="131" name="TextBox 130"/>
          <p:cNvSpPr txBox="1"/>
          <p:nvPr/>
        </p:nvSpPr>
        <p:spPr>
          <a:xfrm>
            <a:off x="4995738" y="2736625"/>
            <a:ext cx="503664" cy="215444"/>
          </a:xfrm>
          <a:prstGeom prst="rect">
            <a:avLst/>
          </a:prstGeom>
          <a:noFill/>
        </p:spPr>
        <p:txBody>
          <a:bodyPr wrap="none" rtlCol="0">
            <a:spAutoFit/>
          </a:bodyPr>
          <a:lstStyle/>
          <a:p>
            <a:r>
              <a:rPr lang="en-US" sz="800" b="1" dirty="0" smtClean="0">
                <a:solidFill>
                  <a:srgbClr val="B60D27"/>
                </a:solidFill>
              </a:rPr>
              <a:t>CR/PR</a:t>
            </a:r>
            <a:endParaRPr lang="en-US" sz="800" b="1" dirty="0">
              <a:solidFill>
                <a:srgbClr val="B60D27"/>
              </a:solidFill>
            </a:endParaRPr>
          </a:p>
        </p:txBody>
      </p:sp>
      <p:grpSp>
        <p:nvGrpSpPr>
          <p:cNvPr id="132" name="Group 131"/>
          <p:cNvGrpSpPr/>
          <p:nvPr/>
        </p:nvGrpSpPr>
        <p:grpSpPr>
          <a:xfrm>
            <a:off x="6196234" y="1901759"/>
            <a:ext cx="2880557" cy="1767015"/>
            <a:chOff x="410926" y="2406553"/>
            <a:chExt cx="2880557" cy="1767015"/>
          </a:xfrm>
        </p:grpSpPr>
        <p:sp>
          <p:nvSpPr>
            <p:cNvPr id="133" name="TextBox 132"/>
            <p:cNvSpPr txBox="1"/>
            <p:nvPr/>
          </p:nvSpPr>
          <p:spPr>
            <a:xfrm rot="16200000">
              <a:off x="26846" y="3083088"/>
              <a:ext cx="998991" cy="230832"/>
            </a:xfrm>
            <a:prstGeom prst="rect">
              <a:avLst/>
            </a:prstGeom>
            <a:noFill/>
          </p:spPr>
          <p:txBody>
            <a:bodyPr wrap="none" rtlCol="0">
              <a:spAutoFit/>
            </a:bodyPr>
            <a:lstStyle/>
            <a:p>
              <a:r>
                <a:rPr lang="en-US" sz="900" dirty="0">
                  <a:solidFill>
                    <a:srgbClr val="363636"/>
                  </a:solidFill>
                </a:rPr>
                <a:t>% without event</a:t>
              </a:r>
            </a:p>
          </p:txBody>
        </p:sp>
        <p:sp>
          <p:nvSpPr>
            <p:cNvPr id="134" name="Rectangle 133"/>
            <p:cNvSpPr/>
            <p:nvPr/>
          </p:nvSpPr>
          <p:spPr>
            <a:xfrm>
              <a:off x="809174" y="2471416"/>
              <a:ext cx="2403501" cy="13488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135" name="TextBox 134"/>
            <p:cNvSpPr txBox="1"/>
            <p:nvPr/>
          </p:nvSpPr>
          <p:spPr>
            <a:xfrm>
              <a:off x="526234" y="2406553"/>
              <a:ext cx="357791" cy="215444"/>
            </a:xfrm>
            <a:prstGeom prst="rect">
              <a:avLst/>
            </a:prstGeom>
            <a:noFill/>
          </p:spPr>
          <p:txBody>
            <a:bodyPr wrap="none" rtlCol="0">
              <a:spAutoFit/>
            </a:bodyPr>
            <a:lstStyle/>
            <a:p>
              <a:pPr algn="ctr"/>
              <a:r>
                <a:rPr lang="en-US" sz="800" dirty="0" smtClean="0">
                  <a:solidFill>
                    <a:srgbClr val="363636"/>
                  </a:solidFill>
                </a:rPr>
                <a:t>100</a:t>
              </a:r>
              <a:endParaRPr lang="en-US" sz="800" dirty="0">
                <a:solidFill>
                  <a:srgbClr val="363636"/>
                </a:solidFill>
              </a:endParaRPr>
            </a:p>
          </p:txBody>
        </p:sp>
        <p:sp>
          <p:nvSpPr>
            <p:cNvPr id="136" name="TextBox 135"/>
            <p:cNvSpPr txBox="1"/>
            <p:nvPr/>
          </p:nvSpPr>
          <p:spPr>
            <a:xfrm>
              <a:off x="583942" y="3716784"/>
              <a:ext cx="242374" cy="215444"/>
            </a:xfrm>
            <a:prstGeom prst="rect">
              <a:avLst/>
            </a:prstGeom>
            <a:noFill/>
          </p:spPr>
          <p:txBody>
            <a:bodyPr wrap="none" rtlCol="0">
              <a:spAutoFit/>
            </a:bodyPr>
            <a:lstStyle/>
            <a:p>
              <a:pPr algn="ctr"/>
              <a:r>
                <a:rPr lang="en-US" sz="800" dirty="0" smtClean="0">
                  <a:solidFill>
                    <a:srgbClr val="363636"/>
                  </a:solidFill>
                </a:rPr>
                <a:t>0</a:t>
              </a:r>
              <a:endParaRPr lang="en-US" sz="800" dirty="0">
                <a:solidFill>
                  <a:srgbClr val="363636"/>
                </a:solidFill>
              </a:endParaRPr>
            </a:p>
          </p:txBody>
        </p:sp>
        <p:sp>
          <p:nvSpPr>
            <p:cNvPr id="138" name="TextBox 137"/>
            <p:cNvSpPr txBox="1"/>
            <p:nvPr/>
          </p:nvSpPr>
          <p:spPr>
            <a:xfrm>
              <a:off x="555088" y="3454737"/>
              <a:ext cx="300083" cy="215444"/>
            </a:xfrm>
            <a:prstGeom prst="rect">
              <a:avLst/>
            </a:prstGeom>
            <a:noFill/>
          </p:spPr>
          <p:txBody>
            <a:bodyPr wrap="none" rtlCol="0">
              <a:spAutoFit/>
            </a:bodyPr>
            <a:lstStyle/>
            <a:p>
              <a:pPr algn="ctr"/>
              <a:r>
                <a:rPr lang="en-US" sz="800" dirty="0" smtClean="0">
                  <a:solidFill>
                    <a:srgbClr val="363636"/>
                  </a:solidFill>
                </a:rPr>
                <a:t>20</a:t>
              </a:r>
              <a:endParaRPr lang="en-US" sz="800" dirty="0">
                <a:solidFill>
                  <a:srgbClr val="363636"/>
                </a:solidFill>
              </a:endParaRPr>
            </a:p>
          </p:txBody>
        </p:sp>
        <p:sp>
          <p:nvSpPr>
            <p:cNvPr id="140" name="TextBox 139"/>
            <p:cNvSpPr txBox="1"/>
            <p:nvPr/>
          </p:nvSpPr>
          <p:spPr>
            <a:xfrm>
              <a:off x="555088" y="3192691"/>
              <a:ext cx="300083" cy="215444"/>
            </a:xfrm>
            <a:prstGeom prst="rect">
              <a:avLst/>
            </a:prstGeom>
            <a:noFill/>
          </p:spPr>
          <p:txBody>
            <a:bodyPr wrap="none" rtlCol="0">
              <a:spAutoFit/>
            </a:bodyPr>
            <a:lstStyle/>
            <a:p>
              <a:pPr algn="ctr"/>
              <a:r>
                <a:rPr lang="en-US" sz="800" dirty="0" smtClean="0">
                  <a:solidFill>
                    <a:srgbClr val="363636"/>
                  </a:solidFill>
                </a:rPr>
                <a:t>40</a:t>
              </a:r>
              <a:endParaRPr lang="en-US" sz="800" dirty="0">
                <a:solidFill>
                  <a:srgbClr val="363636"/>
                </a:solidFill>
              </a:endParaRPr>
            </a:p>
          </p:txBody>
        </p:sp>
        <p:sp>
          <p:nvSpPr>
            <p:cNvPr id="142" name="TextBox 141"/>
            <p:cNvSpPr txBox="1"/>
            <p:nvPr/>
          </p:nvSpPr>
          <p:spPr>
            <a:xfrm>
              <a:off x="555088" y="2930645"/>
              <a:ext cx="300083" cy="215444"/>
            </a:xfrm>
            <a:prstGeom prst="rect">
              <a:avLst/>
            </a:prstGeom>
            <a:noFill/>
          </p:spPr>
          <p:txBody>
            <a:bodyPr wrap="none" rtlCol="0">
              <a:spAutoFit/>
            </a:bodyPr>
            <a:lstStyle/>
            <a:p>
              <a:pPr algn="ctr"/>
              <a:r>
                <a:rPr lang="en-US" sz="800" dirty="0" smtClean="0">
                  <a:solidFill>
                    <a:srgbClr val="363636"/>
                  </a:solidFill>
                </a:rPr>
                <a:t>60</a:t>
              </a:r>
              <a:endParaRPr lang="en-US" sz="800" dirty="0">
                <a:solidFill>
                  <a:srgbClr val="363636"/>
                </a:solidFill>
              </a:endParaRPr>
            </a:p>
          </p:txBody>
        </p:sp>
        <p:sp>
          <p:nvSpPr>
            <p:cNvPr id="144" name="TextBox 143"/>
            <p:cNvSpPr txBox="1"/>
            <p:nvPr/>
          </p:nvSpPr>
          <p:spPr>
            <a:xfrm>
              <a:off x="555088" y="2668599"/>
              <a:ext cx="300083" cy="215444"/>
            </a:xfrm>
            <a:prstGeom prst="rect">
              <a:avLst/>
            </a:prstGeom>
            <a:noFill/>
          </p:spPr>
          <p:txBody>
            <a:bodyPr wrap="none" rtlCol="0">
              <a:spAutoFit/>
            </a:bodyPr>
            <a:lstStyle/>
            <a:p>
              <a:pPr algn="ctr"/>
              <a:r>
                <a:rPr lang="en-US" sz="800" dirty="0" smtClean="0">
                  <a:solidFill>
                    <a:srgbClr val="363636"/>
                  </a:solidFill>
                </a:rPr>
                <a:t>80</a:t>
              </a:r>
              <a:endParaRPr lang="en-US" sz="800" dirty="0">
                <a:solidFill>
                  <a:srgbClr val="363636"/>
                </a:solidFill>
              </a:endParaRPr>
            </a:p>
          </p:txBody>
        </p:sp>
        <p:cxnSp>
          <p:nvCxnSpPr>
            <p:cNvPr id="146" name="Straight Connector 145"/>
            <p:cNvCxnSpPr/>
            <p:nvPr/>
          </p:nvCxnSpPr>
          <p:spPr>
            <a:xfrm flipH="1">
              <a:off x="786242" y="2498418"/>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786242" y="2628697"/>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786242" y="2758976"/>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786242" y="2889255"/>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786242" y="3019534"/>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786242" y="3149813"/>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786242" y="3280092"/>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786242" y="3410371"/>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786242" y="3540650"/>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786242" y="3670929"/>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786242" y="3801204"/>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1561029" y="3942736"/>
              <a:ext cx="838691" cy="230832"/>
            </a:xfrm>
            <a:prstGeom prst="rect">
              <a:avLst/>
            </a:prstGeom>
            <a:noFill/>
          </p:spPr>
          <p:txBody>
            <a:bodyPr wrap="none" rtlCol="0">
              <a:spAutoFit/>
            </a:bodyPr>
            <a:lstStyle/>
            <a:p>
              <a:pPr algn="ctr"/>
              <a:r>
                <a:rPr lang="en-US" sz="900" dirty="0" smtClean="0">
                  <a:solidFill>
                    <a:srgbClr val="363636"/>
                  </a:solidFill>
                </a:rPr>
                <a:t>OS (months)</a:t>
              </a:r>
              <a:endParaRPr lang="en-US" sz="900" dirty="0">
                <a:solidFill>
                  <a:srgbClr val="363636"/>
                </a:solidFill>
              </a:endParaRPr>
            </a:p>
          </p:txBody>
        </p:sp>
        <p:sp>
          <p:nvSpPr>
            <p:cNvPr id="158" name="TextBox 157"/>
            <p:cNvSpPr txBox="1"/>
            <p:nvPr/>
          </p:nvSpPr>
          <p:spPr>
            <a:xfrm>
              <a:off x="705129" y="3824506"/>
              <a:ext cx="242374" cy="215444"/>
            </a:xfrm>
            <a:prstGeom prst="rect">
              <a:avLst/>
            </a:prstGeom>
            <a:noFill/>
          </p:spPr>
          <p:txBody>
            <a:bodyPr wrap="none" rtlCol="0">
              <a:spAutoFit/>
            </a:bodyPr>
            <a:lstStyle/>
            <a:p>
              <a:pPr algn="ctr"/>
              <a:r>
                <a:rPr lang="en-US" sz="800" dirty="0" smtClean="0">
                  <a:solidFill>
                    <a:srgbClr val="363636"/>
                  </a:solidFill>
                </a:rPr>
                <a:t>0</a:t>
              </a:r>
              <a:endParaRPr lang="en-US" sz="800" dirty="0">
                <a:solidFill>
                  <a:srgbClr val="363636"/>
                </a:solidFill>
              </a:endParaRPr>
            </a:p>
          </p:txBody>
        </p:sp>
        <p:cxnSp>
          <p:nvCxnSpPr>
            <p:cNvPr id="159" name="Straight Connector 158"/>
            <p:cNvCxnSpPr/>
            <p:nvPr/>
          </p:nvCxnSpPr>
          <p:spPr>
            <a:xfrm>
              <a:off x="826316"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019243"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212170"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97"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598024"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790951"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983878"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2176805"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369732"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2562659"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755586"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948513"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141441"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1062868" y="3824506"/>
              <a:ext cx="300083" cy="215444"/>
            </a:xfrm>
            <a:prstGeom prst="rect">
              <a:avLst/>
            </a:prstGeom>
            <a:noFill/>
          </p:spPr>
          <p:txBody>
            <a:bodyPr wrap="none" rtlCol="0">
              <a:spAutoFit/>
            </a:bodyPr>
            <a:lstStyle/>
            <a:p>
              <a:pPr algn="ctr"/>
              <a:r>
                <a:rPr lang="en-US" sz="800" dirty="0" smtClean="0">
                  <a:solidFill>
                    <a:srgbClr val="363636"/>
                  </a:solidFill>
                </a:rPr>
                <a:t>10</a:t>
              </a:r>
              <a:endParaRPr lang="en-US" sz="800" dirty="0">
                <a:solidFill>
                  <a:srgbClr val="363636"/>
                </a:solidFill>
              </a:endParaRPr>
            </a:p>
          </p:txBody>
        </p:sp>
        <p:sp>
          <p:nvSpPr>
            <p:cNvPr id="175" name="TextBox 174"/>
            <p:cNvSpPr txBox="1"/>
            <p:nvPr/>
          </p:nvSpPr>
          <p:spPr>
            <a:xfrm>
              <a:off x="1448722" y="3824506"/>
              <a:ext cx="300083" cy="215444"/>
            </a:xfrm>
            <a:prstGeom prst="rect">
              <a:avLst/>
            </a:prstGeom>
            <a:noFill/>
          </p:spPr>
          <p:txBody>
            <a:bodyPr wrap="none" rtlCol="0">
              <a:spAutoFit/>
            </a:bodyPr>
            <a:lstStyle/>
            <a:p>
              <a:pPr algn="ctr"/>
              <a:r>
                <a:rPr lang="en-US" sz="800" dirty="0" smtClean="0">
                  <a:solidFill>
                    <a:srgbClr val="363636"/>
                  </a:solidFill>
                </a:rPr>
                <a:t>20</a:t>
              </a:r>
              <a:endParaRPr lang="en-US" sz="800" dirty="0">
                <a:solidFill>
                  <a:srgbClr val="363636"/>
                </a:solidFill>
              </a:endParaRPr>
            </a:p>
          </p:txBody>
        </p:sp>
        <p:sp>
          <p:nvSpPr>
            <p:cNvPr id="177" name="TextBox 176"/>
            <p:cNvSpPr txBox="1"/>
            <p:nvPr/>
          </p:nvSpPr>
          <p:spPr>
            <a:xfrm>
              <a:off x="1833837" y="3824506"/>
              <a:ext cx="300083" cy="215444"/>
            </a:xfrm>
            <a:prstGeom prst="rect">
              <a:avLst/>
            </a:prstGeom>
            <a:noFill/>
          </p:spPr>
          <p:txBody>
            <a:bodyPr wrap="none" rtlCol="0">
              <a:spAutoFit/>
            </a:bodyPr>
            <a:lstStyle/>
            <a:p>
              <a:pPr algn="ctr"/>
              <a:r>
                <a:rPr lang="en-US" sz="800" dirty="0" smtClean="0">
                  <a:solidFill>
                    <a:srgbClr val="363636"/>
                  </a:solidFill>
                </a:rPr>
                <a:t>30</a:t>
              </a:r>
              <a:endParaRPr lang="en-US" sz="800" dirty="0">
                <a:solidFill>
                  <a:srgbClr val="363636"/>
                </a:solidFill>
              </a:endParaRPr>
            </a:p>
          </p:txBody>
        </p:sp>
        <p:sp>
          <p:nvSpPr>
            <p:cNvPr id="179" name="TextBox 178"/>
            <p:cNvSpPr txBox="1"/>
            <p:nvPr/>
          </p:nvSpPr>
          <p:spPr>
            <a:xfrm>
              <a:off x="2219691" y="3824506"/>
              <a:ext cx="300083" cy="215444"/>
            </a:xfrm>
            <a:prstGeom prst="rect">
              <a:avLst/>
            </a:prstGeom>
            <a:noFill/>
          </p:spPr>
          <p:txBody>
            <a:bodyPr wrap="none" rtlCol="0">
              <a:spAutoFit/>
            </a:bodyPr>
            <a:lstStyle/>
            <a:p>
              <a:pPr algn="ctr"/>
              <a:r>
                <a:rPr lang="en-US" sz="800" dirty="0" smtClean="0">
                  <a:solidFill>
                    <a:srgbClr val="363636"/>
                  </a:solidFill>
                </a:rPr>
                <a:t>40</a:t>
              </a:r>
              <a:endParaRPr lang="en-US" sz="800" dirty="0">
                <a:solidFill>
                  <a:srgbClr val="363636"/>
                </a:solidFill>
              </a:endParaRPr>
            </a:p>
          </p:txBody>
        </p:sp>
        <p:sp>
          <p:nvSpPr>
            <p:cNvPr id="181" name="TextBox 180"/>
            <p:cNvSpPr txBox="1"/>
            <p:nvPr/>
          </p:nvSpPr>
          <p:spPr>
            <a:xfrm>
              <a:off x="2605545" y="3824506"/>
              <a:ext cx="300083" cy="215444"/>
            </a:xfrm>
            <a:prstGeom prst="rect">
              <a:avLst/>
            </a:prstGeom>
            <a:noFill/>
          </p:spPr>
          <p:txBody>
            <a:bodyPr wrap="none" rtlCol="0">
              <a:spAutoFit/>
            </a:bodyPr>
            <a:lstStyle/>
            <a:p>
              <a:pPr algn="ctr"/>
              <a:r>
                <a:rPr lang="en-US" sz="800" dirty="0" smtClean="0">
                  <a:solidFill>
                    <a:srgbClr val="363636"/>
                  </a:solidFill>
                </a:rPr>
                <a:t>50</a:t>
              </a:r>
              <a:endParaRPr lang="en-US" sz="800" dirty="0">
                <a:solidFill>
                  <a:srgbClr val="363636"/>
                </a:solidFill>
              </a:endParaRPr>
            </a:p>
          </p:txBody>
        </p:sp>
        <p:sp>
          <p:nvSpPr>
            <p:cNvPr id="183" name="TextBox 182"/>
            <p:cNvSpPr txBox="1"/>
            <p:nvPr/>
          </p:nvSpPr>
          <p:spPr>
            <a:xfrm>
              <a:off x="2991400" y="3824506"/>
              <a:ext cx="300083" cy="215444"/>
            </a:xfrm>
            <a:prstGeom prst="rect">
              <a:avLst/>
            </a:prstGeom>
            <a:noFill/>
          </p:spPr>
          <p:txBody>
            <a:bodyPr wrap="none" rtlCol="0">
              <a:spAutoFit/>
            </a:bodyPr>
            <a:lstStyle/>
            <a:p>
              <a:pPr algn="ctr"/>
              <a:r>
                <a:rPr lang="en-US" sz="800" dirty="0" smtClean="0">
                  <a:solidFill>
                    <a:srgbClr val="363636"/>
                  </a:solidFill>
                </a:rPr>
                <a:t>60</a:t>
              </a:r>
              <a:endParaRPr lang="en-US" sz="800" dirty="0">
                <a:solidFill>
                  <a:srgbClr val="363636"/>
                </a:solidFill>
              </a:endParaRPr>
            </a:p>
          </p:txBody>
        </p:sp>
      </p:grpSp>
      <p:graphicFrame>
        <p:nvGraphicFramePr>
          <p:cNvPr id="184" name="Table 183"/>
          <p:cNvGraphicFramePr>
            <a:graphicFrameLocks noGrp="1"/>
          </p:cNvGraphicFramePr>
          <p:nvPr>
            <p:extLst>
              <p:ext uri="{D42A27DB-BD31-4B8C-83A1-F6EECF244321}">
                <p14:modId xmlns:p14="http://schemas.microsoft.com/office/powerpoint/2010/main" val="429194599"/>
              </p:ext>
            </p:extLst>
          </p:nvPr>
        </p:nvGraphicFramePr>
        <p:xfrm>
          <a:off x="7364199" y="2008773"/>
          <a:ext cx="1586302" cy="470952"/>
        </p:xfrm>
        <a:graphic>
          <a:graphicData uri="http://schemas.openxmlformats.org/drawingml/2006/table">
            <a:tbl>
              <a:tblPr firstRow="1" bandRow="1">
                <a:tableStyleId>{5C22544A-7EE6-4342-B048-85BDC9FD1C3A}</a:tableStyleId>
              </a:tblPr>
              <a:tblGrid>
                <a:gridCol w="557719"/>
                <a:gridCol w="390165"/>
                <a:gridCol w="377759"/>
                <a:gridCol w="260659"/>
              </a:tblGrid>
              <a:tr h="71608">
                <a:tc gridSpan="4">
                  <a:txBody>
                    <a:bodyPr/>
                    <a:lstStyle/>
                    <a:p>
                      <a:pPr algn="ctr"/>
                      <a:r>
                        <a:rPr lang="en-US" sz="600" spc="-40" baseline="0" dirty="0" smtClean="0">
                          <a:solidFill>
                            <a:schemeClr val="tx2"/>
                          </a:solidFill>
                        </a:rPr>
                        <a:t>Median OS</a:t>
                      </a:r>
                      <a:endParaRPr lang="en-US" sz="600" spc="-40" baseline="0" dirty="0">
                        <a:solidFill>
                          <a:schemeClr val="tx2"/>
                        </a:solidFill>
                      </a:endParaRPr>
                    </a:p>
                  </a:txBody>
                  <a:tcPr marT="0" marB="0" anchor="ctr">
                    <a:lnL w="12700" cmpd="sng">
                      <a:noFill/>
                    </a:lnL>
                    <a:lnR w="12700" cmpd="sng">
                      <a:noFill/>
                    </a:lnR>
                    <a:lnT w="12700" cmpd="sng">
                      <a:noFill/>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05192">
                <a:tc>
                  <a:txBody>
                    <a:bodyPr/>
                    <a:lstStyle/>
                    <a:p>
                      <a:pPr algn="l"/>
                      <a:r>
                        <a:rPr lang="en-US" sz="600" spc="-40" baseline="0" dirty="0" smtClean="0">
                          <a:solidFill>
                            <a:schemeClr val="tx2"/>
                          </a:solidFill>
                        </a:rPr>
                        <a:t>  Response status</a:t>
                      </a:r>
                      <a:endParaRPr lang="en-US" sz="600" spc="-40" baseline="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spc="-40" baseline="0" dirty="0" smtClean="0">
                          <a:solidFill>
                            <a:schemeClr val="tx2"/>
                          </a:solidFill>
                        </a:rPr>
                        <a:t>Median</a:t>
                      </a:r>
                      <a:endParaRPr lang="en-US" sz="600" spc="-40" baseline="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spc="-40" baseline="0" dirty="0" smtClean="0">
                          <a:solidFill>
                            <a:schemeClr val="tx2"/>
                          </a:solidFill>
                        </a:rPr>
                        <a:t>95% </a:t>
                      </a:r>
                      <a:r>
                        <a:rPr lang="en-US" sz="600" spc="-40" baseline="0" dirty="0" err="1" smtClean="0">
                          <a:solidFill>
                            <a:schemeClr val="tx2"/>
                          </a:solidFill>
                        </a:rPr>
                        <a:t>Cl</a:t>
                      </a:r>
                      <a:endParaRPr lang="en-US" sz="600" spc="-40" baseline="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i="0" spc="-40" baseline="0" dirty="0" smtClean="0">
                          <a:solidFill>
                            <a:schemeClr val="tx2"/>
                          </a:solidFill>
                        </a:rPr>
                        <a:t>p</a:t>
                      </a:r>
                      <a:endParaRPr lang="en-US" sz="600" i="0" spc="-40" baseline="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83526">
                <a:tc>
                  <a:txBody>
                    <a:bodyPr/>
                    <a:lstStyle/>
                    <a:p>
                      <a:r>
                        <a:rPr lang="en-US" sz="600" spc="-40" baseline="0" dirty="0" smtClean="0">
                          <a:solidFill>
                            <a:schemeClr val="tx1"/>
                          </a:solidFill>
                        </a:rPr>
                        <a:t>     CR/PR</a:t>
                      </a:r>
                      <a:endParaRPr lang="en-US" sz="600" spc="-40" baseline="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19.5</a:t>
                      </a:r>
                      <a:endParaRPr lang="en-US" sz="600" spc="-40" baseline="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18.6, 20.4</a:t>
                      </a:r>
                      <a:endParaRPr lang="en-US" sz="600" spc="-40" baseline="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i="1" spc="-40" baseline="0" dirty="0" smtClean="0">
                          <a:solidFill>
                            <a:schemeClr val="tx1"/>
                          </a:solidFill>
                        </a:rPr>
                        <a:t>ref</a:t>
                      </a:r>
                      <a:endParaRPr lang="en-US" sz="600" i="1" spc="-40" baseline="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0710">
                <a:tc>
                  <a:txBody>
                    <a:bodyPr/>
                    <a:lstStyle/>
                    <a:p>
                      <a:r>
                        <a:rPr lang="en-US" sz="600" spc="-40" baseline="0" dirty="0" smtClean="0">
                          <a:solidFill>
                            <a:schemeClr val="tx1"/>
                          </a:solidFill>
                        </a:rPr>
                        <a:t>     SD</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14.9</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14.2, 15.5</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&lt;0.0001</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0710">
                <a:tc>
                  <a:txBody>
                    <a:bodyPr/>
                    <a:lstStyle/>
                    <a:p>
                      <a:r>
                        <a:rPr lang="en-US" sz="600" spc="-40" baseline="0" dirty="0" smtClean="0">
                          <a:solidFill>
                            <a:schemeClr val="tx1"/>
                          </a:solidFill>
                        </a:rPr>
                        <a:t>     PD</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6.7</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6.0, 7.3</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baseline="0" dirty="0" smtClean="0">
                          <a:solidFill>
                            <a:schemeClr val="tx1"/>
                          </a:solidFill>
                        </a:rPr>
                        <a:t>&lt;0.0001</a:t>
                      </a:r>
                      <a:endParaRPr lang="en-US" sz="600" spc="-40" baseline="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185" name="Freeform 184"/>
          <p:cNvSpPr/>
          <p:nvPr/>
        </p:nvSpPr>
        <p:spPr>
          <a:xfrm>
            <a:off x="6633781" y="1990723"/>
            <a:ext cx="2291285" cy="1273818"/>
          </a:xfrm>
          <a:custGeom>
            <a:avLst/>
            <a:gdLst>
              <a:gd name="connsiteX0" fmla="*/ 0 w 2291285"/>
              <a:gd name="connsiteY0" fmla="*/ 0 h 1273818"/>
              <a:gd name="connsiteX1" fmla="*/ 31713 w 2291285"/>
              <a:gd name="connsiteY1" fmla="*/ 84569 h 1273818"/>
              <a:gd name="connsiteX2" fmla="*/ 31713 w 2291285"/>
              <a:gd name="connsiteY2" fmla="*/ 118925 h 1273818"/>
              <a:gd name="connsiteX3" fmla="*/ 42284 w 2291285"/>
              <a:gd name="connsiteY3" fmla="*/ 140067 h 1273818"/>
              <a:gd name="connsiteX4" fmla="*/ 55498 w 2291285"/>
              <a:gd name="connsiteY4" fmla="*/ 171781 h 1273818"/>
              <a:gd name="connsiteX5" fmla="*/ 63426 w 2291285"/>
              <a:gd name="connsiteY5" fmla="*/ 198208 h 1273818"/>
              <a:gd name="connsiteX6" fmla="*/ 68712 w 2291285"/>
              <a:gd name="connsiteY6" fmla="*/ 219350 h 1273818"/>
              <a:gd name="connsiteX7" fmla="*/ 76640 w 2291285"/>
              <a:gd name="connsiteY7" fmla="*/ 232564 h 1273818"/>
              <a:gd name="connsiteX8" fmla="*/ 87211 w 2291285"/>
              <a:gd name="connsiteY8" fmla="*/ 256349 h 1273818"/>
              <a:gd name="connsiteX9" fmla="*/ 97782 w 2291285"/>
              <a:gd name="connsiteY9" fmla="*/ 285420 h 1273818"/>
              <a:gd name="connsiteX10" fmla="*/ 108353 w 2291285"/>
              <a:gd name="connsiteY10" fmla="*/ 309205 h 1273818"/>
              <a:gd name="connsiteX11" fmla="*/ 116282 w 2291285"/>
              <a:gd name="connsiteY11" fmla="*/ 325061 h 1273818"/>
              <a:gd name="connsiteX12" fmla="*/ 134781 w 2291285"/>
              <a:gd name="connsiteY12" fmla="*/ 346204 h 1273818"/>
              <a:gd name="connsiteX13" fmla="*/ 140067 w 2291285"/>
              <a:gd name="connsiteY13" fmla="*/ 383203 h 1273818"/>
              <a:gd name="connsiteX14" fmla="*/ 147995 w 2291285"/>
              <a:gd name="connsiteY14" fmla="*/ 422844 h 1273818"/>
              <a:gd name="connsiteX15" fmla="*/ 166494 w 2291285"/>
              <a:gd name="connsiteY15" fmla="*/ 473057 h 1273818"/>
              <a:gd name="connsiteX16" fmla="*/ 177065 w 2291285"/>
              <a:gd name="connsiteY16" fmla="*/ 515341 h 1273818"/>
              <a:gd name="connsiteX17" fmla="*/ 198208 w 2291285"/>
              <a:gd name="connsiteY17" fmla="*/ 528555 h 1273818"/>
              <a:gd name="connsiteX18" fmla="*/ 211422 w 2291285"/>
              <a:gd name="connsiteY18" fmla="*/ 552340 h 1273818"/>
              <a:gd name="connsiteX19" fmla="*/ 219350 w 2291285"/>
              <a:gd name="connsiteY19" fmla="*/ 594624 h 1273818"/>
              <a:gd name="connsiteX20" fmla="*/ 229921 w 2291285"/>
              <a:gd name="connsiteY20" fmla="*/ 626338 h 1273818"/>
              <a:gd name="connsiteX21" fmla="*/ 240492 w 2291285"/>
              <a:gd name="connsiteY21" fmla="*/ 650123 h 1273818"/>
              <a:gd name="connsiteX22" fmla="*/ 258991 w 2291285"/>
              <a:gd name="connsiteY22" fmla="*/ 692407 h 1273818"/>
              <a:gd name="connsiteX23" fmla="*/ 274848 w 2291285"/>
              <a:gd name="connsiteY23" fmla="*/ 734692 h 1273818"/>
              <a:gd name="connsiteX24" fmla="*/ 293348 w 2291285"/>
              <a:gd name="connsiteY24" fmla="*/ 763762 h 1273818"/>
              <a:gd name="connsiteX25" fmla="*/ 301276 w 2291285"/>
              <a:gd name="connsiteY25" fmla="*/ 784904 h 1273818"/>
              <a:gd name="connsiteX26" fmla="*/ 309204 w 2291285"/>
              <a:gd name="connsiteY26" fmla="*/ 821903 h 1273818"/>
              <a:gd name="connsiteX27" fmla="*/ 332989 w 2291285"/>
              <a:gd name="connsiteY27" fmla="*/ 845688 h 1273818"/>
              <a:gd name="connsiteX28" fmla="*/ 359417 w 2291285"/>
              <a:gd name="connsiteY28" fmla="*/ 877401 h 1273818"/>
              <a:gd name="connsiteX29" fmla="*/ 377916 w 2291285"/>
              <a:gd name="connsiteY29" fmla="*/ 903829 h 1273818"/>
              <a:gd name="connsiteX30" fmla="*/ 396416 w 2291285"/>
              <a:gd name="connsiteY30" fmla="*/ 924971 h 1273818"/>
              <a:gd name="connsiteX31" fmla="*/ 420201 w 2291285"/>
              <a:gd name="connsiteY31" fmla="*/ 961970 h 1273818"/>
              <a:gd name="connsiteX32" fmla="*/ 443986 w 2291285"/>
              <a:gd name="connsiteY32" fmla="*/ 993683 h 1273818"/>
              <a:gd name="connsiteX33" fmla="*/ 470413 w 2291285"/>
              <a:gd name="connsiteY33" fmla="*/ 1012183 h 1273818"/>
              <a:gd name="connsiteX34" fmla="*/ 491556 w 2291285"/>
              <a:gd name="connsiteY34" fmla="*/ 1020111 h 1273818"/>
              <a:gd name="connsiteX35" fmla="*/ 515341 w 2291285"/>
              <a:gd name="connsiteY35" fmla="*/ 1035968 h 1273818"/>
              <a:gd name="connsiteX36" fmla="*/ 531197 w 2291285"/>
              <a:gd name="connsiteY36" fmla="*/ 1062396 h 1273818"/>
              <a:gd name="connsiteX37" fmla="*/ 544411 w 2291285"/>
              <a:gd name="connsiteY37" fmla="*/ 1078252 h 1273818"/>
              <a:gd name="connsiteX38" fmla="*/ 568196 w 2291285"/>
              <a:gd name="connsiteY38" fmla="*/ 1094109 h 1273818"/>
              <a:gd name="connsiteX39" fmla="*/ 591981 w 2291285"/>
              <a:gd name="connsiteY39" fmla="*/ 1109966 h 1273818"/>
              <a:gd name="connsiteX40" fmla="*/ 618409 w 2291285"/>
              <a:gd name="connsiteY40" fmla="*/ 1141679 h 1273818"/>
              <a:gd name="connsiteX41" fmla="*/ 631623 w 2291285"/>
              <a:gd name="connsiteY41" fmla="*/ 1160178 h 1273818"/>
              <a:gd name="connsiteX42" fmla="*/ 673907 w 2291285"/>
              <a:gd name="connsiteY42" fmla="*/ 1170749 h 1273818"/>
              <a:gd name="connsiteX43" fmla="*/ 716191 w 2291285"/>
              <a:gd name="connsiteY43" fmla="*/ 1176035 h 1273818"/>
              <a:gd name="connsiteX44" fmla="*/ 761119 w 2291285"/>
              <a:gd name="connsiteY44" fmla="*/ 1181320 h 1273818"/>
              <a:gd name="connsiteX45" fmla="*/ 790189 w 2291285"/>
              <a:gd name="connsiteY45" fmla="*/ 1189249 h 1273818"/>
              <a:gd name="connsiteX46" fmla="*/ 821902 w 2291285"/>
              <a:gd name="connsiteY46" fmla="*/ 1199820 h 1273818"/>
              <a:gd name="connsiteX47" fmla="*/ 866830 w 2291285"/>
              <a:gd name="connsiteY47" fmla="*/ 1213034 h 1273818"/>
              <a:gd name="connsiteX48" fmla="*/ 909114 w 2291285"/>
              <a:gd name="connsiteY48" fmla="*/ 1207748 h 1273818"/>
              <a:gd name="connsiteX49" fmla="*/ 959327 w 2291285"/>
              <a:gd name="connsiteY49" fmla="*/ 1213034 h 1273818"/>
              <a:gd name="connsiteX50" fmla="*/ 972541 w 2291285"/>
              <a:gd name="connsiteY50" fmla="*/ 1231533 h 1273818"/>
              <a:gd name="connsiteX51" fmla="*/ 1059752 w 2291285"/>
              <a:gd name="connsiteY51" fmla="*/ 1231533 h 1273818"/>
              <a:gd name="connsiteX52" fmla="*/ 1086180 w 2291285"/>
              <a:gd name="connsiteY52" fmla="*/ 1244747 h 1273818"/>
              <a:gd name="connsiteX53" fmla="*/ 1099394 w 2291285"/>
              <a:gd name="connsiteY53" fmla="*/ 1252675 h 1273818"/>
              <a:gd name="connsiteX54" fmla="*/ 1146964 w 2291285"/>
              <a:gd name="connsiteY54" fmla="*/ 1255318 h 1273818"/>
              <a:gd name="connsiteX55" fmla="*/ 1146964 w 2291285"/>
              <a:gd name="connsiteY55" fmla="*/ 1260604 h 1273818"/>
              <a:gd name="connsiteX56" fmla="*/ 1318744 w 2291285"/>
              <a:gd name="connsiteY56" fmla="*/ 1260604 h 1273818"/>
              <a:gd name="connsiteX57" fmla="*/ 1321387 w 2291285"/>
              <a:gd name="connsiteY57" fmla="*/ 1260604 h 1273818"/>
              <a:gd name="connsiteX58" fmla="*/ 1540737 w 2291285"/>
              <a:gd name="connsiteY58" fmla="*/ 1260604 h 1273818"/>
              <a:gd name="connsiteX59" fmla="*/ 1548665 w 2291285"/>
              <a:gd name="connsiteY59" fmla="*/ 1268532 h 1273818"/>
              <a:gd name="connsiteX60" fmla="*/ 1630591 w 2291285"/>
              <a:gd name="connsiteY60" fmla="*/ 1268532 h 1273818"/>
              <a:gd name="connsiteX61" fmla="*/ 1630591 w 2291285"/>
              <a:gd name="connsiteY61" fmla="*/ 1273818 h 1273818"/>
              <a:gd name="connsiteX62" fmla="*/ 2291285 w 2291285"/>
              <a:gd name="connsiteY62" fmla="*/ 1273818 h 12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91285" h="1273818">
                <a:moveTo>
                  <a:pt x="0" y="0"/>
                </a:moveTo>
                <a:lnTo>
                  <a:pt x="31713" y="84569"/>
                </a:lnTo>
                <a:lnTo>
                  <a:pt x="31713" y="118925"/>
                </a:lnTo>
                <a:lnTo>
                  <a:pt x="42284" y="140067"/>
                </a:lnTo>
                <a:lnTo>
                  <a:pt x="55498" y="171781"/>
                </a:lnTo>
                <a:lnTo>
                  <a:pt x="63426" y="198208"/>
                </a:lnTo>
                <a:lnTo>
                  <a:pt x="68712" y="219350"/>
                </a:lnTo>
                <a:lnTo>
                  <a:pt x="76640" y="232564"/>
                </a:lnTo>
                <a:lnTo>
                  <a:pt x="87211" y="256349"/>
                </a:lnTo>
                <a:lnTo>
                  <a:pt x="97782" y="285420"/>
                </a:lnTo>
                <a:lnTo>
                  <a:pt x="108353" y="309205"/>
                </a:lnTo>
                <a:lnTo>
                  <a:pt x="116282" y="325061"/>
                </a:lnTo>
                <a:lnTo>
                  <a:pt x="134781" y="346204"/>
                </a:lnTo>
                <a:lnTo>
                  <a:pt x="140067" y="383203"/>
                </a:lnTo>
                <a:lnTo>
                  <a:pt x="147995" y="422844"/>
                </a:lnTo>
                <a:lnTo>
                  <a:pt x="166494" y="473057"/>
                </a:lnTo>
                <a:lnTo>
                  <a:pt x="177065" y="515341"/>
                </a:lnTo>
                <a:lnTo>
                  <a:pt x="198208" y="528555"/>
                </a:lnTo>
                <a:lnTo>
                  <a:pt x="211422" y="552340"/>
                </a:lnTo>
                <a:lnTo>
                  <a:pt x="219350" y="594624"/>
                </a:lnTo>
                <a:lnTo>
                  <a:pt x="229921" y="626338"/>
                </a:lnTo>
                <a:lnTo>
                  <a:pt x="240492" y="650123"/>
                </a:lnTo>
                <a:lnTo>
                  <a:pt x="258991" y="692407"/>
                </a:lnTo>
                <a:lnTo>
                  <a:pt x="274848" y="734692"/>
                </a:lnTo>
                <a:lnTo>
                  <a:pt x="293348" y="763762"/>
                </a:lnTo>
                <a:lnTo>
                  <a:pt x="301276" y="784904"/>
                </a:lnTo>
                <a:lnTo>
                  <a:pt x="309204" y="821903"/>
                </a:lnTo>
                <a:lnTo>
                  <a:pt x="332989" y="845688"/>
                </a:lnTo>
                <a:lnTo>
                  <a:pt x="359417" y="877401"/>
                </a:lnTo>
                <a:lnTo>
                  <a:pt x="377916" y="903829"/>
                </a:lnTo>
                <a:lnTo>
                  <a:pt x="396416" y="924971"/>
                </a:lnTo>
                <a:lnTo>
                  <a:pt x="420201" y="961970"/>
                </a:lnTo>
                <a:lnTo>
                  <a:pt x="443986" y="993683"/>
                </a:lnTo>
                <a:lnTo>
                  <a:pt x="470413" y="1012183"/>
                </a:lnTo>
                <a:lnTo>
                  <a:pt x="491556" y="1020111"/>
                </a:lnTo>
                <a:lnTo>
                  <a:pt x="515341" y="1035968"/>
                </a:lnTo>
                <a:lnTo>
                  <a:pt x="531197" y="1062396"/>
                </a:lnTo>
                <a:lnTo>
                  <a:pt x="544411" y="1078252"/>
                </a:lnTo>
                <a:lnTo>
                  <a:pt x="568196" y="1094109"/>
                </a:lnTo>
                <a:lnTo>
                  <a:pt x="591981" y="1109966"/>
                </a:lnTo>
                <a:lnTo>
                  <a:pt x="618409" y="1141679"/>
                </a:lnTo>
                <a:lnTo>
                  <a:pt x="631623" y="1160178"/>
                </a:lnTo>
                <a:lnTo>
                  <a:pt x="673907" y="1170749"/>
                </a:lnTo>
                <a:lnTo>
                  <a:pt x="716191" y="1176035"/>
                </a:lnTo>
                <a:lnTo>
                  <a:pt x="761119" y="1181320"/>
                </a:lnTo>
                <a:lnTo>
                  <a:pt x="790189" y="1189249"/>
                </a:lnTo>
                <a:lnTo>
                  <a:pt x="821902" y="1199820"/>
                </a:lnTo>
                <a:lnTo>
                  <a:pt x="866830" y="1213034"/>
                </a:lnTo>
                <a:lnTo>
                  <a:pt x="909114" y="1207748"/>
                </a:lnTo>
                <a:lnTo>
                  <a:pt x="959327" y="1213034"/>
                </a:lnTo>
                <a:lnTo>
                  <a:pt x="972541" y="1231533"/>
                </a:lnTo>
                <a:lnTo>
                  <a:pt x="1059752" y="1231533"/>
                </a:lnTo>
                <a:lnTo>
                  <a:pt x="1086180" y="1244747"/>
                </a:lnTo>
                <a:lnTo>
                  <a:pt x="1099394" y="1252675"/>
                </a:lnTo>
                <a:lnTo>
                  <a:pt x="1146964" y="1255318"/>
                </a:lnTo>
                <a:lnTo>
                  <a:pt x="1146964" y="1260604"/>
                </a:lnTo>
                <a:lnTo>
                  <a:pt x="1318744" y="1260604"/>
                </a:lnTo>
                <a:lnTo>
                  <a:pt x="1321387" y="1260604"/>
                </a:lnTo>
                <a:lnTo>
                  <a:pt x="1540737" y="1260604"/>
                </a:lnTo>
                <a:lnTo>
                  <a:pt x="1548665" y="1268532"/>
                </a:lnTo>
                <a:lnTo>
                  <a:pt x="1630591" y="1268532"/>
                </a:lnTo>
                <a:lnTo>
                  <a:pt x="1630591" y="1273818"/>
                </a:lnTo>
                <a:lnTo>
                  <a:pt x="2291285" y="1273818"/>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186" name="Freeform 185"/>
          <p:cNvSpPr/>
          <p:nvPr/>
        </p:nvSpPr>
        <p:spPr>
          <a:xfrm>
            <a:off x="6636423" y="1990723"/>
            <a:ext cx="2286000" cy="1239461"/>
          </a:xfrm>
          <a:custGeom>
            <a:avLst/>
            <a:gdLst>
              <a:gd name="connsiteX0" fmla="*/ 0 w 2286000"/>
              <a:gd name="connsiteY0" fmla="*/ 0 h 1239461"/>
              <a:gd name="connsiteX1" fmla="*/ 81926 w 2286000"/>
              <a:gd name="connsiteY1" fmla="*/ 21142 h 1239461"/>
              <a:gd name="connsiteX2" fmla="*/ 113640 w 2286000"/>
              <a:gd name="connsiteY2" fmla="*/ 47570 h 1239461"/>
              <a:gd name="connsiteX3" fmla="*/ 129496 w 2286000"/>
              <a:gd name="connsiteY3" fmla="*/ 71355 h 1239461"/>
              <a:gd name="connsiteX4" fmla="*/ 153281 w 2286000"/>
              <a:gd name="connsiteY4" fmla="*/ 97783 h 1239461"/>
              <a:gd name="connsiteX5" fmla="*/ 177066 w 2286000"/>
              <a:gd name="connsiteY5" fmla="*/ 129496 h 1239461"/>
              <a:gd name="connsiteX6" fmla="*/ 195566 w 2286000"/>
              <a:gd name="connsiteY6" fmla="*/ 150638 h 1239461"/>
              <a:gd name="connsiteX7" fmla="*/ 216708 w 2286000"/>
              <a:gd name="connsiteY7" fmla="*/ 184994 h 1239461"/>
              <a:gd name="connsiteX8" fmla="*/ 235207 w 2286000"/>
              <a:gd name="connsiteY8" fmla="*/ 214065 h 1239461"/>
              <a:gd name="connsiteX9" fmla="*/ 261635 w 2286000"/>
              <a:gd name="connsiteY9" fmla="*/ 256349 h 1239461"/>
              <a:gd name="connsiteX10" fmla="*/ 277492 w 2286000"/>
              <a:gd name="connsiteY10" fmla="*/ 280134 h 1239461"/>
              <a:gd name="connsiteX11" fmla="*/ 301277 w 2286000"/>
              <a:gd name="connsiteY11" fmla="*/ 311848 h 1239461"/>
              <a:gd name="connsiteX12" fmla="*/ 311848 w 2286000"/>
              <a:gd name="connsiteY12" fmla="*/ 335633 h 1239461"/>
              <a:gd name="connsiteX13" fmla="*/ 327704 w 2286000"/>
              <a:gd name="connsiteY13" fmla="*/ 367346 h 1239461"/>
              <a:gd name="connsiteX14" fmla="*/ 343561 w 2286000"/>
              <a:gd name="connsiteY14" fmla="*/ 393774 h 1239461"/>
              <a:gd name="connsiteX15" fmla="*/ 364703 w 2286000"/>
              <a:gd name="connsiteY15" fmla="*/ 414916 h 1239461"/>
              <a:gd name="connsiteX16" fmla="*/ 372632 w 2286000"/>
              <a:gd name="connsiteY16" fmla="*/ 436058 h 1239461"/>
              <a:gd name="connsiteX17" fmla="*/ 380560 w 2286000"/>
              <a:gd name="connsiteY17" fmla="*/ 467771 h 1239461"/>
              <a:gd name="connsiteX18" fmla="*/ 399059 w 2286000"/>
              <a:gd name="connsiteY18" fmla="*/ 488913 h 1239461"/>
              <a:gd name="connsiteX19" fmla="*/ 420201 w 2286000"/>
              <a:gd name="connsiteY19" fmla="*/ 504770 h 1239461"/>
              <a:gd name="connsiteX20" fmla="*/ 433415 w 2286000"/>
              <a:gd name="connsiteY20" fmla="*/ 510056 h 1239461"/>
              <a:gd name="connsiteX21" fmla="*/ 436058 w 2286000"/>
              <a:gd name="connsiteY21" fmla="*/ 520627 h 1239461"/>
              <a:gd name="connsiteX22" fmla="*/ 443986 w 2286000"/>
              <a:gd name="connsiteY22" fmla="*/ 525912 h 1239461"/>
              <a:gd name="connsiteX23" fmla="*/ 454558 w 2286000"/>
              <a:gd name="connsiteY23" fmla="*/ 536483 h 1239461"/>
              <a:gd name="connsiteX24" fmla="*/ 462486 w 2286000"/>
              <a:gd name="connsiteY24" fmla="*/ 549697 h 1239461"/>
              <a:gd name="connsiteX25" fmla="*/ 465129 w 2286000"/>
              <a:gd name="connsiteY25" fmla="*/ 570839 h 1239461"/>
              <a:gd name="connsiteX26" fmla="*/ 486271 w 2286000"/>
              <a:gd name="connsiteY26" fmla="*/ 584053 h 1239461"/>
              <a:gd name="connsiteX27" fmla="*/ 531198 w 2286000"/>
              <a:gd name="connsiteY27" fmla="*/ 639552 h 1239461"/>
              <a:gd name="connsiteX28" fmla="*/ 549697 w 2286000"/>
              <a:gd name="connsiteY28" fmla="*/ 663337 h 1239461"/>
              <a:gd name="connsiteX29" fmla="*/ 565554 w 2286000"/>
              <a:gd name="connsiteY29" fmla="*/ 689764 h 1239461"/>
              <a:gd name="connsiteX30" fmla="*/ 584053 w 2286000"/>
              <a:gd name="connsiteY30" fmla="*/ 713549 h 1239461"/>
              <a:gd name="connsiteX31" fmla="*/ 605196 w 2286000"/>
              <a:gd name="connsiteY31" fmla="*/ 739977 h 1239461"/>
              <a:gd name="connsiteX32" fmla="*/ 631623 w 2286000"/>
              <a:gd name="connsiteY32" fmla="*/ 761119 h 1239461"/>
              <a:gd name="connsiteX33" fmla="*/ 652766 w 2286000"/>
              <a:gd name="connsiteY33" fmla="*/ 776976 h 1239461"/>
              <a:gd name="connsiteX34" fmla="*/ 658051 w 2286000"/>
              <a:gd name="connsiteY34" fmla="*/ 790190 h 1239461"/>
              <a:gd name="connsiteX35" fmla="*/ 681836 w 2286000"/>
              <a:gd name="connsiteY35" fmla="*/ 813975 h 1239461"/>
              <a:gd name="connsiteX36" fmla="*/ 708264 w 2286000"/>
              <a:gd name="connsiteY36" fmla="*/ 843045 h 1239461"/>
              <a:gd name="connsiteX37" fmla="*/ 732049 w 2286000"/>
              <a:gd name="connsiteY37" fmla="*/ 864187 h 1239461"/>
              <a:gd name="connsiteX38" fmla="*/ 769048 w 2286000"/>
              <a:gd name="connsiteY38" fmla="*/ 893258 h 1239461"/>
              <a:gd name="connsiteX39" fmla="*/ 790190 w 2286000"/>
              <a:gd name="connsiteY39" fmla="*/ 914400 h 1239461"/>
              <a:gd name="connsiteX40" fmla="*/ 821903 w 2286000"/>
              <a:gd name="connsiteY40" fmla="*/ 951399 h 1239461"/>
              <a:gd name="connsiteX41" fmla="*/ 864188 w 2286000"/>
              <a:gd name="connsiteY41" fmla="*/ 977827 h 1239461"/>
              <a:gd name="connsiteX42" fmla="*/ 909115 w 2286000"/>
              <a:gd name="connsiteY42" fmla="*/ 993683 h 1239461"/>
              <a:gd name="connsiteX43" fmla="*/ 917043 w 2286000"/>
              <a:gd name="connsiteY43" fmla="*/ 1014826 h 1239461"/>
              <a:gd name="connsiteX44" fmla="*/ 948756 w 2286000"/>
              <a:gd name="connsiteY44" fmla="*/ 1035968 h 1239461"/>
              <a:gd name="connsiteX45" fmla="*/ 996326 w 2286000"/>
              <a:gd name="connsiteY45" fmla="*/ 1065038 h 1239461"/>
              <a:gd name="connsiteX46" fmla="*/ 1065038 w 2286000"/>
              <a:gd name="connsiteY46" fmla="*/ 1091466 h 1239461"/>
              <a:gd name="connsiteX47" fmla="*/ 1109966 w 2286000"/>
              <a:gd name="connsiteY47" fmla="*/ 1107323 h 1239461"/>
              <a:gd name="connsiteX48" fmla="*/ 1165464 w 2286000"/>
              <a:gd name="connsiteY48" fmla="*/ 1115251 h 1239461"/>
              <a:gd name="connsiteX49" fmla="*/ 1197177 w 2286000"/>
              <a:gd name="connsiteY49" fmla="*/ 1128465 h 1239461"/>
              <a:gd name="connsiteX50" fmla="*/ 1228890 w 2286000"/>
              <a:gd name="connsiteY50" fmla="*/ 1136393 h 1239461"/>
              <a:gd name="connsiteX51" fmla="*/ 1252675 w 2286000"/>
              <a:gd name="connsiteY51" fmla="*/ 1136393 h 1239461"/>
              <a:gd name="connsiteX52" fmla="*/ 1281746 w 2286000"/>
              <a:gd name="connsiteY52" fmla="*/ 1149607 h 1239461"/>
              <a:gd name="connsiteX53" fmla="*/ 1334601 w 2286000"/>
              <a:gd name="connsiteY53" fmla="*/ 1160178 h 1239461"/>
              <a:gd name="connsiteX54" fmla="*/ 1366315 w 2286000"/>
              <a:gd name="connsiteY54" fmla="*/ 1168107 h 1239461"/>
              <a:gd name="connsiteX55" fmla="*/ 1405956 w 2286000"/>
              <a:gd name="connsiteY55" fmla="*/ 1173392 h 1239461"/>
              <a:gd name="connsiteX56" fmla="*/ 1432384 w 2286000"/>
              <a:gd name="connsiteY56" fmla="*/ 1181320 h 1239461"/>
              <a:gd name="connsiteX57" fmla="*/ 1456169 w 2286000"/>
              <a:gd name="connsiteY57" fmla="*/ 1181320 h 1239461"/>
              <a:gd name="connsiteX58" fmla="*/ 1498453 w 2286000"/>
              <a:gd name="connsiteY58" fmla="*/ 1186606 h 1239461"/>
              <a:gd name="connsiteX59" fmla="*/ 1524881 w 2286000"/>
              <a:gd name="connsiteY59" fmla="*/ 1186606 h 1239461"/>
              <a:gd name="connsiteX60" fmla="*/ 1530167 w 2286000"/>
              <a:gd name="connsiteY60" fmla="*/ 1191892 h 1239461"/>
              <a:gd name="connsiteX61" fmla="*/ 1588308 w 2286000"/>
              <a:gd name="connsiteY61" fmla="*/ 1194534 h 1239461"/>
              <a:gd name="connsiteX62" fmla="*/ 1641163 w 2286000"/>
              <a:gd name="connsiteY62" fmla="*/ 1202463 h 1239461"/>
              <a:gd name="connsiteX63" fmla="*/ 1707233 w 2286000"/>
              <a:gd name="connsiteY63" fmla="*/ 1207748 h 1239461"/>
              <a:gd name="connsiteX64" fmla="*/ 1783873 w 2286000"/>
              <a:gd name="connsiteY64" fmla="*/ 1207748 h 1239461"/>
              <a:gd name="connsiteX65" fmla="*/ 1826158 w 2286000"/>
              <a:gd name="connsiteY65" fmla="*/ 1207748 h 1239461"/>
              <a:gd name="connsiteX66" fmla="*/ 1884299 w 2286000"/>
              <a:gd name="connsiteY66" fmla="*/ 1207748 h 1239461"/>
              <a:gd name="connsiteX67" fmla="*/ 1929226 w 2286000"/>
              <a:gd name="connsiteY67" fmla="*/ 1207748 h 1239461"/>
              <a:gd name="connsiteX68" fmla="*/ 1931869 w 2286000"/>
              <a:gd name="connsiteY68" fmla="*/ 1223605 h 1239461"/>
              <a:gd name="connsiteX69" fmla="*/ 1987367 w 2286000"/>
              <a:gd name="connsiteY69" fmla="*/ 1228890 h 1239461"/>
              <a:gd name="connsiteX70" fmla="*/ 2066650 w 2286000"/>
              <a:gd name="connsiteY70" fmla="*/ 1226248 h 1239461"/>
              <a:gd name="connsiteX71" fmla="*/ 2074578 w 2286000"/>
              <a:gd name="connsiteY71" fmla="*/ 1234176 h 1239461"/>
              <a:gd name="connsiteX72" fmla="*/ 2286000 w 2286000"/>
              <a:gd name="connsiteY72" fmla="*/ 1239461 h 123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286000" h="1239461">
                <a:moveTo>
                  <a:pt x="0" y="0"/>
                </a:moveTo>
                <a:lnTo>
                  <a:pt x="81926" y="21142"/>
                </a:lnTo>
                <a:lnTo>
                  <a:pt x="113640" y="47570"/>
                </a:lnTo>
                <a:lnTo>
                  <a:pt x="129496" y="71355"/>
                </a:lnTo>
                <a:lnTo>
                  <a:pt x="153281" y="97783"/>
                </a:lnTo>
                <a:lnTo>
                  <a:pt x="177066" y="129496"/>
                </a:lnTo>
                <a:lnTo>
                  <a:pt x="195566" y="150638"/>
                </a:lnTo>
                <a:lnTo>
                  <a:pt x="216708" y="184994"/>
                </a:lnTo>
                <a:lnTo>
                  <a:pt x="235207" y="214065"/>
                </a:lnTo>
                <a:lnTo>
                  <a:pt x="261635" y="256349"/>
                </a:lnTo>
                <a:lnTo>
                  <a:pt x="277492" y="280134"/>
                </a:lnTo>
                <a:lnTo>
                  <a:pt x="301277" y="311848"/>
                </a:lnTo>
                <a:lnTo>
                  <a:pt x="311848" y="335633"/>
                </a:lnTo>
                <a:lnTo>
                  <a:pt x="327704" y="367346"/>
                </a:lnTo>
                <a:lnTo>
                  <a:pt x="343561" y="393774"/>
                </a:lnTo>
                <a:lnTo>
                  <a:pt x="364703" y="414916"/>
                </a:lnTo>
                <a:lnTo>
                  <a:pt x="372632" y="436058"/>
                </a:lnTo>
                <a:lnTo>
                  <a:pt x="380560" y="467771"/>
                </a:lnTo>
                <a:lnTo>
                  <a:pt x="399059" y="488913"/>
                </a:lnTo>
                <a:lnTo>
                  <a:pt x="420201" y="504770"/>
                </a:lnTo>
                <a:lnTo>
                  <a:pt x="433415" y="510056"/>
                </a:lnTo>
                <a:lnTo>
                  <a:pt x="436058" y="520627"/>
                </a:lnTo>
                <a:lnTo>
                  <a:pt x="443986" y="525912"/>
                </a:lnTo>
                <a:lnTo>
                  <a:pt x="454558" y="536483"/>
                </a:lnTo>
                <a:lnTo>
                  <a:pt x="462486" y="549697"/>
                </a:lnTo>
                <a:lnTo>
                  <a:pt x="465129" y="570839"/>
                </a:lnTo>
                <a:lnTo>
                  <a:pt x="486271" y="584053"/>
                </a:lnTo>
                <a:lnTo>
                  <a:pt x="531198" y="639552"/>
                </a:lnTo>
                <a:lnTo>
                  <a:pt x="549697" y="663337"/>
                </a:lnTo>
                <a:lnTo>
                  <a:pt x="565554" y="689764"/>
                </a:lnTo>
                <a:lnTo>
                  <a:pt x="584053" y="713549"/>
                </a:lnTo>
                <a:lnTo>
                  <a:pt x="605196" y="739977"/>
                </a:lnTo>
                <a:lnTo>
                  <a:pt x="631623" y="761119"/>
                </a:lnTo>
                <a:lnTo>
                  <a:pt x="652766" y="776976"/>
                </a:lnTo>
                <a:lnTo>
                  <a:pt x="658051" y="790190"/>
                </a:lnTo>
                <a:lnTo>
                  <a:pt x="681836" y="813975"/>
                </a:lnTo>
                <a:lnTo>
                  <a:pt x="708264" y="843045"/>
                </a:lnTo>
                <a:lnTo>
                  <a:pt x="732049" y="864187"/>
                </a:lnTo>
                <a:lnTo>
                  <a:pt x="769048" y="893258"/>
                </a:lnTo>
                <a:lnTo>
                  <a:pt x="790190" y="914400"/>
                </a:lnTo>
                <a:lnTo>
                  <a:pt x="821903" y="951399"/>
                </a:lnTo>
                <a:lnTo>
                  <a:pt x="864188" y="977827"/>
                </a:lnTo>
                <a:lnTo>
                  <a:pt x="909115" y="993683"/>
                </a:lnTo>
                <a:lnTo>
                  <a:pt x="917043" y="1014826"/>
                </a:lnTo>
                <a:lnTo>
                  <a:pt x="948756" y="1035968"/>
                </a:lnTo>
                <a:lnTo>
                  <a:pt x="996326" y="1065038"/>
                </a:lnTo>
                <a:lnTo>
                  <a:pt x="1065038" y="1091466"/>
                </a:lnTo>
                <a:lnTo>
                  <a:pt x="1109966" y="1107323"/>
                </a:lnTo>
                <a:lnTo>
                  <a:pt x="1165464" y="1115251"/>
                </a:lnTo>
                <a:lnTo>
                  <a:pt x="1197177" y="1128465"/>
                </a:lnTo>
                <a:lnTo>
                  <a:pt x="1228890" y="1136393"/>
                </a:lnTo>
                <a:lnTo>
                  <a:pt x="1252675" y="1136393"/>
                </a:lnTo>
                <a:lnTo>
                  <a:pt x="1281746" y="1149607"/>
                </a:lnTo>
                <a:lnTo>
                  <a:pt x="1334601" y="1160178"/>
                </a:lnTo>
                <a:lnTo>
                  <a:pt x="1366315" y="1168107"/>
                </a:lnTo>
                <a:lnTo>
                  <a:pt x="1405956" y="1173392"/>
                </a:lnTo>
                <a:lnTo>
                  <a:pt x="1432384" y="1181320"/>
                </a:lnTo>
                <a:lnTo>
                  <a:pt x="1456169" y="1181320"/>
                </a:lnTo>
                <a:lnTo>
                  <a:pt x="1498453" y="1186606"/>
                </a:lnTo>
                <a:lnTo>
                  <a:pt x="1524881" y="1186606"/>
                </a:lnTo>
                <a:lnTo>
                  <a:pt x="1530167" y="1191892"/>
                </a:lnTo>
                <a:lnTo>
                  <a:pt x="1588308" y="1194534"/>
                </a:lnTo>
                <a:lnTo>
                  <a:pt x="1641163" y="1202463"/>
                </a:lnTo>
                <a:lnTo>
                  <a:pt x="1707233" y="1207748"/>
                </a:lnTo>
                <a:lnTo>
                  <a:pt x="1783873" y="1207748"/>
                </a:lnTo>
                <a:lnTo>
                  <a:pt x="1826158" y="1207748"/>
                </a:lnTo>
                <a:lnTo>
                  <a:pt x="1884299" y="1207748"/>
                </a:lnTo>
                <a:lnTo>
                  <a:pt x="1929226" y="1207748"/>
                </a:lnTo>
                <a:lnTo>
                  <a:pt x="1931869" y="1223605"/>
                </a:lnTo>
                <a:lnTo>
                  <a:pt x="1987367" y="1228890"/>
                </a:lnTo>
                <a:lnTo>
                  <a:pt x="2066650" y="1226248"/>
                </a:lnTo>
                <a:lnTo>
                  <a:pt x="2074578" y="1234176"/>
                </a:lnTo>
                <a:lnTo>
                  <a:pt x="2286000" y="1239461"/>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187" name="Freeform 186"/>
          <p:cNvSpPr/>
          <p:nvPr/>
        </p:nvSpPr>
        <p:spPr>
          <a:xfrm>
            <a:off x="6636423" y="1985438"/>
            <a:ext cx="2283358" cy="1210390"/>
          </a:xfrm>
          <a:custGeom>
            <a:avLst/>
            <a:gdLst>
              <a:gd name="connsiteX0" fmla="*/ 0 w 2283358"/>
              <a:gd name="connsiteY0" fmla="*/ 0 h 1210390"/>
              <a:gd name="connsiteX1" fmla="*/ 92497 w 2283358"/>
              <a:gd name="connsiteY1" fmla="*/ 15856 h 1210390"/>
              <a:gd name="connsiteX2" fmla="*/ 134782 w 2283358"/>
              <a:gd name="connsiteY2" fmla="*/ 34356 h 1210390"/>
              <a:gd name="connsiteX3" fmla="*/ 166495 w 2283358"/>
              <a:gd name="connsiteY3" fmla="*/ 52855 h 1210390"/>
              <a:gd name="connsiteX4" fmla="*/ 203494 w 2283358"/>
              <a:gd name="connsiteY4" fmla="*/ 73997 h 1210390"/>
              <a:gd name="connsiteX5" fmla="*/ 227279 w 2283358"/>
              <a:gd name="connsiteY5" fmla="*/ 92497 h 1210390"/>
              <a:gd name="connsiteX6" fmla="*/ 251064 w 2283358"/>
              <a:gd name="connsiteY6" fmla="*/ 121567 h 1210390"/>
              <a:gd name="connsiteX7" fmla="*/ 282777 w 2283358"/>
              <a:gd name="connsiteY7" fmla="*/ 145352 h 1210390"/>
              <a:gd name="connsiteX8" fmla="*/ 311848 w 2283358"/>
              <a:gd name="connsiteY8" fmla="*/ 177066 h 1210390"/>
              <a:gd name="connsiteX9" fmla="*/ 338275 w 2283358"/>
              <a:gd name="connsiteY9" fmla="*/ 214064 h 1210390"/>
              <a:gd name="connsiteX10" fmla="*/ 356775 w 2283358"/>
              <a:gd name="connsiteY10" fmla="*/ 243135 h 1210390"/>
              <a:gd name="connsiteX11" fmla="*/ 375274 w 2283358"/>
              <a:gd name="connsiteY11" fmla="*/ 253706 h 1210390"/>
              <a:gd name="connsiteX12" fmla="*/ 375274 w 2283358"/>
              <a:gd name="connsiteY12" fmla="*/ 253706 h 1210390"/>
              <a:gd name="connsiteX13" fmla="*/ 409630 w 2283358"/>
              <a:gd name="connsiteY13" fmla="*/ 298633 h 1210390"/>
              <a:gd name="connsiteX14" fmla="*/ 451915 w 2283358"/>
              <a:gd name="connsiteY14" fmla="*/ 346203 h 1210390"/>
              <a:gd name="connsiteX15" fmla="*/ 462486 w 2283358"/>
              <a:gd name="connsiteY15" fmla="*/ 362060 h 1210390"/>
              <a:gd name="connsiteX16" fmla="*/ 486271 w 2283358"/>
              <a:gd name="connsiteY16" fmla="*/ 396416 h 1210390"/>
              <a:gd name="connsiteX17" fmla="*/ 517984 w 2283358"/>
              <a:gd name="connsiteY17" fmla="*/ 422844 h 1210390"/>
              <a:gd name="connsiteX18" fmla="*/ 552340 w 2283358"/>
              <a:gd name="connsiteY18" fmla="*/ 475699 h 1210390"/>
              <a:gd name="connsiteX19" fmla="*/ 581411 w 2283358"/>
              <a:gd name="connsiteY19" fmla="*/ 507412 h 1210390"/>
              <a:gd name="connsiteX20" fmla="*/ 607838 w 2283358"/>
              <a:gd name="connsiteY20" fmla="*/ 541768 h 1210390"/>
              <a:gd name="connsiteX21" fmla="*/ 639552 w 2283358"/>
              <a:gd name="connsiteY21" fmla="*/ 565553 h 1210390"/>
              <a:gd name="connsiteX22" fmla="*/ 663337 w 2283358"/>
              <a:gd name="connsiteY22" fmla="*/ 597267 h 1210390"/>
              <a:gd name="connsiteX23" fmla="*/ 689764 w 2283358"/>
              <a:gd name="connsiteY23" fmla="*/ 636908 h 1210390"/>
              <a:gd name="connsiteX24" fmla="*/ 716192 w 2283358"/>
              <a:gd name="connsiteY24" fmla="*/ 650122 h 1210390"/>
              <a:gd name="connsiteX25" fmla="*/ 745263 w 2283358"/>
              <a:gd name="connsiteY25" fmla="*/ 681835 h 1210390"/>
              <a:gd name="connsiteX26" fmla="*/ 792833 w 2283358"/>
              <a:gd name="connsiteY26" fmla="*/ 721477 h 1210390"/>
              <a:gd name="connsiteX27" fmla="*/ 827189 w 2283358"/>
              <a:gd name="connsiteY27" fmla="*/ 763761 h 1210390"/>
              <a:gd name="connsiteX28" fmla="*/ 856259 w 2283358"/>
              <a:gd name="connsiteY28" fmla="*/ 784904 h 1210390"/>
              <a:gd name="connsiteX29" fmla="*/ 877401 w 2283358"/>
              <a:gd name="connsiteY29" fmla="*/ 819260 h 1210390"/>
              <a:gd name="connsiteX30" fmla="*/ 901186 w 2283358"/>
              <a:gd name="connsiteY30" fmla="*/ 843045 h 1210390"/>
              <a:gd name="connsiteX31" fmla="*/ 917043 w 2283358"/>
              <a:gd name="connsiteY31" fmla="*/ 874758 h 1210390"/>
              <a:gd name="connsiteX32" fmla="*/ 959327 w 2283358"/>
              <a:gd name="connsiteY32" fmla="*/ 906471 h 1210390"/>
              <a:gd name="connsiteX33" fmla="*/ 1020111 w 2283358"/>
              <a:gd name="connsiteY33" fmla="*/ 935542 h 1210390"/>
              <a:gd name="connsiteX34" fmla="*/ 1086181 w 2283358"/>
              <a:gd name="connsiteY34" fmla="*/ 969898 h 1210390"/>
              <a:gd name="connsiteX35" fmla="*/ 1128465 w 2283358"/>
              <a:gd name="connsiteY35" fmla="*/ 998968 h 1210390"/>
              <a:gd name="connsiteX36" fmla="*/ 1183963 w 2283358"/>
              <a:gd name="connsiteY36" fmla="*/ 1025396 h 1210390"/>
              <a:gd name="connsiteX37" fmla="*/ 1202463 w 2283358"/>
              <a:gd name="connsiteY37" fmla="*/ 1035967 h 1210390"/>
              <a:gd name="connsiteX38" fmla="*/ 1257961 w 2283358"/>
              <a:gd name="connsiteY38" fmla="*/ 1051824 h 1210390"/>
              <a:gd name="connsiteX39" fmla="*/ 1329316 w 2283358"/>
              <a:gd name="connsiteY39" fmla="*/ 1070323 h 1210390"/>
              <a:gd name="connsiteX40" fmla="*/ 1387457 w 2283358"/>
              <a:gd name="connsiteY40" fmla="*/ 1094108 h 1210390"/>
              <a:gd name="connsiteX41" fmla="*/ 1461455 w 2283358"/>
              <a:gd name="connsiteY41" fmla="*/ 1109965 h 1210390"/>
              <a:gd name="connsiteX42" fmla="*/ 1509025 w 2283358"/>
              <a:gd name="connsiteY42" fmla="*/ 1125822 h 1210390"/>
              <a:gd name="connsiteX43" fmla="*/ 1564523 w 2283358"/>
              <a:gd name="connsiteY43" fmla="*/ 1133750 h 1210390"/>
              <a:gd name="connsiteX44" fmla="*/ 1627949 w 2283358"/>
              <a:gd name="connsiteY44" fmla="*/ 1146964 h 1210390"/>
              <a:gd name="connsiteX45" fmla="*/ 1688733 w 2283358"/>
              <a:gd name="connsiteY45" fmla="*/ 1157535 h 1210390"/>
              <a:gd name="connsiteX46" fmla="*/ 1733660 w 2283358"/>
              <a:gd name="connsiteY46" fmla="*/ 1170749 h 1210390"/>
              <a:gd name="connsiteX47" fmla="*/ 1812944 w 2283358"/>
              <a:gd name="connsiteY47" fmla="*/ 1183963 h 1210390"/>
              <a:gd name="connsiteX48" fmla="*/ 1908084 w 2283358"/>
              <a:gd name="connsiteY48" fmla="*/ 1194534 h 1210390"/>
              <a:gd name="connsiteX49" fmla="*/ 1974153 w 2283358"/>
              <a:gd name="connsiteY49" fmla="*/ 1197177 h 1210390"/>
              <a:gd name="connsiteX50" fmla="*/ 2064007 w 2283358"/>
              <a:gd name="connsiteY50" fmla="*/ 1199819 h 1210390"/>
              <a:gd name="connsiteX51" fmla="*/ 2124791 w 2283358"/>
              <a:gd name="connsiteY51" fmla="*/ 1205105 h 1210390"/>
              <a:gd name="connsiteX52" fmla="*/ 2177647 w 2283358"/>
              <a:gd name="connsiteY52" fmla="*/ 1210390 h 1210390"/>
              <a:gd name="connsiteX53" fmla="*/ 2212003 w 2283358"/>
              <a:gd name="connsiteY53" fmla="*/ 1210390 h 1210390"/>
              <a:gd name="connsiteX54" fmla="*/ 2283358 w 2283358"/>
              <a:gd name="connsiteY54" fmla="*/ 1207748 h 121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283358" h="1210390">
                <a:moveTo>
                  <a:pt x="0" y="0"/>
                </a:moveTo>
                <a:lnTo>
                  <a:pt x="92497" y="15856"/>
                </a:lnTo>
                <a:lnTo>
                  <a:pt x="134782" y="34356"/>
                </a:lnTo>
                <a:lnTo>
                  <a:pt x="166495" y="52855"/>
                </a:lnTo>
                <a:lnTo>
                  <a:pt x="203494" y="73997"/>
                </a:lnTo>
                <a:lnTo>
                  <a:pt x="227279" y="92497"/>
                </a:lnTo>
                <a:lnTo>
                  <a:pt x="251064" y="121567"/>
                </a:lnTo>
                <a:lnTo>
                  <a:pt x="282777" y="145352"/>
                </a:lnTo>
                <a:lnTo>
                  <a:pt x="311848" y="177066"/>
                </a:lnTo>
                <a:lnTo>
                  <a:pt x="338275" y="214064"/>
                </a:lnTo>
                <a:lnTo>
                  <a:pt x="356775" y="243135"/>
                </a:lnTo>
                <a:lnTo>
                  <a:pt x="375274" y="253706"/>
                </a:lnTo>
                <a:lnTo>
                  <a:pt x="375274" y="253706"/>
                </a:lnTo>
                <a:lnTo>
                  <a:pt x="409630" y="298633"/>
                </a:lnTo>
                <a:lnTo>
                  <a:pt x="451915" y="346203"/>
                </a:lnTo>
                <a:lnTo>
                  <a:pt x="462486" y="362060"/>
                </a:lnTo>
                <a:lnTo>
                  <a:pt x="486271" y="396416"/>
                </a:lnTo>
                <a:lnTo>
                  <a:pt x="517984" y="422844"/>
                </a:lnTo>
                <a:lnTo>
                  <a:pt x="552340" y="475699"/>
                </a:lnTo>
                <a:lnTo>
                  <a:pt x="581411" y="507412"/>
                </a:lnTo>
                <a:lnTo>
                  <a:pt x="607838" y="541768"/>
                </a:lnTo>
                <a:lnTo>
                  <a:pt x="639552" y="565553"/>
                </a:lnTo>
                <a:lnTo>
                  <a:pt x="663337" y="597267"/>
                </a:lnTo>
                <a:lnTo>
                  <a:pt x="689764" y="636908"/>
                </a:lnTo>
                <a:lnTo>
                  <a:pt x="716192" y="650122"/>
                </a:lnTo>
                <a:lnTo>
                  <a:pt x="745263" y="681835"/>
                </a:lnTo>
                <a:lnTo>
                  <a:pt x="792833" y="721477"/>
                </a:lnTo>
                <a:lnTo>
                  <a:pt x="827189" y="763761"/>
                </a:lnTo>
                <a:lnTo>
                  <a:pt x="856259" y="784904"/>
                </a:lnTo>
                <a:lnTo>
                  <a:pt x="877401" y="819260"/>
                </a:lnTo>
                <a:lnTo>
                  <a:pt x="901186" y="843045"/>
                </a:lnTo>
                <a:lnTo>
                  <a:pt x="917043" y="874758"/>
                </a:lnTo>
                <a:lnTo>
                  <a:pt x="959327" y="906471"/>
                </a:lnTo>
                <a:lnTo>
                  <a:pt x="1020111" y="935542"/>
                </a:lnTo>
                <a:lnTo>
                  <a:pt x="1086181" y="969898"/>
                </a:lnTo>
                <a:lnTo>
                  <a:pt x="1128465" y="998968"/>
                </a:lnTo>
                <a:lnTo>
                  <a:pt x="1183963" y="1025396"/>
                </a:lnTo>
                <a:lnTo>
                  <a:pt x="1202463" y="1035967"/>
                </a:lnTo>
                <a:lnTo>
                  <a:pt x="1257961" y="1051824"/>
                </a:lnTo>
                <a:lnTo>
                  <a:pt x="1329316" y="1070323"/>
                </a:lnTo>
                <a:lnTo>
                  <a:pt x="1387457" y="1094108"/>
                </a:lnTo>
                <a:lnTo>
                  <a:pt x="1461455" y="1109965"/>
                </a:lnTo>
                <a:lnTo>
                  <a:pt x="1509025" y="1125822"/>
                </a:lnTo>
                <a:lnTo>
                  <a:pt x="1564523" y="1133750"/>
                </a:lnTo>
                <a:lnTo>
                  <a:pt x="1627949" y="1146964"/>
                </a:lnTo>
                <a:lnTo>
                  <a:pt x="1688733" y="1157535"/>
                </a:lnTo>
                <a:lnTo>
                  <a:pt x="1733660" y="1170749"/>
                </a:lnTo>
                <a:lnTo>
                  <a:pt x="1812944" y="1183963"/>
                </a:lnTo>
                <a:lnTo>
                  <a:pt x="1908084" y="1194534"/>
                </a:lnTo>
                <a:lnTo>
                  <a:pt x="1974153" y="1197177"/>
                </a:lnTo>
                <a:lnTo>
                  <a:pt x="2064007" y="1199819"/>
                </a:lnTo>
                <a:lnTo>
                  <a:pt x="2124791" y="1205105"/>
                </a:lnTo>
                <a:lnTo>
                  <a:pt x="2177647" y="1210390"/>
                </a:lnTo>
                <a:lnTo>
                  <a:pt x="2212003" y="1210390"/>
                </a:lnTo>
                <a:lnTo>
                  <a:pt x="2283358" y="1207748"/>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188" name="TextBox 187"/>
          <p:cNvSpPr txBox="1"/>
          <p:nvPr/>
        </p:nvSpPr>
        <p:spPr>
          <a:xfrm>
            <a:off x="6909339" y="2993440"/>
            <a:ext cx="327334" cy="215444"/>
          </a:xfrm>
          <a:prstGeom prst="rect">
            <a:avLst/>
          </a:prstGeom>
          <a:noFill/>
        </p:spPr>
        <p:txBody>
          <a:bodyPr wrap="none" rtlCol="0">
            <a:spAutoFit/>
          </a:bodyPr>
          <a:lstStyle/>
          <a:p>
            <a:r>
              <a:rPr lang="en-US" sz="800" b="1" dirty="0" smtClean="0">
                <a:solidFill>
                  <a:srgbClr val="043882"/>
                </a:solidFill>
              </a:rPr>
              <a:t>PD</a:t>
            </a:r>
            <a:endParaRPr lang="en-US" sz="800" b="1" dirty="0">
              <a:solidFill>
                <a:srgbClr val="043882"/>
              </a:solidFill>
            </a:endParaRPr>
          </a:p>
        </p:txBody>
      </p:sp>
      <p:sp>
        <p:nvSpPr>
          <p:cNvPr id="189" name="TextBox 188"/>
          <p:cNvSpPr txBox="1"/>
          <p:nvPr/>
        </p:nvSpPr>
        <p:spPr>
          <a:xfrm>
            <a:off x="7276051" y="2924064"/>
            <a:ext cx="327334" cy="215444"/>
          </a:xfrm>
          <a:prstGeom prst="rect">
            <a:avLst/>
          </a:prstGeom>
          <a:noFill/>
        </p:spPr>
        <p:txBody>
          <a:bodyPr wrap="none" rtlCol="0">
            <a:spAutoFit/>
          </a:bodyPr>
          <a:lstStyle/>
          <a:p>
            <a:r>
              <a:rPr lang="en-US" sz="800" b="1" dirty="0" smtClean="0">
                <a:solidFill>
                  <a:srgbClr val="B2C0D8"/>
                </a:solidFill>
              </a:rPr>
              <a:t>SD</a:t>
            </a:r>
            <a:endParaRPr lang="en-US" sz="800" b="1" dirty="0">
              <a:solidFill>
                <a:srgbClr val="B2C0D8"/>
              </a:solidFill>
            </a:endParaRPr>
          </a:p>
        </p:txBody>
      </p:sp>
      <p:sp>
        <p:nvSpPr>
          <p:cNvPr id="190" name="TextBox 189"/>
          <p:cNvSpPr txBox="1"/>
          <p:nvPr/>
        </p:nvSpPr>
        <p:spPr>
          <a:xfrm>
            <a:off x="7634018" y="2772318"/>
            <a:ext cx="503664" cy="215444"/>
          </a:xfrm>
          <a:prstGeom prst="rect">
            <a:avLst/>
          </a:prstGeom>
          <a:noFill/>
        </p:spPr>
        <p:txBody>
          <a:bodyPr wrap="none" rtlCol="0">
            <a:spAutoFit/>
          </a:bodyPr>
          <a:lstStyle/>
          <a:p>
            <a:r>
              <a:rPr lang="en-US" sz="800" b="1" dirty="0" smtClean="0">
                <a:solidFill>
                  <a:srgbClr val="B60D27"/>
                </a:solidFill>
              </a:rPr>
              <a:t>CR/PR</a:t>
            </a:r>
            <a:endParaRPr lang="en-US" sz="800" b="1" dirty="0">
              <a:solidFill>
                <a:srgbClr val="B60D27"/>
              </a:solidFill>
            </a:endParaRPr>
          </a:p>
        </p:txBody>
      </p:sp>
      <p:grpSp>
        <p:nvGrpSpPr>
          <p:cNvPr id="191" name="Group 190"/>
          <p:cNvGrpSpPr/>
          <p:nvPr/>
        </p:nvGrpSpPr>
        <p:grpSpPr>
          <a:xfrm>
            <a:off x="410926" y="3662409"/>
            <a:ext cx="2880557" cy="1766277"/>
            <a:chOff x="410926" y="2406553"/>
            <a:chExt cx="2880557" cy="1766277"/>
          </a:xfrm>
        </p:grpSpPr>
        <p:sp>
          <p:nvSpPr>
            <p:cNvPr id="192" name="TextBox 191"/>
            <p:cNvSpPr txBox="1"/>
            <p:nvPr/>
          </p:nvSpPr>
          <p:spPr>
            <a:xfrm rot="16200000">
              <a:off x="26846" y="3083088"/>
              <a:ext cx="998991" cy="230832"/>
            </a:xfrm>
            <a:prstGeom prst="rect">
              <a:avLst/>
            </a:prstGeom>
            <a:noFill/>
          </p:spPr>
          <p:txBody>
            <a:bodyPr wrap="none" rtlCol="0">
              <a:spAutoFit/>
            </a:bodyPr>
            <a:lstStyle/>
            <a:p>
              <a:r>
                <a:rPr lang="en-US" sz="900" dirty="0">
                  <a:solidFill>
                    <a:srgbClr val="363636"/>
                  </a:solidFill>
                </a:rPr>
                <a:t>% without event</a:t>
              </a:r>
            </a:p>
          </p:txBody>
        </p:sp>
        <p:sp>
          <p:nvSpPr>
            <p:cNvPr id="193" name="Rectangle 192"/>
            <p:cNvSpPr/>
            <p:nvPr/>
          </p:nvSpPr>
          <p:spPr>
            <a:xfrm>
              <a:off x="809174" y="2471416"/>
              <a:ext cx="2403501" cy="13488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194" name="TextBox 193"/>
            <p:cNvSpPr txBox="1"/>
            <p:nvPr/>
          </p:nvSpPr>
          <p:spPr>
            <a:xfrm>
              <a:off x="526234" y="2406553"/>
              <a:ext cx="357791" cy="215444"/>
            </a:xfrm>
            <a:prstGeom prst="rect">
              <a:avLst/>
            </a:prstGeom>
            <a:noFill/>
          </p:spPr>
          <p:txBody>
            <a:bodyPr wrap="none" rtlCol="0">
              <a:spAutoFit/>
            </a:bodyPr>
            <a:lstStyle/>
            <a:p>
              <a:pPr algn="ctr"/>
              <a:r>
                <a:rPr lang="en-US" sz="800" dirty="0" smtClean="0">
                  <a:solidFill>
                    <a:srgbClr val="363636"/>
                  </a:solidFill>
                </a:rPr>
                <a:t>100</a:t>
              </a:r>
              <a:endParaRPr lang="en-US" sz="800" dirty="0">
                <a:solidFill>
                  <a:srgbClr val="363636"/>
                </a:solidFill>
              </a:endParaRPr>
            </a:p>
          </p:txBody>
        </p:sp>
        <p:sp>
          <p:nvSpPr>
            <p:cNvPr id="195" name="TextBox 194"/>
            <p:cNvSpPr txBox="1"/>
            <p:nvPr/>
          </p:nvSpPr>
          <p:spPr>
            <a:xfrm>
              <a:off x="583942" y="3716784"/>
              <a:ext cx="242374" cy="215444"/>
            </a:xfrm>
            <a:prstGeom prst="rect">
              <a:avLst/>
            </a:prstGeom>
            <a:noFill/>
          </p:spPr>
          <p:txBody>
            <a:bodyPr wrap="none" rtlCol="0">
              <a:spAutoFit/>
            </a:bodyPr>
            <a:lstStyle/>
            <a:p>
              <a:pPr algn="ctr"/>
              <a:r>
                <a:rPr lang="en-US" sz="800" dirty="0" smtClean="0">
                  <a:solidFill>
                    <a:srgbClr val="363636"/>
                  </a:solidFill>
                </a:rPr>
                <a:t>0</a:t>
              </a:r>
              <a:endParaRPr lang="en-US" sz="800" dirty="0">
                <a:solidFill>
                  <a:srgbClr val="363636"/>
                </a:solidFill>
              </a:endParaRPr>
            </a:p>
          </p:txBody>
        </p:sp>
        <p:sp>
          <p:nvSpPr>
            <p:cNvPr id="197" name="TextBox 196"/>
            <p:cNvSpPr txBox="1"/>
            <p:nvPr/>
          </p:nvSpPr>
          <p:spPr>
            <a:xfrm>
              <a:off x="555088" y="3454737"/>
              <a:ext cx="300083" cy="215444"/>
            </a:xfrm>
            <a:prstGeom prst="rect">
              <a:avLst/>
            </a:prstGeom>
            <a:noFill/>
          </p:spPr>
          <p:txBody>
            <a:bodyPr wrap="none" rtlCol="0">
              <a:spAutoFit/>
            </a:bodyPr>
            <a:lstStyle/>
            <a:p>
              <a:pPr algn="ctr"/>
              <a:r>
                <a:rPr lang="en-US" sz="800" dirty="0" smtClean="0">
                  <a:solidFill>
                    <a:srgbClr val="363636"/>
                  </a:solidFill>
                </a:rPr>
                <a:t>20</a:t>
              </a:r>
              <a:endParaRPr lang="en-US" sz="800" dirty="0">
                <a:solidFill>
                  <a:srgbClr val="363636"/>
                </a:solidFill>
              </a:endParaRPr>
            </a:p>
          </p:txBody>
        </p:sp>
        <p:sp>
          <p:nvSpPr>
            <p:cNvPr id="199" name="TextBox 198"/>
            <p:cNvSpPr txBox="1"/>
            <p:nvPr/>
          </p:nvSpPr>
          <p:spPr>
            <a:xfrm>
              <a:off x="555088" y="3192691"/>
              <a:ext cx="300083" cy="215444"/>
            </a:xfrm>
            <a:prstGeom prst="rect">
              <a:avLst/>
            </a:prstGeom>
            <a:noFill/>
          </p:spPr>
          <p:txBody>
            <a:bodyPr wrap="none" rtlCol="0">
              <a:spAutoFit/>
            </a:bodyPr>
            <a:lstStyle/>
            <a:p>
              <a:pPr algn="ctr"/>
              <a:r>
                <a:rPr lang="en-US" sz="800" dirty="0" smtClean="0">
                  <a:solidFill>
                    <a:srgbClr val="363636"/>
                  </a:solidFill>
                </a:rPr>
                <a:t>40</a:t>
              </a:r>
              <a:endParaRPr lang="en-US" sz="800" dirty="0">
                <a:solidFill>
                  <a:srgbClr val="363636"/>
                </a:solidFill>
              </a:endParaRPr>
            </a:p>
          </p:txBody>
        </p:sp>
        <p:sp>
          <p:nvSpPr>
            <p:cNvPr id="201" name="TextBox 200"/>
            <p:cNvSpPr txBox="1"/>
            <p:nvPr/>
          </p:nvSpPr>
          <p:spPr>
            <a:xfrm>
              <a:off x="555088" y="2930645"/>
              <a:ext cx="300083" cy="215444"/>
            </a:xfrm>
            <a:prstGeom prst="rect">
              <a:avLst/>
            </a:prstGeom>
            <a:noFill/>
          </p:spPr>
          <p:txBody>
            <a:bodyPr wrap="none" rtlCol="0">
              <a:spAutoFit/>
            </a:bodyPr>
            <a:lstStyle/>
            <a:p>
              <a:pPr algn="ctr"/>
              <a:r>
                <a:rPr lang="en-US" sz="800" dirty="0" smtClean="0">
                  <a:solidFill>
                    <a:srgbClr val="363636"/>
                  </a:solidFill>
                </a:rPr>
                <a:t>60</a:t>
              </a:r>
              <a:endParaRPr lang="en-US" sz="800" dirty="0">
                <a:solidFill>
                  <a:srgbClr val="363636"/>
                </a:solidFill>
              </a:endParaRPr>
            </a:p>
          </p:txBody>
        </p:sp>
        <p:sp>
          <p:nvSpPr>
            <p:cNvPr id="203" name="TextBox 202"/>
            <p:cNvSpPr txBox="1"/>
            <p:nvPr/>
          </p:nvSpPr>
          <p:spPr>
            <a:xfrm>
              <a:off x="555088" y="2668599"/>
              <a:ext cx="300083" cy="215444"/>
            </a:xfrm>
            <a:prstGeom prst="rect">
              <a:avLst/>
            </a:prstGeom>
            <a:noFill/>
          </p:spPr>
          <p:txBody>
            <a:bodyPr wrap="none" rtlCol="0">
              <a:spAutoFit/>
            </a:bodyPr>
            <a:lstStyle/>
            <a:p>
              <a:pPr algn="ctr"/>
              <a:r>
                <a:rPr lang="en-US" sz="800" dirty="0" smtClean="0">
                  <a:solidFill>
                    <a:srgbClr val="363636"/>
                  </a:solidFill>
                </a:rPr>
                <a:t>80</a:t>
              </a:r>
              <a:endParaRPr lang="en-US" sz="800" dirty="0">
                <a:solidFill>
                  <a:srgbClr val="363636"/>
                </a:solidFill>
              </a:endParaRPr>
            </a:p>
          </p:txBody>
        </p:sp>
        <p:cxnSp>
          <p:nvCxnSpPr>
            <p:cNvPr id="205" name="Straight Connector 204"/>
            <p:cNvCxnSpPr/>
            <p:nvPr/>
          </p:nvCxnSpPr>
          <p:spPr>
            <a:xfrm flipH="1">
              <a:off x="786242" y="2498418"/>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786242" y="2628697"/>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786242" y="2758976"/>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786242" y="2889255"/>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786242" y="3019534"/>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a:off x="786242" y="3149813"/>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786242" y="3280092"/>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a:off x="786242" y="3410371"/>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a:off x="786242" y="3540650"/>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a:off x="786242" y="3670929"/>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a:off x="786242" y="3801204"/>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1561193" y="3941998"/>
              <a:ext cx="838691" cy="230832"/>
            </a:xfrm>
            <a:prstGeom prst="rect">
              <a:avLst/>
            </a:prstGeom>
            <a:noFill/>
          </p:spPr>
          <p:txBody>
            <a:bodyPr wrap="none" rtlCol="0">
              <a:spAutoFit/>
            </a:bodyPr>
            <a:lstStyle/>
            <a:p>
              <a:r>
                <a:rPr lang="en-US" sz="900" dirty="0" smtClean="0">
                  <a:solidFill>
                    <a:srgbClr val="363636"/>
                  </a:solidFill>
                </a:rPr>
                <a:t>OS (months)</a:t>
              </a:r>
              <a:endParaRPr lang="en-US" sz="900" dirty="0">
                <a:solidFill>
                  <a:srgbClr val="363636"/>
                </a:solidFill>
              </a:endParaRPr>
            </a:p>
          </p:txBody>
        </p:sp>
        <p:sp>
          <p:nvSpPr>
            <p:cNvPr id="217" name="TextBox 216"/>
            <p:cNvSpPr txBox="1"/>
            <p:nvPr/>
          </p:nvSpPr>
          <p:spPr>
            <a:xfrm>
              <a:off x="705129" y="3824506"/>
              <a:ext cx="242374" cy="215444"/>
            </a:xfrm>
            <a:prstGeom prst="rect">
              <a:avLst/>
            </a:prstGeom>
            <a:noFill/>
          </p:spPr>
          <p:txBody>
            <a:bodyPr wrap="none" rtlCol="0">
              <a:spAutoFit/>
            </a:bodyPr>
            <a:lstStyle/>
            <a:p>
              <a:pPr algn="ctr"/>
              <a:r>
                <a:rPr lang="en-US" sz="800" dirty="0" smtClean="0">
                  <a:solidFill>
                    <a:srgbClr val="363636"/>
                  </a:solidFill>
                </a:rPr>
                <a:t>0</a:t>
              </a:r>
              <a:endParaRPr lang="en-US" sz="800" dirty="0">
                <a:solidFill>
                  <a:srgbClr val="363636"/>
                </a:solidFill>
              </a:endParaRPr>
            </a:p>
          </p:txBody>
        </p:sp>
        <p:cxnSp>
          <p:nvCxnSpPr>
            <p:cNvPr id="218" name="Straight Connector 217"/>
            <p:cNvCxnSpPr/>
            <p:nvPr/>
          </p:nvCxnSpPr>
          <p:spPr>
            <a:xfrm>
              <a:off x="826316"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1019243"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212170"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1405097"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1598024"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1790951"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983878"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2176805"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2369732"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2562659"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2755586"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948513"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3141441"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1062868" y="3824506"/>
              <a:ext cx="300083" cy="215444"/>
            </a:xfrm>
            <a:prstGeom prst="rect">
              <a:avLst/>
            </a:prstGeom>
            <a:noFill/>
          </p:spPr>
          <p:txBody>
            <a:bodyPr wrap="none" rtlCol="0">
              <a:spAutoFit/>
            </a:bodyPr>
            <a:lstStyle/>
            <a:p>
              <a:pPr algn="ctr"/>
              <a:r>
                <a:rPr lang="en-US" sz="800" dirty="0" smtClean="0">
                  <a:solidFill>
                    <a:srgbClr val="363636"/>
                  </a:solidFill>
                </a:rPr>
                <a:t>10</a:t>
              </a:r>
              <a:endParaRPr lang="en-US" sz="800" dirty="0">
                <a:solidFill>
                  <a:srgbClr val="363636"/>
                </a:solidFill>
              </a:endParaRPr>
            </a:p>
          </p:txBody>
        </p:sp>
        <p:sp>
          <p:nvSpPr>
            <p:cNvPr id="234" name="TextBox 233"/>
            <p:cNvSpPr txBox="1"/>
            <p:nvPr/>
          </p:nvSpPr>
          <p:spPr>
            <a:xfrm>
              <a:off x="1448722" y="3824506"/>
              <a:ext cx="300083" cy="215444"/>
            </a:xfrm>
            <a:prstGeom prst="rect">
              <a:avLst/>
            </a:prstGeom>
            <a:noFill/>
          </p:spPr>
          <p:txBody>
            <a:bodyPr wrap="none" rtlCol="0">
              <a:spAutoFit/>
            </a:bodyPr>
            <a:lstStyle/>
            <a:p>
              <a:pPr algn="ctr"/>
              <a:r>
                <a:rPr lang="en-US" sz="800" dirty="0" smtClean="0">
                  <a:solidFill>
                    <a:srgbClr val="363636"/>
                  </a:solidFill>
                </a:rPr>
                <a:t>20</a:t>
              </a:r>
              <a:endParaRPr lang="en-US" sz="800" dirty="0">
                <a:solidFill>
                  <a:srgbClr val="363636"/>
                </a:solidFill>
              </a:endParaRPr>
            </a:p>
          </p:txBody>
        </p:sp>
        <p:sp>
          <p:nvSpPr>
            <p:cNvPr id="236" name="TextBox 235"/>
            <p:cNvSpPr txBox="1"/>
            <p:nvPr/>
          </p:nvSpPr>
          <p:spPr>
            <a:xfrm>
              <a:off x="1833837" y="3824506"/>
              <a:ext cx="300083" cy="215444"/>
            </a:xfrm>
            <a:prstGeom prst="rect">
              <a:avLst/>
            </a:prstGeom>
            <a:noFill/>
          </p:spPr>
          <p:txBody>
            <a:bodyPr wrap="none" rtlCol="0">
              <a:spAutoFit/>
            </a:bodyPr>
            <a:lstStyle/>
            <a:p>
              <a:pPr algn="ctr"/>
              <a:r>
                <a:rPr lang="en-US" sz="800" dirty="0" smtClean="0">
                  <a:solidFill>
                    <a:srgbClr val="363636"/>
                  </a:solidFill>
                </a:rPr>
                <a:t>30</a:t>
              </a:r>
              <a:endParaRPr lang="en-US" sz="800" dirty="0">
                <a:solidFill>
                  <a:srgbClr val="363636"/>
                </a:solidFill>
              </a:endParaRPr>
            </a:p>
          </p:txBody>
        </p:sp>
        <p:sp>
          <p:nvSpPr>
            <p:cNvPr id="238" name="TextBox 237"/>
            <p:cNvSpPr txBox="1"/>
            <p:nvPr/>
          </p:nvSpPr>
          <p:spPr>
            <a:xfrm>
              <a:off x="2219691" y="3824506"/>
              <a:ext cx="300083" cy="215444"/>
            </a:xfrm>
            <a:prstGeom prst="rect">
              <a:avLst/>
            </a:prstGeom>
            <a:noFill/>
          </p:spPr>
          <p:txBody>
            <a:bodyPr wrap="none" rtlCol="0">
              <a:spAutoFit/>
            </a:bodyPr>
            <a:lstStyle/>
            <a:p>
              <a:pPr algn="ctr"/>
              <a:r>
                <a:rPr lang="en-US" sz="800" dirty="0" smtClean="0">
                  <a:solidFill>
                    <a:srgbClr val="363636"/>
                  </a:solidFill>
                </a:rPr>
                <a:t>40</a:t>
              </a:r>
              <a:endParaRPr lang="en-US" sz="800" dirty="0">
                <a:solidFill>
                  <a:srgbClr val="363636"/>
                </a:solidFill>
              </a:endParaRPr>
            </a:p>
          </p:txBody>
        </p:sp>
        <p:sp>
          <p:nvSpPr>
            <p:cNvPr id="240" name="TextBox 239"/>
            <p:cNvSpPr txBox="1"/>
            <p:nvPr/>
          </p:nvSpPr>
          <p:spPr>
            <a:xfrm>
              <a:off x="2605545" y="3824506"/>
              <a:ext cx="300083" cy="215444"/>
            </a:xfrm>
            <a:prstGeom prst="rect">
              <a:avLst/>
            </a:prstGeom>
            <a:noFill/>
          </p:spPr>
          <p:txBody>
            <a:bodyPr wrap="none" rtlCol="0">
              <a:spAutoFit/>
            </a:bodyPr>
            <a:lstStyle/>
            <a:p>
              <a:pPr algn="ctr"/>
              <a:r>
                <a:rPr lang="en-US" sz="800" dirty="0" smtClean="0">
                  <a:solidFill>
                    <a:srgbClr val="363636"/>
                  </a:solidFill>
                </a:rPr>
                <a:t>50</a:t>
              </a:r>
              <a:endParaRPr lang="en-US" sz="800" dirty="0">
                <a:solidFill>
                  <a:srgbClr val="363636"/>
                </a:solidFill>
              </a:endParaRPr>
            </a:p>
          </p:txBody>
        </p:sp>
        <p:sp>
          <p:nvSpPr>
            <p:cNvPr id="242" name="TextBox 241"/>
            <p:cNvSpPr txBox="1"/>
            <p:nvPr/>
          </p:nvSpPr>
          <p:spPr>
            <a:xfrm>
              <a:off x="2991400" y="3824506"/>
              <a:ext cx="300083" cy="215444"/>
            </a:xfrm>
            <a:prstGeom prst="rect">
              <a:avLst/>
            </a:prstGeom>
            <a:noFill/>
          </p:spPr>
          <p:txBody>
            <a:bodyPr wrap="none" rtlCol="0">
              <a:spAutoFit/>
            </a:bodyPr>
            <a:lstStyle/>
            <a:p>
              <a:pPr algn="ctr"/>
              <a:r>
                <a:rPr lang="en-US" sz="800" dirty="0" smtClean="0">
                  <a:solidFill>
                    <a:srgbClr val="363636"/>
                  </a:solidFill>
                </a:rPr>
                <a:t>60</a:t>
              </a:r>
              <a:endParaRPr lang="en-US" sz="800" dirty="0">
                <a:solidFill>
                  <a:srgbClr val="363636"/>
                </a:solidFill>
              </a:endParaRPr>
            </a:p>
          </p:txBody>
        </p:sp>
      </p:grpSp>
      <p:sp>
        <p:nvSpPr>
          <p:cNvPr id="243" name="TextBox 242"/>
          <p:cNvSpPr txBox="1"/>
          <p:nvPr/>
        </p:nvSpPr>
        <p:spPr>
          <a:xfrm>
            <a:off x="1088585" y="4627229"/>
            <a:ext cx="671979" cy="338554"/>
          </a:xfrm>
          <a:prstGeom prst="rect">
            <a:avLst/>
          </a:prstGeom>
          <a:noFill/>
        </p:spPr>
        <p:txBody>
          <a:bodyPr wrap="none" rtlCol="0">
            <a:spAutoFit/>
          </a:bodyPr>
          <a:lstStyle/>
          <a:p>
            <a:pPr algn="ctr"/>
            <a:r>
              <a:rPr lang="en-US" sz="800" b="1" dirty="0" smtClean="0">
                <a:solidFill>
                  <a:srgbClr val="B2C0D8"/>
                </a:solidFill>
              </a:rPr>
              <a:t>&lt;20%</a:t>
            </a:r>
          </a:p>
          <a:p>
            <a:pPr algn="ctr"/>
            <a:r>
              <a:rPr lang="en-US" sz="800" b="1" dirty="0" smtClean="0">
                <a:solidFill>
                  <a:srgbClr val="B2C0D8"/>
                </a:solidFill>
              </a:rPr>
              <a:t>shrinkage</a:t>
            </a:r>
            <a:endParaRPr lang="en-US" sz="800" b="1" dirty="0">
              <a:solidFill>
                <a:srgbClr val="B2C0D8"/>
              </a:solidFill>
            </a:endParaRPr>
          </a:p>
        </p:txBody>
      </p:sp>
      <p:sp>
        <p:nvSpPr>
          <p:cNvPr id="244" name="TextBox 243"/>
          <p:cNvSpPr txBox="1"/>
          <p:nvPr/>
        </p:nvSpPr>
        <p:spPr>
          <a:xfrm>
            <a:off x="1892670" y="4352715"/>
            <a:ext cx="671979" cy="338554"/>
          </a:xfrm>
          <a:prstGeom prst="rect">
            <a:avLst/>
          </a:prstGeom>
          <a:noFill/>
        </p:spPr>
        <p:txBody>
          <a:bodyPr wrap="none" rtlCol="0">
            <a:spAutoFit/>
          </a:bodyPr>
          <a:lstStyle/>
          <a:p>
            <a:pPr algn="ctr"/>
            <a:r>
              <a:rPr lang="en-US" sz="800" b="1" dirty="0" smtClean="0">
                <a:solidFill>
                  <a:srgbClr val="B60D27"/>
                </a:solidFill>
              </a:rPr>
              <a:t>≥20%</a:t>
            </a:r>
          </a:p>
          <a:p>
            <a:pPr algn="ctr"/>
            <a:r>
              <a:rPr lang="en-US" sz="800" b="1" dirty="0" smtClean="0">
                <a:solidFill>
                  <a:srgbClr val="B60D27"/>
                </a:solidFill>
              </a:rPr>
              <a:t>shrinkage</a:t>
            </a:r>
            <a:endParaRPr lang="en-US" sz="800" b="1" dirty="0">
              <a:solidFill>
                <a:srgbClr val="B60D27"/>
              </a:solidFill>
            </a:endParaRPr>
          </a:p>
        </p:txBody>
      </p:sp>
      <p:graphicFrame>
        <p:nvGraphicFramePr>
          <p:cNvPr id="245" name="Table 244"/>
          <p:cNvGraphicFramePr>
            <a:graphicFrameLocks noGrp="1"/>
          </p:cNvGraphicFramePr>
          <p:nvPr>
            <p:extLst>
              <p:ext uri="{D42A27DB-BD31-4B8C-83A1-F6EECF244321}">
                <p14:modId xmlns:p14="http://schemas.microsoft.com/office/powerpoint/2010/main" val="1297162493"/>
              </p:ext>
            </p:extLst>
          </p:nvPr>
        </p:nvGraphicFramePr>
        <p:xfrm>
          <a:off x="1619672" y="3773008"/>
          <a:ext cx="1546878" cy="379512"/>
        </p:xfrm>
        <a:graphic>
          <a:graphicData uri="http://schemas.openxmlformats.org/drawingml/2006/table">
            <a:tbl>
              <a:tblPr firstRow="1" bandRow="1">
                <a:tableStyleId>{5C22544A-7EE6-4342-B048-85BDC9FD1C3A}</a:tableStyleId>
              </a:tblPr>
              <a:tblGrid>
                <a:gridCol w="543859"/>
                <a:gridCol w="380468"/>
                <a:gridCol w="368371"/>
                <a:gridCol w="254180"/>
              </a:tblGrid>
              <a:tr h="71608">
                <a:tc gridSpan="4">
                  <a:txBody>
                    <a:bodyPr/>
                    <a:lstStyle/>
                    <a:p>
                      <a:pPr algn="ctr"/>
                      <a:r>
                        <a:rPr lang="en-US" sz="600" spc="-40" dirty="0" smtClean="0">
                          <a:solidFill>
                            <a:schemeClr val="tx2"/>
                          </a:solidFill>
                        </a:rPr>
                        <a:t>Median OS</a:t>
                      </a:r>
                      <a:endParaRPr lang="en-US" sz="600" spc="-40" dirty="0">
                        <a:solidFill>
                          <a:schemeClr val="tx2"/>
                        </a:solidFill>
                      </a:endParaRPr>
                    </a:p>
                  </a:txBody>
                  <a:tcPr marT="0" marB="0" anchor="ctr">
                    <a:lnL w="12700" cmpd="sng">
                      <a:noFill/>
                    </a:lnL>
                    <a:lnR w="12700" cmpd="sng">
                      <a:noFill/>
                    </a:lnR>
                    <a:lnT w="12700" cmpd="sng">
                      <a:noFill/>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05192">
                <a:tc>
                  <a:txBody>
                    <a:bodyPr/>
                    <a:lstStyle/>
                    <a:p>
                      <a:pPr algn="l"/>
                      <a:r>
                        <a:rPr lang="en-US" sz="600" spc="-40" dirty="0" smtClean="0">
                          <a:solidFill>
                            <a:schemeClr val="tx2"/>
                          </a:solidFill>
                        </a:rPr>
                        <a:t>  Response status</a:t>
                      </a:r>
                      <a:endParaRPr lang="en-US" sz="600" spc="-4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spc="-40" dirty="0" smtClean="0">
                          <a:solidFill>
                            <a:schemeClr val="tx2"/>
                          </a:solidFill>
                        </a:rPr>
                        <a:t>Median</a:t>
                      </a:r>
                      <a:endParaRPr lang="en-US" sz="600" spc="-4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spc="-40" dirty="0" smtClean="0">
                          <a:solidFill>
                            <a:schemeClr val="tx2"/>
                          </a:solidFill>
                        </a:rPr>
                        <a:t>95% </a:t>
                      </a:r>
                      <a:r>
                        <a:rPr lang="en-US" sz="600" spc="-40" dirty="0" err="1" smtClean="0">
                          <a:solidFill>
                            <a:schemeClr val="tx2"/>
                          </a:solidFill>
                        </a:rPr>
                        <a:t>Cl</a:t>
                      </a:r>
                      <a:endParaRPr lang="en-US" sz="600" spc="-4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i="0" spc="-40" dirty="0" smtClean="0">
                          <a:solidFill>
                            <a:schemeClr val="tx2"/>
                          </a:solidFill>
                        </a:rPr>
                        <a:t>p</a:t>
                      </a:r>
                      <a:endParaRPr lang="en-US" sz="600" i="0" spc="-4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83526">
                <a:tc>
                  <a:txBody>
                    <a:bodyPr/>
                    <a:lstStyle/>
                    <a:p>
                      <a:r>
                        <a:rPr lang="en-US" sz="600" spc="-40" dirty="0" smtClean="0">
                          <a:solidFill>
                            <a:schemeClr val="tx1"/>
                          </a:solidFill>
                        </a:rPr>
                        <a:t>  ≥20% shrinkage</a:t>
                      </a:r>
                      <a:endParaRPr lang="en-US" sz="600"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20.0</a:t>
                      </a:r>
                      <a:endParaRPr lang="en-US" sz="600"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19.1, 21.1</a:t>
                      </a:r>
                      <a:endParaRPr lang="en-US" sz="600"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i="1" spc="-40" dirty="0" smtClean="0">
                          <a:solidFill>
                            <a:schemeClr val="tx1"/>
                          </a:solidFill>
                        </a:rPr>
                        <a:t>ref</a:t>
                      </a:r>
                      <a:endParaRPr lang="en-US" sz="600" i="1"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0710">
                <a:tc>
                  <a:txBody>
                    <a:bodyPr/>
                    <a:lstStyle/>
                    <a:p>
                      <a:r>
                        <a:rPr lang="en-US" sz="600" spc="-40" dirty="0" smtClean="0">
                          <a:solidFill>
                            <a:schemeClr val="tx1"/>
                          </a:solidFill>
                        </a:rPr>
                        <a:t>  &lt;</a:t>
                      </a:r>
                      <a:r>
                        <a:rPr lang="en-US" sz="600" spc="-40" baseline="0" dirty="0" smtClean="0">
                          <a:solidFill>
                            <a:schemeClr val="tx1"/>
                          </a:solidFill>
                        </a:rPr>
                        <a:t>20% shrinkage</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15.2</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14.6, 16.0</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&lt;0.0001</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246" name="Freeform 245"/>
          <p:cNvSpPr/>
          <p:nvPr/>
        </p:nvSpPr>
        <p:spPr>
          <a:xfrm>
            <a:off x="848330" y="3750636"/>
            <a:ext cx="2307143" cy="1173392"/>
          </a:xfrm>
          <a:custGeom>
            <a:avLst/>
            <a:gdLst>
              <a:gd name="connsiteX0" fmla="*/ 0 w 2307143"/>
              <a:gd name="connsiteY0" fmla="*/ 0 h 1173392"/>
              <a:gd name="connsiteX1" fmla="*/ 87212 w 2307143"/>
              <a:gd name="connsiteY1" fmla="*/ 29070 h 1173392"/>
              <a:gd name="connsiteX2" fmla="*/ 134782 w 2307143"/>
              <a:gd name="connsiteY2" fmla="*/ 39641 h 1173392"/>
              <a:gd name="connsiteX3" fmla="*/ 150638 w 2307143"/>
              <a:gd name="connsiteY3" fmla="*/ 52855 h 1173392"/>
              <a:gd name="connsiteX4" fmla="*/ 169138 w 2307143"/>
              <a:gd name="connsiteY4" fmla="*/ 71355 h 1173392"/>
              <a:gd name="connsiteX5" fmla="*/ 184995 w 2307143"/>
              <a:gd name="connsiteY5" fmla="*/ 81926 h 1173392"/>
              <a:gd name="connsiteX6" fmla="*/ 203494 w 2307143"/>
              <a:gd name="connsiteY6" fmla="*/ 87211 h 1173392"/>
              <a:gd name="connsiteX7" fmla="*/ 227279 w 2307143"/>
              <a:gd name="connsiteY7" fmla="*/ 105711 h 1173392"/>
              <a:gd name="connsiteX8" fmla="*/ 251064 w 2307143"/>
              <a:gd name="connsiteY8" fmla="*/ 113639 h 1173392"/>
              <a:gd name="connsiteX9" fmla="*/ 269563 w 2307143"/>
              <a:gd name="connsiteY9" fmla="*/ 121567 h 1173392"/>
              <a:gd name="connsiteX10" fmla="*/ 293348 w 2307143"/>
              <a:gd name="connsiteY10" fmla="*/ 155923 h 1173392"/>
              <a:gd name="connsiteX11" fmla="*/ 309205 w 2307143"/>
              <a:gd name="connsiteY11" fmla="*/ 171780 h 1173392"/>
              <a:gd name="connsiteX12" fmla="*/ 330347 w 2307143"/>
              <a:gd name="connsiteY12" fmla="*/ 182351 h 1173392"/>
              <a:gd name="connsiteX13" fmla="*/ 351489 w 2307143"/>
              <a:gd name="connsiteY13" fmla="*/ 214064 h 1173392"/>
              <a:gd name="connsiteX14" fmla="*/ 388488 w 2307143"/>
              <a:gd name="connsiteY14" fmla="*/ 253706 h 1173392"/>
              <a:gd name="connsiteX15" fmla="*/ 399059 w 2307143"/>
              <a:gd name="connsiteY15" fmla="*/ 274848 h 1173392"/>
              <a:gd name="connsiteX16" fmla="*/ 406988 w 2307143"/>
              <a:gd name="connsiteY16" fmla="*/ 290705 h 1173392"/>
              <a:gd name="connsiteX17" fmla="*/ 436058 w 2307143"/>
              <a:gd name="connsiteY17" fmla="*/ 319775 h 1173392"/>
              <a:gd name="connsiteX18" fmla="*/ 470414 w 2307143"/>
              <a:gd name="connsiteY18" fmla="*/ 340918 h 1173392"/>
              <a:gd name="connsiteX19" fmla="*/ 494199 w 2307143"/>
              <a:gd name="connsiteY19" fmla="*/ 372631 h 1173392"/>
              <a:gd name="connsiteX20" fmla="*/ 520627 w 2307143"/>
              <a:gd name="connsiteY20" fmla="*/ 401701 h 1173392"/>
              <a:gd name="connsiteX21" fmla="*/ 541769 w 2307143"/>
              <a:gd name="connsiteY21" fmla="*/ 430772 h 1173392"/>
              <a:gd name="connsiteX22" fmla="*/ 562911 w 2307143"/>
              <a:gd name="connsiteY22" fmla="*/ 446629 h 1173392"/>
              <a:gd name="connsiteX23" fmla="*/ 586696 w 2307143"/>
              <a:gd name="connsiteY23" fmla="*/ 465128 h 1173392"/>
              <a:gd name="connsiteX24" fmla="*/ 610481 w 2307143"/>
              <a:gd name="connsiteY24" fmla="*/ 486270 h 1173392"/>
              <a:gd name="connsiteX25" fmla="*/ 634266 w 2307143"/>
              <a:gd name="connsiteY25" fmla="*/ 517984 h 1173392"/>
              <a:gd name="connsiteX26" fmla="*/ 652766 w 2307143"/>
              <a:gd name="connsiteY26" fmla="*/ 539126 h 1173392"/>
              <a:gd name="connsiteX27" fmla="*/ 668622 w 2307143"/>
              <a:gd name="connsiteY27" fmla="*/ 544411 h 1173392"/>
              <a:gd name="connsiteX28" fmla="*/ 710907 w 2307143"/>
              <a:gd name="connsiteY28" fmla="*/ 602552 h 1173392"/>
              <a:gd name="connsiteX29" fmla="*/ 729406 w 2307143"/>
              <a:gd name="connsiteY29" fmla="*/ 613123 h 1173392"/>
              <a:gd name="connsiteX30" fmla="*/ 742620 w 2307143"/>
              <a:gd name="connsiteY30" fmla="*/ 626337 h 1173392"/>
              <a:gd name="connsiteX31" fmla="*/ 761119 w 2307143"/>
              <a:gd name="connsiteY31" fmla="*/ 652765 h 1173392"/>
              <a:gd name="connsiteX32" fmla="*/ 813975 w 2307143"/>
              <a:gd name="connsiteY32" fmla="*/ 700335 h 1173392"/>
              <a:gd name="connsiteX33" fmla="*/ 832474 w 2307143"/>
              <a:gd name="connsiteY33" fmla="*/ 710906 h 1173392"/>
              <a:gd name="connsiteX34" fmla="*/ 848331 w 2307143"/>
              <a:gd name="connsiteY34" fmla="*/ 726763 h 1173392"/>
              <a:gd name="connsiteX35" fmla="*/ 864188 w 2307143"/>
              <a:gd name="connsiteY35" fmla="*/ 750548 h 1173392"/>
              <a:gd name="connsiteX36" fmla="*/ 898544 w 2307143"/>
              <a:gd name="connsiteY36" fmla="*/ 763762 h 1173392"/>
              <a:gd name="connsiteX37" fmla="*/ 917043 w 2307143"/>
              <a:gd name="connsiteY37" fmla="*/ 774333 h 1173392"/>
              <a:gd name="connsiteX38" fmla="*/ 930257 w 2307143"/>
              <a:gd name="connsiteY38" fmla="*/ 787547 h 1173392"/>
              <a:gd name="connsiteX39" fmla="*/ 943471 w 2307143"/>
              <a:gd name="connsiteY39" fmla="*/ 790189 h 1173392"/>
              <a:gd name="connsiteX40" fmla="*/ 961970 w 2307143"/>
              <a:gd name="connsiteY40" fmla="*/ 808689 h 1173392"/>
              <a:gd name="connsiteX41" fmla="*/ 991041 w 2307143"/>
              <a:gd name="connsiteY41" fmla="*/ 840402 h 1173392"/>
              <a:gd name="connsiteX42" fmla="*/ 1028040 w 2307143"/>
              <a:gd name="connsiteY42" fmla="*/ 869473 h 1173392"/>
              <a:gd name="connsiteX43" fmla="*/ 1051825 w 2307143"/>
              <a:gd name="connsiteY43" fmla="*/ 885329 h 1173392"/>
              <a:gd name="connsiteX44" fmla="*/ 1067681 w 2307143"/>
              <a:gd name="connsiteY44" fmla="*/ 890615 h 1173392"/>
              <a:gd name="connsiteX45" fmla="*/ 1091466 w 2307143"/>
              <a:gd name="connsiteY45" fmla="*/ 901186 h 1173392"/>
              <a:gd name="connsiteX46" fmla="*/ 1109966 w 2307143"/>
              <a:gd name="connsiteY46" fmla="*/ 909114 h 1173392"/>
              <a:gd name="connsiteX47" fmla="*/ 1109966 w 2307143"/>
              <a:gd name="connsiteY47" fmla="*/ 909114 h 1173392"/>
              <a:gd name="connsiteX48" fmla="*/ 1139036 w 2307143"/>
              <a:gd name="connsiteY48" fmla="*/ 922328 h 1173392"/>
              <a:gd name="connsiteX49" fmla="*/ 1146965 w 2307143"/>
              <a:gd name="connsiteY49" fmla="*/ 935542 h 1173392"/>
              <a:gd name="connsiteX50" fmla="*/ 1160178 w 2307143"/>
              <a:gd name="connsiteY50" fmla="*/ 938185 h 1173392"/>
              <a:gd name="connsiteX51" fmla="*/ 1173392 w 2307143"/>
              <a:gd name="connsiteY51" fmla="*/ 951399 h 1173392"/>
              <a:gd name="connsiteX52" fmla="*/ 1186606 w 2307143"/>
              <a:gd name="connsiteY52" fmla="*/ 956684 h 1173392"/>
              <a:gd name="connsiteX53" fmla="*/ 1194534 w 2307143"/>
              <a:gd name="connsiteY53" fmla="*/ 961970 h 1173392"/>
              <a:gd name="connsiteX54" fmla="*/ 1215677 w 2307143"/>
              <a:gd name="connsiteY54" fmla="*/ 969898 h 1173392"/>
              <a:gd name="connsiteX55" fmla="*/ 1234176 w 2307143"/>
              <a:gd name="connsiteY55" fmla="*/ 977826 h 1173392"/>
              <a:gd name="connsiteX56" fmla="*/ 1260604 w 2307143"/>
              <a:gd name="connsiteY56" fmla="*/ 983112 h 1173392"/>
              <a:gd name="connsiteX57" fmla="*/ 1263247 w 2307143"/>
              <a:gd name="connsiteY57" fmla="*/ 993683 h 1173392"/>
              <a:gd name="connsiteX58" fmla="*/ 1287032 w 2307143"/>
              <a:gd name="connsiteY58" fmla="*/ 1001611 h 1173392"/>
              <a:gd name="connsiteX59" fmla="*/ 1302888 w 2307143"/>
              <a:gd name="connsiteY59" fmla="*/ 1006897 h 1173392"/>
              <a:gd name="connsiteX60" fmla="*/ 1326673 w 2307143"/>
              <a:gd name="connsiteY60" fmla="*/ 1020111 h 1173392"/>
              <a:gd name="connsiteX61" fmla="*/ 1331959 w 2307143"/>
              <a:gd name="connsiteY61" fmla="*/ 1028039 h 1173392"/>
              <a:gd name="connsiteX62" fmla="*/ 1361029 w 2307143"/>
              <a:gd name="connsiteY62" fmla="*/ 1033325 h 1173392"/>
              <a:gd name="connsiteX63" fmla="*/ 1411242 w 2307143"/>
              <a:gd name="connsiteY63" fmla="*/ 1038610 h 1173392"/>
              <a:gd name="connsiteX64" fmla="*/ 1416528 w 2307143"/>
              <a:gd name="connsiteY64" fmla="*/ 1043896 h 1173392"/>
              <a:gd name="connsiteX65" fmla="*/ 1466740 w 2307143"/>
              <a:gd name="connsiteY65" fmla="*/ 1051824 h 1173392"/>
              <a:gd name="connsiteX66" fmla="*/ 1493168 w 2307143"/>
              <a:gd name="connsiteY66" fmla="*/ 1062395 h 1173392"/>
              <a:gd name="connsiteX67" fmla="*/ 1530167 w 2307143"/>
              <a:gd name="connsiteY67" fmla="*/ 1059752 h 1173392"/>
              <a:gd name="connsiteX68" fmla="*/ 1575094 w 2307143"/>
              <a:gd name="connsiteY68" fmla="*/ 1067681 h 1173392"/>
              <a:gd name="connsiteX69" fmla="*/ 1596236 w 2307143"/>
              <a:gd name="connsiteY69" fmla="*/ 1072966 h 1173392"/>
              <a:gd name="connsiteX70" fmla="*/ 1654377 w 2307143"/>
              <a:gd name="connsiteY70" fmla="*/ 1075609 h 1173392"/>
              <a:gd name="connsiteX71" fmla="*/ 1678162 w 2307143"/>
              <a:gd name="connsiteY71" fmla="*/ 1080894 h 1173392"/>
              <a:gd name="connsiteX72" fmla="*/ 1680805 w 2307143"/>
              <a:gd name="connsiteY72" fmla="*/ 1099394 h 1173392"/>
              <a:gd name="connsiteX73" fmla="*/ 1760088 w 2307143"/>
              <a:gd name="connsiteY73" fmla="*/ 1102037 h 1173392"/>
              <a:gd name="connsiteX74" fmla="*/ 1773302 w 2307143"/>
              <a:gd name="connsiteY74" fmla="*/ 1107322 h 1173392"/>
              <a:gd name="connsiteX75" fmla="*/ 1818229 w 2307143"/>
              <a:gd name="connsiteY75" fmla="*/ 1120536 h 1173392"/>
              <a:gd name="connsiteX76" fmla="*/ 1834086 w 2307143"/>
              <a:gd name="connsiteY76" fmla="*/ 1120536 h 1173392"/>
              <a:gd name="connsiteX77" fmla="*/ 1852585 w 2307143"/>
              <a:gd name="connsiteY77" fmla="*/ 1136393 h 1173392"/>
              <a:gd name="connsiteX78" fmla="*/ 1881656 w 2307143"/>
              <a:gd name="connsiteY78" fmla="*/ 1136393 h 1173392"/>
              <a:gd name="connsiteX79" fmla="*/ 1900155 w 2307143"/>
              <a:gd name="connsiteY79" fmla="*/ 1146964 h 1173392"/>
              <a:gd name="connsiteX80" fmla="*/ 1974153 w 2307143"/>
              <a:gd name="connsiteY80" fmla="*/ 1146964 h 1173392"/>
              <a:gd name="connsiteX81" fmla="*/ 1984724 w 2307143"/>
              <a:gd name="connsiteY81" fmla="*/ 1160178 h 1173392"/>
              <a:gd name="connsiteX82" fmla="*/ 2280715 w 2307143"/>
              <a:gd name="connsiteY82" fmla="*/ 1160178 h 1173392"/>
              <a:gd name="connsiteX83" fmla="*/ 2278072 w 2307143"/>
              <a:gd name="connsiteY83" fmla="*/ 1170749 h 1173392"/>
              <a:gd name="connsiteX84" fmla="*/ 2307143 w 2307143"/>
              <a:gd name="connsiteY84" fmla="*/ 1173392 h 117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307143" h="1173392">
                <a:moveTo>
                  <a:pt x="0" y="0"/>
                </a:moveTo>
                <a:lnTo>
                  <a:pt x="87212" y="29070"/>
                </a:lnTo>
                <a:lnTo>
                  <a:pt x="134782" y="39641"/>
                </a:lnTo>
                <a:lnTo>
                  <a:pt x="150638" y="52855"/>
                </a:lnTo>
                <a:lnTo>
                  <a:pt x="169138" y="71355"/>
                </a:lnTo>
                <a:lnTo>
                  <a:pt x="184995" y="81926"/>
                </a:lnTo>
                <a:lnTo>
                  <a:pt x="203494" y="87211"/>
                </a:lnTo>
                <a:lnTo>
                  <a:pt x="227279" y="105711"/>
                </a:lnTo>
                <a:lnTo>
                  <a:pt x="251064" y="113639"/>
                </a:lnTo>
                <a:lnTo>
                  <a:pt x="269563" y="121567"/>
                </a:lnTo>
                <a:lnTo>
                  <a:pt x="293348" y="155923"/>
                </a:lnTo>
                <a:lnTo>
                  <a:pt x="309205" y="171780"/>
                </a:lnTo>
                <a:lnTo>
                  <a:pt x="330347" y="182351"/>
                </a:lnTo>
                <a:lnTo>
                  <a:pt x="351489" y="214064"/>
                </a:lnTo>
                <a:lnTo>
                  <a:pt x="388488" y="253706"/>
                </a:lnTo>
                <a:lnTo>
                  <a:pt x="399059" y="274848"/>
                </a:lnTo>
                <a:lnTo>
                  <a:pt x="406988" y="290705"/>
                </a:lnTo>
                <a:lnTo>
                  <a:pt x="436058" y="319775"/>
                </a:lnTo>
                <a:lnTo>
                  <a:pt x="470414" y="340918"/>
                </a:lnTo>
                <a:lnTo>
                  <a:pt x="494199" y="372631"/>
                </a:lnTo>
                <a:lnTo>
                  <a:pt x="520627" y="401701"/>
                </a:lnTo>
                <a:lnTo>
                  <a:pt x="541769" y="430772"/>
                </a:lnTo>
                <a:lnTo>
                  <a:pt x="562911" y="446629"/>
                </a:lnTo>
                <a:lnTo>
                  <a:pt x="586696" y="465128"/>
                </a:lnTo>
                <a:lnTo>
                  <a:pt x="610481" y="486270"/>
                </a:lnTo>
                <a:lnTo>
                  <a:pt x="634266" y="517984"/>
                </a:lnTo>
                <a:lnTo>
                  <a:pt x="652766" y="539126"/>
                </a:lnTo>
                <a:lnTo>
                  <a:pt x="668622" y="544411"/>
                </a:lnTo>
                <a:lnTo>
                  <a:pt x="710907" y="602552"/>
                </a:lnTo>
                <a:lnTo>
                  <a:pt x="729406" y="613123"/>
                </a:lnTo>
                <a:lnTo>
                  <a:pt x="742620" y="626337"/>
                </a:lnTo>
                <a:lnTo>
                  <a:pt x="761119" y="652765"/>
                </a:lnTo>
                <a:lnTo>
                  <a:pt x="813975" y="700335"/>
                </a:lnTo>
                <a:lnTo>
                  <a:pt x="832474" y="710906"/>
                </a:lnTo>
                <a:lnTo>
                  <a:pt x="848331" y="726763"/>
                </a:lnTo>
                <a:lnTo>
                  <a:pt x="864188" y="750548"/>
                </a:lnTo>
                <a:lnTo>
                  <a:pt x="898544" y="763762"/>
                </a:lnTo>
                <a:lnTo>
                  <a:pt x="917043" y="774333"/>
                </a:lnTo>
                <a:lnTo>
                  <a:pt x="930257" y="787547"/>
                </a:lnTo>
                <a:lnTo>
                  <a:pt x="943471" y="790189"/>
                </a:lnTo>
                <a:lnTo>
                  <a:pt x="961970" y="808689"/>
                </a:lnTo>
                <a:lnTo>
                  <a:pt x="991041" y="840402"/>
                </a:lnTo>
                <a:lnTo>
                  <a:pt x="1028040" y="869473"/>
                </a:lnTo>
                <a:lnTo>
                  <a:pt x="1051825" y="885329"/>
                </a:lnTo>
                <a:lnTo>
                  <a:pt x="1067681" y="890615"/>
                </a:lnTo>
                <a:lnTo>
                  <a:pt x="1091466" y="901186"/>
                </a:lnTo>
                <a:lnTo>
                  <a:pt x="1109966" y="909114"/>
                </a:lnTo>
                <a:lnTo>
                  <a:pt x="1109966" y="909114"/>
                </a:lnTo>
                <a:lnTo>
                  <a:pt x="1139036" y="922328"/>
                </a:lnTo>
                <a:lnTo>
                  <a:pt x="1146965" y="935542"/>
                </a:lnTo>
                <a:lnTo>
                  <a:pt x="1160178" y="938185"/>
                </a:lnTo>
                <a:lnTo>
                  <a:pt x="1173392" y="951399"/>
                </a:lnTo>
                <a:lnTo>
                  <a:pt x="1186606" y="956684"/>
                </a:lnTo>
                <a:lnTo>
                  <a:pt x="1194534" y="961970"/>
                </a:lnTo>
                <a:lnTo>
                  <a:pt x="1215677" y="969898"/>
                </a:lnTo>
                <a:lnTo>
                  <a:pt x="1234176" y="977826"/>
                </a:lnTo>
                <a:lnTo>
                  <a:pt x="1260604" y="983112"/>
                </a:lnTo>
                <a:lnTo>
                  <a:pt x="1263247" y="993683"/>
                </a:lnTo>
                <a:lnTo>
                  <a:pt x="1287032" y="1001611"/>
                </a:lnTo>
                <a:lnTo>
                  <a:pt x="1302888" y="1006897"/>
                </a:lnTo>
                <a:lnTo>
                  <a:pt x="1326673" y="1020111"/>
                </a:lnTo>
                <a:lnTo>
                  <a:pt x="1331959" y="1028039"/>
                </a:lnTo>
                <a:lnTo>
                  <a:pt x="1361029" y="1033325"/>
                </a:lnTo>
                <a:lnTo>
                  <a:pt x="1411242" y="1038610"/>
                </a:lnTo>
                <a:lnTo>
                  <a:pt x="1416528" y="1043896"/>
                </a:lnTo>
                <a:lnTo>
                  <a:pt x="1466740" y="1051824"/>
                </a:lnTo>
                <a:lnTo>
                  <a:pt x="1493168" y="1062395"/>
                </a:lnTo>
                <a:lnTo>
                  <a:pt x="1530167" y="1059752"/>
                </a:lnTo>
                <a:lnTo>
                  <a:pt x="1575094" y="1067681"/>
                </a:lnTo>
                <a:lnTo>
                  <a:pt x="1596236" y="1072966"/>
                </a:lnTo>
                <a:lnTo>
                  <a:pt x="1654377" y="1075609"/>
                </a:lnTo>
                <a:lnTo>
                  <a:pt x="1678162" y="1080894"/>
                </a:lnTo>
                <a:lnTo>
                  <a:pt x="1680805" y="1099394"/>
                </a:lnTo>
                <a:lnTo>
                  <a:pt x="1760088" y="1102037"/>
                </a:lnTo>
                <a:lnTo>
                  <a:pt x="1773302" y="1107322"/>
                </a:lnTo>
                <a:lnTo>
                  <a:pt x="1818229" y="1120536"/>
                </a:lnTo>
                <a:lnTo>
                  <a:pt x="1834086" y="1120536"/>
                </a:lnTo>
                <a:lnTo>
                  <a:pt x="1852585" y="1136393"/>
                </a:lnTo>
                <a:lnTo>
                  <a:pt x="1881656" y="1136393"/>
                </a:lnTo>
                <a:lnTo>
                  <a:pt x="1900155" y="1146964"/>
                </a:lnTo>
                <a:lnTo>
                  <a:pt x="1974153" y="1146964"/>
                </a:lnTo>
                <a:lnTo>
                  <a:pt x="1984724" y="1160178"/>
                </a:lnTo>
                <a:lnTo>
                  <a:pt x="2280715" y="1160178"/>
                </a:lnTo>
                <a:lnTo>
                  <a:pt x="2278072" y="1170749"/>
                </a:lnTo>
                <a:lnTo>
                  <a:pt x="2307143" y="1173392"/>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247" name="Freeform 246"/>
          <p:cNvSpPr/>
          <p:nvPr/>
        </p:nvSpPr>
        <p:spPr>
          <a:xfrm>
            <a:off x="848330" y="3747993"/>
            <a:ext cx="2301857" cy="1263246"/>
          </a:xfrm>
          <a:custGeom>
            <a:avLst/>
            <a:gdLst>
              <a:gd name="connsiteX0" fmla="*/ 0 w 2301857"/>
              <a:gd name="connsiteY0" fmla="*/ 0 h 1263246"/>
              <a:gd name="connsiteX1" fmla="*/ 60784 w 2301857"/>
              <a:gd name="connsiteY1" fmla="*/ 31713 h 1263246"/>
              <a:gd name="connsiteX2" fmla="*/ 81926 w 2301857"/>
              <a:gd name="connsiteY2" fmla="*/ 58141 h 1263246"/>
              <a:gd name="connsiteX3" fmla="*/ 118925 w 2301857"/>
              <a:gd name="connsiteY3" fmla="*/ 89854 h 1263246"/>
              <a:gd name="connsiteX4" fmla="*/ 147996 w 2301857"/>
              <a:gd name="connsiteY4" fmla="*/ 116282 h 1263246"/>
              <a:gd name="connsiteX5" fmla="*/ 177066 w 2301857"/>
              <a:gd name="connsiteY5" fmla="*/ 142710 h 1263246"/>
              <a:gd name="connsiteX6" fmla="*/ 216708 w 2301857"/>
              <a:gd name="connsiteY6" fmla="*/ 182351 h 1263246"/>
              <a:gd name="connsiteX7" fmla="*/ 245778 w 2301857"/>
              <a:gd name="connsiteY7" fmla="*/ 224636 h 1263246"/>
              <a:gd name="connsiteX8" fmla="*/ 280134 w 2301857"/>
              <a:gd name="connsiteY8" fmla="*/ 261635 h 1263246"/>
              <a:gd name="connsiteX9" fmla="*/ 314491 w 2301857"/>
              <a:gd name="connsiteY9" fmla="*/ 303919 h 1263246"/>
              <a:gd name="connsiteX10" fmla="*/ 343561 w 2301857"/>
              <a:gd name="connsiteY10" fmla="*/ 354132 h 1263246"/>
              <a:gd name="connsiteX11" fmla="*/ 356775 w 2301857"/>
              <a:gd name="connsiteY11" fmla="*/ 383202 h 1263246"/>
              <a:gd name="connsiteX12" fmla="*/ 399059 w 2301857"/>
              <a:gd name="connsiteY12" fmla="*/ 451914 h 1263246"/>
              <a:gd name="connsiteX13" fmla="*/ 414916 w 2301857"/>
              <a:gd name="connsiteY13" fmla="*/ 467771 h 1263246"/>
              <a:gd name="connsiteX14" fmla="*/ 430773 w 2301857"/>
              <a:gd name="connsiteY14" fmla="*/ 486270 h 1263246"/>
              <a:gd name="connsiteX15" fmla="*/ 451915 w 2301857"/>
              <a:gd name="connsiteY15" fmla="*/ 510055 h 1263246"/>
              <a:gd name="connsiteX16" fmla="*/ 470414 w 2301857"/>
              <a:gd name="connsiteY16" fmla="*/ 533840 h 1263246"/>
              <a:gd name="connsiteX17" fmla="*/ 486271 w 2301857"/>
              <a:gd name="connsiteY17" fmla="*/ 552340 h 1263246"/>
              <a:gd name="connsiteX18" fmla="*/ 504770 w 2301857"/>
              <a:gd name="connsiteY18" fmla="*/ 565554 h 1263246"/>
              <a:gd name="connsiteX19" fmla="*/ 520627 w 2301857"/>
              <a:gd name="connsiteY19" fmla="*/ 589339 h 1263246"/>
              <a:gd name="connsiteX20" fmla="*/ 539126 w 2301857"/>
              <a:gd name="connsiteY20" fmla="*/ 613124 h 1263246"/>
              <a:gd name="connsiteX21" fmla="*/ 576125 w 2301857"/>
              <a:gd name="connsiteY21" fmla="*/ 642194 h 1263246"/>
              <a:gd name="connsiteX22" fmla="*/ 594625 w 2301857"/>
              <a:gd name="connsiteY22" fmla="*/ 671265 h 1263246"/>
              <a:gd name="connsiteX23" fmla="*/ 621052 w 2301857"/>
              <a:gd name="connsiteY23" fmla="*/ 702978 h 1263246"/>
              <a:gd name="connsiteX24" fmla="*/ 655408 w 2301857"/>
              <a:gd name="connsiteY24" fmla="*/ 747905 h 1263246"/>
              <a:gd name="connsiteX25" fmla="*/ 679193 w 2301857"/>
              <a:gd name="connsiteY25" fmla="*/ 771690 h 1263246"/>
              <a:gd name="connsiteX26" fmla="*/ 697693 w 2301857"/>
              <a:gd name="connsiteY26" fmla="*/ 798118 h 1263246"/>
              <a:gd name="connsiteX27" fmla="*/ 716192 w 2301857"/>
              <a:gd name="connsiteY27" fmla="*/ 806046 h 1263246"/>
              <a:gd name="connsiteX28" fmla="*/ 734692 w 2301857"/>
              <a:gd name="connsiteY28" fmla="*/ 843045 h 1263246"/>
              <a:gd name="connsiteX29" fmla="*/ 750548 w 2301857"/>
              <a:gd name="connsiteY29" fmla="*/ 850973 h 1263246"/>
              <a:gd name="connsiteX30" fmla="*/ 766405 w 2301857"/>
              <a:gd name="connsiteY30" fmla="*/ 864187 h 1263246"/>
              <a:gd name="connsiteX31" fmla="*/ 787547 w 2301857"/>
              <a:gd name="connsiteY31" fmla="*/ 882687 h 1263246"/>
              <a:gd name="connsiteX32" fmla="*/ 829832 w 2301857"/>
              <a:gd name="connsiteY32" fmla="*/ 922328 h 1263246"/>
              <a:gd name="connsiteX33" fmla="*/ 858902 w 2301857"/>
              <a:gd name="connsiteY33" fmla="*/ 938185 h 1263246"/>
              <a:gd name="connsiteX34" fmla="*/ 893258 w 2301857"/>
              <a:gd name="connsiteY34" fmla="*/ 964613 h 1263246"/>
              <a:gd name="connsiteX35" fmla="*/ 919686 w 2301857"/>
              <a:gd name="connsiteY35" fmla="*/ 983112 h 1263246"/>
              <a:gd name="connsiteX36" fmla="*/ 924971 w 2301857"/>
              <a:gd name="connsiteY36" fmla="*/ 998969 h 1263246"/>
              <a:gd name="connsiteX37" fmla="*/ 924971 w 2301857"/>
              <a:gd name="connsiteY37" fmla="*/ 998969 h 1263246"/>
              <a:gd name="connsiteX38" fmla="*/ 951399 w 2301857"/>
              <a:gd name="connsiteY38" fmla="*/ 1017468 h 1263246"/>
              <a:gd name="connsiteX39" fmla="*/ 972541 w 2301857"/>
              <a:gd name="connsiteY39" fmla="*/ 1035968 h 1263246"/>
              <a:gd name="connsiteX40" fmla="*/ 993684 w 2301857"/>
              <a:gd name="connsiteY40" fmla="*/ 1041253 h 1263246"/>
              <a:gd name="connsiteX41" fmla="*/ 998969 w 2301857"/>
              <a:gd name="connsiteY41" fmla="*/ 1051824 h 1263246"/>
              <a:gd name="connsiteX42" fmla="*/ 1028040 w 2301857"/>
              <a:gd name="connsiteY42" fmla="*/ 1062395 h 1263246"/>
              <a:gd name="connsiteX43" fmla="*/ 1072967 w 2301857"/>
              <a:gd name="connsiteY43" fmla="*/ 1080895 h 1263246"/>
              <a:gd name="connsiteX44" fmla="*/ 1104680 w 2301857"/>
              <a:gd name="connsiteY44" fmla="*/ 1104680 h 1263246"/>
              <a:gd name="connsiteX45" fmla="*/ 1139036 w 2301857"/>
              <a:gd name="connsiteY45" fmla="*/ 1112608 h 1263246"/>
              <a:gd name="connsiteX46" fmla="*/ 1139036 w 2301857"/>
              <a:gd name="connsiteY46" fmla="*/ 1112608 h 1263246"/>
              <a:gd name="connsiteX47" fmla="*/ 1168107 w 2301857"/>
              <a:gd name="connsiteY47" fmla="*/ 1133750 h 1263246"/>
              <a:gd name="connsiteX48" fmla="*/ 1210391 w 2301857"/>
              <a:gd name="connsiteY48" fmla="*/ 1139036 h 1263246"/>
              <a:gd name="connsiteX49" fmla="*/ 1228891 w 2301857"/>
              <a:gd name="connsiteY49" fmla="*/ 1141679 h 1263246"/>
              <a:gd name="connsiteX50" fmla="*/ 1244747 w 2301857"/>
              <a:gd name="connsiteY50" fmla="*/ 1149607 h 1263246"/>
              <a:gd name="connsiteX51" fmla="*/ 1255318 w 2301857"/>
              <a:gd name="connsiteY51" fmla="*/ 1162821 h 1263246"/>
              <a:gd name="connsiteX52" fmla="*/ 1297603 w 2301857"/>
              <a:gd name="connsiteY52" fmla="*/ 1168106 h 1263246"/>
              <a:gd name="connsiteX53" fmla="*/ 1326673 w 2301857"/>
              <a:gd name="connsiteY53" fmla="*/ 1168106 h 1263246"/>
              <a:gd name="connsiteX54" fmla="*/ 1331959 w 2301857"/>
              <a:gd name="connsiteY54" fmla="*/ 1183963 h 1263246"/>
              <a:gd name="connsiteX55" fmla="*/ 1456169 w 2301857"/>
              <a:gd name="connsiteY55" fmla="*/ 1186606 h 1263246"/>
              <a:gd name="connsiteX56" fmla="*/ 1466740 w 2301857"/>
              <a:gd name="connsiteY56" fmla="*/ 1189248 h 1263246"/>
              <a:gd name="connsiteX57" fmla="*/ 1493168 w 2301857"/>
              <a:gd name="connsiteY57" fmla="*/ 1199820 h 1263246"/>
              <a:gd name="connsiteX58" fmla="*/ 1522238 w 2301857"/>
              <a:gd name="connsiteY58" fmla="*/ 1207748 h 1263246"/>
              <a:gd name="connsiteX59" fmla="*/ 1548666 w 2301857"/>
              <a:gd name="connsiteY59" fmla="*/ 1215676 h 1263246"/>
              <a:gd name="connsiteX60" fmla="*/ 1588308 w 2301857"/>
              <a:gd name="connsiteY60" fmla="*/ 1220962 h 1263246"/>
              <a:gd name="connsiteX61" fmla="*/ 1654377 w 2301857"/>
              <a:gd name="connsiteY61" fmla="*/ 1228890 h 1263246"/>
              <a:gd name="connsiteX62" fmla="*/ 1715161 w 2301857"/>
              <a:gd name="connsiteY62" fmla="*/ 1228890 h 1263246"/>
              <a:gd name="connsiteX63" fmla="*/ 1744232 w 2301857"/>
              <a:gd name="connsiteY63" fmla="*/ 1231533 h 1263246"/>
              <a:gd name="connsiteX64" fmla="*/ 1746874 w 2301857"/>
              <a:gd name="connsiteY64" fmla="*/ 1236818 h 1263246"/>
              <a:gd name="connsiteX65" fmla="*/ 1831443 w 2301857"/>
              <a:gd name="connsiteY65" fmla="*/ 1242104 h 1263246"/>
              <a:gd name="connsiteX66" fmla="*/ 1847300 w 2301857"/>
              <a:gd name="connsiteY66" fmla="*/ 1242104 h 1263246"/>
              <a:gd name="connsiteX67" fmla="*/ 1849943 w 2301857"/>
              <a:gd name="connsiteY67" fmla="*/ 1250032 h 1263246"/>
              <a:gd name="connsiteX68" fmla="*/ 1968867 w 2301857"/>
              <a:gd name="connsiteY68" fmla="*/ 1250032 h 1263246"/>
              <a:gd name="connsiteX69" fmla="*/ 2058722 w 2301857"/>
              <a:gd name="connsiteY69" fmla="*/ 1252675 h 1263246"/>
              <a:gd name="connsiteX70" fmla="*/ 2116863 w 2301857"/>
              <a:gd name="connsiteY70" fmla="*/ 1252675 h 1263246"/>
              <a:gd name="connsiteX71" fmla="*/ 2167075 w 2301857"/>
              <a:gd name="connsiteY71" fmla="*/ 1255318 h 1263246"/>
              <a:gd name="connsiteX72" fmla="*/ 2169718 w 2301857"/>
              <a:gd name="connsiteY72" fmla="*/ 1260603 h 1263246"/>
              <a:gd name="connsiteX73" fmla="*/ 2301857 w 2301857"/>
              <a:gd name="connsiteY73" fmla="*/ 1263246 h 126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01857" h="1263246">
                <a:moveTo>
                  <a:pt x="0" y="0"/>
                </a:moveTo>
                <a:lnTo>
                  <a:pt x="60784" y="31713"/>
                </a:lnTo>
                <a:lnTo>
                  <a:pt x="81926" y="58141"/>
                </a:lnTo>
                <a:lnTo>
                  <a:pt x="118925" y="89854"/>
                </a:lnTo>
                <a:lnTo>
                  <a:pt x="147996" y="116282"/>
                </a:lnTo>
                <a:lnTo>
                  <a:pt x="177066" y="142710"/>
                </a:lnTo>
                <a:lnTo>
                  <a:pt x="216708" y="182351"/>
                </a:lnTo>
                <a:lnTo>
                  <a:pt x="245778" y="224636"/>
                </a:lnTo>
                <a:lnTo>
                  <a:pt x="280134" y="261635"/>
                </a:lnTo>
                <a:lnTo>
                  <a:pt x="314491" y="303919"/>
                </a:lnTo>
                <a:lnTo>
                  <a:pt x="343561" y="354132"/>
                </a:lnTo>
                <a:lnTo>
                  <a:pt x="356775" y="383202"/>
                </a:lnTo>
                <a:lnTo>
                  <a:pt x="399059" y="451914"/>
                </a:lnTo>
                <a:lnTo>
                  <a:pt x="414916" y="467771"/>
                </a:lnTo>
                <a:lnTo>
                  <a:pt x="430773" y="486270"/>
                </a:lnTo>
                <a:lnTo>
                  <a:pt x="451915" y="510055"/>
                </a:lnTo>
                <a:lnTo>
                  <a:pt x="470414" y="533840"/>
                </a:lnTo>
                <a:lnTo>
                  <a:pt x="486271" y="552340"/>
                </a:lnTo>
                <a:lnTo>
                  <a:pt x="504770" y="565554"/>
                </a:lnTo>
                <a:lnTo>
                  <a:pt x="520627" y="589339"/>
                </a:lnTo>
                <a:lnTo>
                  <a:pt x="539126" y="613124"/>
                </a:lnTo>
                <a:lnTo>
                  <a:pt x="576125" y="642194"/>
                </a:lnTo>
                <a:lnTo>
                  <a:pt x="594625" y="671265"/>
                </a:lnTo>
                <a:lnTo>
                  <a:pt x="621052" y="702978"/>
                </a:lnTo>
                <a:lnTo>
                  <a:pt x="655408" y="747905"/>
                </a:lnTo>
                <a:lnTo>
                  <a:pt x="679193" y="771690"/>
                </a:lnTo>
                <a:lnTo>
                  <a:pt x="697693" y="798118"/>
                </a:lnTo>
                <a:lnTo>
                  <a:pt x="716192" y="806046"/>
                </a:lnTo>
                <a:lnTo>
                  <a:pt x="734692" y="843045"/>
                </a:lnTo>
                <a:lnTo>
                  <a:pt x="750548" y="850973"/>
                </a:lnTo>
                <a:lnTo>
                  <a:pt x="766405" y="864187"/>
                </a:lnTo>
                <a:lnTo>
                  <a:pt x="787547" y="882687"/>
                </a:lnTo>
                <a:lnTo>
                  <a:pt x="829832" y="922328"/>
                </a:lnTo>
                <a:lnTo>
                  <a:pt x="858902" y="938185"/>
                </a:lnTo>
                <a:lnTo>
                  <a:pt x="893258" y="964613"/>
                </a:lnTo>
                <a:lnTo>
                  <a:pt x="919686" y="983112"/>
                </a:lnTo>
                <a:lnTo>
                  <a:pt x="924971" y="998969"/>
                </a:lnTo>
                <a:lnTo>
                  <a:pt x="924971" y="998969"/>
                </a:lnTo>
                <a:lnTo>
                  <a:pt x="951399" y="1017468"/>
                </a:lnTo>
                <a:lnTo>
                  <a:pt x="972541" y="1035968"/>
                </a:lnTo>
                <a:lnTo>
                  <a:pt x="993684" y="1041253"/>
                </a:lnTo>
                <a:lnTo>
                  <a:pt x="998969" y="1051824"/>
                </a:lnTo>
                <a:lnTo>
                  <a:pt x="1028040" y="1062395"/>
                </a:lnTo>
                <a:lnTo>
                  <a:pt x="1072967" y="1080895"/>
                </a:lnTo>
                <a:lnTo>
                  <a:pt x="1104680" y="1104680"/>
                </a:lnTo>
                <a:lnTo>
                  <a:pt x="1139036" y="1112608"/>
                </a:lnTo>
                <a:lnTo>
                  <a:pt x="1139036" y="1112608"/>
                </a:lnTo>
                <a:lnTo>
                  <a:pt x="1168107" y="1133750"/>
                </a:lnTo>
                <a:lnTo>
                  <a:pt x="1210391" y="1139036"/>
                </a:lnTo>
                <a:lnTo>
                  <a:pt x="1228891" y="1141679"/>
                </a:lnTo>
                <a:lnTo>
                  <a:pt x="1244747" y="1149607"/>
                </a:lnTo>
                <a:lnTo>
                  <a:pt x="1255318" y="1162821"/>
                </a:lnTo>
                <a:lnTo>
                  <a:pt x="1297603" y="1168106"/>
                </a:lnTo>
                <a:lnTo>
                  <a:pt x="1326673" y="1168106"/>
                </a:lnTo>
                <a:lnTo>
                  <a:pt x="1331959" y="1183963"/>
                </a:lnTo>
                <a:lnTo>
                  <a:pt x="1456169" y="1186606"/>
                </a:lnTo>
                <a:lnTo>
                  <a:pt x="1466740" y="1189248"/>
                </a:lnTo>
                <a:lnTo>
                  <a:pt x="1493168" y="1199820"/>
                </a:lnTo>
                <a:lnTo>
                  <a:pt x="1522238" y="1207748"/>
                </a:lnTo>
                <a:lnTo>
                  <a:pt x="1548666" y="1215676"/>
                </a:lnTo>
                <a:lnTo>
                  <a:pt x="1588308" y="1220962"/>
                </a:lnTo>
                <a:lnTo>
                  <a:pt x="1654377" y="1228890"/>
                </a:lnTo>
                <a:lnTo>
                  <a:pt x="1715161" y="1228890"/>
                </a:lnTo>
                <a:lnTo>
                  <a:pt x="1744232" y="1231533"/>
                </a:lnTo>
                <a:lnTo>
                  <a:pt x="1746874" y="1236818"/>
                </a:lnTo>
                <a:lnTo>
                  <a:pt x="1831443" y="1242104"/>
                </a:lnTo>
                <a:lnTo>
                  <a:pt x="1847300" y="1242104"/>
                </a:lnTo>
                <a:lnTo>
                  <a:pt x="1849943" y="1250032"/>
                </a:lnTo>
                <a:lnTo>
                  <a:pt x="1968867" y="1250032"/>
                </a:lnTo>
                <a:lnTo>
                  <a:pt x="2058722" y="1252675"/>
                </a:lnTo>
                <a:lnTo>
                  <a:pt x="2116863" y="1252675"/>
                </a:lnTo>
                <a:lnTo>
                  <a:pt x="2167075" y="1255318"/>
                </a:lnTo>
                <a:lnTo>
                  <a:pt x="2169718" y="1260603"/>
                </a:lnTo>
                <a:lnTo>
                  <a:pt x="2301857" y="1263246"/>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grpSp>
        <p:nvGrpSpPr>
          <p:cNvPr id="248" name="Group 247"/>
          <p:cNvGrpSpPr/>
          <p:nvPr/>
        </p:nvGrpSpPr>
        <p:grpSpPr>
          <a:xfrm>
            <a:off x="3304927" y="3663347"/>
            <a:ext cx="2880557" cy="1766277"/>
            <a:chOff x="410926" y="2406553"/>
            <a:chExt cx="2880557" cy="1766277"/>
          </a:xfrm>
        </p:grpSpPr>
        <p:sp>
          <p:nvSpPr>
            <p:cNvPr id="249" name="TextBox 248"/>
            <p:cNvSpPr txBox="1"/>
            <p:nvPr/>
          </p:nvSpPr>
          <p:spPr>
            <a:xfrm rot="16200000">
              <a:off x="26846" y="3083088"/>
              <a:ext cx="998991" cy="230832"/>
            </a:xfrm>
            <a:prstGeom prst="rect">
              <a:avLst/>
            </a:prstGeom>
            <a:noFill/>
          </p:spPr>
          <p:txBody>
            <a:bodyPr wrap="none" rtlCol="0">
              <a:spAutoFit/>
            </a:bodyPr>
            <a:lstStyle/>
            <a:p>
              <a:r>
                <a:rPr lang="en-US" sz="900" dirty="0">
                  <a:solidFill>
                    <a:srgbClr val="363636"/>
                  </a:solidFill>
                </a:rPr>
                <a:t>% without event</a:t>
              </a:r>
            </a:p>
          </p:txBody>
        </p:sp>
        <p:sp>
          <p:nvSpPr>
            <p:cNvPr id="250" name="Rectangle 249"/>
            <p:cNvSpPr/>
            <p:nvPr/>
          </p:nvSpPr>
          <p:spPr>
            <a:xfrm>
              <a:off x="809174" y="2471416"/>
              <a:ext cx="2403501" cy="13488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251" name="TextBox 250"/>
            <p:cNvSpPr txBox="1"/>
            <p:nvPr/>
          </p:nvSpPr>
          <p:spPr>
            <a:xfrm>
              <a:off x="526234" y="2406553"/>
              <a:ext cx="357791" cy="215444"/>
            </a:xfrm>
            <a:prstGeom prst="rect">
              <a:avLst/>
            </a:prstGeom>
            <a:noFill/>
          </p:spPr>
          <p:txBody>
            <a:bodyPr wrap="none" rtlCol="0">
              <a:spAutoFit/>
            </a:bodyPr>
            <a:lstStyle/>
            <a:p>
              <a:pPr algn="ctr"/>
              <a:r>
                <a:rPr lang="en-US" sz="800" dirty="0" smtClean="0">
                  <a:solidFill>
                    <a:srgbClr val="363636"/>
                  </a:solidFill>
                </a:rPr>
                <a:t>100</a:t>
              </a:r>
              <a:endParaRPr lang="en-US" sz="800" dirty="0">
                <a:solidFill>
                  <a:srgbClr val="363636"/>
                </a:solidFill>
              </a:endParaRPr>
            </a:p>
          </p:txBody>
        </p:sp>
        <p:sp>
          <p:nvSpPr>
            <p:cNvPr id="252" name="TextBox 251"/>
            <p:cNvSpPr txBox="1"/>
            <p:nvPr/>
          </p:nvSpPr>
          <p:spPr>
            <a:xfrm>
              <a:off x="583942" y="3716784"/>
              <a:ext cx="242374" cy="215444"/>
            </a:xfrm>
            <a:prstGeom prst="rect">
              <a:avLst/>
            </a:prstGeom>
            <a:noFill/>
          </p:spPr>
          <p:txBody>
            <a:bodyPr wrap="none" rtlCol="0">
              <a:spAutoFit/>
            </a:bodyPr>
            <a:lstStyle/>
            <a:p>
              <a:pPr algn="ctr"/>
              <a:r>
                <a:rPr lang="en-US" sz="800" dirty="0" smtClean="0">
                  <a:solidFill>
                    <a:srgbClr val="363636"/>
                  </a:solidFill>
                </a:rPr>
                <a:t>0</a:t>
              </a:r>
              <a:endParaRPr lang="en-US" sz="800" dirty="0">
                <a:solidFill>
                  <a:srgbClr val="363636"/>
                </a:solidFill>
              </a:endParaRPr>
            </a:p>
          </p:txBody>
        </p:sp>
        <p:sp>
          <p:nvSpPr>
            <p:cNvPr id="254" name="TextBox 253"/>
            <p:cNvSpPr txBox="1"/>
            <p:nvPr/>
          </p:nvSpPr>
          <p:spPr>
            <a:xfrm>
              <a:off x="555088" y="3454737"/>
              <a:ext cx="300083" cy="215444"/>
            </a:xfrm>
            <a:prstGeom prst="rect">
              <a:avLst/>
            </a:prstGeom>
            <a:noFill/>
          </p:spPr>
          <p:txBody>
            <a:bodyPr wrap="none" rtlCol="0">
              <a:spAutoFit/>
            </a:bodyPr>
            <a:lstStyle/>
            <a:p>
              <a:pPr algn="ctr"/>
              <a:r>
                <a:rPr lang="en-US" sz="800" dirty="0" smtClean="0">
                  <a:solidFill>
                    <a:srgbClr val="363636"/>
                  </a:solidFill>
                </a:rPr>
                <a:t>20</a:t>
              </a:r>
              <a:endParaRPr lang="en-US" sz="800" dirty="0">
                <a:solidFill>
                  <a:srgbClr val="363636"/>
                </a:solidFill>
              </a:endParaRPr>
            </a:p>
          </p:txBody>
        </p:sp>
        <p:sp>
          <p:nvSpPr>
            <p:cNvPr id="256" name="TextBox 255"/>
            <p:cNvSpPr txBox="1"/>
            <p:nvPr/>
          </p:nvSpPr>
          <p:spPr>
            <a:xfrm>
              <a:off x="555088" y="3192691"/>
              <a:ext cx="300083" cy="215444"/>
            </a:xfrm>
            <a:prstGeom prst="rect">
              <a:avLst/>
            </a:prstGeom>
            <a:noFill/>
          </p:spPr>
          <p:txBody>
            <a:bodyPr wrap="none" rtlCol="0">
              <a:spAutoFit/>
            </a:bodyPr>
            <a:lstStyle/>
            <a:p>
              <a:pPr algn="ctr"/>
              <a:r>
                <a:rPr lang="en-US" sz="800" dirty="0" smtClean="0">
                  <a:solidFill>
                    <a:srgbClr val="363636"/>
                  </a:solidFill>
                </a:rPr>
                <a:t>40</a:t>
              </a:r>
              <a:endParaRPr lang="en-US" sz="800" dirty="0">
                <a:solidFill>
                  <a:srgbClr val="363636"/>
                </a:solidFill>
              </a:endParaRPr>
            </a:p>
          </p:txBody>
        </p:sp>
        <p:sp>
          <p:nvSpPr>
            <p:cNvPr id="258" name="TextBox 257"/>
            <p:cNvSpPr txBox="1"/>
            <p:nvPr/>
          </p:nvSpPr>
          <p:spPr>
            <a:xfrm>
              <a:off x="555088" y="2930645"/>
              <a:ext cx="300083" cy="215444"/>
            </a:xfrm>
            <a:prstGeom prst="rect">
              <a:avLst/>
            </a:prstGeom>
            <a:noFill/>
          </p:spPr>
          <p:txBody>
            <a:bodyPr wrap="none" rtlCol="0">
              <a:spAutoFit/>
            </a:bodyPr>
            <a:lstStyle/>
            <a:p>
              <a:pPr algn="ctr"/>
              <a:r>
                <a:rPr lang="en-US" sz="800" dirty="0" smtClean="0">
                  <a:solidFill>
                    <a:srgbClr val="363636"/>
                  </a:solidFill>
                </a:rPr>
                <a:t>60</a:t>
              </a:r>
              <a:endParaRPr lang="en-US" sz="800" dirty="0">
                <a:solidFill>
                  <a:srgbClr val="363636"/>
                </a:solidFill>
              </a:endParaRPr>
            </a:p>
          </p:txBody>
        </p:sp>
        <p:sp>
          <p:nvSpPr>
            <p:cNvPr id="260" name="TextBox 259"/>
            <p:cNvSpPr txBox="1"/>
            <p:nvPr/>
          </p:nvSpPr>
          <p:spPr>
            <a:xfrm>
              <a:off x="555088" y="2668599"/>
              <a:ext cx="300083" cy="215444"/>
            </a:xfrm>
            <a:prstGeom prst="rect">
              <a:avLst/>
            </a:prstGeom>
            <a:noFill/>
          </p:spPr>
          <p:txBody>
            <a:bodyPr wrap="none" rtlCol="0">
              <a:spAutoFit/>
            </a:bodyPr>
            <a:lstStyle/>
            <a:p>
              <a:pPr algn="ctr"/>
              <a:r>
                <a:rPr lang="en-US" sz="800" dirty="0" smtClean="0">
                  <a:solidFill>
                    <a:srgbClr val="363636"/>
                  </a:solidFill>
                </a:rPr>
                <a:t>80</a:t>
              </a:r>
              <a:endParaRPr lang="en-US" sz="800" dirty="0">
                <a:solidFill>
                  <a:srgbClr val="363636"/>
                </a:solidFill>
              </a:endParaRPr>
            </a:p>
          </p:txBody>
        </p:sp>
        <p:cxnSp>
          <p:nvCxnSpPr>
            <p:cNvPr id="262" name="Straight Connector 261"/>
            <p:cNvCxnSpPr/>
            <p:nvPr/>
          </p:nvCxnSpPr>
          <p:spPr>
            <a:xfrm flipH="1">
              <a:off x="786242" y="2498418"/>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H="1">
              <a:off x="786242" y="2628697"/>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H="1">
              <a:off x="786242" y="2758976"/>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H="1">
              <a:off x="786242" y="2889255"/>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H="1">
              <a:off x="786242" y="3019534"/>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H="1">
              <a:off x="786242" y="3149813"/>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H="1">
              <a:off x="786242" y="3280092"/>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H="1">
              <a:off x="786242" y="3410371"/>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H="1">
              <a:off x="786242" y="3540650"/>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786242" y="3670929"/>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H="1">
              <a:off x="786242" y="3801204"/>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3" name="TextBox 272"/>
            <p:cNvSpPr txBox="1"/>
            <p:nvPr/>
          </p:nvSpPr>
          <p:spPr>
            <a:xfrm>
              <a:off x="1571264" y="3941998"/>
              <a:ext cx="838691" cy="230832"/>
            </a:xfrm>
            <a:prstGeom prst="rect">
              <a:avLst/>
            </a:prstGeom>
            <a:noFill/>
          </p:spPr>
          <p:txBody>
            <a:bodyPr wrap="none" rtlCol="0">
              <a:spAutoFit/>
            </a:bodyPr>
            <a:lstStyle/>
            <a:p>
              <a:r>
                <a:rPr lang="en-US" sz="900" dirty="0" smtClean="0">
                  <a:solidFill>
                    <a:srgbClr val="363636"/>
                  </a:solidFill>
                </a:rPr>
                <a:t>OS (months)</a:t>
              </a:r>
              <a:endParaRPr lang="en-US" sz="900" dirty="0">
                <a:solidFill>
                  <a:srgbClr val="363636"/>
                </a:solidFill>
              </a:endParaRPr>
            </a:p>
          </p:txBody>
        </p:sp>
        <p:sp>
          <p:nvSpPr>
            <p:cNvPr id="274" name="TextBox 273"/>
            <p:cNvSpPr txBox="1"/>
            <p:nvPr/>
          </p:nvSpPr>
          <p:spPr>
            <a:xfrm>
              <a:off x="705129" y="3824506"/>
              <a:ext cx="242374" cy="215444"/>
            </a:xfrm>
            <a:prstGeom prst="rect">
              <a:avLst/>
            </a:prstGeom>
            <a:noFill/>
          </p:spPr>
          <p:txBody>
            <a:bodyPr wrap="none" rtlCol="0">
              <a:spAutoFit/>
            </a:bodyPr>
            <a:lstStyle/>
            <a:p>
              <a:pPr algn="ctr"/>
              <a:r>
                <a:rPr lang="en-US" sz="800" dirty="0" smtClean="0">
                  <a:solidFill>
                    <a:srgbClr val="363636"/>
                  </a:solidFill>
                </a:rPr>
                <a:t>0</a:t>
              </a:r>
              <a:endParaRPr lang="en-US" sz="800" dirty="0">
                <a:solidFill>
                  <a:srgbClr val="363636"/>
                </a:solidFill>
              </a:endParaRPr>
            </a:p>
          </p:txBody>
        </p:sp>
        <p:cxnSp>
          <p:nvCxnSpPr>
            <p:cNvPr id="275" name="Straight Connector 274"/>
            <p:cNvCxnSpPr/>
            <p:nvPr/>
          </p:nvCxnSpPr>
          <p:spPr>
            <a:xfrm>
              <a:off x="826316"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1019243"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1212170"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1405097"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1598024"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1790951"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983878"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2176805"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2369732"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2562659"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2755586"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948513"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3141441"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xtBox 288"/>
            <p:cNvSpPr txBox="1"/>
            <p:nvPr/>
          </p:nvSpPr>
          <p:spPr>
            <a:xfrm>
              <a:off x="1062868" y="3824506"/>
              <a:ext cx="300083" cy="215444"/>
            </a:xfrm>
            <a:prstGeom prst="rect">
              <a:avLst/>
            </a:prstGeom>
            <a:noFill/>
          </p:spPr>
          <p:txBody>
            <a:bodyPr wrap="none" rtlCol="0">
              <a:spAutoFit/>
            </a:bodyPr>
            <a:lstStyle/>
            <a:p>
              <a:pPr algn="ctr"/>
              <a:r>
                <a:rPr lang="en-US" sz="800" dirty="0" smtClean="0">
                  <a:solidFill>
                    <a:srgbClr val="363636"/>
                  </a:solidFill>
                </a:rPr>
                <a:t>10</a:t>
              </a:r>
              <a:endParaRPr lang="en-US" sz="800" dirty="0">
                <a:solidFill>
                  <a:srgbClr val="363636"/>
                </a:solidFill>
              </a:endParaRPr>
            </a:p>
          </p:txBody>
        </p:sp>
        <p:sp>
          <p:nvSpPr>
            <p:cNvPr id="291" name="TextBox 290"/>
            <p:cNvSpPr txBox="1"/>
            <p:nvPr/>
          </p:nvSpPr>
          <p:spPr>
            <a:xfrm>
              <a:off x="1448722" y="3824506"/>
              <a:ext cx="300083" cy="215444"/>
            </a:xfrm>
            <a:prstGeom prst="rect">
              <a:avLst/>
            </a:prstGeom>
            <a:noFill/>
          </p:spPr>
          <p:txBody>
            <a:bodyPr wrap="none" rtlCol="0">
              <a:spAutoFit/>
            </a:bodyPr>
            <a:lstStyle/>
            <a:p>
              <a:pPr algn="ctr"/>
              <a:r>
                <a:rPr lang="en-US" sz="800" dirty="0" smtClean="0">
                  <a:solidFill>
                    <a:srgbClr val="363636"/>
                  </a:solidFill>
                </a:rPr>
                <a:t>20</a:t>
              </a:r>
              <a:endParaRPr lang="en-US" sz="800" dirty="0">
                <a:solidFill>
                  <a:srgbClr val="363636"/>
                </a:solidFill>
              </a:endParaRPr>
            </a:p>
          </p:txBody>
        </p:sp>
        <p:sp>
          <p:nvSpPr>
            <p:cNvPr id="293" name="TextBox 292"/>
            <p:cNvSpPr txBox="1"/>
            <p:nvPr/>
          </p:nvSpPr>
          <p:spPr>
            <a:xfrm>
              <a:off x="1833837" y="3824506"/>
              <a:ext cx="300083" cy="215444"/>
            </a:xfrm>
            <a:prstGeom prst="rect">
              <a:avLst/>
            </a:prstGeom>
            <a:noFill/>
          </p:spPr>
          <p:txBody>
            <a:bodyPr wrap="none" rtlCol="0">
              <a:spAutoFit/>
            </a:bodyPr>
            <a:lstStyle/>
            <a:p>
              <a:pPr algn="ctr"/>
              <a:r>
                <a:rPr lang="en-US" sz="800" dirty="0" smtClean="0">
                  <a:solidFill>
                    <a:srgbClr val="363636"/>
                  </a:solidFill>
                </a:rPr>
                <a:t>30</a:t>
              </a:r>
              <a:endParaRPr lang="en-US" sz="800" dirty="0">
                <a:solidFill>
                  <a:srgbClr val="363636"/>
                </a:solidFill>
              </a:endParaRPr>
            </a:p>
          </p:txBody>
        </p:sp>
        <p:sp>
          <p:nvSpPr>
            <p:cNvPr id="295" name="TextBox 294"/>
            <p:cNvSpPr txBox="1"/>
            <p:nvPr/>
          </p:nvSpPr>
          <p:spPr>
            <a:xfrm>
              <a:off x="2219691" y="3824506"/>
              <a:ext cx="300083" cy="215444"/>
            </a:xfrm>
            <a:prstGeom prst="rect">
              <a:avLst/>
            </a:prstGeom>
            <a:noFill/>
          </p:spPr>
          <p:txBody>
            <a:bodyPr wrap="none" rtlCol="0">
              <a:spAutoFit/>
            </a:bodyPr>
            <a:lstStyle/>
            <a:p>
              <a:pPr algn="ctr"/>
              <a:r>
                <a:rPr lang="en-US" sz="800" dirty="0" smtClean="0">
                  <a:solidFill>
                    <a:srgbClr val="363636"/>
                  </a:solidFill>
                </a:rPr>
                <a:t>40</a:t>
              </a:r>
              <a:endParaRPr lang="en-US" sz="800" dirty="0">
                <a:solidFill>
                  <a:srgbClr val="363636"/>
                </a:solidFill>
              </a:endParaRPr>
            </a:p>
          </p:txBody>
        </p:sp>
        <p:sp>
          <p:nvSpPr>
            <p:cNvPr id="297" name="TextBox 296"/>
            <p:cNvSpPr txBox="1"/>
            <p:nvPr/>
          </p:nvSpPr>
          <p:spPr>
            <a:xfrm>
              <a:off x="2605545" y="3824506"/>
              <a:ext cx="300083" cy="215444"/>
            </a:xfrm>
            <a:prstGeom prst="rect">
              <a:avLst/>
            </a:prstGeom>
            <a:noFill/>
          </p:spPr>
          <p:txBody>
            <a:bodyPr wrap="none" rtlCol="0">
              <a:spAutoFit/>
            </a:bodyPr>
            <a:lstStyle/>
            <a:p>
              <a:pPr algn="ctr"/>
              <a:r>
                <a:rPr lang="en-US" sz="800" dirty="0" smtClean="0">
                  <a:solidFill>
                    <a:srgbClr val="363636"/>
                  </a:solidFill>
                </a:rPr>
                <a:t>50</a:t>
              </a:r>
              <a:endParaRPr lang="en-US" sz="800" dirty="0">
                <a:solidFill>
                  <a:srgbClr val="363636"/>
                </a:solidFill>
              </a:endParaRPr>
            </a:p>
          </p:txBody>
        </p:sp>
        <p:sp>
          <p:nvSpPr>
            <p:cNvPr id="299" name="TextBox 298"/>
            <p:cNvSpPr txBox="1"/>
            <p:nvPr/>
          </p:nvSpPr>
          <p:spPr>
            <a:xfrm>
              <a:off x="2991400" y="3824506"/>
              <a:ext cx="300083" cy="215444"/>
            </a:xfrm>
            <a:prstGeom prst="rect">
              <a:avLst/>
            </a:prstGeom>
            <a:noFill/>
          </p:spPr>
          <p:txBody>
            <a:bodyPr wrap="none" rtlCol="0">
              <a:spAutoFit/>
            </a:bodyPr>
            <a:lstStyle/>
            <a:p>
              <a:pPr algn="ctr"/>
              <a:r>
                <a:rPr lang="en-US" sz="800" dirty="0" smtClean="0">
                  <a:solidFill>
                    <a:srgbClr val="363636"/>
                  </a:solidFill>
                </a:rPr>
                <a:t>60</a:t>
              </a:r>
              <a:endParaRPr lang="en-US" sz="800" dirty="0">
                <a:solidFill>
                  <a:srgbClr val="363636"/>
                </a:solidFill>
              </a:endParaRPr>
            </a:p>
          </p:txBody>
        </p:sp>
      </p:grpSp>
      <p:sp>
        <p:nvSpPr>
          <p:cNvPr id="300" name="TextBox 299"/>
          <p:cNvSpPr txBox="1"/>
          <p:nvPr/>
        </p:nvSpPr>
        <p:spPr>
          <a:xfrm>
            <a:off x="4034431" y="4611722"/>
            <a:ext cx="671979" cy="338554"/>
          </a:xfrm>
          <a:prstGeom prst="rect">
            <a:avLst/>
          </a:prstGeom>
          <a:noFill/>
        </p:spPr>
        <p:txBody>
          <a:bodyPr wrap="none" rtlCol="0">
            <a:spAutoFit/>
          </a:bodyPr>
          <a:lstStyle/>
          <a:p>
            <a:pPr algn="ctr"/>
            <a:r>
              <a:rPr lang="en-US" sz="800" b="1" dirty="0" smtClean="0">
                <a:solidFill>
                  <a:srgbClr val="B2C0D8"/>
                </a:solidFill>
              </a:rPr>
              <a:t>&lt;20%</a:t>
            </a:r>
          </a:p>
          <a:p>
            <a:pPr algn="ctr"/>
            <a:r>
              <a:rPr lang="en-US" sz="800" b="1" dirty="0" smtClean="0">
                <a:solidFill>
                  <a:srgbClr val="B2C0D8"/>
                </a:solidFill>
              </a:rPr>
              <a:t>shrinkage</a:t>
            </a:r>
            <a:endParaRPr lang="en-US" sz="800" b="1" dirty="0">
              <a:solidFill>
                <a:srgbClr val="B2C0D8"/>
              </a:solidFill>
            </a:endParaRPr>
          </a:p>
        </p:txBody>
      </p:sp>
      <p:sp>
        <p:nvSpPr>
          <p:cNvPr id="301" name="TextBox 300"/>
          <p:cNvSpPr txBox="1"/>
          <p:nvPr/>
        </p:nvSpPr>
        <p:spPr>
          <a:xfrm>
            <a:off x="4827567" y="4353545"/>
            <a:ext cx="671979" cy="338554"/>
          </a:xfrm>
          <a:prstGeom prst="rect">
            <a:avLst/>
          </a:prstGeom>
          <a:noFill/>
        </p:spPr>
        <p:txBody>
          <a:bodyPr wrap="none" rtlCol="0">
            <a:spAutoFit/>
          </a:bodyPr>
          <a:lstStyle/>
          <a:p>
            <a:pPr algn="ctr"/>
            <a:r>
              <a:rPr lang="en-US" sz="800" b="1" dirty="0" smtClean="0">
                <a:solidFill>
                  <a:srgbClr val="B60D27"/>
                </a:solidFill>
              </a:rPr>
              <a:t>≥20%</a:t>
            </a:r>
          </a:p>
          <a:p>
            <a:pPr algn="ctr"/>
            <a:r>
              <a:rPr lang="en-US" sz="800" b="1" dirty="0" smtClean="0">
                <a:solidFill>
                  <a:srgbClr val="B60D27"/>
                </a:solidFill>
              </a:rPr>
              <a:t>shrinkage</a:t>
            </a:r>
            <a:endParaRPr lang="en-US" sz="800" b="1" dirty="0">
              <a:solidFill>
                <a:srgbClr val="B60D27"/>
              </a:solidFill>
            </a:endParaRPr>
          </a:p>
        </p:txBody>
      </p:sp>
      <p:graphicFrame>
        <p:nvGraphicFramePr>
          <p:cNvPr id="302" name="Table 301"/>
          <p:cNvGraphicFramePr>
            <a:graphicFrameLocks noGrp="1"/>
          </p:cNvGraphicFramePr>
          <p:nvPr>
            <p:extLst>
              <p:ext uri="{D42A27DB-BD31-4B8C-83A1-F6EECF244321}">
                <p14:modId xmlns:p14="http://schemas.microsoft.com/office/powerpoint/2010/main" val="2114653541"/>
              </p:ext>
            </p:extLst>
          </p:nvPr>
        </p:nvGraphicFramePr>
        <p:xfrm>
          <a:off x="4492764" y="3771551"/>
          <a:ext cx="1546139" cy="379512"/>
        </p:xfrm>
        <a:graphic>
          <a:graphicData uri="http://schemas.openxmlformats.org/drawingml/2006/table">
            <a:tbl>
              <a:tblPr firstRow="1" bandRow="1">
                <a:tableStyleId>{5C22544A-7EE6-4342-B048-85BDC9FD1C3A}</a:tableStyleId>
              </a:tblPr>
              <a:tblGrid>
                <a:gridCol w="543599"/>
                <a:gridCol w="380286"/>
                <a:gridCol w="368195"/>
                <a:gridCol w="254059"/>
              </a:tblGrid>
              <a:tr h="71608">
                <a:tc gridSpan="4">
                  <a:txBody>
                    <a:bodyPr/>
                    <a:lstStyle/>
                    <a:p>
                      <a:pPr algn="ctr"/>
                      <a:r>
                        <a:rPr lang="en-US" sz="600" spc="-40" dirty="0" smtClean="0">
                          <a:solidFill>
                            <a:schemeClr val="tx2"/>
                          </a:solidFill>
                        </a:rPr>
                        <a:t>Median OS</a:t>
                      </a:r>
                      <a:endParaRPr lang="en-US" sz="600" spc="-40" dirty="0">
                        <a:solidFill>
                          <a:schemeClr val="tx2"/>
                        </a:solidFill>
                      </a:endParaRPr>
                    </a:p>
                  </a:txBody>
                  <a:tcPr marT="0" marB="0" anchor="ctr">
                    <a:lnL w="12700" cmpd="sng">
                      <a:noFill/>
                    </a:lnL>
                    <a:lnR w="12700" cmpd="sng">
                      <a:noFill/>
                    </a:lnR>
                    <a:lnT w="12700" cmpd="sng">
                      <a:noFill/>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05192">
                <a:tc>
                  <a:txBody>
                    <a:bodyPr/>
                    <a:lstStyle/>
                    <a:p>
                      <a:pPr algn="l"/>
                      <a:r>
                        <a:rPr lang="en-US" sz="600" spc="-40" dirty="0" smtClean="0">
                          <a:solidFill>
                            <a:schemeClr val="tx2"/>
                          </a:solidFill>
                        </a:rPr>
                        <a:t>  Response status</a:t>
                      </a:r>
                      <a:endParaRPr lang="en-US" sz="600" spc="-4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spc="-40" dirty="0" smtClean="0">
                          <a:solidFill>
                            <a:schemeClr val="tx2"/>
                          </a:solidFill>
                        </a:rPr>
                        <a:t>Median</a:t>
                      </a:r>
                      <a:endParaRPr lang="en-US" sz="600" spc="-4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spc="-40" dirty="0" smtClean="0">
                          <a:solidFill>
                            <a:schemeClr val="tx2"/>
                          </a:solidFill>
                        </a:rPr>
                        <a:t>95% </a:t>
                      </a:r>
                      <a:r>
                        <a:rPr lang="en-US" sz="600" spc="-40" dirty="0" err="1" smtClean="0">
                          <a:solidFill>
                            <a:schemeClr val="tx2"/>
                          </a:solidFill>
                        </a:rPr>
                        <a:t>Cl</a:t>
                      </a:r>
                      <a:endParaRPr lang="en-US" sz="600" spc="-4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i="0" spc="-40" dirty="0" smtClean="0">
                          <a:solidFill>
                            <a:schemeClr val="tx2"/>
                          </a:solidFill>
                        </a:rPr>
                        <a:t>p</a:t>
                      </a:r>
                      <a:endParaRPr lang="en-US" sz="600" i="0" spc="-4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83526">
                <a:tc>
                  <a:txBody>
                    <a:bodyPr/>
                    <a:lstStyle/>
                    <a:p>
                      <a:r>
                        <a:rPr lang="en-US" sz="600" spc="-40" dirty="0" smtClean="0">
                          <a:solidFill>
                            <a:schemeClr val="tx1"/>
                          </a:solidFill>
                        </a:rPr>
                        <a:t>  ≥20% shrinkage</a:t>
                      </a:r>
                      <a:endParaRPr lang="en-US" sz="600"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21.5</a:t>
                      </a:r>
                      <a:endParaRPr lang="en-US" sz="600"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20.2, 22.6</a:t>
                      </a:r>
                      <a:endParaRPr lang="en-US" sz="600"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i="1" spc="-40" dirty="0" smtClean="0">
                          <a:solidFill>
                            <a:schemeClr val="tx1"/>
                          </a:solidFill>
                        </a:rPr>
                        <a:t>ref</a:t>
                      </a:r>
                      <a:endParaRPr lang="en-US" sz="600" i="1"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0710">
                <a:tc>
                  <a:txBody>
                    <a:bodyPr/>
                    <a:lstStyle/>
                    <a:p>
                      <a:r>
                        <a:rPr lang="en-US" sz="600" spc="-40" dirty="0" smtClean="0">
                          <a:solidFill>
                            <a:schemeClr val="tx1"/>
                          </a:solidFill>
                        </a:rPr>
                        <a:t>  &lt;</a:t>
                      </a:r>
                      <a:r>
                        <a:rPr lang="en-US" sz="600" spc="-40" baseline="0" dirty="0" smtClean="0">
                          <a:solidFill>
                            <a:schemeClr val="tx1"/>
                          </a:solidFill>
                        </a:rPr>
                        <a:t>20% shrinkage</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14.6</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13.2, 16.0</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&lt;0.0001</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303" name="Freeform 302"/>
          <p:cNvSpPr/>
          <p:nvPr/>
        </p:nvSpPr>
        <p:spPr>
          <a:xfrm>
            <a:off x="3747454" y="3755920"/>
            <a:ext cx="2278071" cy="1144322"/>
          </a:xfrm>
          <a:custGeom>
            <a:avLst/>
            <a:gdLst>
              <a:gd name="connsiteX0" fmla="*/ 0 w 2278071"/>
              <a:gd name="connsiteY0" fmla="*/ 0 h 1144322"/>
              <a:gd name="connsiteX1" fmla="*/ 89854 w 2278071"/>
              <a:gd name="connsiteY1" fmla="*/ 21143 h 1144322"/>
              <a:gd name="connsiteX2" fmla="*/ 121567 w 2278071"/>
              <a:gd name="connsiteY2" fmla="*/ 39642 h 1144322"/>
              <a:gd name="connsiteX3" fmla="*/ 155923 w 2278071"/>
              <a:gd name="connsiteY3" fmla="*/ 60784 h 1144322"/>
              <a:gd name="connsiteX4" fmla="*/ 187637 w 2278071"/>
              <a:gd name="connsiteY4" fmla="*/ 71355 h 1144322"/>
              <a:gd name="connsiteX5" fmla="*/ 206136 w 2278071"/>
              <a:gd name="connsiteY5" fmla="*/ 81926 h 1144322"/>
              <a:gd name="connsiteX6" fmla="*/ 224635 w 2278071"/>
              <a:gd name="connsiteY6" fmla="*/ 108354 h 1144322"/>
              <a:gd name="connsiteX7" fmla="*/ 256349 w 2278071"/>
              <a:gd name="connsiteY7" fmla="*/ 116282 h 1144322"/>
              <a:gd name="connsiteX8" fmla="*/ 256349 w 2278071"/>
              <a:gd name="connsiteY8" fmla="*/ 116282 h 1144322"/>
              <a:gd name="connsiteX9" fmla="*/ 288062 w 2278071"/>
              <a:gd name="connsiteY9" fmla="*/ 147996 h 1144322"/>
              <a:gd name="connsiteX10" fmla="*/ 303919 w 2278071"/>
              <a:gd name="connsiteY10" fmla="*/ 174423 h 1144322"/>
              <a:gd name="connsiteX11" fmla="*/ 314490 w 2278071"/>
              <a:gd name="connsiteY11" fmla="*/ 184995 h 1144322"/>
              <a:gd name="connsiteX12" fmla="*/ 335632 w 2278071"/>
              <a:gd name="connsiteY12" fmla="*/ 195566 h 1144322"/>
              <a:gd name="connsiteX13" fmla="*/ 354131 w 2278071"/>
              <a:gd name="connsiteY13" fmla="*/ 211422 h 1144322"/>
              <a:gd name="connsiteX14" fmla="*/ 383202 w 2278071"/>
              <a:gd name="connsiteY14" fmla="*/ 245778 h 1144322"/>
              <a:gd name="connsiteX15" fmla="*/ 401701 w 2278071"/>
              <a:gd name="connsiteY15" fmla="*/ 264278 h 1144322"/>
              <a:gd name="connsiteX16" fmla="*/ 425486 w 2278071"/>
              <a:gd name="connsiteY16" fmla="*/ 285420 h 1144322"/>
              <a:gd name="connsiteX17" fmla="*/ 441343 w 2278071"/>
              <a:gd name="connsiteY17" fmla="*/ 295991 h 1144322"/>
              <a:gd name="connsiteX18" fmla="*/ 462485 w 2278071"/>
              <a:gd name="connsiteY18" fmla="*/ 322419 h 1144322"/>
              <a:gd name="connsiteX19" fmla="*/ 499484 w 2278071"/>
              <a:gd name="connsiteY19" fmla="*/ 367346 h 1144322"/>
              <a:gd name="connsiteX20" fmla="*/ 541768 w 2278071"/>
              <a:gd name="connsiteY20" fmla="*/ 417559 h 1144322"/>
              <a:gd name="connsiteX21" fmla="*/ 576124 w 2278071"/>
              <a:gd name="connsiteY21" fmla="*/ 457200 h 1144322"/>
              <a:gd name="connsiteX22" fmla="*/ 610480 w 2278071"/>
              <a:gd name="connsiteY22" fmla="*/ 486271 h 1144322"/>
              <a:gd name="connsiteX23" fmla="*/ 636908 w 2278071"/>
              <a:gd name="connsiteY23" fmla="*/ 504770 h 1144322"/>
              <a:gd name="connsiteX24" fmla="*/ 660693 w 2278071"/>
              <a:gd name="connsiteY24" fmla="*/ 520627 h 1144322"/>
              <a:gd name="connsiteX25" fmla="*/ 687121 w 2278071"/>
              <a:gd name="connsiteY25" fmla="*/ 531198 h 1144322"/>
              <a:gd name="connsiteX26" fmla="*/ 695049 w 2278071"/>
              <a:gd name="connsiteY26" fmla="*/ 560269 h 1144322"/>
              <a:gd name="connsiteX27" fmla="*/ 721477 w 2278071"/>
              <a:gd name="connsiteY27" fmla="*/ 591982 h 1144322"/>
              <a:gd name="connsiteX28" fmla="*/ 747905 w 2278071"/>
              <a:gd name="connsiteY28" fmla="*/ 613124 h 1144322"/>
              <a:gd name="connsiteX29" fmla="*/ 782261 w 2278071"/>
              <a:gd name="connsiteY29" fmla="*/ 639552 h 1144322"/>
              <a:gd name="connsiteX30" fmla="*/ 811331 w 2278071"/>
              <a:gd name="connsiteY30" fmla="*/ 658051 h 1144322"/>
              <a:gd name="connsiteX31" fmla="*/ 824545 w 2278071"/>
              <a:gd name="connsiteY31" fmla="*/ 676551 h 1144322"/>
              <a:gd name="connsiteX32" fmla="*/ 843045 w 2278071"/>
              <a:gd name="connsiteY32" fmla="*/ 692407 h 1144322"/>
              <a:gd name="connsiteX33" fmla="*/ 866830 w 2278071"/>
              <a:gd name="connsiteY33" fmla="*/ 702978 h 1144322"/>
              <a:gd name="connsiteX34" fmla="*/ 877401 w 2278071"/>
              <a:gd name="connsiteY34" fmla="*/ 732049 h 1144322"/>
              <a:gd name="connsiteX35" fmla="*/ 906471 w 2278071"/>
              <a:gd name="connsiteY35" fmla="*/ 747906 h 1144322"/>
              <a:gd name="connsiteX36" fmla="*/ 964612 w 2278071"/>
              <a:gd name="connsiteY36" fmla="*/ 782262 h 1144322"/>
              <a:gd name="connsiteX37" fmla="*/ 1017468 w 2278071"/>
              <a:gd name="connsiteY37" fmla="*/ 811332 h 1144322"/>
              <a:gd name="connsiteX38" fmla="*/ 1046538 w 2278071"/>
              <a:gd name="connsiteY38" fmla="*/ 835117 h 1144322"/>
              <a:gd name="connsiteX39" fmla="*/ 1075609 w 2278071"/>
              <a:gd name="connsiteY39" fmla="*/ 856259 h 1144322"/>
              <a:gd name="connsiteX40" fmla="*/ 1096751 w 2278071"/>
              <a:gd name="connsiteY40" fmla="*/ 861545 h 1144322"/>
              <a:gd name="connsiteX41" fmla="*/ 1117893 w 2278071"/>
              <a:gd name="connsiteY41" fmla="*/ 864188 h 1144322"/>
              <a:gd name="connsiteX42" fmla="*/ 1144321 w 2278071"/>
              <a:gd name="connsiteY42" fmla="*/ 874759 h 1144322"/>
              <a:gd name="connsiteX43" fmla="*/ 1199819 w 2278071"/>
              <a:gd name="connsiteY43" fmla="*/ 901187 h 1144322"/>
              <a:gd name="connsiteX44" fmla="*/ 1244746 w 2278071"/>
              <a:gd name="connsiteY44" fmla="*/ 932900 h 1144322"/>
              <a:gd name="connsiteX45" fmla="*/ 1294959 w 2278071"/>
              <a:gd name="connsiteY45" fmla="*/ 948756 h 1144322"/>
              <a:gd name="connsiteX46" fmla="*/ 1313459 w 2278071"/>
              <a:gd name="connsiteY46" fmla="*/ 951399 h 1144322"/>
              <a:gd name="connsiteX47" fmla="*/ 1347815 w 2278071"/>
              <a:gd name="connsiteY47" fmla="*/ 975184 h 1144322"/>
              <a:gd name="connsiteX48" fmla="*/ 1382171 w 2278071"/>
              <a:gd name="connsiteY48" fmla="*/ 977827 h 1144322"/>
              <a:gd name="connsiteX49" fmla="*/ 1392742 w 2278071"/>
              <a:gd name="connsiteY49" fmla="*/ 985755 h 1144322"/>
              <a:gd name="connsiteX50" fmla="*/ 1432383 w 2278071"/>
              <a:gd name="connsiteY50" fmla="*/ 996326 h 1144322"/>
              <a:gd name="connsiteX51" fmla="*/ 1442954 w 2278071"/>
              <a:gd name="connsiteY51" fmla="*/ 1004255 h 1144322"/>
              <a:gd name="connsiteX52" fmla="*/ 1485239 w 2278071"/>
              <a:gd name="connsiteY52" fmla="*/ 1009540 h 1144322"/>
              <a:gd name="connsiteX53" fmla="*/ 1532809 w 2278071"/>
              <a:gd name="connsiteY53" fmla="*/ 1028040 h 1144322"/>
              <a:gd name="connsiteX54" fmla="*/ 1546023 w 2278071"/>
              <a:gd name="connsiteY54" fmla="*/ 1041254 h 1144322"/>
              <a:gd name="connsiteX55" fmla="*/ 1604164 w 2278071"/>
              <a:gd name="connsiteY55" fmla="*/ 1043896 h 1144322"/>
              <a:gd name="connsiteX56" fmla="*/ 1646448 w 2278071"/>
              <a:gd name="connsiteY56" fmla="*/ 1046539 h 1144322"/>
              <a:gd name="connsiteX57" fmla="*/ 1649091 w 2278071"/>
              <a:gd name="connsiteY57" fmla="*/ 1065039 h 1144322"/>
              <a:gd name="connsiteX58" fmla="*/ 1717803 w 2278071"/>
              <a:gd name="connsiteY58" fmla="*/ 1065039 h 1144322"/>
              <a:gd name="connsiteX59" fmla="*/ 1717803 w 2278071"/>
              <a:gd name="connsiteY59" fmla="*/ 1075610 h 1144322"/>
              <a:gd name="connsiteX60" fmla="*/ 1770659 w 2278071"/>
              <a:gd name="connsiteY60" fmla="*/ 1075610 h 1144322"/>
              <a:gd name="connsiteX61" fmla="*/ 1778587 w 2278071"/>
              <a:gd name="connsiteY61" fmla="*/ 1083538 h 1144322"/>
              <a:gd name="connsiteX62" fmla="*/ 1871084 w 2278071"/>
              <a:gd name="connsiteY62" fmla="*/ 1083538 h 1144322"/>
              <a:gd name="connsiteX63" fmla="*/ 1871084 w 2278071"/>
              <a:gd name="connsiteY63" fmla="*/ 1104680 h 1144322"/>
              <a:gd name="connsiteX64" fmla="*/ 1897512 w 2278071"/>
              <a:gd name="connsiteY64" fmla="*/ 1104680 h 1144322"/>
              <a:gd name="connsiteX65" fmla="*/ 1897512 w 2278071"/>
              <a:gd name="connsiteY65" fmla="*/ 1125822 h 1144322"/>
              <a:gd name="connsiteX66" fmla="*/ 1984723 w 2278071"/>
              <a:gd name="connsiteY66" fmla="*/ 1125822 h 1144322"/>
              <a:gd name="connsiteX67" fmla="*/ 1984723 w 2278071"/>
              <a:gd name="connsiteY67" fmla="*/ 1133751 h 1144322"/>
              <a:gd name="connsiteX68" fmla="*/ 2071935 w 2278071"/>
              <a:gd name="connsiteY68" fmla="*/ 1133751 h 1144322"/>
              <a:gd name="connsiteX69" fmla="*/ 2071935 w 2278071"/>
              <a:gd name="connsiteY69" fmla="*/ 1144322 h 1144322"/>
              <a:gd name="connsiteX70" fmla="*/ 2278071 w 2278071"/>
              <a:gd name="connsiteY70" fmla="*/ 1144322 h 114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278071" h="1144322">
                <a:moveTo>
                  <a:pt x="0" y="0"/>
                </a:moveTo>
                <a:lnTo>
                  <a:pt x="89854" y="21143"/>
                </a:lnTo>
                <a:lnTo>
                  <a:pt x="121567" y="39642"/>
                </a:lnTo>
                <a:lnTo>
                  <a:pt x="155923" y="60784"/>
                </a:lnTo>
                <a:lnTo>
                  <a:pt x="187637" y="71355"/>
                </a:lnTo>
                <a:lnTo>
                  <a:pt x="206136" y="81926"/>
                </a:lnTo>
                <a:lnTo>
                  <a:pt x="224635" y="108354"/>
                </a:lnTo>
                <a:lnTo>
                  <a:pt x="256349" y="116282"/>
                </a:lnTo>
                <a:lnTo>
                  <a:pt x="256349" y="116282"/>
                </a:lnTo>
                <a:lnTo>
                  <a:pt x="288062" y="147996"/>
                </a:lnTo>
                <a:lnTo>
                  <a:pt x="303919" y="174423"/>
                </a:lnTo>
                <a:lnTo>
                  <a:pt x="314490" y="184995"/>
                </a:lnTo>
                <a:lnTo>
                  <a:pt x="335632" y="195566"/>
                </a:lnTo>
                <a:lnTo>
                  <a:pt x="354131" y="211422"/>
                </a:lnTo>
                <a:lnTo>
                  <a:pt x="383202" y="245778"/>
                </a:lnTo>
                <a:lnTo>
                  <a:pt x="401701" y="264278"/>
                </a:lnTo>
                <a:lnTo>
                  <a:pt x="425486" y="285420"/>
                </a:lnTo>
                <a:lnTo>
                  <a:pt x="441343" y="295991"/>
                </a:lnTo>
                <a:lnTo>
                  <a:pt x="462485" y="322419"/>
                </a:lnTo>
                <a:lnTo>
                  <a:pt x="499484" y="367346"/>
                </a:lnTo>
                <a:lnTo>
                  <a:pt x="541768" y="417559"/>
                </a:lnTo>
                <a:lnTo>
                  <a:pt x="576124" y="457200"/>
                </a:lnTo>
                <a:lnTo>
                  <a:pt x="610480" y="486271"/>
                </a:lnTo>
                <a:lnTo>
                  <a:pt x="636908" y="504770"/>
                </a:lnTo>
                <a:lnTo>
                  <a:pt x="660693" y="520627"/>
                </a:lnTo>
                <a:lnTo>
                  <a:pt x="687121" y="531198"/>
                </a:lnTo>
                <a:lnTo>
                  <a:pt x="695049" y="560269"/>
                </a:lnTo>
                <a:lnTo>
                  <a:pt x="721477" y="591982"/>
                </a:lnTo>
                <a:lnTo>
                  <a:pt x="747905" y="613124"/>
                </a:lnTo>
                <a:lnTo>
                  <a:pt x="782261" y="639552"/>
                </a:lnTo>
                <a:lnTo>
                  <a:pt x="811331" y="658051"/>
                </a:lnTo>
                <a:lnTo>
                  <a:pt x="824545" y="676551"/>
                </a:lnTo>
                <a:lnTo>
                  <a:pt x="843045" y="692407"/>
                </a:lnTo>
                <a:lnTo>
                  <a:pt x="866830" y="702978"/>
                </a:lnTo>
                <a:lnTo>
                  <a:pt x="877401" y="732049"/>
                </a:lnTo>
                <a:lnTo>
                  <a:pt x="906471" y="747906"/>
                </a:lnTo>
                <a:lnTo>
                  <a:pt x="964612" y="782262"/>
                </a:lnTo>
                <a:lnTo>
                  <a:pt x="1017468" y="811332"/>
                </a:lnTo>
                <a:lnTo>
                  <a:pt x="1046538" y="835117"/>
                </a:lnTo>
                <a:lnTo>
                  <a:pt x="1075609" y="856259"/>
                </a:lnTo>
                <a:lnTo>
                  <a:pt x="1096751" y="861545"/>
                </a:lnTo>
                <a:lnTo>
                  <a:pt x="1117893" y="864188"/>
                </a:lnTo>
                <a:lnTo>
                  <a:pt x="1144321" y="874759"/>
                </a:lnTo>
                <a:lnTo>
                  <a:pt x="1199819" y="901187"/>
                </a:lnTo>
                <a:lnTo>
                  <a:pt x="1244746" y="932900"/>
                </a:lnTo>
                <a:lnTo>
                  <a:pt x="1294959" y="948756"/>
                </a:lnTo>
                <a:lnTo>
                  <a:pt x="1313459" y="951399"/>
                </a:lnTo>
                <a:lnTo>
                  <a:pt x="1347815" y="975184"/>
                </a:lnTo>
                <a:lnTo>
                  <a:pt x="1382171" y="977827"/>
                </a:lnTo>
                <a:lnTo>
                  <a:pt x="1392742" y="985755"/>
                </a:lnTo>
                <a:lnTo>
                  <a:pt x="1432383" y="996326"/>
                </a:lnTo>
                <a:lnTo>
                  <a:pt x="1442954" y="1004255"/>
                </a:lnTo>
                <a:lnTo>
                  <a:pt x="1485239" y="1009540"/>
                </a:lnTo>
                <a:lnTo>
                  <a:pt x="1532809" y="1028040"/>
                </a:lnTo>
                <a:lnTo>
                  <a:pt x="1546023" y="1041254"/>
                </a:lnTo>
                <a:lnTo>
                  <a:pt x="1604164" y="1043896"/>
                </a:lnTo>
                <a:lnTo>
                  <a:pt x="1646448" y="1046539"/>
                </a:lnTo>
                <a:lnTo>
                  <a:pt x="1649091" y="1065039"/>
                </a:lnTo>
                <a:lnTo>
                  <a:pt x="1717803" y="1065039"/>
                </a:lnTo>
                <a:lnTo>
                  <a:pt x="1717803" y="1075610"/>
                </a:lnTo>
                <a:lnTo>
                  <a:pt x="1770659" y="1075610"/>
                </a:lnTo>
                <a:lnTo>
                  <a:pt x="1778587" y="1083538"/>
                </a:lnTo>
                <a:lnTo>
                  <a:pt x="1871084" y="1083538"/>
                </a:lnTo>
                <a:lnTo>
                  <a:pt x="1871084" y="1104680"/>
                </a:lnTo>
                <a:lnTo>
                  <a:pt x="1897512" y="1104680"/>
                </a:lnTo>
                <a:lnTo>
                  <a:pt x="1897512" y="1125822"/>
                </a:lnTo>
                <a:lnTo>
                  <a:pt x="1984723" y="1125822"/>
                </a:lnTo>
                <a:lnTo>
                  <a:pt x="1984723" y="1133751"/>
                </a:lnTo>
                <a:lnTo>
                  <a:pt x="2071935" y="1133751"/>
                </a:lnTo>
                <a:lnTo>
                  <a:pt x="2071935" y="1144322"/>
                </a:lnTo>
                <a:lnTo>
                  <a:pt x="2278071" y="1144322"/>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04" name="Freeform 303"/>
          <p:cNvSpPr/>
          <p:nvPr/>
        </p:nvSpPr>
        <p:spPr>
          <a:xfrm>
            <a:off x="3747454" y="3755920"/>
            <a:ext cx="2278071" cy="1244747"/>
          </a:xfrm>
          <a:custGeom>
            <a:avLst/>
            <a:gdLst>
              <a:gd name="connsiteX0" fmla="*/ 0 w 2278071"/>
              <a:gd name="connsiteY0" fmla="*/ 0 h 1244747"/>
              <a:gd name="connsiteX1" fmla="*/ 60783 w 2278071"/>
              <a:gd name="connsiteY1" fmla="*/ 60784 h 1244747"/>
              <a:gd name="connsiteX2" fmla="*/ 84568 w 2278071"/>
              <a:gd name="connsiteY2" fmla="*/ 79284 h 1244747"/>
              <a:gd name="connsiteX3" fmla="*/ 110996 w 2278071"/>
              <a:gd name="connsiteY3" fmla="*/ 105711 h 1244747"/>
              <a:gd name="connsiteX4" fmla="*/ 134781 w 2278071"/>
              <a:gd name="connsiteY4" fmla="*/ 134782 h 1244747"/>
              <a:gd name="connsiteX5" fmla="*/ 153280 w 2278071"/>
              <a:gd name="connsiteY5" fmla="*/ 163852 h 1244747"/>
              <a:gd name="connsiteX6" fmla="*/ 166494 w 2278071"/>
              <a:gd name="connsiteY6" fmla="*/ 184995 h 1244747"/>
              <a:gd name="connsiteX7" fmla="*/ 179708 w 2278071"/>
              <a:gd name="connsiteY7" fmla="*/ 192923 h 1244747"/>
              <a:gd name="connsiteX8" fmla="*/ 195565 w 2278071"/>
              <a:gd name="connsiteY8" fmla="*/ 221993 h 1244747"/>
              <a:gd name="connsiteX9" fmla="*/ 227278 w 2278071"/>
              <a:gd name="connsiteY9" fmla="*/ 264278 h 1244747"/>
              <a:gd name="connsiteX10" fmla="*/ 251063 w 2278071"/>
              <a:gd name="connsiteY10" fmla="*/ 298634 h 1244747"/>
              <a:gd name="connsiteX11" fmla="*/ 282776 w 2278071"/>
              <a:gd name="connsiteY11" fmla="*/ 332990 h 1244747"/>
              <a:gd name="connsiteX12" fmla="*/ 303919 w 2278071"/>
              <a:gd name="connsiteY12" fmla="*/ 372632 h 1244747"/>
              <a:gd name="connsiteX13" fmla="*/ 322418 w 2278071"/>
              <a:gd name="connsiteY13" fmla="*/ 401702 h 1244747"/>
              <a:gd name="connsiteX14" fmla="*/ 343560 w 2278071"/>
              <a:gd name="connsiteY14" fmla="*/ 436058 h 1244747"/>
              <a:gd name="connsiteX15" fmla="*/ 377916 w 2278071"/>
              <a:gd name="connsiteY15" fmla="*/ 475700 h 1244747"/>
              <a:gd name="connsiteX16" fmla="*/ 399059 w 2278071"/>
              <a:gd name="connsiteY16" fmla="*/ 502128 h 1244747"/>
              <a:gd name="connsiteX17" fmla="*/ 414915 w 2278071"/>
              <a:gd name="connsiteY17" fmla="*/ 525913 h 1244747"/>
              <a:gd name="connsiteX18" fmla="*/ 443986 w 2278071"/>
              <a:gd name="connsiteY18" fmla="*/ 557626 h 1244747"/>
              <a:gd name="connsiteX19" fmla="*/ 496841 w 2278071"/>
              <a:gd name="connsiteY19" fmla="*/ 602553 h 1244747"/>
              <a:gd name="connsiteX20" fmla="*/ 528554 w 2278071"/>
              <a:gd name="connsiteY20" fmla="*/ 628981 h 1244747"/>
              <a:gd name="connsiteX21" fmla="*/ 539126 w 2278071"/>
              <a:gd name="connsiteY21" fmla="*/ 642195 h 1244747"/>
              <a:gd name="connsiteX22" fmla="*/ 560268 w 2278071"/>
              <a:gd name="connsiteY22" fmla="*/ 655408 h 1244747"/>
              <a:gd name="connsiteX23" fmla="*/ 578767 w 2278071"/>
              <a:gd name="connsiteY23" fmla="*/ 673908 h 1244747"/>
              <a:gd name="connsiteX24" fmla="*/ 613123 w 2278071"/>
              <a:gd name="connsiteY24" fmla="*/ 705621 h 1244747"/>
              <a:gd name="connsiteX25" fmla="*/ 636908 w 2278071"/>
              <a:gd name="connsiteY25" fmla="*/ 732049 h 1244747"/>
              <a:gd name="connsiteX26" fmla="*/ 652765 w 2278071"/>
              <a:gd name="connsiteY26" fmla="*/ 758477 h 1244747"/>
              <a:gd name="connsiteX27" fmla="*/ 697692 w 2278071"/>
              <a:gd name="connsiteY27" fmla="*/ 800761 h 1244747"/>
              <a:gd name="connsiteX28" fmla="*/ 729405 w 2278071"/>
              <a:gd name="connsiteY28" fmla="*/ 837760 h 1244747"/>
              <a:gd name="connsiteX29" fmla="*/ 763761 w 2278071"/>
              <a:gd name="connsiteY29" fmla="*/ 864188 h 1244747"/>
              <a:gd name="connsiteX30" fmla="*/ 790189 w 2278071"/>
              <a:gd name="connsiteY30" fmla="*/ 882687 h 1244747"/>
              <a:gd name="connsiteX31" fmla="*/ 816617 w 2278071"/>
              <a:gd name="connsiteY31" fmla="*/ 893258 h 1244747"/>
              <a:gd name="connsiteX32" fmla="*/ 840402 w 2278071"/>
              <a:gd name="connsiteY32" fmla="*/ 906472 h 1244747"/>
              <a:gd name="connsiteX33" fmla="*/ 858901 w 2278071"/>
              <a:gd name="connsiteY33" fmla="*/ 911758 h 1244747"/>
              <a:gd name="connsiteX34" fmla="*/ 877401 w 2278071"/>
              <a:gd name="connsiteY34" fmla="*/ 930257 h 1244747"/>
              <a:gd name="connsiteX35" fmla="*/ 893257 w 2278071"/>
              <a:gd name="connsiteY35" fmla="*/ 951399 h 1244747"/>
              <a:gd name="connsiteX36" fmla="*/ 919685 w 2278071"/>
              <a:gd name="connsiteY36" fmla="*/ 959328 h 1244747"/>
              <a:gd name="connsiteX37" fmla="*/ 940827 w 2278071"/>
              <a:gd name="connsiteY37" fmla="*/ 972541 h 1244747"/>
              <a:gd name="connsiteX38" fmla="*/ 948756 w 2278071"/>
              <a:gd name="connsiteY38" fmla="*/ 985755 h 1244747"/>
              <a:gd name="connsiteX39" fmla="*/ 993683 w 2278071"/>
              <a:gd name="connsiteY39" fmla="*/ 1001612 h 1244747"/>
              <a:gd name="connsiteX40" fmla="*/ 1028039 w 2278071"/>
              <a:gd name="connsiteY40" fmla="*/ 1020111 h 1244747"/>
              <a:gd name="connsiteX41" fmla="*/ 1059752 w 2278071"/>
              <a:gd name="connsiteY41" fmla="*/ 1035968 h 1244747"/>
              <a:gd name="connsiteX42" fmla="*/ 1112608 w 2278071"/>
              <a:gd name="connsiteY42" fmla="*/ 1057110 h 1244747"/>
              <a:gd name="connsiteX43" fmla="*/ 1112608 w 2278071"/>
              <a:gd name="connsiteY43" fmla="*/ 1057110 h 1244747"/>
              <a:gd name="connsiteX44" fmla="*/ 1168106 w 2278071"/>
              <a:gd name="connsiteY44" fmla="*/ 1067681 h 1244747"/>
              <a:gd name="connsiteX45" fmla="*/ 1173391 w 2278071"/>
              <a:gd name="connsiteY45" fmla="*/ 1086181 h 1244747"/>
              <a:gd name="connsiteX46" fmla="*/ 1215676 w 2278071"/>
              <a:gd name="connsiteY46" fmla="*/ 1088823 h 1244747"/>
              <a:gd name="connsiteX47" fmla="*/ 1223604 w 2278071"/>
              <a:gd name="connsiteY47" fmla="*/ 1096752 h 1244747"/>
              <a:gd name="connsiteX48" fmla="*/ 1250032 w 2278071"/>
              <a:gd name="connsiteY48" fmla="*/ 1104680 h 1244747"/>
              <a:gd name="connsiteX49" fmla="*/ 1260603 w 2278071"/>
              <a:gd name="connsiteY49" fmla="*/ 1112608 h 1244747"/>
              <a:gd name="connsiteX50" fmla="*/ 1294959 w 2278071"/>
              <a:gd name="connsiteY50" fmla="*/ 1115251 h 1244747"/>
              <a:gd name="connsiteX51" fmla="*/ 1374242 w 2278071"/>
              <a:gd name="connsiteY51" fmla="*/ 1128465 h 1244747"/>
              <a:gd name="connsiteX52" fmla="*/ 1413884 w 2278071"/>
              <a:gd name="connsiteY52" fmla="*/ 1131108 h 1244747"/>
              <a:gd name="connsiteX53" fmla="*/ 1421812 w 2278071"/>
              <a:gd name="connsiteY53" fmla="*/ 1131108 h 1244747"/>
              <a:gd name="connsiteX54" fmla="*/ 1421812 w 2278071"/>
              <a:gd name="connsiteY54" fmla="*/ 1141679 h 1244747"/>
              <a:gd name="connsiteX55" fmla="*/ 1524880 w 2278071"/>
              <a:gd name="connsiteY55" fmla="*/ 1141679 h 1244747"/>
              <a:gd name="connsiteX56" fmla="*/ 1524880 w 2278071"/>
              <a:gd name="connsiteY56" fmla="*/ 1154893 h 1244747"/>
              <a:gd name="connsiteX57" fmla="*/ 1627949 w 2278071"/>
              <a:gd name="connsiteY57" fmla="*/ 1154893 h 1244747"/>
              <a:gd name="connsiteX58" fmla="*/ 1627949 w 2278071"/>
              <a:gd name="connsiteY58" fmla="*/ 1170750 h 1244747"/>
              <a:gd name="connsiteX59" fmla="*/ 1667590 w 2278071"/>
              <a:gd name="connsiteY59" fmla="*/ 1170750 h 1244747"/>
              <a:gd name="connsiteX60" fmla="*/ 1672876 w 2278071"/>
              <a:gd name="connsiteY60" fmla="*/ 1176036 h 1244747"/>
              <a:gd name="connsiteX61" fmla="*/ 1762730 w 2278071"/>
              <a:gd name="connsiteY61" fmla="*/ 1176036 h 1244747"/>
              <a:gd name="connsiteX62" fmla="*/ 1762730 w 2278071"/>
              <a:gd name="connsiteY62" fmla="*/ 1197177 h 1244747"/>
              <a:gd name="connsiteX63" fmla="*/ 2278071 w 2278071"/>
              <a:gd name="connsiteY63" fmla="*/ 1197177 h 1244747"/>
              <a:gd name="connsiteX64" fmla="*/ 2278071 w 2278071"/>
              <a:gd name="connsiteY64" fmla="*/ 1244747 h 12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278071" h="1244747">
                <a:moveTo>
                  <a:pt x="0" y="0"/>
                </a:moveTo>
                <a:lnTo>
                  <a:pt x="60783" y="60784"/>
                </a:lnTo>
                <a:lnTo>
                  <a:pt x="84568" y="79284"/>
                </a:lnTo>
                <a:lnTo>
                  <a:pt x="110996" y="105711"/>
                </a:lnTo>
                <a:lnTo>
                  <a:pt x="134781" y="134782"/>
                </a:lnTo>
                <a:lnTo>
                  <a:pt x="153280" y="163852"/>
                </a:lnTo>
                <a:lnTo>
                  <a:pt x="166494" y="184995"/>
                </a:lnTo>
                <a:lnTo>
                  <a:pt x="179708" y="192923"/>
                </a:lnTo>
                <a:lnTo>
                  <a:pt x="195565" y="221993"/>
                </a:lnTo>
                <a:lnTo>
                  <a:pt x="227278" y="264278"/>
                </a:lnTo>
                <a:lnTo>
                  <a:pt x="251063" y="298634"/>
                </a:lnTo>
                <a:lnTo>
                  <a:pt x="282776" y="332990"/>
                </a:lnTo>
                <a:lnTo>
                  <a:pt x="303919" y="372632"/>
                </a:lnTo>
                <a:lnTo>
                  <a:pt x="322418" y="401702"/>
                </a:lnTo>
                <a:lnTo>
                  <a:pt x="343560" y="436058"/>
                </a:lnTo>
                <a:lnTo>
                  <a:pt x="377916" y="475700"/>
                </a:lnTo>
                <a:lnTo>
                  <a:pt x="399059" y="502128"/>
                </a:lnTo>
                <a:lnTo>
                  <a:pt x="414915" y="525913"/>
                </a:lnTo>
                <a:lnTo>
                  <a:pt x="443986" y="557626"/>
                </a:lnTo>
                <a:lnTo>
                  <a:pt x="496841" y="602553"/>
                </a:lnTo>
                <a:lnTo>
                  <a:pt x="528554" y="628981"/>
                </a:lnTo>
                <a:lnTo>
                  <a:pt x="539126" y="642195"/>
                </a:lnTo>
                <a:lnTo>
                  <a:pt x="560268" y="655408"/>
                </a:lnTo>
                <a:lnTo>
                  <a:pt x="578767" y="673908"/>
                </a:lnTo>
                <a:lnTo>
                  <a:pt x="613123" y="705621"/>
                </a:lnTo>
                <a:lnTo>
                  <a:pt x="636908" y="732049"/>
                </a:lnTo>
                <a:lnTo>
                  <a:pt x="652765" y="758477"/>
                </a:lnTo>
                <a:lnTo>
                  <a:pt x="697692" y="800761"/>
                </a:lnTo>
                <a:lnTo>
                  <a:pt x="729405" y="837760"/>
                </a:lnTo>
                <a:lnTo>
                  <a:pt x="763761" y="864188"/>
                </a:lnTo>
                <a:lnTo>
                  <a:pt x="790189" y="882687"/>
                </a:lnTo>
                <a:lnTo>
                  <a:pt x="816617" y="893258"/>
                </a:lnTo>
                <a:lnTo>
                  <a:pt x="840402" y="906472"/>
                </a:lnTo>
                <a:lnTo>
                  <a:pt x="858901" y="911758"/>
                </a:lnTo>
                <a:lnTo>
                  <a:pt x="877401" y="930257"/>
                </a:lnTo>
                <a:lnTo>
                  <a:pt x="893257" y="951399"/>
                </a:lnTo>
                <a:lnTo>
                  <a:pt x="919685" y="959328"/>
                </a:lnTo>
                <a:lnTo>
                  <a:pt x="940827" y="972541"/>
                </a:lnTo>
                <a:lnTo>
                  <a:pt x="948756" y="985755"/>
                </a:lnTo>
                <a:lnTo>
                  <a:pt x="993683" y="1001612"/>
                </a:lnTo>
                <a:lnTo>
                  <a:pt x="1028039" y="1020111"/>
                </a:lnTo>
                <a:lnTo>
                  <a:pt x="1059752" y="1035968"/>
                </a:lnTo>
                <a:lnTo>
                  <a:pt x="1112608" y="1057110"/>
                </a:lnTo>
                <a:lnTo>
                  <a:pt x="1112608" y="1057110"/>
                </a:lnTo>
                <a:lnTo>
                  <a:pt x="1168106" y="1067681"/>
                </a:lnTo>
                <a:lnTo>
                  <a:pt x="1173391" y="1086181"/>
                </a:lnTo>
                <a:lnTo>
                  <a:pt x="1215676" y="1088823"/>
                </a:lnTo>
                <a:lnTo>
                  <a:pt x="1223604" y="1096752"/>
                </a:lnTo>
                <a:lnTo>
                  <a:pt x="1250032" y="1104680"/>
                </a:lnTo>
                <a:lnTo>
                  <a:pt x="1260603" y="1112608"/>
                </a:lnTo>
                <a:lnTo>
                  <a:pt x="1294959" y="1115251"/>
                </a:lnTo>
                <a:lnTo>
                  <a:pt x="1374242" y="1128465"/>
                </a:lnTo>
                <a:lnTo>
                  <a:pt x="1413884" y="1131108"/>
                </a:lnTo>
                <a:lnTo>
                  <a:pt x="1421812" y="1131108"/>
                </a:lnTo>
                <a:lnTo>
                  <a:pt x="1421812" y="1141679"/>
                </a:lnTo>
                <a:lnTo>
                  <a:pt x="1524880" y="1141679"/>
                </a:lnTo>
                <a:lnTo>
                  <a:pt x="1524880" y="1154893"/>
                </a:lnTo>
                <a:lnTo>
                  <a:pt x="1627949" y="1154893"/>
                </a:lnTo>
                <a:lnTo>
                  <a:pt x="1627949" y="1170750"/>
                </a:lnTo>
                <a:lnTo>
                  <a:pt x="1667590" y="1170750"/>
                </a:lnTo>
                <a:lnTo>
                  <a:pt x="1672876" y="1176036"/>
                </a:lnTo>
                <a:lnTo>
                  <a:pt x="1762730" y="1176036"/>
                </a:lnTo>
                <a:lnTo>
                  <a:pt x="1762730" y="1197177"/>
                </a:lnTo>
                <a:lnTo>
                  <a:pt x="2278071" y="1197177"/>
                </a:lnTo>
                <a:lnTo>
                  <a:pt x="2278071" y="1244747"/>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grpSp>
        <p:nvGrpSpPr>
          <p:cNvPr id="305" name="Group 304"/>
          <p:cNvGrpSpPr/>
          <p:nvPr/>
        </p:nvGrpSpPr>
        <p:grpSpPr>
          <a:xfrm>
            <a:off x="6196234" y="3661146"/>
            <a:ext cx="2880557" cy="1766277"/>
            <a:chOff x="410926" y="2406553"/>
            <a:chExt cx="2880557" cy="1766277"/>
          </a:xfrm>
        </p:grpSpPr>
        <p:sp>
          <p:nvSpPr>
            <p:cNvPr id="306" name="TextBox 305"/>
            <p:cNvSpPr txBox="1"/>
            <p:nvPr/>
          </p:nvSpPr>
          <p:spPr>
            <a:xfrm rot="16200000">
              <a:off x="26846" y="3083088"/>
              <a:ext cx="998991" cy="230832"/>
            </a:xfrm>
            <a:prstGeom prst="rect">
              <a:avLst/>
            </a:prstGeom>
            <a:noFill/>
          </p:spPr>
          <p:txBody>
            <a:bodyPr wrap="none" rtlCol="0">
              <a:spAutoFit/>
            </a:bodyPr>
            <a:lstStyle/>
            <a:p>
              <a:r>
                <a:rPr lang="en-US" sz="900" dirty="0">
                  <a:solidFill>
                    <a:srgbClr val="363636"/>
                  </a:solidFill>
                </a:rPr>
                <a:t>% without event</a:t>
              </a:r>
            </a:p>
          </p:txBody>
        </p:sp>
        <p:sp>
          <p:nvSpPr>
            <p:cNvPr id="307" name="Rectangle 306"/>
            <p:cNvSpPr/>
            <p:nvPr/>
          </p:nvSpPr>
          <p:spPr>
            <a:xfrm>
              <a:off x="809174" y="2471416"/>
              <a:ext cx="2403501" cy="13488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08" name="TextBox 307"/>
            <p:cNvSpPr txBox="1"/>
            <p:nvPr/>
          </p:nvSpPr>
          <p:spPr>
            <a:xfrm>
              <a:off x="526234" y="2406553"/>
              <a:ext cx="357791" cy="215444"/>
            </a:xfrm>
            <a:prstGeom prst="rect">
              <a:avLst/>
            </a:prstGeom>
            <a:noFill/>
          </p:spPr>
          <p:txBody>
            <a:bodyPr wrap="none" rtlCol="0">
              <a:spAutoFit/>
            </a:bodyPr>
            <a:lstStyle/>
            <a:p>
              <a:pPr algn="ctr"/>
              <a:r>
                <a:rPr lang="en-US" sz="800" dirty="0" smtClean="0">
                  <a:solidFill>
                    <a:srgbClr val="363636"/>
                  </a:solidFill>
                </a:rPr>
                <a:t>100</a:t>
              </a:r>
              <a:endParaRPr lang="en-US" sz="800" dirty="0">
                <a:solidFill>
                  <a:srgbClr val="363636"/>
                </a:solidFill>
              </a:endParaRPr>
            </a:p>
          </p:txBody>
        </p:sp>
        <p:sp>
          <p:nvSpPr>
            <p:cNvPr id="309" name="TextBox 308"/>
            <p:cNvSpPr txBox="1"/>
            <p:nvPr/>
          </p:nvSpPr>
          <p:spPr>
            <a:xfrm>
              <a:off x="583942" y="3716784"/>
              <a:ext cx="242374" cy="215444"/>
            </a:xfrm>
            <a:prstGeom prst="rect">
              <a:avLst/>
            </a:prstGeom>
            <a:noFill/>
          </p:spPr>
          <p:txBody>
            <a:bodyPr wrap="none" rtlCol="0">
              <a:spAutoFit/>
            </a:bodyPr>
            <a:lstStyle/>
            <a:p>
              <a:pPr algn="ctr"/>
              <a:r>
                <a:rPr lang="en-US" sz="800" dirty="0" smtClean="0">
                  <a:solidFill>
                    <a:srgbClr val="363636"/>
                  </a:solidFill>
                </a:rPr>
                <a:t>0</a:t>
              </a:r>
              <a:endParaRPr lang="en-US" sz="800" dirty="0">
                <a:solidFill>
                  <a:srgbClr val="363636"/>
                </a:solidFill>
              </a:endParaRPr>
            </a:p>
          </p:txBody>
        </p:sp>
        <p:sp>
          <p:nvSpPr>
            <p:cNvPr id="311" name="TextBox 310"/>
            <p:cNvSpPr txBox="1"/>
            <p:nvPr/>
          </p:nvSpPr>
          <p:spPr>
            <a:xfrm>
              <a:off x="555088" y="3454737"/>
              <a:ext cx="300083" cy="215444"/>
            </a:xfrm>
            <a:prstGeom prst="rect">
              <a:avLst/>
            </a:prstGeom>
            <a:noFill/>
          </p:spPr>
          <p:txBody>
            <a:bodyPr wrap="none" rtlCol="0">
              <a:spAutoFit/>
            </a:bodyPr>
            <a:lstStyle/>
            <a:p>
              <a:pPr algn="ctr"/>
              <a:r>
                <a:rPr lang="en-US" sz="800" dirty="0" smtClean="0">
                  <a:solidFill>
                    <a:srgbClr val="363636"/>
                  </a:solidFill>
                </a:rPr>
                <a:t>20</a:t>
              </a:r>
              <a:endParaRPr lang="en-US" sz="800" dirty="0">
                <a:solidFill>
                  <a:srgbClr val="363636"/>
                </a:solidFill>
              </a:endParaRPr>
            </a:p>
          </p:txBody>
        </p:sp>
        <p:sp>
          <p:nvSpPr>
            <p:cNvPr id="313" name="TextBox 312"/>
            <p:cNvSpPr txBox="1"/>
            <p:nvPr/>
          </p:nvSpPr>
          <p:spPr>
            <a:xfrm>
              <a:off x="555088" y="3192691"/>
              <a:ext cx="300083" cy="215444"/>
            </a:xfrm>
            <a:prstGeom prst="rect">
              <a:avLst/>
            </a:prstGeom>
            <a:noFill/>
          </p:spPr>
          <p:txBody>
            <a:bodyPr wrap="none" rtlCol="0">
              <a:spAutoFit/>
            </a:bodyPr>
            <a:lstStyle/>
            <a:p>
              <a:pPr algn="ctr"/>
              <a:r>
                <a:rPr lang="en-US" sz="800" dirty="0" smtClean="0">
                  <a:solidFill>
                    <a:srgbClr val="363636"/>
                  </a:solidFill>
                </a:rPr>
                <a:t>40</a:t>
              </a:r>
              <a:endParaRPr lang="en-US" sz="800" dirty="0">
                <a:solidFill>
                  <a:srgbClr val="363636"/>
                </a:solidFill>
              </a:endParaRPr>
            </a:p>
          </p:txBody>
        </p:sp>
        <p:sp>
          <p:nvSpPr>
            <p:cNvPr id="315" name="TextBox 314"/>
            <p:cNvSpPr txBox="1"/>
            <p:nvPr/>
          </p:nvSpPr>
          <p:spPr>
            <a:xfrm>
              <a:off x="555088" y="2930645"/>
              <a:ext cx="300083" cy="215444"/>
            </a:xfrm>
            <a:prstGeom prst="rect">
              <a:avLst/>
            </a:prstGeom>
            <a:noFill/>
          </p:spPr>
          <p:txBody>
            <a:bodyPr wrap="none" rtlCol="0">
              <a:spAutoFit/>
            </a:bodyPr>
            <a:lstStyle/>
            <a:p>
              <a:pPr algn="ctr"/>
              <a:r>
                <a:rPr lang="en-US" sz="800" dirty="0" smtClean="0">
                  <a:solidFill>
                    <a:srgbClr val="363636"/>
                  </a:solidFill>
                </a:rPr>
                <a:t>60</a:t>
              </a:r>
              <a:endParaRPr lang="en-US" sz="800" dirty="0">
                <a:solidFill>
                  <a:srgbClr val="363636"/>
                </a:solidFill>
              </a:endParaRPr>
            </a:p>
          </p:txBody>
        </p:sp>
        <p:sp>
          <p:nvSpPr>
            <p:cNvPr id="317" name="TextBox 316"/>
            <p:cNvSpPr txBox="1"/>
            <p:nvPr/>
          </p:nvSpPr>
          <p:spPr>
            <a:xfrm>
              <a:off x="555088" y="2668599"/>
              <a:ext cx="300083" cy="215444"/>
            </a:xfrm>
            <a:prstGeom prst="rect">
              <a:avLst/>
            </a:prstGeom>
            <a:noFill/>
          </p:spPr>
          <p:txBody>
            <a:bodyPr wrap="none" rtlCol="0">
              <a:spAutoFit/>
            </a:bodyPr>
            <a:lstStyle/>
            <a:p>
              <a:pPr algn="ctr"/>
              <a:r>
                <a:rPr lang="en-US" sz="800" dirty="0" smtClean="0">
                  <a:solidFill>
                    <a:srgbClr val="363636"/>
                  </a:solidFill>
                </a:rPr>
                <a:t>80</a:t>
              </a:r>
              <a:endParaRPr lang="en-US" sz="800" dirty="0">
                <a:solidFill>
                  <a:srgbClr val="363636"/>
                </a:solidFill>
              </a:endParaRPr>
            </a:p>
          </p:txBody>
        </p:sp>
        <p:cxnSp>
          <p:nvCxnSpPr>
            <p:cNvPr id="319" name="Straight Connector 318"/>
            <p:cNvCxnSpPr/>
            <p:nvPr/>
          </p:nvCxnSpPr>
          <p:spPr>
            <a:xfrm flipH="1">
              <a:off x="786242" y="2498418"/>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flipH="1">
              <a:off x="786242" y="2628697"/>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H="1">
              <a:off x="786242" y="2758976"/>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H="1">
              <a:off x="786242" y="2889255"/>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a:off x="786242" y="3019534"/>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H="1">
              <a:off x="786242" y="3149813"/>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H="1">
              <a:off x="786242" y="3280092"/>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a:off x="786242" y="3410371"/>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H="1">
              <a:off x="786242" y="3540650"/>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H="1">
              <a:off x="786242" y="3670929"/>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H="1">
              <a:off x="786242" y="3801204"/>
              <a:ext cx="27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TextBox 329"/>
            <p:cNvSpPr txBox="1"/>
            <p:nvPr/>
          </p:nvSpPr>
          <p:spPr>
            <a:xfrm>
              <a:off x="1566215" y="3941998"/>
              <a:ext cx="838691" cy="230832"/>
            </a:xfrm>
            <a:prstGeom prst="rect">
              <a:avLst/>
            </a:prstGeom>
            <a:noFill/>
          </p:spPr>
          <p:txBody>
            <a:bodyPr wrap="none" rtlCol="0">
              <a:spAutoFit/>
            </a:bodyPr>
            <a:lstStyle/>
            <a:p>
              <a:r>
                <a:rPr lang="en-US" sz="900" dirty="0" smtClean="0">
                  <a:solidFill>
                    <a:srgbClr val="363636"/>
                  </a:solidFill>
                </a:rPr>
                <a:t>OS (months)</a:t>
              </a:r>
              <a:endParaRPr lang="en-US" sz="900" dirty="0">
                <a:solidFill>
                  <a:srgbClr val="363636"/>
                </a:solidFill>
              </a:endParaRPr>
            </a:p>
          </p:txBody>
        </p:sp>
        <p:sp>
          <p:nvSpPr>
            <p:cNvPr id="331" name="TextBox 330"/>
            <p:cNvSpPr txBox="1"/>
            <p:nvPr/>
          </p:nvSpPr>
          <p:spPr>
            <a:xfrm>
              <a:off x="705129" y="3824506"/>
              <a:ext cx="242374" cy="215444"/>
            </a:xfrm>
            <a:prstGeom prst="rect">
              <a:avLst/>
            </a:prstGeom>
            <a:noFill/>
          </p:spPr>
          <p:txBody>
            <a:bodyPr wrap="none" rtlCol="0">
              <a:spAutoFit/>
            </a:bodyPr>
            <a:lstStyle/>
            <a:p>
              <a:pPr algn="ctr"/>
              <a:r>
                <a:rPr lang="en-US" sz="800" dirty="0" smtClean="0">
                  <a:solidFill>
                    <a:srgbClr val="363636"/>
                  </a:solidFill>
                </a:rPr>
                <a:t>0</a:t>
              </a:r>
              <a:endParaRPr lang="en-US" sz="800" dirty="0">
                <a:solidFill>
                  <a:srgbClr val="363636"/>
                </a:solidFill>
              </a:endParaRPr>
            </a:p>
          </p:txBody>
        </p:sp>
        <p:cxnSp>
          <p:nvCxnSpPr>
            <p:cNvPr id="332" name="Straight Connector 331"/>
            <p:cNvCxnSpPr/>
            <p:nvPr/>
          </p:nvCxnSpPr>
          <p:spPr>
            <a:xfrm>
              <a:off x="826316"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1019243"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1212170"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1405097"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1598024"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1790951"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1983878"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2176805"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2369732"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2562659"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2755586"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2948513"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3141441" y="3818556"/>
              <a:ext cx="739" cy="44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p:cNvSpPr txBox="1"/>
            <p:nvPr/>
          </p:nvSpPr>
          <p:spPr>
            <a:xfrm>
              <a:off x="1062868" y="3824506"/>
              <a:ext cx="300083" cy="215444"/>
            </a:xfrm>
            <a:prstGeom prst="rect">
              <a:avLst/>
            </a:prstGeom>
            <a:noFill/>
          </p:spPr>
          <p:txBody>
            <a:bodyPr wrap="none" rtlCol="0">
              <a:spAutoFit/>
            </a:bodyPr>
            <a:lstStyle/>
            <a:p>
              <a:pPr algn="ctr"/>
              <a:r>
                <a:rPr lang="en-US" sz="800" dirty="0" smtClean="0">
                  <a:solidFill>
                    <a:srgbClr val="363636"/>
                  </a:solidFill>
                </a:rPr>
                <a:t>10</a:t>
              </a:r>
              <a:endParaRPr lang="en-US" sz="800" dirty="0">
                <a:solidFill>
                  <a:srgbClr val="363636"/>
                </a:solidFill>
              </a:endParaRPr>
            </a:p>
          </p:txBody>
        </p:sp>
        <p:sp>
          <p:nvSpPr>
            <p:cNvPr id="348" name="TextBox 347"/>
            <p:cNvSpPr txBox="1"/>
            <p:nvPr/>
          </p:nvSpPr>
          <p:spPr>
            <a:xfrm>
              <a:off x="1448722" y="3824506"/>
              <a:ext cx="300083" cy="215444"/>
            </a:xfrm>
            <a:prstGeom prst="rect">
              <a:avLst/>
            </a:prstGeom>
            <a:noFill/>
          </p:spPr>
          <p:txBody>
            <a:bodyPr wrap="none" rtlCol="0">
              <a:spAutoFit/>
            </a:bodyPr>
            <a:lstStyle/>
            <a:p>
              <a:pPr algn="ctr"/>
              <a:r>
                <a:rPr lang="en-US" sz="800" dirty="0" smtClean="0">
                  <a:solidFill>
                    <a:srgbClr val="363636"/>
                  </a:solidFill>
                </a:rPr>
                <a:t>20</a:t>
              </a:r>
              <a:endParaRPr lang="en-US" sz="800" dirty="0">
                <a:solidFill>
                  <a:srgbClr val="363636"/>
                </a:solidFill>
              </a:endParaRPr>
            </a:p>
          </p:txBody>
        </p:sp>
        <p:sp>
          <p:nvSpPr>
            <p:cNvPr id="350" name="TextBox 349"/>
            <p:cNvSpPr txBox="1"/>
            <p:nvPr/>
          </p:nvSpPr>
          <p:spPr>
            <a:xfrm>
              <a:off x="1833837" y="3824506"/>
              <a:ext cx="300083" cy="215444"/>
            </a:xfrm>
            <a:prstGeom prst="rect">
              <a:avLst/>
            </a:prstGeom>
            <a:noFill/>
          </p:spPr>
          <p:txBody>
            <a:bodyPr wrap="none" rtlCol="0">
              <a:spAutoFit/>
            </a:bodyPr>
            <a:lstStyle/>
            <a:p>
              <a:pPr algn="ctr"/>
              <a:r>
                <a:rPr lang="en-US" sz="800" dirty="0" smtClean="0">
                  <a:solidFill>
                    <a:srgbClr val="363636"/>
                  </a:solidFill>
                </a:rPr>
                <a:t>30</a:t>
              </a:r>
              <a:endParaRPr lang="en-US" sz="800" dirty="0">
                <a:solidFill>
                  <a:srgbClr val="363636"/>
                </a:solidFill>
              </a:endParaRPr>
            </a:p>
          </p:txBody>
        </p:sp>
        <p:sp>
          <p:nvSpPr>
            <p:cNvPr id="352" name="TextBox 351"/>
            <p:cNvSpPr txBox="1"/>
            <p:nvPr/>
          </p:nvSpPr>
          <p:spPr>
            <a:xfrm>
              <a:off x="2219691" y="3824506"/>
              <a:ext cx="300083" cy="215444"/>
            </a:xfrm>
            <a:prstGeom prst="rect">
              <a:avLst/>
            </a:prstGeom>
            <a:noFill/>
          </p:spPr>
          <p:txBody>
            <a:bodyPr wrap="none" rtlCol="0">
              <a:spAutoFit/>
            </a:bodyPr>
            <a:lstStyle/>
            <a:p>
              <a:pPr algn="ctr"/>
              <a:r>
                <a:rPr lang="en-US" sz="800" dirty="0" smtClean="0">
                  <a:solidFill>
                    <a:srgbClr val="363636"/>
                  </a:solidFill>
                </a:rPr>
                <a:t>40</a:t>
              </a:r>
              <a:endParaRPr lang="en-US" sz="800" dirty="0">
                <a:solidFill>
                  <a:srgbClr val="363636"/>
                </a:solidFill>
              </a:endParaRPr>
            </a:p>
          </p:txBody>
        </p:sp>
        <p:sp>
          <p:nvSpPr>
            <p:cNvPr id="354" name="TextBox 353"/>
            <p:cNvSpPr txBox="1"/>
            <p:nvPr/>
          </p:nvSpPr>
          <p:spPr>
            <a:xfrm>
              <a:off x="2605545" y="3824506"/>
              <a:ext cx="300083" cy="215444"/>
            </a:xfrm>
            <a:prstGeom prst="rect">
              <a:avLst/>
            </a:prstGeom>
            <a:noFill/>
          </p:spPr>
          <p:txBody>
            <a:bodyPr wrap="none" rtlCol="0">
              <a:spAutoFit/>
            </a:bodyPr>
            <a:lstStyle/>
            <a:p>
              <a:pPr algn="ctr"/>
              <a:r>
                <a:rPr lang="en-US" sz="800" dirty="0" smtClean="0">
                  <a:solidFill>
                    <a:srgbClr val="363636"/>
                  </a:solidFill>
                </a:rPr>
                <a:t>50</a:t>
              </a:r>
              <a:endParaRPr lang="en-US" sz="800" dirty="0">
                <a:solidFill>
                  <a:srgbClr val="363636"/>
                </a:solidFill>
              </a:endParaRPr>
            </a:p>
          </p:txBody>
        </p:sp>
        <p:sp>
          <p:nvSpPr>
            <p:cNvPr id="356" name="TextBox 355"/>
            <p:cNvSpPr txBox="1"/>
            <p:nvPr/>
          </p:nvSpPr>
          <p:spPr>
            <a:xfrm>
              <a:off x="2991400" y="3824506"/>
              <a:ext cx="300083" cy="215444"/>
            </a:xfrm>
            <a:prstGeom prst="rect">
              <a:avLst/>
            </a:prstGeom>
            <a:noFill/>
          </p:spPr>
          <p:txBody>
            <a:bodyPr wrap="none" rtlCol="0">
              <a:spAutoFit/>
            </a:bodyPr>
            <a:lstStyle/>
            <a:p>
              <a:pPr algn="ctr"/>
              <a:r>
                <a:rPr lang="en-US" sz="800" dirty="0" smtClean="0">
                  <a:solidFill>
                    <a:srgbClr val="363636"/>
                  </a:solidFill>
                </a:rPr>
                <a:t>60</a:t>
              </a:r>
              <a:endParaRPr lang="en-US" sz="800" dirty="0">
                <a:solidFill>
                  <a:srgbClr val="363636"/>
                </a:solidFill>
              </a:endParaRPr>
            </a:p>
          </p:txBody>
        </p:sp>
      </p:grpSp>
      <p:sp>
        <p:nvSpPr>
          <p:cNvPr id="357" name="TextBox 356"/>
          <p:cNvSpPr txBox="1"/>
          <p:nvPr/>
        </p:nvSpPr>
        <p:spPr>
          <a:xfrm>
            <a:off x="6786107" y="4599476"/>
            <a:ext cx="671979" cy="338554"/>
          </a:xfrm>
          <a:prstGeom prst="rect">
            <a:avLst/>
          </a:prstGeom>
          <a:noFill/>
        </p:spPr>
        <p:txBody>
          <a:bodyPr wrap="none" rtlCol="0">
            <a:spAutoFit/>
          </a:bodyPr>
          <a:lstStyle/>
          <a:p>
            <a:pPr algn="ctr"/>
            <a:r>
              <a:rPr lang="en-US" sz="800" b="1" dirty="0" smtClean="0">
                <a:solidFill>
                  <a:srgbClr val="B2C0D8"/>
                </a:solidFill>
              </a:rPr>
              <a:t>&lt;20%</a:t>
            </a:r>
          </a:p>
          <a:p>
            <a:pPr algn="ctr"/>
            <a:r>
              <a:rPr lang="en-US" sz="800" b="1" dirty="0" smtClean="0">
                <a:solidFill>
                  <a:srgbClr val="B2C0D8"/>
                </a:solidFill>
              </a:rPr>
              <a:t>shrinkage</a:t>
            </a:r>
            <a:endParaRPr lang="en-US" sz="800" b="1" dirty="0">
              <a:solidFill>
                <a:srgbClr val="B2C0D8"/>
              </a:solidFill>
            </a:endParaRPr>
          </a:p>
        </p:txBody>
      </p:sp>
      <p:sp>
        <p:nvSpPr>
          <p:cNvPr id="358" name="TextBox 357"/>
          <p:cNvSpPr txBox="1"/>
          <p:nvPr/>
        </p:nvSpPr>
        <p:spPr>
          <a:xfrm>
            <a:off x="7540636" y="4332959"/>
            <a:ext cx="671979" cy="338554"/>
          </a:xfrm>
          <a:prstGeom prst="rect">
            <a:avLst/>
          </a:prstGeom>
          <a:noFill/>
        </p:spPr>
        <p:txBody>
          <a:bodyPr wrap="none" rtlCol="0">
            <a:spAutoFit/>
          </a:bodyPr>
          <a:lstStyle/>
          <a:p>
            <a:pPr algn="ctr"/>
            <a:r>
              <a:rPr lang="en-US" sz="800" b="1" dirty="0" smtClean="0">
                <a:solidFill>
                  <a:srgbClr val="B60D27"/>
                </a:solidFill>
              </a:rPr>
              <a:t>≥20%</a:t>
            </a:r>
          </a:p>
          <a:p>
            <a:pPr algn="ctr"/>
            <a:r>
              <a:rPr lang="en-US" sz="800" b="1" dirty="0" smtClean="0">
                <a:solidFill>
                  <a:srgbClr val="B60D27"/>
                </a:solidFill>
              </a:rPr>
              <a:t>shrinkage</a:t>
            </a:r>
            <a:endParaRPr lang="en-US" sz="800" b="1" dirty="0">
              <a:solidFill>
                <a:srgbClr val="B60D27"/>
              </a:solidFill>
            </a:endParaRPr>
          </a:p>
        </p:txBody>
      </p:sp>
      <p:graphicFrame>
        <p:nvGraphicFramePr>
          <p:cNvPr id="359" name="Table 358"/>
          <p:cNvGraphicFramePr>
            <a:graphicFrameLocks noGrp="1"/>
          </p:cNvGraphicFramePr>
          <p:nvPr>
            <p:extLst>
              <p:ext uri="{D42A27DB-BD31-4B8C-83A1-F6EECF244321}">
                <p14:modId xmlns:p14="http://schemas.microsoft.com/office/powerpoint/2010/main" val="583089943"/>
              </p:ext>
            </p:extLst>
          </p:nvPr>
        </p:nvGraphicFramePr>
        <p:xfrm>
          <a:off x="7436744" y="3770067"/>
          <a:ext cx="1527744" cy="379512"/>
        </p:xfrm>
        <a:graphic>
          <a:graphicData uri="http://schemas.openxmlformats.org/drawingml/2006/table">
            <a:tbl>
              <a:tblPr firstRow="1" bandRow="1">
                <a:tableStyleId>{5C22544A-7EE6-4342-B048-85BDC9FD1C3A}</a:tableStyleId>
              </a:tblPr>
              <a:tblGrid>
                <a:gridCol w="537131"/>
                <a:gridCol w="375762"/>
                <a:gridCol w="363815"/>
                <a:gridCol w="251036"/>
              </a:tblGrid>
              <a:tr h="71608">
                <a:tc gridSpan="4">
                  <a:txBody>
                    <a:bodyPr/>
                    <a:lstStyle/>
                    <a:p>
                      <a:pPr algn="ctr"/>
                      <a:r>
                        <a:rPr lang="en-US" sz="600" spc="-40" dirty="0" smtClean="0">
                          <a:solidFill>
                            <a:schemeClr val="tx2"/>
                          </a:solidFill>
                        </a:rPr>
                        <a:t>Median OS</a:t>
                      </a:r>
                      <a:endParaRPr lang="en-US" sz="600" spc="-40" dirty="0">
                        <a:solidFill>
                          <a:schemeClr val="tx2"/>
                        </a:solidFill>
                      </a:endParaRPr>
                    </a:p>
                  </a:txBody>
                  <a:tcPr marT="0" marB="0" anchor="ctr">
                    <a:lnL w="12700" cmpd="sng">
                      <a:noFill/>
                    </a:lnL>
                    <a:lnR w="12700" cmpd="sng">
                      <a:noFill/>
                    </a:lnR>
                    <a:lnT w="12700" cmpd="sng">
                      <a:noFill/>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05192">
                <a:tc>
                  <a:txBody>
                    <a:bodyPr/>
                    <a:lstStyle/>
                    <a:p>
                      <a:pPr algn="l"/>
                      <a:r>
                        <a:rPr lang="en-US" sz="600" spc="-40" dirty="0" smtClean="0">
                          <a:solidFill>
                            <a:schemeClr val="tx2"/>
                          </a:solidFill>
                        </a:rPr>
                        <a:t>  Response status</a:t>
                      </a:r>
                      <a:endParaRPr lang="en-US" sz="600" spc="-4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spc="-40" dirty="0" smtClean="0">
                          <a:solidFill>
                            <a:schemeClr val="tx2"/>
                          </a:solidFill>
                        </a:rPr>
                        <a:t>Median</a:t>
                      </a:r>
                      <a:endParaRPr lang="en-US" sz="600" spc="-4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spc="-40" dirty="0" smtClean="0">
                          <a:solidFill>
                            <a:schemeClr val="tx2"/>
                          </a:solidFill>
                        </a:rPr>
                        <a:t>95% </a:t>
                      </a:r>
                      <a:r>
                        <a:rPr lang="en-US" sz="600" spc="-40" dirty="0" err="1" smtClean="0">
                          <a:solidFill>
                            <a:schemeClr val="tx2"/>
                          </a:solidFill>
                        </a:rPr>
                        <a:t>Cl</a:t>
                      </a:r>
                      <a:endParaRPr lang="en-US" sz="600" spc="-4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600" i="0" spc="-40" dirty="0" smtClean="0">
                          <a:solidFill>
                            <a:schemeClr val="tx2"/>
                          </a:solidFill>
                        </a:rPr>
                        <a:t>p</a:t>
                      </a:r>
                      <a:endParaRPr lang="en-US" sz="600" i="0" spc="-40" dirty="0">
                        <a:solidFill>
                          <a:schemeClr val="tx2"/>
                        </a:solidFill>
                      </a:endParaRPr>
                    </a:p>
                  </a:txBody>
                  <a:tcPr marL="0" marR="0" marT="0" marB="0" anchor="ctr">
                    <a:lnL w="12700" cmpd="sng">
                      <a:noFill/>
                    </a:lnL>
                    <a:lnR w="12700" cmpd="sng">
                      <a:noFill/>
                    </a:lnR>
                    <a:lnT w="31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83526">
                <a:tc>
                  <a:txBody>
                    <a:bodyPr/>
                    <a:lstStyle/>
                    <a:p>
                      <a:r>
                        <a:rPr lang="en-US" sz="600" spc="-40" dirty="0" smtClean="0">
                          <a:solidFill>
                            <a:schemeClr val="tx1"/>
                          </a:solidFill>
                        </a:rPr>
                        <a:t>  ≥20% shrinkage</a:t>
                      </a:r>
                      <a:endParaRPr lang="en-US" sz="600"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18.2</a:t>
                      </a:r>
                      <a:endParaRPr lang="en-US" sz="600"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17.7, 18.8</a:t>
                      </a:r>
                      <a:endParaRPr lang="en-US" sz="600"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i="1" spc="-40" dirty="0" smtClean="0">
                          <a:solidFill>
                            <a:schemeClr val="tx1"/>
                          </a:solidFill>
                        </a:rPr>
                        <a:t>ref</a:t>
                      </a:r>
                      <a:endParaRPr lang="en-US" sz="600" i="1" spc="-40" dirty="0">
                        <a:solidFill>
                          <a:schemeClr val="tx1"/>
                        </a:solidFill>
                      </a:endParaRPr>
                    </a:p>
                  </a:txBody>
                  <a:tcPr marL="0" marR="0" marT="0" marB="0" anchor="ctr">
                    <a:lnL w="12700" cmpd="sng">
                      <a:noFill/>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0710">
                <a:tc>
                  <a:txBody>
                    <a:bodyPr/>
                    <a:lstStyle/>
                    <a:p>
                      <a:r>
                        <a:rPr lang="en-US" sz="600" spc="-40" dirty="0" smtClean="0">
                          <a:solidFill>
                            <a:schemeClr val="tx1"/>
                          </a:solidFill>
                        </a:rPr>
                        <a:t>  &lt;</a:t>
                      </a:r>
                      <a:r>
                        <a:rPr lang="en-US" sz="600" spc="-40" baseline="0" dirty="0" smtClean="0">
                          <a:solidFill>
                            <a:schemeClr val="tx1"/>
                          </a:solidFill>
                        </a:rPr>
                        <a:t>20% shrinkage</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12.0</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11.3, 12.6</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600" spc="-40" dirty="0" smtClean="0">
                          <a:solidFill>
                            <a:schemeClr val="tx1"/>
                          </a:solidFill>
                        </a:rPr>
                        <a:t>&lt;0.0001</a:t>
                      </a:r>
                      <a:endParaRPr lang="en-US" sz="600" spc="-40" dirty="0">
                        <a:solidFill>
                          <a:schemeClr val="tx1"/>
                        </a:solidFill>
                      </a:endParaRPr>
                    </a:p>
                  </a:txBody>
                  <a:tcPr marL="0" marR="0" marT="0" marB="0" anchor="ctr">
                    <a:lnL w="12700" cmpd="sng">
                      <a:noFill/>
                    </a:lnL>
                    <a:lnR w="12700" cmpd="sng">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360" name="Freeform 359"/>
          <p:cNvSpPr/>
          <p:nvPr/>
        </p:nvSpPr>
        <p:spPr>
          <a:xfrm>
            <a:off x="6643638" y="3748347"/>
            <a:ext cx="2278072" cy="1205105"/>
          </a:xfrm>
          <a:custGeom>
            <a:avLst/>
            <a:gdLst>
              <a:gd name="connsiteX0" fmla="*/ 0 w 2278072"/>
              <a:gd name="connsiteY0" fmla="*/ 0 h 1205105"/>
              <a:gd name="connsiteX1" fmla="*/ 47570 w 2278072"/>
              <a:gd name="connsiteY1" fmla="*/ 15857 h 1205105"/>
              <a:gd name="connsiteX2" fmla="*/ 76641 w 2278072"/>
              <a:gd name="connsiteY2" fmla="*/ 23785 h 1205105"/>
              <a:gd name="connsiteX3" fmla="*/ 116282 w 2278072"/>
              <a:gd name="connsiteY3" fmla="*/ 55498 h 1205105"/>
              <a:gd name="connsiteX4" fmla="*/ 145353 w 2278072"/>
              <a:gd name="connsiteY4" fmla="*/ 76641 h 1205105"/>
              <a:gd name="connsiteX5" fmla="*/ 187637 w 2278072"/>
              <a:gd name="connsiteY5" fmla="*/ 108354 h 1205105"/>
              <a:gd name="connsiteX6" fmla="*/ 219350 w 2278072"/>
              <a:gd name="connsiteY6" fmla="*/ 145353 h 1205105"/>
              <a:gd name="connsiteX7" fmla="*/ 261635 w 2278072"/>
              <a:gd name="connsiteY7" fmla="*/ 190280 h 1205105"/>
              <a:gd name="connsiteX8" fmla="*/ 306562 w 2278072"/>
              <a:gd name="connsiteY8" fmla="*/ 232564 h 1205105"/>
              <a:gd name="connsiteX9" fmla="*/ 348846 w 2278072"/>
              <a:gd name="connsiteY9" fmla="*/ 290705 h 1205105"/>
              <a:gd name="connsiteX10" fmla="*/ 380560 w 2278072"/>
              <a:gd name="connsiteY10" fmla="*/ 322419 h 1205105"/>
              <a:gd name="connsiteX11" fmla="*/ 404345 w 2278072"/>
              <a:gd name="connsiteY11" fmla="*/ 359417 h 1205105"/>
              <a:gd name="connsiteX12" fmla="*/ 430772 w 2278072"/>
              <a:gd name="connsiteY12" fmla="*/ 388488 h 1205105"/>
              <a:gd name="connsiteX13" fmla="*/ 467771 w 2278072"/>
              <a:gd name="connsiteY13" fmla="*/ 430772 h 1205105"/>
              <a:gd name="connsiteX14" fmla="*/ 488913 w 2278072"/>
              <a:gd name="connsiteY14" fmla="*/ 465128 h 1205105"/>
              <a:gd name="connsiteX15" fmla="*/ 517984 w 2278072"/>
              <a:gd name="connsiteY15" fmla="*/ 496842 h 1205105"/>
              <a:gd name="connsiteX16" fmla="*/ 539126 w 2278072"/>
              <a:gd name="connsiteY16" fmla="*/ 531198 h 1205105"/>
              <a:gd name="connsiteX17" fmla="*/ 557626 w 2278072"/>
              <a:gd name="connsiteY17" fmla="*/ 554983 h 1205105"/>
              <a:gd name="connsiteX18" fmla="*/ 576125 w 2278072"/>
              <a:gd name="connsiteY18" fmla="*/ 576125 h 1205105"/>
              <a:gd name="connsiteX19" fmla="*/ 602553 w 2278072"/>
              <a:gd name="connsiteY19" fmla="*/ 594624 h 1205105"/>
              <a:gd name="connsiteX20" fmla="*/ 628981 w 2278072"/>
              <a:gd name="connsiteY20" fmla="*/ 621052 h 1205105"/>
              <a:gd name="connsiteX21" fmla="*/ 650123 w 2278072"/>
              <a:gd name="connsiteY21" fmla="*/ 647480 h 1205105"/>
              <a:gd name="connsiteX22" fmla="*/ 671265 w 2278072"/>
              <a:gd name="connsiteY22" fmla="*/ 676550 h 1205105"/>
              <a:gd name="connsiteX23" fmla="*/ 700335 w 2278072"/>
              <a:gd name="connsiteY23" fmla="*/ 700335 h 1205105"/>
              <a:gd name="connsiteX24" fmla="*/ 732049 w 2278072"/>
              <a:gd name="connsiteY24" fmla="*/ 724120 h 1205105"/>
              <a:gd name="connsiteX25" fmla="*/ 758476 w 2278072"/>
              <a:gd name="connsiteY25" fmla="*/ 758476 h 1205105"/>
              <a:gd name="connsiteX26" fmla="*/ 808689 w 2278072"/>
              <a:gd name="connsiteY26" fmla="*/ 792833 h 1205105"/>
              <a:gd name="connsiteX27" fmla="*/ 832474 w 2278072"/>
              <a:gd name="connsiteY27" fmla="*/ 806046 h 1205105"/>
              <a:gd name="connsiteX28" fmla="*/ 848331 w 2278072"/>
              <a:gd name="connsiteY28" fmla="*/ 829831 h 1205105"/>
              <a:gd name="connsiteX29" fmla="*/ 856259 w 2278072"/>
              <a:gd name="connsiteY29" fmla="*/ 845688 h 1205105"/>
              <a:gd name="connsiteX30" fmla="*/ 890615 w 2278072"/>
              <a:gd name="connsiteY30" fmla="*/ 858902 h 1205105"/>
              <a:gd name="connsiteX31" fmla="*/ 909115 w 2278072"/>
              <a:gd name="connsiteY31" fmla="*/ 885330 h 1205105"/>
              <a:gd name="connsiteX32" fmla="*/ 951399 w 2278072"/>
              <a:gd name="connsiteY32" fmla="*/ 914400 h 1205105"/>
              <a:gd name="connsiteX33" fmla="*/ 1020111 w 2278072"/>
              <a:gd name="connsiteY33" fmla="*/ 948756 h 1205105"/>
              <a:gd name="connsiteX34" fmla="*/ 1091466 w 2278072"/>
              <a:gd name="connsiteY34" fmla="*/ 991041 h 1205105"/>
              <a:gd name="connsiteX35" fmla="*/ 1168107 w 2278072"/>
              <a:gd name="connsiteY35" fmla="*/ 1025397 h 1205105"/>
              <a:gd name="connsiteX36" fmla="*/ 1218319 w 2278072"/>
              <a:gd name="connsiteY36" fmla="*/ 1049182 h 1205105"/>
              <a:gd name="connsiteX37" fmla="*/ 1302888 w 2278072"/>
              <a:gd name="connsiteY37" fmla="*/ 1065038 h 1205105"/>
              <a:gd name="connsiteX38" fmla="*/ 1358386 w 2278072"/>
              <a:gd name="connsiteY38" fmla="*/ 1083538 h 1205105"/>
              <a:gd name="connsiteX39" fmla="*/ 1405956 w 2278072"/>
              <a:gd name="connsiteY39" fmla="*/ 1096752 h 1205105"/>
              <a:gd name="connsiteX40" fmla="*/ 1477311 w 2278072"/>
              <a:gd name="connsiteY40" fmla="*/ 1112608 h 1205105"/>
              <a:gd name="connsiteX41" fmla="*/ 1522238 w 2278072"/>
              <a:gd name="connsiteY41" fmla="*/ 1117894 h 1205105"/>
              <a:gd name="connsiteX42" fmla="*/ 1522238 w 2278072"/>
              <a:gd name="connsiteY42" fmla="*/ 1117894 h 1205105"/>
              <a:gd name="connsiteX43" fmla="*/ 1588308 w 2278072"/>
              <a:gd name="connsiteY43" fmla="*/ 1131108 h 1205105"/>
              <a:gd name="connsiteX44" fmla="*/ 1651734 w 2278072"/>
              <a:gd name="connsiteY44" fmla="*/ 1139036 h 1205105"/>
              <a:gd name="connsiteX45" fmla="*/ 1651734 w 2278072"/>
              <a:gd name="connsiteY45" fmla="*/ 1139036 h 1205105"/>
              <a:gd name="connsiteX46" fmla="*/ 1704590 w 2278072"/>
              <a:gd name="connsiteY46" fmla="*/ 1157535 h 1205105"/>
              <a:gd name="connsiteX47" fmla="*/ 1704590 w 2278072"/>
              <a:gd name="connsiteY47" fmla="*/ 1157535 h 1205105"/>
              <a:gd name="connsiteX48" fmla="*/ 1728375 w 2278072"/>
              <a:gd name="connsiteY48" fmla="*/ 1168107 h 1205105"/>
              <a:gd name="connsiteX49" fmla="*/ 1783873 w 2278072"/>
              <a:gd name="connsiteY49" fmla="*/ 1173392 h 1205105"/>
              <a:gd name="connsiteX50" fmla="*/ 1860513 w 2278072"/>
              <a:gd name="connsiteY50" fmla="*/ 1173392 h 1205105"/>
              <a:gd name="connsiteX51" fmla="*/ 1910726 w 2278072"/>
              <a:gd name="connsiteY51" fmla="*/ 1176035 h 1205105"/>
              <a:gd name="connsiteX52" fmla="*/ 1910726 w 2278072"/>
              <a:gd name="connsiteY52" fmla="*/ 1176035 h 1205105"/>
              <a:gd name="connsiteX53" fmla="*/ 1987367 w 2278072"/>
              <a:gd name="connsiteY53" fmla="*/ 1176035 h 1205105"/>
              <a:gd name="connsiteX54" fmla="*/ 2005866 w 2278072"/>
              <a:gd name="connsiteY54" fmla="*/ 1176035 h 1205105"/>
              <a:gd name="connsiteX55" fmla="*/ 2005866 w 2278072"/>
              <a:gd name="connsiteY55" fmla="*/ 1183963 h 1205105"/>
              <a:gd name="connsiteX56" fmla="*/ 2116863 w 2278072"/>
              <a:gd name="connsiteY56" fmla="*/ 1186606 h 1205105"/>
              <a:gd name="connsiteX57" fmla="*/ 2116863 w 2278072"/>
              <a:gd name="connsiteY57" fmla="*/ 1199820 h 1205105"/>
              <a:gd name="connsiteX58" fmla="*/ 2278072 w 2278072"/>
              <a:gd name="connsiteY58" fmla="*/ 1205105 h 120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78072" h="1205105">
                <a:moveTo>
                  <a:pt x="0" y="0"/>
                </a:moveTo>
                <a:lnTo>
                  <a:pt x="47570" y="15857"/>
                </a:lnTo>
                <a:lnTo>
                  <a:pt x="76641" y="23785"/>
                </a:lnTo>
                <a:lnTo>
                  <a:pt x="116282" y="55498"/>
                </a:lnTo>
                <a:lnTo>
                  <a:pt x="145353" y="76641"/>
                </a:lnTo>
                <a:lnTo>
                  <a:pt x="187637" y="108354"/>
                </a:lnTo>
                <a:lnTo>
                  <a:pt x="219350" y="145353"/>
                </a:lnTo>
                <a:lnTo>
                  <a:pt x="261635" y="190280"/>
                </a:lnTo>
                <a:lnTo>
                  <a:pt x="306562" y="232564"/>
                </a:lnTo>
                <a:lnTo>
                  <a:pt x="348846" y="290705"/>
                </a:lnTo>
                <a:lnTo>
                  <a:pt x="380560" y="322419"/>
                </a:lnTo>
                <a:lnTo>
                  <a:pt x="404345" y="359417"/>
                </a:lnTo>
                <a:lnTo>
                  <a:pt x="430772" y="388488"/>
                </a:lnTo>
                <a:lnTo>
                  <a:pt x="467771" y="430772"/>
                </a:lnTo>
                <a:lnTo>
                  <a:pt x="488913" y="465128"/>
                </a:lnTo>
                <a:lnTo>
                  <a:pt x="517984" y="496842"/>
                </a:lnTo>
                <a:lnTo>
                  <a:pt x="539126" y="531198"/>
                </a:lnTo>
                <a:lnTo>
                  <a:pt x="557626" y="554983"/>
                </a:lnTo>
                <a:lnTo>
                  <a:pt x="576125" y="576125"/>
                </a:lnTo>
                <a:lnTo>
                  <a:pt x="602553" y="594624"/>
                </a:lnTo>
                <a:lnTo>
                  <a:pt x="628981" y="621052"/>
                </a:lnTo>
                <a:lnTo>
                  <a:pt x="650123" y="647480"/>
                </a:lnTo>
                <a:lnTo>
                  <a:pt x="671265" y="676550"/>
                </a:lnTo>
                <a:lnTo>
                  <a:pt x="700335" y="700335"/>
                </a:lnTo>
                <a:lnTo>
                  <a:pt x="732049" y="724120"/>
                </a:lnTo>
                <a:lnTo>
                  <a:pt x="758476" y="758476"/>
                </a:lnTo>
                <a:lnTo>
                  <a:pt x="808689" y="792833"/>
                </a:lnTo>
                <a:lnTo>
                  <a:pt x="832474" y="806046"/>
                </a:lnTo>
                <a:lnTo>
                  <a:pt x="848331" y="829831"/>
                </a:lnTo>
                <a:lnTo>
                  <a:pt x="856259" y="845688"/>
                </a:lnTo>
                <a:lnTo>
                  <a:pt x="890615" y="858902"/>
                </a:lnTo>
                <a:lnTo>
                  <a:pt x="909115" y="885330"/>
                </a:lnTo>
                <a:lnTo>
                  <a:pt x="951399" y="914400"/>
                </a:lnTo>
                <a:lnTo>
                  <a:pt x="1020111" y="948756"/>
                </a:lnTo>
                <a:lnTo>
                  <a:pt x="1091466" y="991041"/>
                </a:lnTo>
                <a:lnTo>
                  <a:pt x="1168107" y="1025397"/>
                </a:lnTo>
                <a:lnTo>
                  <a:pt x="1218319" y="1049182"/>
                </a:lnTo>
                <a:lnTo>
                  <a:pt x="1302888" y="1065038"/>
                </a:lnTo>
                <a:lnTo>
                  <a:pt x="1358386" y="1083538"/>
                </a:lnTo>
                <a:lnTo>
                  <a:pt x="1405956" y="1096752"/>
                </a:lnTo>
                <a:lnTo>
                  <a:pt x="1477311" y="1112608"/>
                </a:lnTo>
                <a:lnTo>
                  <a:pt x="1522238" y="1117894"/>
                </a:lnTo>
                <a:lnTo>
                  <a:pt x="1522238" y="1117894"/>
                </a:lnTo>
                <a:lnTo>
                  <a:pt x="1588308" y="1131108"/>
                </a:lnTo>
                <a:lnTo>
                  <a:pt x="1651734" y="1139036"/>
                </a:lnTo>
                <a:lnTo>
                  <a:pt x="1651734" y="1139036"/>
                </a:lnTo>
                <a:lnTo>
                  <a:pt x="1704590" y="1157535"/>
                </a:lnTo>
                <a:lnTo>
                  <a:pt x="1704590" y="1157535"/>
                </a:lnTo>
                <a:lnTo>
                  <a:pt x="1728375" y="1168107"/>
                </a:lnTo>
                <a:lnTo>
                  <a:pt x="1783873" y="1173392"/>
                </a:lnTo>
                <a:lnTo>
                  <a:pt x="1860513" y="1173392"/>
                </a:lnTo>
                <a:lnTo>
                  <a:pt x="1910726" y="1176035"/>
                </a:lnTo>
                <a:lnTo>
                  <a:pt x="1910726" y="1176035"/>
                </a:lnTo>
                <a:lnTo>
                  <a:pt x="1987367" y="1176035"/>
                </a:lnTo>
                <a:lnTo>
                  <a:pt x="2005866" y="1176035"/>
                </a:lnTo>
                <a:lnTo>
                  <a:pt x="2005866" y="1183963"/>
                </a:lnTo>
                <a:lnTo>
                  <a:pt x="2116863" y="1186606"/>
                </a:lnTo>
                <a:lnTo>
                  <a:pt x="2116863" y="1199820"/>
                </a:lnTo>
                <a:lnTo>
                  <a:pt x="2278072" y="120510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361" name="Freeform 360"/>
          <p:cNvSpPr/>
          <p:nvPr/>
        </p:nvSpPr>
        <p:spPr>
          <a:xfrm>
            <a:off x="6640995" y="3750990"/>
            <a:ext cx="2275429" cy="1205105"/>
          </a:xfrm>
          <a:custGeom>
            <a:avLst/>
            <a:gdLst>
              <a:gd name="connsiteX0" fmla="*/ 0 w 2275429"/>
              <a:gd name="connsiteY0" fmla="*/ 0 h 1205105"/>
              <a:gd name="connsiteX1" fmla="*/ 55499 w 2275429"/>
              <a:gd name="connsiteY1" fmla="*/ 60784 h 1205105"/>
              <a:gd name="connsiteX2" fmla="*/ 84569 w 2275429"/>
              <a:gd name="connsiteY2" fmla="*/ 95140 h 1205105"/>
              <a:gd name="connsiteX3" fmla="*/ 105711 w 2275429"/>
              <a:gd name="connsiteY3" fmla="*/ 121568 h 1205105"/>
              <a:gd name="connsiteX4" fmla="*/ 129496 w 2275429"/>
              <a:gd name="connsiteY4" fmla="*/ 147995 h 1205105"/>
              <a:gd name="connsiteX5" fmla="*/ 145353 w 2275429"/>
              <a:gd name="connsiteY5" fmla="*/ 184994 h 1205105"/>
              <a:gd name="connsiteX6" fmla="*/ 182352 w 2275429"/>
              <a:gd name="connsiteY6" fmla="*/ 232564 h 1205105"/>
              <a:gd name="connsiteX7" fmla="*/ 203494 w 2275429"/>
              <a:gd name="connsiteY7" fmla="*/ 282777 h 1205105"/>
              <a:gd name="connsiteX8" fmla="*/ 229922 w 2275429"/>
              <a:gd name="connsiteY8" fmla="*/ 322418 h 1205105"/>
              <a:gd name="connsiteX9" fmla="*/ 261635 w 2275429"/>
              <a:gd name="connsiteY9" fmla="*/ 375274 h 1205105"/>
              <a:gd name="connsiteX10" fmla="*/ 293348 w 2275429"/>
              <a:gd name="connsiteY10" fmla="*/ 414916 h 1205105"/>
              <a:gd name="connsiteX11" fmla="*/ 317133 w 2275429"/>
              <a:gd name="connsiteY11" fmla="*/ 478342 h 1205105"/>
              <a:gd name="connsiteX12" fmla="*/ 335633 w 2275429"/>
              <a:gd name="connsiteY12" fmla="*/ 515341 h 1205105"/>
              <a:gd name="connsiteX13" fmla="*/ 364703 w 2275429"/>
              <a:gd name="connsiteY13" fmla="*/ 557625 h 1205105"/>
              <a:gd name="connsiteX14" fmla="*/ 396417 w 2275429"/>
              <a:gd name="connsiteY14" fmla="*/ 607838 h 1205105"/>
              <a:gd name="connsiteX15" fmla="*/ 428130 w 2275429"/>
              <a:gd name="connsiteY15" fmla="*/ 650122 h 1205105"/>
              <a:gd name="connsiteX16" fmla="*/ 454558 w 2275429"/>
              <a:gd name="connsiteY16" fmla="*/ 679193 h 1205105"/>
              <a:gd name="connsiteX17" fmla="*/ 483628 w 2275429"/>
              <a:gd name="connsiteY17" fmla="*/ 713549 h 1205105"/>
              <a:gd name="connsiteX18" fmla="*/ 531198 w 2275429"/>
              <a:gd name="connsiteY18" fmla="*/ 758476 h 1205105"/>
              <a:gd name="connsiteX19" fmla="*/ 565554 w 2275429"/>
              <a:gd name="connsiteY19" fmla="*/ 808689 h 1205105"/>
              <a:gd name="connsiteX20" fmla="*/ 591982 w 2275429"/>
              <a:gd name="connsiteY20" fmla="*/ 829831 h 1205105"/>
              <a:gd name="connsiteX21" fmla="*/ 618410 w 2275429"/>
              <a:gd name="connsiteY21" fmla="*/ 856259 h 1205105"/>
              <a:gd name="connsiteX22" fmla="*/ 655409 w 2275429"/>
              <a:gd name="connsiteY22" fmla="*/ 893258 h 1205105"/>
              <a:gd name="connsiteX23" fmla="*/ 697693 w 2275429"/>
              <a:gd name="connsiteY23" fmla="*/ 919685 h 1205105"/>
              <a:gd name="connsiteX24" fmla="*/ 739977 w 2275429"/>
              <a:gd name="connsiteY24" fmla="*/ 940828 h 1205105"/>
              <a:gd name="connsiteX25" fmla="*/ 779619 w 2275429"/>
              <a:gd name="connsiteY25" fmla="*/ 975184 h 1205105"/>
              <a:gd name="connsiteX26" fmla="*/ 816618 w 2275429"/>
              <a:gd name="connsiteY26" fmla="*/ 991040 h 1205105"/>
              <a:gd name="connsiteX27" fmla="*/ 864188 w 2275429"/>
              <a:gd name="connsiteY27" fmla="*/ 1009540 h 1205105"/>
              <a:gd name="connsiteX28" fmla="*/ 903829 w 2275429"/>
              <a:gd name="connsiteY28" fmla="*/ 1028039 h 1205105"/>
              <a:gd name="connsiteX29" fmla="*/ 946114 w 2275429"/>
              <a:gd name="connsiteY29" fmla="*/ 1051824 h 1205105"/>
              <a:gd name="connsiteX30" fmla="*/ 993684 w 2275429"/>
              <a:gd name="connsiteY30" fmla="*/ 1070324 h 1205105"/>
              <a:gd name="connsiteX31" fmla="*/ 1020111 w 2275429"/>
              <a:gd name="connsiteY31" fmla="*/ 1088823 h 1205105"/>
              <a:gd name="connsiteX32" fmla="*/ 1080895 w 2275429"/>
              <a:gd name="connsiteY32" fmla="*/ 1102037 h 1205105"/>
              <a:gd name="connsiteX33" fmla="*/ 1125822 w 2275429"/>
              <a:gd name="connsiteY33" fmla="*/ 1109965 h 1205105"/>
              <a:gd name="connsiteX34" fmla="*/ 1160178 w 2275429"/>
              <a:gd name="connsiteY34" fmla="*/ 1125822 h 1205105"/>
              <a:gd name="connsiteX35" fmla="*/ 1255318 w 2275429"/>
              <a:gd name="connsiteY35" fmla="*/ 1141679 h 1205105"/>
              <a:gd name="connsiteX36" fmla="*/ 1326673 w 2275429"/>
              <a:gd name="connsiteY36" fmla="*/ 1157535 h 1205105"/>
              <a:gd name="connsiteX37" fmla="*/ 1398028 w 2275429"/>
              <a:gd name="connsiteY37" fmla="*/ 1170749 h 1205105"/>
              <a:gd name="connsiteX38" fmla="*/ 1456169 w 2275429"/>
              <a:gd name="connsiteY38" fmla="*/ 1176035 h 1205105"/>
              <a:gd name="connsiteX39" fmla="*/ 1514310 w 2275429"/>
              <a:gd name="connsiteY39" fmla="*/ 1178677 h 1205105"/>
              <a:gd name="connsiteX40" fmla="*/ 1514310 w 2275429"/>
              <a:gd name="connsiteY40" fmla="*/ 1178677 h 1205105"/>
              <a:gd name="connsiteX41" fmla="*/ 1691376 w 2275429"/>
              <a:gd name="connsiteY41" fmla="*/ 1189248 h 1205105"/>
              <a:gd name="connsiteX42" fmla="*/ 1694019 w 2275429"/>
              <a:gd name="connsiteY42" fmla="*/ 1199820 h 1205105"/>
              <a:gd name="connsiteX43" fmla="*/ 1791802 w 2275429"/>
              <a:gd name="connsiteY43" fmla="*/ 1205105 h 1205105"/>
              <a:gd name="connsiteX44" fmla="*/ 1945082 w 2275429"/>
              <a:gd name="connsiteY44" fmla="*/ 1205105 h 1205105"/>
              <a:gd name="connsiteX45" fmla="*/ 1945082 w 2275429"/>
              <a:gd name="connsiteY45" fmla="*/ 1205105 h 1205105"/>
              <a:gd name="connsiteX46" fmla="*/ 2275429 w 2275429"/>
              <a:gd name="connsiteY46" fmla="*/ 1205105 h 120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75429" h="1205105">
                <a:moveTo>
                  <a:pt x="0" y="0"/>
                </a:moveTo>
                <a:lnTo>
                  <a:pt x="55499" y="60784"/>
                </a:lnTo>
                <a:lnTo>
                  <a:pt x="84569" y="95140"/>
                </a:lnTo>
                <a:lnTo>
                  <a:pt x="105711" y="121568"/>
                </a:lnTo>
                <a:lnTo>
                  <a:pt x="129496" y="147995"/>
                </a:lnTo>
                <a:lnTo>
                  <a:pt x="145353" y="184994"/>
                </a:lnTo>
                <a:lnTo>
                  <a:pt x="182352" y="232564"/>
                </a:lnTo>
                <a:lnTo>
                  <a:pt x="203494" y="282777"/>
                </a:lnTo>
                <a:lnTo>
                  <a:pt x="229922" y="322418"/>
                </a:lnTo>
                <a:lnTo>
                  <a:pt x="261635" y="375274"/>
                </a:lnTo>
                <a:lnTo>
                  <a:pt x="293348" y="414916"/>
                </a:lnTo>
                <a:lnTo>
                  <a:pt x="317133" y="478342"/>
                </a:lnTo>
                <a:lnTo>
                  <a:pt x="335633" y="515341"/>
                </a:lnTo>
                <a:lnTo>
                  <a:pt x="364703" y="557625"/>
                </a:lnTo>
                <a:lnTo>
                  <a:pt x="396417" y="607838"/>
                </a:lnTo>
                <a:lnTo>
                  <a:pt x="428130" y="650122"/>
                </a:lnTo>
                <a:lnTo>
                  <a:pt x="454558" y="679193"/>
                </a:lnTo>
                <a:lnTo>
                  <a:pt x="483628" y="713549"/>
                </a:lnTo>
                <a:lnTo>
                  <a:pt x="531198" y="758476"/>
                </a:lnTo>
                <a:lnTo>
                  <a:pt x="565554" y="808689"/>
                </a:lnTo>
                <a:lnTo>
                  <a:pt x="591982" y="829831"/>
                </a:lnTo>
                <a:lnTo>
                  <a:pt x="618410" y="856259"/>
                </a:lnTo>
                <a:lnTo>
                  <a:pt x="655409" y="893258"/>
                </a:lnTo>
                <a:lnTo>
                  <a:pt x="697693" y="919685"/>
                </a:lnTo>
                <a:lnTo>
                  <a:pt x="739977" y="940828"/>
                </a:lnTo>
                <a:lnTo>
                  <a:pt x="779619" y="975184"/>
                </a:lnTo>
                <a:lnTo>
                  <a:pt x="816618" y="991040"/>
                </a:lnTo>
                <a:lnTo>
                  <a:pt x="864188" y="1009540"/>
                </a:lnTo>
                <a:lnTo>
                  <a:pt x="903829" y="1028039"/>
                </a:lnTo>
                <a:lnTo>
                  <a:pt x="946114" y="1051824"/>
                </a:lnTo>
                <a:lnTo>
                  <a:pt x="993684" y="1070324"/>
                </a:lnTo>
                <a:lnTo>
                  <a:pt x="1020111" y="1088823"/>
                </a:lnTo>
                <a:lnTo>
                  <a:pt x="1080895" y="1102037"/>
                </a:lnTo>
                <a:lnTo>
                  <a:pt x="1125822" y="1109965"/>
                </a:lnTo>
                <a:lnTo>
                  <a:pt x="1160178" y="1125822"/>
                </a:lnTo>
                <a:lnTo>
                  <a:pt x="1255318" y="1141679"/>
                </a:lnTo>
                <a:lnTo>
                  <a:pt x="1326673" y="1157535"/>
                </a:lnTo>
                <a:lnTo>
                  <a:pt x="1398028" y="1170749"/>
                </a:lnTo>
                <a:lnTo>
                  <a:pt x="1456169" y="1176035"/>
                </a:lnTo>
                <a:lnTo>
                  <a:pt x="1514310" y="1178677"/>
                </a:lnTo>
                <a:lnTo>
                  <a:pt x="1514310" y="1178677"/>
                </a:lnTo>
                <a:lnTo>
                  <a:pt x="1691376" y="1189248"/>
                </a:lnTo>
                <a:lnTo>
                  <a:pt x="1694019" y="1199820"/>
                </a:lnTo>
                <a:lnTo>
                  <a:pt x="1791802" y="1205105"/>
                </a:lnTo>
                <a:lnTo>
                  <a:pt x="1945082" y="1205105"/>
                </a:lnTo>
                <a:lnTo>
                  <a:pt x="1945082" y="1205105"/>
                </a:lnTo>
                <a:lnTo>
                  <a:pt x="2275429" y="1205105"/>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Tree>
    <p:custDataLst>
      <p:tags r:id="rId1"/>
    </p:custDataLst>
    <p:extLst>
      <p:ext uri="{BB962C8B-B14F-4D97-AF65-F5344CB8AC3E}">
        <p14:creationId xmlns:p14="http://schemas.microsoft.com/office/powerpoint/2010/main" val="42870354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3540: Survival outcomes for patients with metastatic colorectal cancer (</a:t>
            </a:r>
            <a:r>
              <a:rPr lang="en-GB" sz="1800" dirty="0" err="1" smtClean="0"/>
              <a:t>mCRC</a:t>
            </a:r>
            <a:r>
              <a:rPr lang="en-GB" sz="1800" dirty="0" smtClean="0"/>
              <a:t>) based on primary site, right (R) colon versus left (L) colon versus rectal (Rec) primary: Results from the South Australian Registry of </a:t>
            </a:r>
            <a:r>
              <a:rPr lang="en-GB" sz="1800" dirty="0" err="1" smtClean="0"/>
              <a:t>mCRC</a:t>
            </a:r>
            <a:r>
              <a:rPr lang="en-GB" sz="1800" dirty="0" smtClean="0"/>
              <a:t> – Tomita Y et al</a:t>
            </a:r>
            <a:endParaRPr lang="en-GB" sz="1800" dirty="0"/>
          </a:p>
        </p:txBody>
      </p:sp>
      <p:sp>
        <p:nvSpPr>
          <p:cNvPr id="5123" name="Rectangle 3"/>
          <p:cNvSpPr>
            <a:spLocks noGrp="1" noChangeArrowheads="1"/>
          </p:cNvSpPr>
          <p:nvPr>
            <p:ph type="body" idx="1"/>
          </p:nvPr>
        </p:nvSpPr>
        <p:spPr/>
        <p:txBody>
          <a:bodyPr/>
          <a:lstStyle/>
          <a:p>
            <a:r>
              <a:rPr lang="en-GB" sz="1800" b="1" smtClean="0"/>
              <a:t>Study objective</a:t>
            </a:r>
          </a:p>
          <a:p>
            <a:pPr lvl="1"/>
            <a:r>
              <a:rPr lang="en-GB" sz="1800" smtClean="0"/>
              <a:t>To explore the association between clinical characteristics of mCRC and the site of the primary tumour</a:t>
            </a:r>
          </a:p>
          <a:p>
            <a:r>
              <a:rPr lang="en-GB" sz="1800" b="1" smtClean="0"/>
              <a:t>Study design</a:t>
            </a:r>
          </a:p>
          <a:p>
            <a:pPr lvl="1"/>
            <a:r>
              <a:rPr lang="en-GB" sz="1800" smtClean="0"/>
              <a:t>Retrospective study of data from 2972 patients in the South Australian mCRC registry</a:t>
            </a:r>
          </a:p>
          <a:p>
            <a:pPr lvl="1"/>
            <a:r>
              <a:rPr lang="en-GB" sz="1800" smtClean="0"/>
              <a:t>Differences in patient characteristics, treatment received and outcomes were correlated with location of the primary tumour</a:t>
            </a:r>
          </a:p>
          <a:p>
            <a:pPr lvl="2"/>
            <a:r>
              <a:rPr lang="en-GB" sz="1800" smtClean="0"/>
              <a:t>Right colon (n=1046; caecum to transverse colon)</a:t>
            </a:r>
          </a:p>
          <a:p>
            <a:pPr lvl="2"/>
            <a:r>
              <a:rPr lang="en-GB" sz="1800" smtClean="0"/>
              <a:t>Left colon (n=1103; splenic flexure to sigmoid)</a:t>
            </a:r>
          </a:p>
          <a:p>
            <a:pPr lvl="2"/>
            <a:r>
              <a:rPr lang="en-GB" sz="1800" smtClean="0"/>
              <a:t>Rectal (n=823)</a:t>
            </a:r>
          </a:p>
          <a:p>
            <a:r>
              <a:rPr lang="en-GB" sz="1800" smtClean="0"/>
              <a:t>Kaplan-Meier was used for survival outcomes and Cox proportional hazards regression modeling was used to assess defined prognostic markers</a:t>
            </a:r>
          </a:p>
          <a:p>
            <a:endParaRPr lang="en-GB" sz="1800" smtClean="0"/>
          </a:p>
          <a:p>
            <a:pPr lvl="1"/>
            <a:endParaRPr lang="en-GB" sz="1800"/>
          </a:p>
        </p:txBody>
      </p:sp>
      <p:sp>
        <p:nvSpPr>
          <p:cNvPr id="5124" name="Text Box 4"/>
          <p:cNvSpPr txBox="1">
            <a:spLocks noChangeArrowheads="1"/>
          </p:cNvSpPr>
          <p:nvPr/>
        </p:nvSpPr>
        <p:spPr bwMode="auto">
          <a:xfrm>
            <a:off x="5089981" y="6474897"/>
            <a:ext cx="38333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Tomita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3540) </a:t>
            </a:r>
            <a:endParaRPr lang="en-GB" sz="1200" dirty="0">
              <a:solidFill>
                <a:srgbClr val="363636"/>
              </a:solidFill>
            </a:endParaRPr>
          </a:p>
        </p:txBody>
      </p:sp>
      <p:sp>
        <p:nvSpPr>
          <p:cNvPr id="5" name="Text Box 9"/>
          <p:cNvSpPr txBox="1">
            <a:spLocks noChangeArrowheads="1"/>
          </p:cNvSpPr>
          <p:nvPr/>
        </p:nvSpPr>
        <p:spPr bwMode="auto">
          <a:xfrm>
            <a:off x="231775" y="6474897"/>
            <a:ext cx="4328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 </a:t>
            </a:r>
            <a:endParaRPr lang="en-GB" sz="1200" dirty="0">
              <a:solidFill>
                <a:srgbClr val="363636"/>
              </a:solidFill>
            </a:endParaRPr>
          </a:p>
        </p:txBody>
      </p:sp>
    </p:spTree>
    <p:custDataLst>
      <p:tags r:id="rId1"/>
    </p:custDataLst>
    <p:extLst>
      <p:ext uri="{BB962C8B-B14F-4D97-AF65-F5344CB8AC3E}">
        <p14:creationId xmlns:p14="http://schemas.microsoft.com/office/powerpoint/2010/main" val="2384834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3540: Survival outcomes for patients with metastatic colorectal cancer (</a:t>
            </a:r>
            <a:r>
              <a:rPr lang="en-GB" sz="1800" dirty="0" err="1" smtClean="0"/>
              <a:t>mCRC</a:t>
            </a:r>
            <a:r>
              <a:rPr lang="en-GB" sz="1800" dirty="0" smtClean="0"/>
              <a:t>) based on primary site, right (R) colon versus left (L) colon versus rectal (Rec) primary: Results from the South Australian Registry of </a:t>
            </a:r>
            <a:r>
              <a:rPr lang="en-GB" sz="1800" dirty="0" err="1" smtClean="0"/>
              <a:t>mCRC</a:t>
            </a:r>
            <a:r>
              <a:rPr lang="en-GB" sz="1800" dirty="0" smtClean="0"/>
              <a:t> – Tomita Y et al</a:t>
            </a:r>
            <a:endParaRPr lang="en-GB" sz="1800" dirty="0"/>
          </a:p>
        </p:txBody>
      </p:sp>
      <p:sp>
        <p:nvSpPr>
          <p:cNvPr id="5123" name="Rectangle 3"/>
          <p:cNvSpPr>
            <a:spLocks noGrp="1" noChangeArrowheads="1"/>
          </p:cNvSpPr>
          <p:nvPr>
            <p:ph type="body" idx="1"/>
          </p:nvPr>
        </p:nvSpPr>
        <p:spPr>
          <a:xfrm>
            <a:off x="228600" y="1320800"/>
            <a:ext cx="8773886" cy="5308600"/>
          </a:xfrm>
        </p:spPr>
        <p:txBody>
          <a:bodyPr/>
          <a:lstStyle/>
          <a:p>
            <a:r>
              <a:rPr lang="en-GB" sz="1800" b="1" dirty="0" smtClean="0"/>
              <a:t>Key results</a:t>
            </a:r>
          </a:p>
          <a:p>
            <a:pPr marL="252412" lvl="1" indent="0">
              <a:buNone/>
            </a:pPr>
            <a:endParaRPr lang="en-GB" sz="1800" kern="1200" dirty="0" smtClean="0">
              <a:solidFill>
                <a:srgbClr val="363636"/>
              </a:solidFill>
            </a:endParaRPr>
          </a:p>
          <a:p>
            <a:pPr lvl="2"/>
            <a:endParaRPr lang="en-GB" sz="1800" kern="1200" dirty="0">
              <a:solidFill>
                <a:srgbClr val="363636"/>
              </a:solidFill>
            </a:endParaRPr>
          </a:p>
          <a:p>
            <a:pPr lvl="2"/>
            <a:endParaRPr lang="en-GB" sz="1800" kern="1200" dirty="0" smtClean="0">
              <a:solidFill>
                <a:srgbClr val="363636"/>
              </a:solidFill>
            </a:endParaRPr>
          </a:p>
          <a:p>
            <a:pPr lvl="2"/>
            <a:endParaRPr lang="en-GB" sz="1800" kern="1200" dirty="0">
              <a:solidFill>
                <a:srgbClr val="363636"/>
              </a:solidFill>
            </a:endParaRPr>
          </a:p>
          <a:p>
            <a:pPr lvl="2"/>
            <a:endParaRPr lang="en-GB" sz="1800" kern="1200" dirty="0" smtClean="0">
              <a:solidFill>
                <a:srgbClr val="363636"/>
              </a:solidFill>
            </a:endParaRPr>
          </a:p>
          <a:p>
            <a:pPr lvl="2"/>
            <a:endParaRPr lang="en-GB" sz="1800" kern="1200" dirty="0">
              <a:solidFill>
                <a:srgbClr val="363636"/>
              </a:solidFill>
            </a:endParaRPr>
          </a:p>
          <a:p>
            <a:pPr lvl="2"/>
            <a:endParaRPr lang="en-GB" sz="1800" kern="1200" dirty="0" smtClean="0">
              <a:solidFill>
                <a:srgbClr val="363636"/>
              </a:solidFill>
            </a:endParaRPr>
          </a:p>
          <a:p>
            <a:pPr lvl="2"/>
            <a:endParaRPr lang="en-GB" sz="1800" kern="1200" dirty="0">
              <a:solidFill>
                <a:srgbClr val="363636"/>
              </a:solidFill>
            </a:endParaRPr>
          </a:p>
          <a:p>
            <a:pPr lvl="2"/>
            <a:endParaRPr lang="en-GB" sz="1800" kern="1200" dirty="0" smtClean="0">
              <a:solidFill>
                <a:srgbClr val="363636"/>
              </a:solidFill>
            </a:endParaRPr>
          </a:p>
          <a:p>
            <a:endParaRPr lang="en-US" sz="1800" dirty="0" smtClean="0"/>
          </a:p>
          <a:p>
            <a:pPr>
              <a:spcBef>
                <a:spcPts val="1800"/>
              </a:spcBef>
            </a:pPr>
            <a:r>
              <a:rPr lang="en-US" sz="1800" b="1" dirty="0" smtClean="0"/>
              <a:t>Conclusion</a:t>
            </a:r>
          </a:p>
          <a:p>
            <a:pPr lvl="1"/>
            <a:r>
              <a:rPr lang="en-GB" sz="1800" b="1" dirty="0" smtClean="0"/>
              <a:t>Right </a:t>
            </a:r>
            <a:r>
              <a:rPr lang="en-GB" sz="1800" b="1" dirty="0"/>
              <a:t>colon primary </a:t>
            </a:r>
            <a:r>
              <a:rPr lang="en-GB" sz="1800" b="1" dirty="0" err="1" smtClean="0"/>
              <a:t>mCRC</a:t>
            </a:r>
            <a:r>
              <a:rPr lang="en-GB" sz="1800" b="1" dirty="0" smtClean="0"/>
              <a:t> was associated with less favourable prognostic factors and poorer outcomes than left colon/rectal primary </a:t>
            </a:r>
            <a:r>
              <a:rPr lang="en-GB" sz="1800" b="1" dirty="0" err="1" smtClean="0"/>
              <a:t>mCRC</a:t>
            </a:r>
            <a:endParaRPr lang="en-GB" sz="1800" b="1" dirty="0"/>
          </a:p>
        </p:txBody>
      </p:sp>
      <p:sp>
        <p:nvSpPr>
          <p:cNvPr id="5124" name="Text Box 4"/>
          <p:cNvSpPr txBox="1">
            <a:spLocks noChangeArrowheads="1"/>
          </p:cNvSpPr>
          <p:nvPr/>
        </p:nvSpPr>
        <p:spPr bwMode="auto">
          <a:xfrm>
            <a:off x="5089981" y="6474897"/>
            <a:ext cx="38333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Tomita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3540) </a:t>
            </a:r>
            <a:endParaRPr lang="en-GB" sz="1200" dirty="0">
              <a:solidFill>
                <a:srgbClr val="363636"/>
              </a:solidFill>
            </a:endParaRPr>
          </a:p>
        </p:txBody>
      </p:sp>
      <p:sp>
        <p:nvSpPr>
          <p:cNvPr id="8" name="Rectangle 7"/>
          <p:cNvSpPr/>
          <p:nvPr/>
        </p:nvSpPr>
        <p:spPr>
          <a:xfrm>
            <a:off x="3461734" y="1615470"/>
            <a:ext cx="2223686" cy="369332"/>
          </a:xfrm>
          <a:prstGeom prst="rect">
            <a:avLst/>
          </a:prstGeom>
        </p:spPr>
        <p:txBody>
          <a:bodyPr wrap="none">
            <a:spAutoFit/>
          </a:bodyPr>
          <a:lstStyle/>
          <a:p>
            <a:pPr algn="ctr"/>
            <a:r>
              <a:rPr lang="en-GB" b="1" dirty="0">
                <a:solidFill>
                  <a:srgbClr val="363636"/>
                </a:solidFill>
              </a:rPr>
              <a:t>OS by primary site</a:t>
            </a:r>
          </a:p>
        </p:txBody>
      </p:sp>
      <p:sp>
        <p:nvSpPr>
          <p:cNvPr id="9" name="Freeform 2"/>
          <p:cNvSpPr>
            <a:spLocks/>
          </p:cNvSpPr>
          <p:nvPr/>
        </p:nvSpPr>
        <p:spPr bwMode="auto">
          <a:xfrm>
            <a:off x="1988171" y="1954600"/>
            <a:ext cx="5455365" cy="2644721"/>
          </a:xfrm>
          <a:custGeom>
            <a:avLst/>
            <a:gdLst>
              <a:gd name="T0" fmla="*/ 0 w 366"/>
              <a:gd name="T1" fmla="*/ 0 h 181"/>
              <a:gd name="T2" fmla="*/ 1 w 366"/>
              <a:gd name="T3" fmla="*/ 181 h 181"/>
              <a:gd name="T4" fmla="*/ 366 w 366"/>
              <a:gd name="T5" fmla="*/ 179 h 181"/>
            </a:gdLst>
            <a:ahLst/>
            <a:cxnLst>
              <a:cxn ang="0">
                <a:pos x="T0" y="T1"/>
              </a:cxn>
              <a:cxn ang="0">
                <a:pos x="T2" y="T3"/>
              </a:cxn>
              <a:cxn ang="0">
                <a:pos x="T4" y="T5"/>
              </a:cxn>
            </a:cxnLst>
            <a:rect l="0" t="0" r="r" b="b"/>
            <a:pathLst>
              <a:path w="366" h="181">
                <a:moveTo>
                  <a:pt x="0" y="0"/>
                </a:moveTo>
                <a:lnTo>
                  <a:pt x="1" y="181"/>
                </a:lnTo>
                <a:lnTo>
                  <a:pt x="366" y="179"/>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 name="Line 3"/>
          <p:cNvSpPr>
            <a:spLocks noChangeShapeType="1"/>
          </p:cNvSpPr>
          <p:nvPr/>
        </p:nvSpPr>
        <p:spPr bwMode="auto">
          <a:xfrm>
            <a:off x="1912917" y="2221758"/>
            <a:ext cx="903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 name="Line 4"/>
          <p:cNvSpPr>
            <a:spLocks noChangeShapeType="1"/>
          </p:cNvSpPr>
          <p:nvPr/>
        </p:nvSpPr>
        <p:spPr bwMode="auto">
          <a:xfrm>
            <a:off x="1912917" y="2498732"/>
            <a:ext cx="903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 name="Line 5"/>
          <p:cNvSpPr>
            <a:spLocks noChangeShapeType="1"/>
          </p:cNvSpPr>
          <p:nvPr/>
        </p:nvSpPr>
        <p:spPr bwMode="auto">
          <a:xfrm>
            <a:off x="1912917" y="2746551"/>
            <a:ext cx="903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 name="Line 6"/>
          <p:cNvSpPr>
            <a:spLocks noChangeShapeType="1"/>
          </p:cNvSpPr>
          <p:nvPr/>
        </p:nvSpPr>
        <p:spPr bwMode="auto">
          <a:xfrm>
            <a:off x="1912917" y="3008946"/>
            <a:ext cx="903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Line 7"/>
          <p:cNvSpPr>
            <a:spLocks noChangeShapeType="1"/>
          </p:cNvSpPr>
          <p:nvPr/>
        </p:nvSpPr>
        <p:spPr bwMode="auto">
          <a:xfrm>
            <a:off x="1912917" y="3285920"/>
            <a:ext cx="903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8"/>
          <p:cNvSpPr>
            <a:spLocks noChangeShapeType="1"/>
          </p:cNvSpPr>
          <p:nvPr/>
        </p:nvSpPr>
        <p:spPr bwMode="auto">
          <a:xfrm>
            <a:off x="1912917" y="3548315"/>
            <a:ext cx="903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 name="Line 9"/>
          <p:cNvSpPr>
            <a:spLocks noChangeShapeType="1"/>
          </p:cNvSpPr>
          <p:nvPr/>
        </p:nvSpPr>
        <p:spPr bwMode="auto">
          <a:xfrm>
            <a:off x="1912917" y="3810711"/>
            <a:ext cx="903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10"/>
          <p:cNvSpPr>
            <a:spLocks noChangeShapeType="1"/>
          </p:cNvSpPr>
          <p:nvPr/>
        </p:nvSpPr>
        <p:spPr bwMode="auto">
          <a:xfrm>
            <a:off x="1912917" y="4073107"/>
            <a:ext cx="903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11"/>
          <p:cNvSpPr>
            <a:spLocks noChangeShapeType="1"/>
          </p:cNvSpPr>
          <p:nvPr/>
        </p:nvSpPr>
        <p:spPr bwMode="auto">
          <a:xfrm>
            <a:off x="1912917" y="4335503"/>
            <a:ext cx="903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12"/>
          <p:cNvSpPr>
            <a:spLocks noChangeShapeType="1"/>
          </p:cNvSpPr>
          <p:nvPr/>
        </p:nvSpPr>
        <p:spPr bwMode="auto">
          <a:xfrm>
            <a:off x="2003222" y="4597898"/>
            <a:ext cx="0" cy="874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13"/>
          <p:cNvSpPr>
            <a:spLocks noChangeShapeType="1"/>
          </p:cNvSpPr>
          <p:nvPr/>
        </p:nvSpPr>
        <p:spPr bwMode="auto">
          <a:xfrm>
            <a:off x="2593314" y="4597898"/>
            <a:ext cx="0" cy="874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14"/>
          <p:cNvSpPr>
            <a:spLocks noChangeShapeType="1"/>
          </p:cNvSpPr>
          <p:nvPr/>
        </p:nvSpPr>
        <p:spPr bwMode="auto">
          <a:xfrm>
            <a:off x="3199785" y="4597898"/>
            <a:ext cx="0" cy="874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15"/>
          <p:cNvSpPr>
            <a:spLocks noChangeShapeType="1"/>
          </p:cNvSpPr>
          <p:nvPr/>
        </p:nvSpPr>
        <p:spPr bwMode="auto">
          <a:xfrm>
            <a:off x="3800949" y="4597898"/>
            <a:ext cx="0" cy="874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16"/>
          <p:cNvSpPr>
            <a:spLocks noChangeShapeType="1"/>
          </p:cNvSpPr>
          <p:nvPr/>
        </p:nvSpPr>
        <p:spPr bwMode="auto">
          <a:xfrm>
            <a:off x="4402981" y="4597898"/>
            <a:ext cx="0" cy="874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17"/>
          <p:cNvSpPr>
            <a:spLocks noChangeShapeType="1"/>
          </p:cNvSpPr>
          <p:nvPr/>
        </p:nvSpPr>
        <p:spPr bwMode="auto">
          <a:xfrm>
            <a:off x="5009451" y="4590583"/>
            <a:ext cx="0" cy="874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18"/>
          <p:cNvSpPr>
            <a:spLocks noChangeShapeType="1"/>
          </p:cNvSpPr>
          <p:nvPr/>
        </p:nvSpPr>
        <p:spPr bwMode="auto">
          <a:xfrm>
            <a:off x="5611483" y="4583268"/>
            <a:ext cx="0" cy="874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19"/>
          <p:cNvSpPr>
            <a:spLocks noChangeShapeType="1"/>
          </p:cNvSpPr>
          <p:nvPr/>
        </p:nvSpPr>
        <p:spPr bwMode="auto">
          <a:xfrm>
            <a:off x="6228563" y="4583268"/>
            <a:ext cx="0" cy="874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20"/>
          <p:cNvSpPr>
            <a:spLocks noChangeShapeType="1"/>
          </p:cNvSpPr>
          <p:nvPr/>
        </p:nvSpPr>
        <p:spPr bwMode="auto">
          <a:xfrm>
            <a:off x="6819117" y="4583268"/>
            <a:ext cx="0" cy="874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21"/>
          <p:cNvSpPr>
            <a:spLocks noChangeShapeType="1"/>
          </p:cNvSpPr>
          <p:nvPr/>
        </p:nvSpPr>
        <p:spPr bwMode="auto">
          <a:xfrm>
            <a:off x="7426454" y="4583268"/>
            <a:ext cx="0" cy="874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22"/>
          <p:cNvSpPr>
            <a:spLocks noChangeShapeType="1"/>
          </p:cNvSpPr>
          <p:nvPr/>
        </p:nvSpPr>
        <p:spPr bwMode="auto">
          <a:xfrm>
            <a:off x="1912917" y="4597898"/>
            <a:ext cx="903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23"/>
          <p:cNvSpPr>
            <a:spLocks noChangeShapeType="1"/>
          </p:cNvSpPr>
          <p:nvPr/>
        </p:nvSpPr>
        <p:spPr bwMode="auto">
          <a:xfrm>
            <a:off x="1897867" y="1959363"/>
            <a:ext cx="10535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Freeform 24"/>
          <p:cNvSpPr>
            <a:spLocks/>
          </p:cNvSpPr>
          <p:nvPr/>
        </p:nvSpPr>
        <p:spPr bwMode="auto">
          <a:xfrm>
            <a:off x="1997510" y="1950922"/>
            <a:ext cx="4644830" cy="2398483"/>
          </a:xfrm>
          <a:custGeom>
            <a:avLst/>
            <a:gdLst>
              <a:gd name="T0" fmla="*/ 273 w 313"/>
              <a:gd name="T1" fmla="*/ 165 h 165"/>
              <a:gd name="T2" fmla="*/ 269 w 313"/>
              <a:gd name="T3" fmla="*/ 163 h 165"/>
              <a:gd name="T4" fmla="*/ 249 w 313"/>
              <a:gd name="T5" fmla="*/ 160 h 165"/>
              <a:gd name="T6" fmla="*/ 224 w 313"/>
              <a:gd name="T7" fmla="*/ 159 h 165"/>
              <a:gd name="T8" fmla="*/ 208 w 313"/>
              <a:gd name="T9" fmla="*/ 158 h 165"/>
              <a:gd name="T10" fmla="*/ 196 w 313"/>
              <a:gd name="T11" fmla="*/ 156 h 165"/>
              <a:gd name="T12" fmla="*/ 180 w 313"/>
              <a:gd name="T13" fmla="*/ 155 h 165"/>
              <a:gd name="T14" fmla="*/ 161 w 313"/>
              <a:gd name="T15" fmla="*/ 153 h 165"/>
              <a:gd name="T16" fmla="*/ 141 w 313"/>
              <a:gd name="T17" fmla="*/ 153 h 165"/>
              <a:gd name="T18" fmla="*/ 138 w 313"/>
              <a:gd name="T19" fmla="*/ 152 h 165"/>
              <a:gd name="T20" fmla="*/ 131 w 313"/>
              <a:gd name="T21" fmla="*/ 151 h 165"/>
              <a:gd name="T22" fmla="*/ 122 w 313"/>
              <a:gd name="T23" fmla="*/ 150 h 165"/>
              <a:gd name="T24" fmla="*/ 112 w 313"/>
              <a:gd name="T25" fmla="*/ 147 h 165"/>
              <a:gd name="T26" fmla="*/ 107 w 313"/>
              <a:gd name="T27" fmla="*/ 145 h 165"/>
              <a:gd name="T28" fmla="*/ 101 w 313"/>
              <a:gd name="T29" fmla="*/ 143 h 165"/>
              <a:gd name="T30" fmla="*/ 99 w 313"/>
              <a:gd name="T31" fmla="*/ 142 h 165"/>
              <a:gd name="T32" fmla="*/ 94 w 313"/>
              <a:gd name="T33" fmla="*/ 140 h 165"/>
              <a:gd name="T34" fmla="*/ 90 w 313"/>
              <a:gd name="T35" fmla="*/ 139 h 165"/>
              <a:gd name="T36" fmla="*/ 86 w 313"/>
              <a:gd name="T37" fmla="*/ 137 h 165"/>
              <a:gd name="T38" fmla="*/ 82 w 313"/>
              <a:gd name="T39" fmla="*/ 135 h 165"/>
              <a:gd name="T40" fmla="*/ 77 w 313"/>
              <a:gd name="T41" fmla="*/ 134 h 165"/>
              <a:gd name="T42" fmla="*/ 74 w 313"/>
              <a:gd name="T43" fmla="*/ 132 h 165"/>
              <a:gd name="T44" fmla="*/ 71 w 313"/>
              <a:gd name="T45" fmla="*/ 131 h 165"/>
              <a:gd name="T46" fmla="*/ 67 w 313"/>
              <a:gd name="T47" fmla="*/ 128 h 165"/>
              <a:gd name="T48" fmla="*/ 65 w 313"/>
              <a:gd name="T49" fmla="*/ 126 h 165"/>
              <a:gd name="T50" fmla="*/ 62 w 313"/>
              <a:gd name="T51" fmla="*/ 123 h 165"/>
              <a:gd name="T52" fmla="*/ 59 w 313"/>
              <a:gd name="T53" fmla="*/ 120 h 165"/>
              <a:gd name="T54" fmla="*/ 56 w 313"/>
              <a:gd name="T55" fmla="*/ 118 h 165"/>
              <a:gd name="T56" fmla="*/ 52 w 313"/>
              <a:gd name="T57" fmla="*/ 114 h 165"/>
              <a:gd name="T58" fmla="*/ 51 w 313"/>
              <a:gd name="T59" fmla="*/ 110 h 165"/>
              <a:gd name="T60" fmla="*/ 49 w 313"/>
              <a:gd name="T61" fmla="*/ 107 h 165"/>
              <a:gd name="T62" fmla="*/ 46 w 313"/>
              <a:gd name="T63" fmla="*/ 105 h 165"/>
              <a:gd name="T64" fmla="*/ 44 w 313"/>
              <a:gd name="T65" fmla="*/ 102 h 165"/>
              <a:gd name="T66" fmla="*/ 42 w 313"/>
              <a:gd name="T67" fmla="*/ 99 h 165"/>
              <a:gd name="T68" fmla="*/ 39 w 313"/>
              <a:gd name="T69" fmla="*/ 95 h 165"/>
              <a:gd name="T70" fmla="*/ 36 w 313"/>
              <a:gd name="T71" fmla="*/ 92 h 165"/>
              <a:gd name="T72" fmla="*/ 34 w 313"/>
              <a:gd name="T73" fmla="*/ 88 h 165"/>
              <a:gd name="T74" fmla="*/ 31 w 313"/>
              <a:gd name="T75" fmla="*/ 85 h 165"/>
              <a:gd name="T76" fmla="*/ 30 w 313"/>
              <a:gd name="T77" fmla="*/ 81 h 165"/>
              <a:gd name="T78" fmla="*/ 28 w 313"/>
              <a:gd name="T79" fmla="*/ 77 h 165"/>
              <a:gd name="T80" fmla="*/ 25 w 313"/>
              <a:gd name="T81" fmla="*/ 73 h 165"/>
              <a:gd name="T82" fmla="*/ 23 w 313"/>
              <a:gd name="T83" fmla="*/ 69 h 165"/>
              <a:gd name="T84" fmla="*/ 21 w 313"/>
              <a:gd name="T85" fmla="*/ 66 h 165"/>
              <a:gd name="T86" fmla="*/ 18 w 313"/>
              <a:gd name="T87" fmla="*/ 61 h 165"/>
              <a:gd name="T88" fmla="*/ 17 w 313"/>
              <a:gd name="T89" fmla="*/ 57 h 165"/>
              <a:gd name="T90" fmla="*/ 15 w 313"/>
              <a:gd name="T91" fmla="*/ 53 h 165"/>
              <a:gd name="T92" fmla="*/ 13 w 313"/>
              <a:gd name="T93" fmla="*/ 48 h 165"/>
              <a:gd name="T94" fmla="*/ 12 w 313"/>
              <a:gd name="T95" fmla="*/ 43 h 165"/>
              <a:gd name="T96" fmla="*/ 11 w 313"/>
              <a:gd name="T97" fmla="*/ 37 h 165"/>
              <a:gd name="T98" fmla="*/ 8 w 313"/>
              <a:gd name="T99" fmla="*/ 32 h 165"/>
              <a:gd name="T100" fmla="*/ 6 w 313"/>
              <a:gd name="T101" fmla="*/ 27 h 165"/>
              <a:gd name="T102" fmla="*/ 5 w 313"/>
              <a:gd name="T103" fmla="*/ 24 h 165"/>
              <a:gd name="T104" fmla="*/ 3 w 313"/>
              <a:gd name="T105" fmla="*/ 18 h 165"/>
              <a:gd name="T106" fmla="*/ 3 w 313"/>
              <a:gd name="T107" fmla="*/ 8 h 165"/>
              <a:gd name="T108" fmla="*/ 0 w 313"/>
              <a:gd name="T10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3" h="165">
                <a:moveTo>
                  <a:pt x="313" y="165"/>
                </a:moveTo>
                <a:lnTo>
                  <a:pt x="273" y="165"/>
                </a:lnTo>
                <a:lnTo>
                  <a:pt x="273" y="163"/>
                </a:lnTo>
                <a:lnTo>
                  <a:pt x="269" y="163"/>
                </a:lnTo>
                <a:lnTo>
                  <a:pt x="269" y="160"/>
                </a:lnTo>
                <a:lnTo>
                  <a:pt x="249" y="160"/>
                </a:lnTo>
                <a:lnTo>
                  <a:pt x="249" y="159"/>
                </a:lnTo>
                <a:lnTo>
                  <a:pt x="224" y="159"/>
                </a:lnTo>
                <a:lnTo>
                  <a:pt x="224" y="158"/>
                </a:lnTo>
                <a:lnTo>
                  <a:pt x="208" y="158"/>
                </a:lnTo>
                <a:lnTo>
                  <a:pt x="208" y="156"/>
                </a:lnTo>
                <a:lnTo>
                  <a:pt x="196" y="156"/>
                </a:lnTo>
                <a:lnTo>
                  <a:pt x="180" y="156"/>
                </a:lnTo>
                <a:lnTo>
                  <a:pt x="180" y="155"/>
                </a:lnTo>
                <a:lnTo>
                  <a:pt x="161" y="155"/>
                </a:lnTo>
                <a:lnTo>
                  <a:pt x="161" y="153"/>
                </a:lnTo>
                <a:lnTo>
                  <a:pt x="144" y="153"/>
                </a:lnTo>
                <a:lnTo>
                  <a:pt x="141" y="153"/>
                </a:lnTo>
                <a:lnTo>
                  <a:pt x="138" y="153"/>
                </a:lnTo>
                <a:lnTo>
                  <a:pt x="138" y="152"/>
                </a:lnTo>
                <a:lnTo>
                  <a:pt x="131" y="152"/>
                </a:lnTo>
                <a:lnTo>
                  <a:pt x="131" y="151"/>
                </a:lnTo>
                <a:lnTo>
                  <a:pt x="122" y="151"/>
                </a:lnTo>
                <a:lnTo>
                  <a:pt x="122" y="150"/>
                </a:lnTo>
                <a:lnTo>
                  <a:pt x="112" y="150"/>
                </a:lnTo>
                <a:lnTo>
                  <a:pt x="112" y="147"/>
                </a:lnTo>
                <a:lnTo>
                  <a:pt x="107" y="147"/>
                </a:lnTo>
                <a:lnTo>
                  <a:pt x="107" y="145"/>
                </a:lnTo>
                <a:lnTo>
                  <a:pt x="101" y="145"/>
                </a:lnTo>
                <a:lnTo>
                  <a:pt x="101" y="143"/>
                </a:lnTo>
                <a:lnTo>
                  <a:pt x="99" y="143"/>
                </a:lnTo>
                <a:lnTo>
                  <a:pt x="99" y="142"/>
                </a:lnTo>
                <a:lnTo>
                  <a:pt x="94" y="142"/>
                </a:lnTo>
                <a:lnTo>
                  <a:pt x="94" y="140"/>
                </a:lnTo>
                <a:lnTo>
                  <a:pt x="90" y="140"/>
                </a:lnTo>
                <a:lnTo>
                  <a:pt x="90" y="139"/>
                </a:lnTo>
                <a:lnTo>
                  <a:pt x="86" y="139"/>
                </a:lnTo>
                <a:lnTo>
                  <a:pt x="86" y="137"/>
                </a:lnTo>
                <a:lnTo>
                  <a:pt x="82" y="137"/>
                </a:lnTo>
                <a:lnTo>
                  <a:pt x="82" y="135"/>
                </a:lnTo>
                <a:lnTo>
                  <a:pt x="77" y="135"/>
                </a:lnTo>
                <a:lnTo>
                  <a:pt x="77" y="134"/>
                </a:lnTo>
                <a:lnTo>
                  <a:pt x="74" y="134"/>
                </a:lnTo>
                <a:lnTo>
                  <a:pt x="74" y="132"/>
                </a:lnTo>
                <a:lnTo>
                  <a:pt x="71" y="132"/>
                </a:lnTo>
                <a:lnTo>
                  <a:pt x="71" y="131"/>
                </a:lnTo>
                <a:lnTo>
                  <a:pt x="67" y="131"/>
                </a:lnTo>
                <a:lnTo>
                  <a:pt x="67" y="128"/>
                </a:lnTo>
                <a:lnTo>
                  <a:pt x="65" y="128"/>
                </a:lnTo>
                <a:lnTo>
                  <a:pt x="65" y="126"/>
                </a:lnTo>
                <a:lnTo>
                  <a:pt x="62" y="126"/>
                </a:lnTo>
                <a:lnTo>
                  <a:pt x="62" y="123"/>
                </a:lnTo>
                <a:lnTo>
                  <a:pt x="59" y="123"/>
                </a:lnTo>
                <a:lnTo>
                  <a:pt x="59" y="120"/>
                </a:lnTo>
                <a:lnTo>
                  <a:pt x="56" y="120"/>
                </a:lnTo>
                <a:lnTo>
                  <a:pt x="56" y="118"/>
                </a:lnTo>
                <a:lnTo>
                  <a:pt x="52" y="118"/>
                </a:lnTo>
                <a:lnTo>
                  <a:pt x="52" y="114"/>
                </a:lnTo>
                <a:lnTo>
                  <a:pt x="51" y="114"/>
                </a:lnTo>
                <a:lnTo>
                  <a:pt x="51" y="110"/>
                </a:lnTo>
                <a:lnTo>
                  <a:pt x="49" y="110"/>
                </a:lnTo>
                <a:lnTo>
                  <a:pt x="49" y="107"/>
                </a:lnTo>
                <a:lnTo>
                  <a:pt x="46" y="107"/>
                </a:lnTo>
                <a:lnTo>
                  <a:pt x="46" y="105"/>
                </a:lnTo>
                <a:lnTo>
                  <a:pt x="44" y="105"/>
                </a:lnTo>
                <a:lnTo>
                  <a:pt x="44" y="102"/>
                </a:lnTo>
                <a:lnTo>
                  <a:pt x="42" y="102"/>
                </a:lnTo>
                <a:lnTo>
                  <a:pt x="42" y="99"/>
                </a:lnTo>
                <a:lnTo>
                  <a:pt x="39" y="99"/>
                </a:lnTo>
                <a:lnTo>
                  <a:pt x="39" y="95"/>
                </a:lnTo>
                <a:lnTo>
                  <a:pt x="36" y="95"/>
                </a:lnTo>
                <a:lnTo>
                  <a:pt x="36" y="92"/>
                </a:lnTo>
                <a:lnTo>
                  <a:pt x="34" y="92"/>
                </a:lnTo>
                <a:lnTo>
                  <a:pt x="34" y="88"/>
                </a:lnTo>
                <a:lnTo>
                  <a:pt x="31" y="88"/>
                </a:lnTo>
                <a:lnTo>
                  <a:pt x="31" y="85"/>
                </a:lnTo>
                <a:lnTo>
                  <a:pt x="30" y="85"/>
                </a:lnTo>
                <a:lnTo>
                  <a:pt x="30" y="81"/>
                </a:lnTo>
                <a:lnTo>
                  <a:pt x="28" y="81"/>
                </a:lnTo>
                <a:lnTo>
                  <a:pt x="28" y="77"/>
                </a:lnTo>
                <a:lnTo>
                  <a:pt x="25" y="77"/>
                </a:lnTo>
                <a:lnTo>
                  <a:pt x="25" y="73"/>
                </a:lnTo>
                <a:lnTo>
                  <a:pt x="23" y="73"/>
                </a:lnTo>
                <a:lnTo>
                  <a:pt x="23" y="69"/>
                </a:lnTo>
                <a:lnTo>
                  <a:pt x="21" y="69"/>
                </a:lnTo>
                <a:lnTo>
                  <a:pt x="21" y="66"/>
                </a:lnTo>
                <a:lnTo>
                  <a:pt x="18" y="66"/>
                </a:lnTo>
                <a:lnTo>
                  <a:pt x="18" y="61"/>
                </a:lnTo>
                <a:lnTo>
                  <a:pt x="17" y="61"/>
                </a:lnTo>
                <a:lnTo>
                  <a:pt x="17" y="57"/>
                </a:lnTo>
                <a:lnTo>
                  <a:pt x="15" y="57"/>
                </a:lnTo>
                <a:lnTo>
                  <a:pt x="15" y="53"/>
                </a:lnTo>
                <a:lnTo>
                  <a:pt x="13" y="53"/>
                </a:lnTo>
                <a:lnTo>
                  <a:pt x="13" y="48"/>
                </a:lnTo>
                <a:lnTo>
                  <a:pt x="12" y="48"/>
                </a:lnTo>
                <a:lnTo>
                  <a:pt x="12" y="43"/>
                </a:lnTo>
                <a:lnTo>
                  <a:pt x="11" y="43"/>
                </a:lnTo>
                <a:lnTo>
                  <a:pt x="11" y="37"/>
                </a:lnTo>
                <a:lnTo>
                  <a:pt x="8" y="37"/>
                </a:lnTo>
                <a:lnTo>
                  <a:pt x="8" y="32"/>
                </a:lnTo>
                <a:lnTo>
                  <a:pt x="6" y="32"/>
                </a:lnTo>
                <a:lnTo>
                  <a:pt x="6" y="27"/>
                </a:lnTo>
                <a:lnTo>
                  <a:pt x="6" y="24"/>
                </a:lnTo>
                <a:lnTo>
                  <a:pt x="5" y="24"/>
                </a:lnTo>
                <a:lnTo>
                  <a:pt x="5" y="18"/>
                </a:lnTo>
                <a:lnTo>
                  <a:pt x="3" y="18"/>
                </a:lnTo>
                <a:lnTo>
                  <a:pt x="3" y="11"/>
                </a:lnTo>
                <a:lnTo>
                  <a:pt x="3" y="8"/>
                </a:lnTo>
                <a:lnTo>
                  <a:pt x="0" y="8"/>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Freeform 25"/>
          <p:cNvSpPr>
            <a:spLocks/>
          </p:cNvSpPr>
          <p:nvPr/>
        </p:nvSpPr>
        <p:spPr bwMode="auto">
          <a:xfrm>
            <a:off x="1997510" y="1950922"/>
            <a:ext cx="4701740" cy="2208396"/>
          </a:xfrm>
          <a:custGeom>
            <a:avLst/>
            <a:gdLst>
              <a:gd name="T0" fmla="*/ 249 w 318"/>
              <a:gd name="T1" fmla="*/ 151 h 153"/>
              <a:gd name="T2" fmla="*/ 216 w 318"/>
              <a:gd name="T3" fmla="*/ 149 h 153"/>
              <a:gd name="T4" fmla="*/ 209 w 318"/>
              <a:gd name="T5" fmla="*/ 147 h 153"/>
              <a:gd name="T6" fmla="*/ 181 w 318"/>
              <a:gd name="T7" fmla="*/ 145 h 153"/>
              <a:gd name="T8" fmla="*/ 167 w 318"/>
              <a:gd name="T9" fmla="*/ 143 h 153"/>
              <a:gd name="T10" fmla="*/ 154 w 318"/>
              <a:gd name="T11" fmla="*/ 141 h 153"/>
              <a:gd name="T12" fmla="*/ 151 w 318"/>
              <a:gd name="T13" fmla="*/ 138 h 153"/>
              <a:gd name="T14" fmla="*/ 142 w 318"/>
              <a:gd name="T15" fmla="*/ 137 h 153"/>
              <a:gd name="T16" fmla="*/ 138 w 318"/>
              <a:gd name="T17" fmla="*/ 133 h 153"/>
              <a:gd name="T18" fmla="*/ 128 w 318"/>
              <a:gd name="T19" fmla="*/ 132 h 153"/>
              <a:gd name="T20" fmla="*/ 122 w 318"/>
              <a:gd name="T21" fmla="*/ 128 h 153"/>
              <a:gd name="T22" fmla="*/ 116 w 318"/>
              <a:gd name="T23" fmla="*/ 126 h 153"/>
              <a:gd name="T24" fmla="*/ 115 w 318"/>
              <a:gd name="T25" fmla="*/ 123 h 153"/>
              <a:gd name="T26" fmla="*/ 107 w 318"/>
              <a:gd name="T27" fmla="*/ 122 h 153"/>
              <a:gd name="T28" fmla="*/ 104 w 318"/>
              <a:gd name="T29" fmla="*/ 118 h 153"/>
              <a:gd name="T30" fmla="*/ 98 w 318"/>
              <a:gd name="T31" fmla="*/ 116 h 153"/>
              <a:gd name="T32" fmla="*/ 95 w 318"/>
              <a:gd name="T33" fmla="*/ 111 h 153"/>
              <a:gd name="T34" fmla="*/ 89 w 318"/>
              <a:gd name="T35" fmla="*/ 110 h 153"/>
              <a:gd name="T36" fmla="*/ 86 w 318"/>
              <a:gd name="T37" fmla="*/ 105 h 153"/>
              <a:gd name="T38" fmla="*/ 78 w 318"/>
              <a:gd name="T39" fmla="*/ 103 h 153"/>
              <a:gd name="T40" fmla="*/ 76 w 318"/>
              <a:gd name="T41" fmla="*/ 99 h 153"/>
              <a:gd name="T42" fmla="*/ 70 w 318"/>
              <a:gd name="T43" fmla="*/ 97 h 153"/>
              <a:gd name="T44" fmla="*/ 68 w 318"/>
              <a:gd name="T45" fmla="*/ 92 h 153"/>
              <a:gd name="T46" fmla="*/ 63 w 318"/>
              <a:gd name="T47" fmla="*/ 90 h 153"/>
              <a:gd name="T48" fmla="*/ 60 w 318"/>
              <a:gd name="T49" fmla="*/ 86 h 153"/>
              <a:gd name="T50" fmla="*/ 51 w 318"/>
              <a:gd name="T51" fmla="*/ 83 h 153"/>
              <a:gd name="T52" fmla="*/ 49 w 318"/>
              <a:gd name="T53" fmla="*/ 78 h 153"/>
              <a:gd name="T54" fmla="*/ 45 w 318"/>
              <a:gd name="T55" fmla="*/ 75 h 153"/>
              <a:gd name="T56" fmla="*/ 43 w 318"/>
              <a:gd name="T57" fmla="*/ 68 h 153"/>
              <a:gd name="T58" fmla="*/ 38 w 318"/>
              <a:gd name="T59" fmla="*/ 65 h 153"/>
              <a:gd name="T60" fmla="*/ 36 w 318"/>
              <a:gd name="T61" fmla="*/ 59 h 153"/>
              <a:gd name="T62" fmla="*/ 32 w 318"/>
              <a:gd name="T63" fmla="*/ 57 h 153"/>
              <a:gd name="T64" fmla="*/ 29 w 318"/>
              <a:gd name="T65" fmla="*/ 51 h 153"/>
              <a:gd name="T66" fmla="*/ 25 w 318"/>
              <a:gd name="T67" fmla="*/ 49 h 153"/>
              <a:gd name="T68" fmla="*/ 23 w 318"/>
              <a:gd name="T69" fmla="*/ 45 h 153"/>
              <a:gd name="T70" fmla="*/ 20 w 318"/>
              <a:gd name="T71" fmla="*/ 43 h 153"/>
              <a:gd name="T72" fmla="*/ 18 w 318"/>
              <a:gd name="T73" fmla="*/ 38 h 153"/>
              <a:gd name="T74" fmla="*/ 15 w 318"/>
              <a:gd name="T75" fmla="*/ 36 h 153"/>
              <a:gd name="T76" fmla="*/ 13 w 318"/>
              <a:gd name="T77" fmla="*/ 32 h 153"/>
              <a:gd name="T78" fmla="*/ 11 w 318"/>
              <a:gd name="T79" fmla="*/ 26 h 153"/>
              <a:gd name="T80" fmla="*/ 7 w 318"/>
              <a:gd name="T81" fmla="*/ 23 h 153"/>
              <a:gd name="T82" fmla="*/ 4 w 318"/>
              <a:gd name="T83" fmla="*/ 11 h 153"/>
              <a:gd name="T84" fmla="*/ 0 w 318"/>
              <a:gd name="T85"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53">
                <a:moveTo>
                  <a:pt x="318" y="153"/>
                </a:moveTo>
                <a:lnTo>
                  <a:pt x="249" y="153"/>
                </a:lnTo>
                <a:lnTo>
                  <a:pt x="249" y="151"/>
                </a:lnTo>
                <a:lnTo>
                  <a:pt x="227" y="151"/>
                </a:lnTo>
                <a:lnTo>
                  <a:pt x="227" y="149"/>
                </a:lnTo>
                <a:lnTo>
                  <a:pt x="216" y="149"/>
                </a:lnTo>
                <a:lnTo>
                  <a:pt x="216" y="148"/>
                </a:lnTo>
                <a:lnTo>
                  <a:pt x="209" y="148"/>
                </a:lnTo>
                <a:lnTo>
                  <a:pt x="209" y="147"/>
                </a:lnTo>
                <a:lnTo>
                  <a:pt x="197" y="147"/>
                </a:lnTo>
                <a:lnTo>
                  <a:pt x="197" y="145"/>
                </a:lnTo>
                <a:lnTo>
                  <a:pt x="181" y="145"/>
                </a:lnTo>
                <a:lnTo>
                  <a:pt x="181" y="144"/>
                </a:lnTo>
                <a:lnTo>
                  <a:pt x="167" y="144"/>
                </a:lnTo>
                <a:lnTo>
                  <a:pt x="167" y="143"/>
                </a:lnTo>
                <a:lnTo>
                  <a:pt x="161" y="143"/>
                </a:lnTo>
                <a:lnTo>
                  <a:pt x="161" y="141"/>
                </a:lnTo>
                <a:lnTo>
                  <a:pt x="154" y="141"/>
                </a:lnTo>
                <a:lnTo>
                  <a:pt x="154" y="140"/>
                </a:lnTo>
                <a:lnTo>
                  <a:pt x="151" y="140"/>
                </a:lnTo>
                <a:lnTo>
                  <a:pt x="151" y="138"/>
                </a:lnTo>
                <a:lnTo>
                  <a:pt x="148" y="138"/>
                </a:lnTo>
                <a:lnTo>
                  <a:pt x="148" y="137"/>
                </a:lnTo>
                <a:lnTo>
                  <a:pt x="142" y="137"/>
                </a:lnTo>
                <a:lnTo>
                  <a:pt x="142" y="135"/>
                </a:lnTo>
                <a:lnTo>
                  <a:pt x="138" y="135"/>
                </a:lnTo>
                <a:lnTo>
                  <a:pt x="138" y="133"/>
                </a:lnTo>
                <a:lnTo>
                  <a:pt x="131" y="133"/>
                </a:lnTo>
                <a:lnTo>
                  <a:pt x="131" y="132"/>
                </a:lnTo>
                <a:lnTo>
                  <a:pt x="128" y="132"/>
                </a:lnTo>
                <a:lnTo>
                  <a:pt x="128" y="130"/>
                </a:lnTo>
                <a:lnTo>
                  <a:pt x="122" y="130"/>
                </a:lnTo>
                <a:lnTo>
                  <a:pt x="122" y="128"/>
                </a:lnTo>
                <a:lnTo>
                  <a:pt x="120" y="128"/>
                </a:lnTo>
                <a:lnTo>
                  <a:pt x="120" y="126"/>
                </a:lnTo>
                <a:lnTo>
                  <a:pt x="116" y="126"/>
                </a:lnTo>
                <a:lnTo>
                  <a:pt x="116" y="124"/>
                </a:lnTo>
                <a:lnTo>
                  <a:pt x="115" y="124"/>
                </a:lnTo>
                <a:lnTo>
                  <a:pt x="115" y="123"/>
                </a:lnTo>
                <a:lnTo>
                  <a:pt x="112" y="123"/>
                </a:lnTo>
                <a:lnTo>
                  <a:pt x="112" y="122"/>
                </a:lnTo>
                <a:lnTo>
                  <a:pt x="107" y="122"/>
                </a:lnTo>
                <a:lnTo>
                  <a:pt x="107" y="120"/>
                </a:lnTo>
                <a:lnTo>
                  <a:pt x="104" y="120"/>
                </a:lnTo>
                <a:lnTo>
                  <a:pt x="104" y="118"/>
                </a:lnTo>
                <a:lnTo>
                  <a:pt x="102" y="118"/>
                </a:lnTo>
                <a:lnTo>
                  <a:pt x="102" y="116"/>
                </a:lnTo>
                <a:lnTo>
                  <a:pt x="98" y="116"/>
                </a:lnTo>
                <a:lnTo>
                  <a:pt x="98" y="114"/>
                </a:lnTo>
                <a:lnTo>
                  <a:pt x="95" y="114"/>
                </a:lnTo>
                <a:lnTo>
                  <a:pt x="95" y="111"/>
                </a:lnTo>
                <a:lnTo>
                  <a:pt x="92" y="111"/>
                </a:lnTo>
                <a:lnTo>
                  <a:pt x="92" y="110"/>
                </a:lnTo>
                <a:lnTo>
                  <a:pt x="89" y="110"/>
                </a:lnTo>
                <a:lnTo>
                  <a:pt x="89" y="108"/>
                </a:lnTo>
                <a:lnTo>
                  <a:pt x="86" y="108"/>
                </a:lnTo>
                <a:lnTo>
                  <a:pt x="86" y="105"/>
                </a:lnTo>
                <a:lnTo>
                  <a:pt x="82" y="105"/>
                </a:lnTo>
                <a:lnTo>
                  <a:pt x="82" y="103"/>
                </a:lnTo>
                <a:lnTo>
                  <a:pt x="78" y="103"/>
                </a:lnTo>
                <a:lnTo>
                  <a:pt x="78" y="101"/>
                </a:lnTo>
                <a:lnTo>
                  <a:pt x="76" y="101"/>
                </a:lnTo>
                <a:lnTo>
                  <a:pt x="76" y="99"/>
                </a:lnTo>
                <a:lnTo>
                  <a:pt x="74" y="99"/>
                </a:lnTo>
                <a:lnTo>
                  <a:pt x="74" y="97"/>
                </a:lnTo>
                <a:lnTo>
                  <a:pt x="70" y="97"/>
                </a:lnTo>
                <a:lnTo>
                  <a:pt x="70" y="94"/>
                </a:lnTo>
                <a:lnTo>
                  <a:pt x="68" y="94"/>
                </a:lnTo>
                <a:lnTo>
                  <a:pt x="68" y="92"/>
                </a:lnTo>
                <a:lnTo>
                  <a:pt x="65" y="92"/>
                </a:lnTo>
                <a:lnTo>
                  <a:pt x="65" y="90"/>
                </a:lnTo>
                <a:lnTo>
                  <a:pt x="63" y="90"/>
                </a:lnTo>
                <a:lnTo>
                  <a:pt x="63" y="88"/>
                </a:lnTo>
                <a:lnTo>
                  <a:pt x="60" y="88"/>
                </a:lnTo>
                <a:lnTo>
                  <a:pt x="60" y="86"/>
                </a:lnTo>
                <a:lnTo>
                  <a:pt x="54" y="86"/>
                </a:lnTo>
                <a:lnTo>
                  <a:pt x="54" y="83"/>
                </a:lnTo>
                <a:lnTo>
                  <a:pt x="51" y="83"/>
                </a:lnTo>
                <a:lnTo>
                  <a:pt x="51" y="81"/>
                </a:lnTo>
                <a:lnTo>
                  <a:pt x="49" y="81"/>
                </a:lnTo>
                <a:lnTo>
                  <a:pt x="49" y="78"/>
                </a:lnTo>
                <a:lnTo>
                  <a:pt x="47" y="78"/>
                </a:lnTo>
                <a:lnTo>
                  <a:pt x="47" y="75"/>
                </a:lnTo>
                <a:lnTo>
                  <a:pt x="45" y="75"/>
                </a:lnTo>
                <a:lnTo>
                  <a:pt x="45" y="73"/>
                </a:lnTo>
                <a:lnTo>
                  <a:pt x="43" y="73"/>
                </a:lnTo>
                <a:lnTo>
                  <a:pt x="43" y="68"/>
                </a:lnTo>
                <a:lnTo>
                  <a:pt x="40" y="68"/>
                </a:lnTo>
                <a:lnTo>
                  <a:pt x="40" y="65"/>
                </a:lnTo>
                <a:lnTo>
                  <a:pt x="38" y="65"/>
                </a:lnTo>
                <a:lnTo>
                  <a:pt x="38" y="62"/>
                </a:lnTo>
                <a:lnTo>
                  <a:pt x="36" y="62"/>
                </a:lnTo>
                <a:lnTo>
                  <a:pt x="36" y="59"/>
                </a:lnTo>
                <a:lnTo>
                  <a:pt x="34" y="59"/>
                </a:lnTo>
                <a:lnTo>
                  <a:pt x="34" y="57"/>
                </a:lnTo>
                <a:lnTo>
                  <a:pt x="32" y="57"/>
                </a:lnTo>
                <a:lnTo>
                  <a:pt x="32" y="55"/>
                </a:lnTo>
                <a:lnTo>
                  <a:pt x="29" y="55"/>
                </a:lnTo>
                <a:lnTo>
                  <a:pt x="29" y="51"/>
                </a:lnTo>
                <a:lnTo>
                  <a:pt x="27" y="51"/>
                </a:lnTo>
                <a:lnTo>
                  <a:pt x="27" y="49"/>
                </a:lnTo>
                <a:lnTo>
                  <a:pt x="25" y="49"/>
                </a:lnTo>
                <a:lnTo>
                  <a:pt x="25" y="46"/>
                </a:lnTo>
                <a:lnTo>
                  <a:pt x="23" y="46"/>
                </a:lnTo>
                <a:lnTo>
                  <a:pt x="23" y="45"/>
                </a:lnTo>
                <a:lnTo>
                  <a:pt x="22" y="45"/>
                </a:lnTo>
                <a:lnTo>
                  <a:pt x="22" y="43"/>
                </a:lnTo>
                <a:lnTo>
                  <a:pt x="20" y="43"/>
                </a:lnTo>
                <a:lnTo>
                  <a:pt x="20" y="41"/>
                </a:lnTo>
                <a:lnTo>
                  <a:pt x="18" y="41"/>
                </a:lnTo>
                <a:lnTo>
                  <a:pt x="18" y="38"/>
                </a:lnTo>
                <a:lnTo>
                  <a:pt x="17" y="38"/>
                </a:lnTo>
                <a:lnTo>
                  <a:pt x="17" y="36"/>
                </a:lnTo>
                <a:lnTo>
                  <a:pt x="15" y="36"/>
                </a:lnTo>
                <a:lnTo>
                  <a:pt x="15" y="34"/>
                </a:lnTo>
                <a:lnTo>
                  <a:pt x="13" y="34"/>
                </a:lnTo>
                <a:lnTo>
                  <a:pt x="13" y="32"/>
                </a:lnTo>
                <a:lnTo>
                  <a:pt x="11" y="32"/>
                </a:lnTo>
                <a:lnTo>
                  <a:pt x="11" y="28"/>
                </a:lnTo>
                <a:lnTo>
                  <a:pt x="11" y="26"/>
                </a:lnTo>
                <a:lnTo>
                  <a:pt x="9" y="26"/>
                </a:lnTo>
                <a:lnTo>
                  <a:pt x="9" y="23"/>
                </a:lnTo>
                <a:lnTo>
                  <a:pt x="7" y="23"/>
                </a:lnTo>
                <a:lnTo>
                  <a:pt x="7" y="17"/>
                </a:lnTo>
                <a:lnTo>
                  <a:pt x="4" y="17"/>
                </a:lnTo>
                <a:lnTo>
                  <a:pt x="4" y="11"/>
                </a:lnTo>
                <a:lnTo>
                  <a:pt x="2" y="11"/>
                </a:lnTo>
                <a:lnTo>
                  <a:pt x="2" y="8"/>
                </a:lnTo>
                <a:lnTo>
                  <a:pt x="0" y="8"/>
                </a:lnTo>
                <a:lnTo>
                  <a:pt x="0" y="0"/>
                </a:lnTo>
              </a:path>
            </a:pathLst>
          </a:cu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Freeform 26"/>
          <p:cNvSpPr>
            <a:spLocks/>
          </p:cNvSpPr>
          <p:nvPr/>
        </p:nvSpPr>
        <p:spPr bwMode="auto">
          <a:xfrm>
            <a:off x="1997510" y="1950922"/>
            <a:ext cx="4701740" cy="2157596"/>
          </a:xfrm>
          <a:custGeom>
            <a:avLst/>
            <a:gdLst>
              <a:gd name="T0" fmla="*/ 235 w 317"/>
              <a:gd name="T1" fmla="*/ 148 h 150"/>
              <a:gd name="T2" fmla="*/ 223 w 317"/>
              <a:gd name="T3" fmla="*/ 147 h 150"/>
              <a:gd name="T4" fmla="*/ 206 w 317"/>
              <a:gd name="T5" fmla="*/ 143 h 150"/>
              <a:gd name="T6" fmla="*/ 188 w 317"/>
              <a:gd name="T7" fmla="*/ 142 h 150"/>
              <a:gd name="T8" fmla="*/ 181 w 317"/>
              <a:gd name="T9" fmla="*/ 139 h 150"/>
              <a:gd name="T10" fmla="*/ 162 w 317"/>
              <a:gd name="T11" fmla="*/ 137 h 150"/>
              <a:gd name="T12" fmla="*/ 152 w 317"/>
              <a:gd name="T13" fmla="*/ 135 h 150"/>
              <a:gd name="T14" fmla="*/ 144 w 317"/>
              <a:gd name="T15" fmla="*/ 133 h 150"/>
              <a:gd name="T16" fmla="*/ 141 w 317"/>
              <a:gd name="T17" fmla="*/ 130 h 150"/>
              <a:gd name="T18" fmla="*/ 134 w 317"/>
              <a:gd name="T19" fmla="*/ 128 h 150"/>
              <a:gd name="T20" fmla="*/ 127 w 317"/>
              <a:gd name="T21" fmla="*/ 124 h 150"/>
              <a:gd name="T22" fmla="*/ 118 w 317"/>
              <a:gd name="T23" fmla="*/ 122 h 150"/>
              <a:gd name="T24" fmla="*/ 114 w 317"/>
              <a:gd name="T25" fmla="*/ 119 h 150"/>
              <a:gd name="T26" fmla="*/ 108 w 317"/>
              <a:gd name="T27" fmla="*/ 117 h 150"/>
              <a:gd name="T28" fmla="*/ 103 w 317"/>
              <a:gd name="T29" fmla="*/ 113 h 150"/>
              <a:gd name="T30" fmla="*/ 98 w 317"/>
              <a:gd name="T31" fmla="*/ 112 h 150"/>
              <a:gd name="T32" fmla="*/ 96 w 317"/>
              <a:gd name="T33" fmla="*/ 107 h 150"/>
              <a:gd name="T34" fmla="*/ 89 w 317"/>
              <a:gd name="T35" fmla="*/ 105 h 150"/>
              <a:gd name="T36" fmla="*/ 87 w 317"/>
              <a:gd name="T37" fmla="*/ 101 h 150"/>
              <a:gd name="T38" fmla="*/ 81 w 317"/>
              <a:gd name="T39" fmla="*/ 99 h 150"/>
              <a:gd name="T40" fmla="*/ 77 w 317"/>
              <a:gd name="T41" fmla="*/ 95 h 150"/>
              <a:gd name="T42" fmla="*/ 72 w 317"/>
              <a:gd name="T43" fmla="*/ 94 h 150"/>
              <a:gd name="T44" fmla="*/ 69 w 317"/>
              <a:gd name="T45" fmla="*/ 87 h 150"/>
              <a:gd name="T46" fmla="*/ 65 w 317"/>
              <a:gd name="T47" fmla="*/ 85 h 150"/>
              <a:gd name="T48" fmla="*/ 62 w 317"/>
              <a:gd name="T49" fmla="*/ 81 h 150"/>
              <a:gd name="T50" fmla="*/ 54 w 317"/>
              <a:gd name="T51" fmla="*/ 80 h 150"/>
              <a:gd name="T52" fmla="*/ 52 w 317"/>
              <a:gd name="T53" fmla="*/ 74 h 150"/>
              <a:gd name="T54" fmla="*/ 48 w 317"/>
              <a:gd name="T55" fmla="*/ 72 h 150"/>
              <a:gd name="T56" fmla="*/ 46 w 317"/>
              <a:gd name="T57" fmla="*/ 65 h 150"/>
              <a:gd name="T58" fmla="*/ 42 w 317"/>
              <a:gd name="T59" fmla="*/ 63 h 150"/>
              <a:gd name="T60" fmla="*/ 40 w 317"/>
              <a:gd name="T61" fmla="*/ 59 h 150"/>
              <a:gd name="T62" fmla="*/ 36 w 317"/>
              <a:gd name="T63" fmla="*/ 57 h 150"/>
              <a:gd name="T64" fmla="*/ 35 w 317"/>
              <a:gd name="T65" fmla="*/ 53 h 150"/>
              <a:gd name="T66" fmla="*/ 31 w 317"/>
              <a:gd name="T67" fmla="*/ 51 h 150"/>
              <a:gd name="T68" fmla="*/ 30 w 317"/>
              <a:gd name="T69" fmla="*/ 45 h 150"/>
              <a:gd name="T70" fmla="*/ 24 w 317"/>
              <a:gd name="T71" fmla="*/ 43 h 150"/>
              <a:gd name="T72" fmla="*/ 23 w 317"/>
              <a:gd name="T73" fmla="*/ 38 h 150"/>
              <a:gd name="T74" fmla="*/ 19 w 317"/>
              <a:gd name="T75" fmla="*/ 34 h 150"/>
              <a:gd name="T76" fmla="*/ 17 w 317"/>
              <a:gd name="T77" fmla="*/ 30 h 150"/>
              <a:gd name="T78" fmla="*/ 13 w 317"/>
              <a:gd name="T79" fmla="*/ 28 h 150"/>
              <a:gd name="T80" fmla="*/ 11 w 317"/>
              <a:gd name="T81" fmla="*/ 22 h 150"/>
              <a:gd name="T82" fmla="*/ 8 w 317"/>
              <a:gd name="T83" fmla="*/ 19 h 150"/>
              <a:gd name="T84" fmla="*/ 6 w 317"/>
              <a:gd name="T85" fmla="*/ 10 h 150"/>
              <a:gd name="T86" fmla="*/ 0 w 317"/>
              <a:gd name="T87"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7" h="150">
                <a:moveTo>
                  <a:pt x="317" y="150"/>
                </a:moveTo>
                <a:lnTo>
                  <a:pt x="235" y="150"/>
                </a:lnTo>
                <a:lnTo>
                  <a:pt x="235" y="148"/>
                </a:lnTo>
                <a:lnTo>
                  <a:pt x="230" y="148"/>
                </a:lnTo>
                <a:lnTo>
                  <a:pt x="230" y="147"/>
                </a:lnTo>
                <a:lnTo>
                  <a:pt x="223" y="147"/>
                </a:lnTo>
                <a:lnTo>
                  <a:pt x="223" y="144"/>
                </a:lnTo>
                <a:lnTo>
                  <a:pt x="206" y="144"/>
                </a:lnTo>
                <a:lnTo>
                  <a:pt x="206" y="143"/>
                </a:lnTo>
                <a:lnTo>
                  <a:pt x="192" y="143"/>
                </a:lnTo>
                <a:lnTo>
                  <a:pt x="192" y="142"/>
                </a:lnTo>
                <a:lnTo>
                  <a:pt x="188" y="142"/>
                </a:lnTo>
                <a:lnTo>
                  <a:pt x="188" y="140"/>
                </a:lnTo>
                <a:lnTo>
                  <a:pt x="181" y="140"/>
                </a:lnTo>
                <a:lnTo>
                  <a:pt x="181" y="139"/>
                </a:lnTo>
                <a:lnTo>
                  <a:pt x="178" y="139"/>
                </a:lnTo>
                <a:lnTo>
                  <a:pt x="178" y="137"/>
                </a:lnTo>
                <a:lnTo>
                  <a:pt x="162" y="137"/>
                </a:lnTo>
                <a:lnTo>
                  <a:pt x="162" y="136"/>
                </a:lnTo>
                <a:lnTo>
                  <a:pt x="152" y="136"/>
                </a:lnTo>
                <a:lnTo>
                  <a:pt x="152" y="135"/>
                </a:lnTo>
                <a:lnTo>
                  <a:pt x="148" y="135"/>
                </a:lnTo>
                <a:lnTo>
                  <a:pt x="148" y="133"/>
                </a:lnTo>
                <a:lnTo>
                  <a:pt x="144" y="133"/>
                </a:lnTo>
                <a:lnTo>
                  <a:pt x="144" y="131"/>
                </a:lnTo>
                <a:lnTo>
                  <a:pt x="141" y="131"/>
                </a:lnTo>
                <a:lnTo>
                  <a:pt x="141" y="130"/>
                </a:lnTo>
                <a:lnTo>
                  <a:pt x="136" y="130"/>
                </a:lnTo>
                <a:lnTo>
                  <a:pt x="136" y="128"/>
                </a:lnTo>
                <a:lnTo>
                  <a:pt x="134" y="128"/>
                </a:lnTo>
                <a:lnTo>
                  <a:pt x="134" y="126"/>
                </a:lnTo>
                <a:lnTo>
                  <a:pt x="127" y="126"/>
                </a:lnTo>
                <a:lnTo>
                  <a:pt x="127" y="124"/>
                </a:lnTo>
                <a:lnTo>
                  <a:pt x="121" y="124"/>
                </a:lnTo>
                <a:lnTo>
                  <a:pt x="121" y="122"/>
                </a:lnTo>
                <a:lnTo>
                  <a:pt x="118" y="122"/>
                </a:lnTo>
                <a:lnTo>
                  <a:pt x="118" y="121"/>
                </a:lnTo>
                <a:lnTo>
                  <a:pt x="114" y="121"/>
                </a:lnTo>
                <a:lnTo>
                  <a:pt x="114" y="119"/>
                </a:lnTo>
                <a:lnTo>
                  <a:pt x="111" y="119"/>
                </a:lnTo>
                <a:lnTo>
                  <a:pt x="111" y="117"/>
                </a:lnTo>
                <a:lnTo>
                  <a:pt x="108" y="117"/>
                </a:lnTo>
                <a:lnTo>
                  <a:pt x="108" y="115"/>
                </a:lnTo>
                <a:lnTo>
                  <a:pt x="103" y="115"/>
                </a:lnTo>
                <a:lnTo>
                  <a:pt x="103" y="113"/>
                </a:lnTo>
                <a:lnTo>
                  <a:pt x="101" y="113"/>
                </a:lnTo>
                <a:lnTo>
                  <a:pt x="101" y="112"/>
                </a:lnTo>
                <a:lnTo>
                  <a:pt x="98" y="112"/>
                </a:lnTo>
                <a:lnTo>
                  <a:pt x="98" y="109"/>
                </a:lnTo>
                <a:lnTo>
                  <a:pt x="96" y="109"/>
                </a:lnTo>
                <a:lnTo>
                  <a:pt x="96" y="107"/>
                </a:lnTo>
                <a:lnTo>
                  <a:pt x="91" y="107"/>
                </a:lnTo>
                <a:lnTo>
                  <a:pt x="91" y="105"/>
                </a:lnTo>
                <a:lnTo>
                  <a:pt x="89" y="105"/>
                </a:lnTo>
                <a:lnTo>
                  <a:pt x="89" y="103"/>
                </a:lnTo>
                <a:lnTo>
                  <a:pt x="87" y="103"/>
                </a:lnTo>
                <a:lnTo>
                  <a:pt x="87" y="101"/>
                </a:lnTo>
                <a:lnTo>
                  <a:pt x="84" y="101"/>
                </a:lnTo>
                <a:lnTo>
                  <a:pt x="84" y="99"/>
                </a:lnTo>
                <a:lnTo>
                  <a:pt x="81" y="99"/>
                </a:lnTo>
                <a:lnTo>
                  <a:pt x="81" y="98"/>
                </a:lnTo>
                <a:lnTo>
                  <a:pt x="77" y="98"/>
                </a:lnTo>
                <a:lnTo>
                  <a:pt x="77" y="95"/>
                </a:lnTo>
                <a:lnTo>
                  <a:pt x="75" y="95"/>
                </a:lnTo>
                <a:lnTo>
                  <a:pt x="75" y="94"/>
                </a:lnTo>
                <a:lnTo>
                  <a:pt x="72" y="94"/>
                </a:lnTo>
                <a:lnTo>
                  <a:pt x="72" y="90"/>
                </a:lnTo>
                <a:lnTo>
                  <a:pt x="69" y="90"/>
                </a:lnTo>
                <a:lnTo>
                  <a:pt x="69" y="87"/>
                </a:lnTo>
                <a:lnTo>
                  <a:pt x="67" y="87"/>
                </a:lnTo>
                <a:lnTo>
                  <a:pt x="67" y="85"/>
                </a:lnTo>
                <a:lnTo>
                  <a:pt x="65" y="85"/>
                </a:lnTo>
                <a:lnTo>
                  <a:pt x="65" y="83"/>
                </a:lnTo>
                <a:lnTo>
                  <a:pt x="62" y="83"/>
                </a:lnTo>
                <a:lnTo>
                  <a:pt x="62" y="81"/>
                </a:lnTo>
                <a:lnTo>
                  <a:pt x="58" y="81"/>
                </a:lnTo>
                <a:lnTo>
                  <a:pt x="58" y="80"/>
                </a:lnTo>
                <a:lnTo>
                  <a:pt x="54" y="80"/>
                </a:lnTo>
                <a:lnTo>
                  <a:pt x="54" y="77"/>
                </a:lnTo>
                <a:lnTo>
                  <a:pt x="52" y="77"/>
                </a:lnTo>
                <a:lnTo>
                  <a:pt x="52" y="74"/>
                </a:lnTo>
                <a:lnTo>
                  <a:pt x="49" y="74"/>
                </a:lnTo>
                <a:lnTo>
                  <a:pt x="49" y="72"/>
                </a:lnTo>
                <a:lnTo>
                  <a:pt x="48" y="72"/>
                </a:lnTo>
                <a:lnTo>
                  <a:pt x="48" y="68"/>
                </a:lnTo>
                <a:lnTo>
                  <a:pt x="46" y="68"/>
                </a:lnTo>
                <a:lnTo>
                  <a:pt x="46" y="65"/>
                </a:lnTo>
                <a:lnTo>
                  <a:pt x="44" y="65"/>
                </a:lnTo>
                <a:lnTo>
                  <a:pt x="44" y="63"/>
                </a:lnTo>
                <a:lnTo>
                  <a:pt x="42" y="63"/>
                </a:lnTo>
                <a:lnTo>
                  <a:pt x="42" y="61"/>
                </a:lnTo>
                <a:lnTo>
                  <a:pt x="40" y="61"/>
                </a:lnTo>
                <a:lnTo>
                  <a:pt x="40" y="59"/>
                </a:lnTo>
                <a:lnTo>
                  <a:pt x="38" y="59"/>
                </a:lnTo>
                <a:lnTo>
                  <a:pt x="38" y="57"/>
                </a:lnTo>
                <a:lnTo>
                  <a:pt x="36" y="57"/>
                </a:lnTo>
                <a:lnTo>
                  <a:pt x="36" y="55"/>
                </a:lnTo>
                <a:lnTo>
                  <a:pt x="35" y="55"/>
                </a:lnTo>
                <a:lnTo>
                  <a:pt x="35" y="53"/>
                </a:lnTo>
                <a:lnTo>
                  <a:pt x="32" y="53"/>
                </a:lnTo>
                <a:lnTo>
                  <a:pt x="32" y="51"/>
                </a:lnTo>
                <a:lnTo>
                  <a:pt x="31" y="51"/>
                </a:lnTo>
                <a:lnTo>
                  <a:pt x="31" y="48"/>
                </a:lnTo>
                <a:lnTo>
                  <a:pt x="30" y="48"/>
                </a:lnTo>
                <a:lnTo>
                  <a:pt x="30" y="45"/>
                </a:lnTo>
                <a:lnTo>
                  <a:pt x="27" y="45"/>
                </a:lnTo>
                <a:lnTo>
                  <a:pt x="27" y="43"/>
                </a:lnTo>
                <a:lnTo>
                  <a:pt x="24" y="43"/>
                </a:lnTo>
                <a:lnTo>
                  <a:pt x="24" y="41"/>
                </a:lnTo>
                <a:lnTo>
                  <a:pt x="23" y="41"/>
                </a:lnTo>
                <a:lnTo>
                  <a:pt x="23" y="38"/>
                </a:lnTo>
                <a:lnTo>
                  <a:pt x="21" y="38"/>
                </a:lnTo>
                <a:lnTo>
                  <a:pt x="21" y="34"/>
                </a:lnTo>
                <a:lnTo>
                  <a:pt x="19" y="34"/>
                </a:lnTo>
                <a:lnTo>
                  <a:pt x="19" y="32"/>
                </a:lnTo>
                <a:lnTo>
                  <a:pt x="17" y="32"/>
                </a:lnTo>
                <a:lnTo>
                  <a:pt x="17" y="30"/>
                </a:lnTo>
                <a:lnTo>
                  <a:pt x="16" y="30"/>
                </a:lnTo>
                <a:lnTo>
                  <a:pt x="16" y="28"/>
                </a:lnTo>
                <a:lnTo>
                  <a:pt x="13" y="28"/>
                </a:lnTo>
                <a:lnTo>
                  <a:pt x="13" y="25"/>
                </a:lnTo>
                <a:lnTo>
                  <a:pt x="11" y="25"/>
                </a:lnTo>
                <a:lnTo>
                  <a:pt x="11" y="22"/>
                </a:lnTo>
                <a:lnTo>
                  <a:pt x="10" y="22"/>
                </a:lnTo>
                <a:lnTo>
                  <a:pt x="10" y="19"/>
                </a:lnTo>
                <a:lnTo>
                  <a:pt x="8" y="19"/>
                </a:lnTo>
                <a:lnTo>
                  <a:pt x="8" y="15"/>
                </a:lnTo>
                <a:lnTo>
                  <a:pt x="6" y="15"/>
                </a:lnTo>
                <a:lnTo>
                  <a:pt x="6" y="10"/>
                </a:lnTo>
                <a:lnTo>
                  <a:pt x="4" y="10"/>
                </a:lnTo>
                <a:lnTo>
                  <a:pt x="4" y="5"/>
                </a:lnTo>
                <a:lnTo>
                  <a:pt x="0" y="5"/>
                </a:lnTo>
                <a:lnTo>
                  <a:pt x="0" y="0"/>
                </a:lnTo>
              </a:path>
            </a:pathLst>
          </a:custGeom>
          <a:noFill/>
          <a:ln w="19050">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TextBox 33"/>
          <p:cNvSpPr txBox="1"/>
          <p:nvPr/>
        </p:nvSpPr>
        <p:spPr>
          <a:xfrm rot="16200000">
            <a:off x="69338" y="3109625"/>
            <a:ext cx="2374368" cy="338554"/>
          </a:xfrm>
          <a:prstGeom prst="rect">
            <a:avLst/>
          </a:prstGeom>
          <a:noFill/>
        </p:spPr>
        <p:txBody>
          <a:bodyPr wrap="none" rtlCol="0">
            <a:spAutoFit/>
          </a:bodyPr>
          <a:lstStyle/>
          <a:p>
            <a:pPr algn="ctr"/>
            <a:r>
              <a:rPr lang="en-GB" sz="1600" dirty="0" smtClean="0">
                <a:solidFill>
                  <a:srgbClr val="363636"/>
                </a:solidFill>
              </a:rPr>
              <a:t>Proportion surviving (%)</a:t>
            </a:r>
            <a:endParaRPr lang="en-GB" sz="1600" dirty="0">
              <a:solidFill>
                <a:srgbClr val="363636"/>
              </a:solidFill>
            </a:endParaRPr>
          </a:p>
        </p:txBody>
      </p:sp>
      <p:sp>
        <p:nvSpPr>
          <p:cNvPr id="35" name="TextBox 34"/>
          <p:cNvSpPr txBox="1"/>
          <p:nvPr/>
        </p:nvSpPr>
        <p:spPr>
          <a:xfrm>
            <a:off x="3962308" y="4944029"/>
            <a:ext cx="1501117" cy="338554"/>
          </a:xfrm>
          <a:prstGeom prst="rect">
            <a:avLst/>
          </a:prstGeom>
          <a:noFill/>
        </p:spPr>
        <p:txBody>
          <a:bodyPr wrap="none" rtlCol="0">
            <a:spAutoFit/>
          </a:bodyPr>
          <a:lstStyle/>
          <a:p>
            <a:pPr algn="ctr"/>
            <a:r>
              <a:rPr lang="en-GB" sz="1600" dirty="0" smtClean="0">
                <a:solidFill>
                  <a:srgbClr val="363636"/>
                </a:solidFill>
              </a:rPr>
              <a:t>Time (months)</a:t>
            </a:r>
            <a:endParaRPr lang="en-GB" sz="1600" dirty="0">
              <a:solidFill>
                <a:srgbClr val="363636"/>
              </a:solidFill>
            </a:endParaRPr>
          </a:p>
        </p:txBody>
      </p:sp>
      <p:sp>
        <p:nvSpPr>
          <p:cNvPr id="36" name="TextBox 35"/>
          <p:cNvSpPr txBox="1"/>
          <p:nvPr/>
        </p:nvSpPr>
        <p:spPr>
          <a:xfrm>
            <a:off x="1616203" y="4427744"/>
            <a:ext cx="298479" cy="338554"/>
          </a:xfrm>
          <a:prstGeom prst="rect">
            <a:avLst/>
          </a:prstGeom>
          <a:noFill/>
        </p:spPr>
        <p:txBody>
          <a:bodyPr wrap="none" rtlCol="0">
            <a:spAutoFit/>
          </a:bodyPr>
          <a:lstStyle/>
          <a:p>
            <a:pPr algn="r"/>
            <a:r>
              <a:rPr lang="en-GB" sz="1600" dirty="0" smtClean="0">
                <a:solidFill>
                  <a:srgbClr val="363636"/>
                </a:solidFill>
              </a:rPr>
              <a:t>0</a:t>
            </a:r>
            <a:endParaRPr lang="en-GB" sz="1600" dirty="0">
              <a:solidFill>
                <a:srgbClr val="363636"/>
              </a:solidFill>
            </a:endParaRPr>
          </a:p>
        </p:txBody>
      </p:sp>
      <p:sp>
        <p:nvSpPr>
          <p:cNvPr id="37" name="TextBox 36"/>
          <p:cNvSpPr txBox="1"/>
          <p:nvPr/>
        </p:nvSpPr>
        <p:spPr>
          <a:xfrm>
            <a:off x="1502390" y="3911054"/>
            <a:ext cx="412292" cy="338554"/>
          </a:xfrm>
          <a:prstGeom prst="rect">
            <a:avLst/>
          </a:prstGeom>
          <a:noFill/>
        </p:spPr>
        <p:txBody>
          <a:bodyPr wrap="none" rtlCol="0">
            <a:spAutoFit/>
          </a:bodyPr>
          <a:lstStyle/>
          <a:p>
            <a:pPr algn="r"/>
            <a:r>
              <a:rPr lang="en-GB" sz="1600" dirty="0" smtClean="0">
                <a:solidFill>
                  <a:srgbClr val="363636"/>
                </a:solidFill>
              </a:rPr>
              <a:t>20</a:t>
            </a:r>
            <a:endParaRPr lang="en-GB" sz="1600" dirty="0">
              <a:solidFill>
                <a:srgbClr val="363636"/>
              </a:solidFill>
            </a:endParaRPr>
          </a:p>
        </p:txBody>
      </p:sp>
      <p:sp>
        <p:nvSpPr>
          <p:cNvPr id="38" name="TextBox 37"/>
          <p:cNvSpPr txBox="1"/>
          <p:nvPr/>
        </p:nvSpPr>
        <p:spPr>
          <a:xfrm>
            <a:off x="1502390" y="3387049"/>
            <a:ext cx="412292" cy="338554"/>
          </a:xfrm>
          <a:prstGeom prst="rect">
            <a:avLst/>
          </a:prstGeom>
          <a:noFill/>
        </p:spPr>
        <p:txBody>
          <a:bodyPr wrap="none" rtlCol="0">
            <a:spAutoFit/>
          </a:bodyPr>
          <a:lstStyle/>
          <a:p>
            <a:pPr algn="r"/>
            <a:r>
              <a:rPr lang="en-GB" sz="1600" dirty="0" smtClean="0">
                <a:solidFill>
                  <a:srgbClr val="363636"/>
                </a:solidFill>
              </a:rPr>
              <a:t>40</a:t>
            </a:r>
            <a:endParaRPr lang="en-GB" sz="1600" dirty="0">
              <a:solidFill>
                <a:srgbClr val="363636"/>
              </a:solidFill>
            </a:endParaRPr>
          </a:p>
        </p:txBody>
      </p:sp>
      <p:sp>
        <p:nvSpPr>
          <p:cNvPr id="39" name="TextBox 38"/>
          <p:cNvSpPr txBox="1"/>
          <p:nvPr/>
        </p:nvSpPr>
        <p:spPr>
          <a:xfrm>
            <a:off x="1502390" y="2848414"/>
            <a:ext cx="412292" cy="338554"/>
          </a:xfrm>
          <a:prstGeom prst="rect">
            <a:avLst/>
          </a:prstGeom>
          <a:noFill/>
        </p:spPr>
        <p:txBody>
          <a:bodyPr wrap="none" rtlCol="0">
            <a:spAutoFit/>
          </a:bodyPr>
          <a:lstStyle/>
          <a:p>
            <a:pPr algn="r"/>
            <a:r>
              <a:rPr lang="en-GB" sz="1600" dirty="0" smtClean="0">
                <a:solidFill>
                  <a:srgbClr val="363636"/>
                </a:solidFill>
              </a:rPr>
              <a:t>60</a:t>
            </a:r>
            <a:endParaRPr lang="en-GB" sz="1600" dirty="0">
              <a:solidFill>
                <a:srgbClr val="363636"/>
              </a:solidFill>
            </a:endParaRPr>
          </a:p>
        </p:txBody>
      </p:sp>
      <p:sp>
        <p:nvSpPr>
          <p:cNvPr id="40" name="TextBox 39"/>
          <p:cNvSpPr txBox="1"/>
          <p:nvPr/>
        </p:nvSpPr>
        <p:spPr>
          <a:xfrm>
            <a:off x="1502390" y="2331724"/>
            <a:ext cx="412292" cy="338554"/>
          </a:xfrm>
          <a:prstGeom prst="rect">
            <a:avLst/>
          </a:prstGeom>
          <a:noFill/>
        </p:spPr>
        <p:txBody>
          <a:bodyPr wrap="none" rtlCol="0">
            <a:spAutoFit/>
          </a:bodyPr>
          <a:lstStyle/>
          <a:p>
            <a:pPr algn="r"/>
            <a:r>
              <a:rPr lang="en-GB" sz="1600" dirty="0" smtClean="0">
                <a:solidFill>
                  <a:srgbClr val="363636"/>
                </a:solidFill>
              </a:rPr>
              <a:t>80</a:t>
            </a:r>
            <a:endParaRPr lang="en-GB" sz="1600" dirty="0">
              <a:solidFill>
                <a:srgbClr val="363636"/>
              </a:solidFill>
            </a:endParaRPr>
          </a:p>
        </p:txBody>
      </p:sp>
      <p:sp>
        <p:nvSpPr>
          <p:cNvPr id="41" name="TextBox 40"/>
          <p:cNvSpPr txBox="1"/>
          <p:nvPr/>
        </p:nvSpPr>
        <p:spPr>
          <a:xfrm>
            <a:off x="1388576" y="1800404"/>
            <a:ext cx="526106" cy="338554"/>
          </a:xfrm>
          <a:prstGeom prst="rect">
            <a:avLst/>
          </a:prstGeom>
          <a:noFill/>
        </p:spPr>
        <p:txBody>
          <a:bodyPr wrap="none" rtlCol="0">
            <a:spAutoFit/>
          </a:bodyPr>
          <a:lstStyle/>
          <a:p>
            <a:pPr algn="r"/>
            <a:r>
              <a:rPr lang="en-GB" sz="1600" dirty="0" smtClean="0">
                <a:solidFill>
                  <a:srgbClr val="363636"/>
                </a:solidFill>
              </a:rPr>
              <a:t>100</a:t>
            </a:r>
            <a:endParaRPr lang="en-GB" sz="1600" dirty="0">
              <a:solidFill>
                <a:srgbClr val="363636"/>
              </a:solidFill>
            </a:endParaRPr>
          </a:p>
        </p:txBody>
      </p:sp>
      <p:sp>
        <p:nvSpPr>
          <p:cNvPr id="42" name="TextBox 41"/>
          <p:cNvSpPr txBox="1"/>
          <p:nvPr/>
        </p:nvSpPr>
        <p:spPr>
          <a:xfrm>
            <a:off x="1853982" y="4636655"/>
            <a:ext cx="298479" cy="338554"/>
          </a:xfrm>
          <a:prstGeom prst="rect">
            <a:avLst/>
          </a:prstGeom>
          <a:noFill/>
        </p:spPr>
        <p:txBody>
          <a:bodyPr wrap="none" rtlCol="0">
            <a:spAutoFit/>
          </a:bodyPr>
          <a:lstStyle/>
          <a:p>
            <a:pPr algn="ctr"/>
            <a:r>
              <a:rPr lang="en-GB" sz="1600" dirty="0" smtClean="0">
                <a:solidFill>
                  <a:srgbClr val="363636"/>
                </a:solidFill>
              </a:rPr>
              <a:t>0</a:t>
            </a:r>
            <a:endParaRPr lang="en-GB" sz="1600" dirty="0">
              <a:solidFill>
                <a:srgbClr val="363636"/>
              </a:solidFill>
            </a:endParaRPr>
          </a:p>
        </p:txBody>
      </p:sp>
      <p:sp>
        <p:nvSpPr>
          <p:cNvPr id="43" name="TextBox 42"/>
          <p:cNvSpPr txBox="1"/>
          <p:nvPr/>
        </p:nvSpPr>
        <p:spPr>
          <a:xfrm>
            <a:off x="2387167" y="4636655"/>
            <a:ext cx="412293" cy="338554"/>
          </a:xfrm>
          <a:prstGeom prst="rect">
            <a:avLst/>
          </a:prstGeom>
          <a:noFill/>
        </p:spPr>
        <p:txBody>
          <a:bodyPr wrap="none" rtlCol="0">
            <a:spAutoFit/>
          </a:bodyPr>
          <a:lstStyle/>
          <a:p>
            <a:pPr algn="ctr"/>
            <a:r>
              <a:rPr lang="en-GB" sz="1600" dirty="0" smtClean="0">
                <a:solidFill>
                  <a:srgbClr val="363636"/>
                </a:solidFill>
              </a:rPr>
              <a:t>12</a:t>
            </a:r>
            <a:endParaRPr lang="en-GB" sz="1600" dirty="0">
              <a:solidFill>
                <a:srgbClr val="363636"/>
              </a:solidFill>
            </a:endParaRPr>
          </a:p>
        </p:txBody>
      </p:sp>
      <p:sp>
        <p:nvSpPr>
          <p:cNvPr id="44" name="TextBox 43"/>
          <p:cNvSpPr txBox="1"/>
          <p:nvPr/>
        </p:nvSpPr>
        <p:spPr>
          <a:xfrm>
            <a:off x="2977259" y="4636655"/>
            <a:ext cx="412293" cy="338554"/>
          </a:xfrm>
          <a:prstGeom prst="rect">
            <a:avLst/>
          </a:prstGeom>
          <a:noFill/>
        </p:spPr>
        <p:txBody>
          <a:bodyPr wrap="none" rtlCol="0">
            <a:spAutoFit/>
          </a:bodyPr>
          <a:lstStyle/>
          <a:p>
            <a:pPr algn="ctr"/>
            <a:r>
              <a:rPr lang="en-GB" sz="1600" dirty="0" smtClean="0">
                <a:solidFill>
                  <a:srgbClr val="363636"/>
                </a:solidFill>
              </a:rPr>
              <a:t>24</a:t>
            </a:r>
            <a:endParaRPr lang="en-GB" sz="1600" dirty="0">
              <a:solidFill>
                <a:srgbClr val="363636"/>
              </a:solidFill>
            </a:endParaRPr>
          </a:p>
        </p:txBody>
      </p:sp>
      <p:sp>
        <p:nvSpPr>
          <p:cNvPr id="45" name="TextBox 44"/>
          <p:cNvSpPr txBox="1"/>
          <p:nvPr/>
        </p:nvSpPr>
        <p:spPr>
          <a:xfrm>
            <a:off x="3603926" y="4636655"/>
            <a:ext cx="412293" cy="338554"/>
          </a:xfrm>
          <a:prstGeom prst="rect">
            <a:avLst/>
          </a:prstGeom>
          <a:noFill/>
        </p:spPr>
        <p:txBody>
          <a:bodyPr wrap="none" rtlCol="0">
            <a:spAutoFit/>
          </a:bodyPr>
          <a:lstStyle/>
          <a:p>
            <a:pPr algn="ctr"/>
            <a:r>
              <a:rPr lang="en-GB" sz="1600" dirty="0" smtClean="0">
                <a:solidFill>
                  <a:srgbClr val="363636"/>
                </a:solidFill>
              </a:rPr>
              <a:t>36</a:t>
            </a:r>
            <a:endParaRPr lang="en-GB" sz="1600" dirty="0">
              <a:solidFill>
                <a:srgbClr val="363636"/>
              </a:solidFill>
            </a:endParaRPr>
          </a:p>
        </p:txBody>
      </p:sp>
      <p:sp>
        <p:nvSpPr>
          <p:cNvPr id="46" name="TextBox 45"/>
          <p:cNvSpPr txBox="1"/>
          <p:nvPr/>
        </p:nvSpPr>
        <p:spPr>
          <a:xfrm>
            <a:off x="4201333" y="4636655"/>
            <a:ext cx="412293" cy="338554"/>
          </a:xfrm>
          <a:prstGeom prst="rect">
            <a:avLst/>
          </a:prstGeom>
          <a:noFill/>
        </p:spPr>
        <p:txBody>
          <a:bodyPr wrap="none" rtlCol="0">
            <a:spAutoFit/>
          </a:bodyPr>
          <a:lstStyle/>
          <a:p>
            <a:pPr algn="ctr"/>
            <a:r>
              <a:rPr lang="en-GB" sz="1600" dirty="0" smtClean="0">
                <a:solidFill>
                  <a:srgbClr val="363636"/>
                </a:solidFill>
              </a:rPr>
              <a:t>48</a:t>
            </a:r>
            <a:endParaRPr lang="en-GB" sz="1600" dirty="0">
              <a:solidFill>
                <a:srgbClr val="363636"/>
              </a:solidFill>
            </a:endParaRPr>
          </a:p>
        </p:txBody>
      </p:sp>
      <p:sp>
        <p:nvSpPr>
          <p:cNvPr id="47" name="TextBox 46"/>
          <p:cNvSpPr txBox="1"/>
          <p:nvPr/>
        </p:nvSpPr>
        <p:spPr>
          <a:xfrm>
            <a:off x="4813370" y="4636655"/>
            <a:ext cx="412293" cy="338554"/>
          </a:xfrm>
          <a:prstGeom prst="rect">
            <a:avLst/>
          </a:prstGeom>
          <a:noFill/>
        </p:spPr>
        <p:txBody>
          <a:bodyPr wrap="none" rtlCol="0">
            <a:spAutoFit/>
          </a:bodyPr>
          <a:lstStyle/>
          <a:p>
            <a:pPr algn="ctr"/>
            <a:r>
              <a:rPr lang="en-GB" sz="1600" dirty="0" smtClean="0">
                <a:solidFill>
                  <a:srgbClr val="363636"/>
                </a:solidFill>
              </a:rPr>
              <a:t>60</a:t>
            </a:r>
            <a:endParaRPr lang="en-GB" sz="1600" dirty="0">
              <a:solidFill>
                <a:srgbClr val="363636"/>
              </a:solidFill>
            </a:endParaRPr>
          </a:p>
        </p:txBody>
      </p:sp>
      <p:sp>
        <p:nvSpPr>
          <p:cNvPr id="48" name="TextBox 47"/>
          <p:cNvSpPr txBox="1"/>
          <p:nvPr/>
        </p:nvSpPr>
        <p:spPr>
          <a:xfrm>
            <a:off x="5403462" y="4636655"/>
            <a:ext cx="412293" cy="338554"/>
          </a:xfrm>
          <a:prstGeom prst="rect">
            <a:avLst/>
          </a:prstGeom>
          <a:noFill/>
        </p:spPr>
        <p:txBody>
          <a:bodyPr wrap="none" rtlCol="0">
            <a:spAutoFit/>
          </a:bodyPr>
          <a:lstStyle/>
          <a:p>
            <a:pPr algn="ctr"/>
            <a:r>
              <a:rPr lang="en-GB" sz="1600" dirty="0" smtClean="0">
                <a:solidFill>
                  <a:srgbClr val="363636"/>
                </a:solidFill>
              </a:rPr>
              <a:t>72</a:t>
            </a:r>
            <a:endParaRPr lang="en-GB" sz="1600" dirty="0">
              <a:solidFill>
                <a:srgbClr val="363636"/>
              </a:solidFill>
            </a:endParaRPr>
          </a:p>
        </p:txBody>
      </p:sp>
      <p:sp>
        <p:nvSpPr>
          <p:cNvPr id="49" name="TextBox 48"/>
          <p:cNvSpPr txBox="1"/>
          <p:nvPr/>
        </p:nvSpPr>
        <p:spPr>
          <a:xfrm>
            <a:off x="6022814" y="4636655"/>
            <a:ext cx="412293" cy="338554"/>
          </a:xfrm>
          <a:prstGeom prst="rect">
            <a:avLst/>
          </a:prstGeom>
          <a:noFill/>
        </p:spPr>
        <p:txBody>
          <a:bodyPr wrap="none" rtlCol="0">
            <a:spAutoFit/>
          </a:bodyPr>
          <a:lstStyle/>
          <a:p>
            <a:pPr algn="ctr"/>
            <a:r>
              <a:rPr lang="en-GB" sz="1600" dirty="0" smtClean="0">
                <a:solidFill>
                  <a:srgbClr val="363636"/>
                </a:solidFill>
              </a:rPr>
              <a:t>84</a:t>
            </a:r>
            <a:endParaRPr lang="en-GB" sz="1600" dirty="0">
              <a:solidFill>
                <a:srgbClr val="363636"/>
              </a:solidFill>
            </a:endParaRPr>
          </a:p>
        </p:txBody>
      </p:sp>
      <p:sp>
        <p:nvSpPr>
          <p:cNvPr id="50" name="TextBox 49"/>
          <p:cNvSpPr txBox="1"/>
          <p:nvPr/>
        </p:nvSpPr>
        <p:spPr>
          <a:xfrm>
            <a:off x="6620221" y="4636655"/>
            <a:ext cx="412293" cy="338554"/>
          </a:xfrm>
          <a:prstGeom prst="rect">
            <a:avLst/>
          </a:prstGeom>
          <a:noFill/>
        </p:spPr>
        <p:txBody>
          <a:bodyPr wrap="none" rtlCol="0">
            <a:spAutoFit/>
          </a:bodyPr>
          <a:lstStyle/>
          <a:p>
            <a:pPr algn="ctr"/>
            <a:r>
              <a:rPr lang="en-GB" sz="1600" dirty="0" smtClean="0">
                <a:solidFill>
                  <a:srgbClr val="363636"/>
                </a:solidFill>
              </a:rPr>
              <a:t>96</a:t>
            </a:r>
            <a:endParaRPr lang="en-GB" sz="1600" dirty="0">
              <a:solidFill>
                <a:srgbClr val="363636"/>
              </a:solidFill>
            </a:endParaRPr>
          </a:p>
        </p:txBody>
      </p:sp>
      <p:sp>
        <p:nvSpPr>
          <p:cNvPr id="51" name="TextBox 50"/>
          <p:cNvSpPr txBox="1"/>
          <p:nvPr/>
        </p:nvSpPr>
        <p:spPr>
          <a:xfrm>
            <a:off x="7168037" y="4636655"/>
            <a:ext cx="526106" cy="338554"/>
          </a:xfrm>
          <a:prstGeom prst="rect">
            <a:avLst/>
          </a:prstGeom>
          <a:noFill/>
        </p:spPr>
        <p:txBody>
          <a:bodyPr wrap="none" rtlCol="0">
            <a:spAutoFit/>
          </a:bodyPr>
          <a:lstStyle/>
          <a:p>
            <a:pPr algn="ctr"/>
            <a:r>
              <a:rPr lang="en-GB" sz="1600" dirty="0" smtClean="0">
                <a:solidFill>
                  <a:srgbClr val="363636"/>
                </a:solidFill>
              </a:rPr>
              <a:t>108</a:t>
            </a:r>
            <a:endParaRPr lang="en-GB" sz="1600" dirty="0">
              <a:solidFill>
                <a:srgbClr val="363636"/>
              </a:solidFill>
            </a:endParaRPr>
          </a:p>
        </p:txBody>
      </p:sp>
      <p:cxnSp>
        <p:nvCxnSpPr>
          <p:cNvPr id="52" name="Straight Connector 51"/>
          <p:cNvCxnSpPr/>
          <p:nvPr/>
        </p:nvCxnSpPr>
        <p:spPr>
          <a:xfrm>
            <a:off x="3918716" y="2357480"/>
            <a:ext cx="597407"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3" name="Straight Connector 52"/>
          <p:cNvCxnSpPr/>
          <p:nvPr/>
        </p:nvCxnSpPr>
        <p:spPr>
          <a:xfrm>
            <a:off x="3918716" y="2612327"/>
            <a:ext cx="597407" cy="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4" name="Straight Connector 53"/>
          <p:cNvCxnSpPr/>
          <p:nvPr/>
        </p:nvCxnSpPr>
        <p:spPr>
          <a:xfrm>
            <a:off x="3918716" y="2854853"/>
            <a:ext cx="597407" cy="0"/>
          </a:xfrm>
          <a:prstGeom prst="line">
            <a:avLst/>
          </a:prstGeom>
          <a:noFill/>
          <a:ln w="19050">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cxnSp>
      <p:sp>
        <p:nvSpPr>
          <p:cNvPr id="55" name="TextBox 54"/>
          <p:cNvSpPr txBox="1"/>
          <p:nvPr/>
        </p:nvSpPr>
        <p:spPr>
          <a:xfrm>
            <a:off x="4563655" y="2186694"/>
            <a:ext cx="891591" cy="830997"/>
          </a:xfrm>
          <a:prstGeom prst="rect">
            <a:avLst/>
          </a:prstGeom>
          <a:noFill/>
        </p:spPr>
        <p:txBody>
          <a:bodyPr wrap="none" rtlCol="0">
            <a:spAutoFit/>
          </a:bodyPr>
          <a:lstStyle/>
          <a:p>
            <a:r>
              <a:rPr lang="en-GB" sz="1600" dirty="0" smtClean="0">
                <a:solidFill>
                  <a:srgbClr val="363636"/>
                </a:solidFill>
              </a:rPr>
              <a:t>Left</a:t>
            </a:r>
          </a:p>
          <a:p>
            <a:r>
              <a:rPr lang="en-GB" sz="1600" dirty="0" smtClean="0">
                <a:solidFill>
                  <a:srgbClr val="363636"/>
                </a:solidFill>
              </a:rPr>
              <a:t>Right</a:t>
            </a:r>
          </a:p>
          <a:p>
            <a:r>
              <a:rPr lang="en-GB" sz="1600" dirty="0" smtClean="0">
                <a:solidFill>
                  <a:srgbClr val="363636"/>
                </a:solidFill>
              </a:rPr>
              <a:t>Rectum</a:t>
            </a:r>
            <a:endParaRPr lang="en-GB" sz="1600" dirty="0">
              <a:solidFill>
                <a:srgbClr val="363636"/>
              </a:solidFill>
            </a:endParaRPr>
          </a:p>
        </p:txBody>
      </p:sp>
      <p:sp>
        <p:nvSpPr>
          <p:cNvPr id="56" name="TextBox 55"/>
          <p:cNvSpPr txBox="1"/>
          <p:nvPr/>
        </p:nvSpPr>
        <p:spPr>
          <a:xfrm>
            <a:off x="3474559" y="3284523"/>
            <a:ext cx="3894016" cy="276999"/>
          </a:xfrm>
          <a:prstGeom prst="rect">
            <a:avLst/>
          </a:prstGeom>
          <a:noFill/>
        </p:spPr>
        <p:txBody>
          <a:bodyPr wrap="none" rtlCol="0">
            <a:spAutoFit/>
          </a:bodyPr>
          <a:lstStyle/>
          <a:p>
            <a:pPr algn="ctr"/>
            <a:r>
              <a:rPr lang="en-GB" sz="1200" dirty="0" smtClean="0">
                <a:solidFill>
                  <a:srgbClr val="363636"/>
                </a:solidFill>
              </a:rPr>
              <a:t>Median OS: Right 9.8 </a:t>
            </a:r>
            <a:r>
              <a:rPr lang="en-GB" sz="1200" dirty="0" err="1" smtClean="0">
                <a:solidFill>
                  <a:srgbClr val="363636"/>
                </a:solidFill>
              </a:rPr>
              <a:t>mo</a:t>
            </a:r>
            <a:r>
              <a:rPr lang="en-GB" sz="1200" dirty="0" smtClean="0">
                <a:solidFill>
                  <a:srgbClr val="363636"/>
                </a:solidFill>
              </a:rPr>
              <a:t>; Left: 19.2 </a:t>
            </a:r>
            <a:r>
              <a:rPr lang="en-GB" sz="1200" dirty="0" err="1" smtClean="0">
                <a:solidFill>
                  <a:srgbClr val="363636"/>
                </a:solidFill>
              </a:rPr>
              <a:t>mo</a:t>
            </a:r>
            <a:r>
              <a:rPr lang="en-GB" sz="1200" dirty="0" smtClean="0">
                <a:solidFill>
                  <a:srgbClr val="363636"/>
                </a:solidFill>
              </a:rPr>
              <a:t>; Rec: 17.8 </a:t>
            </a:r>
            <a:r>
              <a:rPr lang="en-GB" sz="1200" dirty="0" err="1" smtClean="0">
                <a:solidFill>
                  <a:srgbClr val="363636"/>
                </a:solidFill>
              </a:rPr>
              <a:t>mo</a:t>
            </a:r>
            <a:endParaRPr lang="en-GB" sz="1200" dirty="0">
              <a:solidFill>
                <a:srgbClr val="363636"/>
              </a:solidFill>
            </a:endParaRPr>
          </a:p>
        </p:txBody>
      </p:sp>
    </p:spTree>
    <p:custDataLst>
      <p:tags r:id="rId1"/>
    </p:custDataLst>
    <p:extLst>
      <p:ext uri="{BB962C8B-B14F-4D97-AF65-F5344CB8AC3E}">
        <p14:creationId xmlns:p14="http://schemas.microsoft.com/office/powerpoint/2010/main" val="39507203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3503: Maintenance strategy with </a:t>
            </a:r>
            <a:r>
              <a:rPr lang="en-GB" sz="1600" dirty="0" err="1" smtClean="0"/>
              <a:t>fluoropyrimidines</a:t>
            </a:r>
            <a:r>
              <a:rPr lang="en-GB" sz="1600" dirty="0" smtClean="0"/>
              <a:t> (FP) plus Bevacizumab (Bev), Bev alone, or no treatment, following a standard combination of FP, oxaliplatin (Ox), and Bev as first-line treatment for patients with metastatic colorectal cancer (</a:t>
            </a:r>
            <a:r>
              <a:rPr lang="en-GB" sz="1600" dirty="0" err="1" smtClean="0"/>
              <a:t>mCRC</a:t>
            </a:r>
            <a:r>
              <a:rPr lang="en-GB" sz="1600" dirty="0" smtClean="0"/>
              <a:t>): A phase III non-inferiority trial (AIO KRK 0207) – Arnold D et al</a:t>
            </a:r>
            <a:endParaRPr lang="en-GB" sz="1600" dirty="0"/>
          </a:p>
        </p:txBody>
      </p:sp>
      <p:sp>
        <p:nvSpPr>
          <p:cNvPr id="5123" name="Rectangle 3"/>
          <p:cNvSpPr>
            <a:spLocks noGrp="1" noChangeArrowheads="1"/>
          </p:cNvSpPr>
          <p:nvPr>
            <p:ph type="body" idx="1"/>
          </p:nvPr>
        </p:nvSpPr>
        <p:spPr/>
        <p:txBody>
          <a:bodyPr/>
          <a:lstStyle/>
          <a:p>
            <a:r>
              <a:rPr lang="en-GB" sz="1800" b="1" dirty="0"/>
              <a:t>Study </a:t>
            </a:r>
            <a:r>
              <a:rPr lang="en-GB" sz="1800" b="1" dirty="0" smtClean="0"/>
              <a:t>objective</a:t>
            </a:r>
          </a:p>
          <a:p>
            <a:pPr lvl="1"/>
            <a:r>
              <a:rPr lang="en-GB" sz="1800" dirty="0" smtClean="0"/>
              <a:t>To investigate the optimal maintenance strategy in patients with </a:t>
            </a:r>
            <a:r>
              <a:rPr lang="en-GB" sz="1800" dirty="0" err="1" smtClean="0"/>
              <a:t>mCRC</a:t>
            </a:r>
            <a:r>
              <a:rPr lang="en-GB" sz="1800" dirty="0" smtClean="0"/>
              <a:t> following first-line combination CT</a:t>
            </a:r>
            <a:endParaRPr lang="en-GB" sz="1800" dirty="0"/>
          </a:p>
        </p:txBody>
      </p:sp>
      <p:sp>
        <p:nvSpPr>
          <p:cNvPr id="5124" name="Text Box 4"/>
          <p:cNvSpPr txBox="1">
            <a:spLocks noChangeArrowheads="1"/>
          </p:cNvSpPr>
          <p:nvPr/>
        </p:nvSpPr>
        <p:spPr bwMode="auto">
          <a:xfrm>
            <a:off x="5100176" y="6474897"/>
            <a:ext cx="3823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Arnold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3503) </a:t>
            </a:r>
            <a:endParaRPr lang="en-GB" sz="1200" dirty="0">
              <a:solidFill>
                <a:srgbClr val="363636"/>
              </a:solidFill>
            </a:endParaRPr>
          </a:p>
        </p:txBody>
      </p:sp>
      <p:sp>
        <p:nvSpPr>
          <p:cNvPr id="5" name="Rectangle 9"/>
          <p:cNvSpPr txBox="1">
            <a:spLocks noChangeArrowheads="1"/>
          </p:cNvSpPr>
          <p:nvPr/>
        </p:nvSpPr>
        <p:spPr bwMode="auto">
          <a:xfrm>
            <a:off x="228600" y="5598595"/>
            <a:ext cx="2367116" cy="82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dirty="0" smtClean="0">
                <a:solidFill>
                  <a:srgbClr val="363636"/>
                </a:solidFill>
              </a:rPr>
              <a:t>Primary endpoint</a:t>
            </a:r>
          </a:p>
          <a:p>
            <a:pPr>
              <a:buClr>
                <a:srgbClr val="043882"/>
              </a:buClr>
            </a:pPr>
            <a:r>
              <a:rPr lang="en-GB" sz="1600" dirty="0" smtClean="0">
                <a:solidFill>
                  <a:srgbClr val="363636"/>
                </a:solidFill>
              </a:rPr>
              <a:t>TFS</a:t>
            </a:r>
          </a:p>
        </p:txBody>
      </p:sp>
      <p:sp>
        <p:nvSpPr>
          <p:cNvPr id="6" name="Content Placeholder 26"/>
          <p:cNvSpPr txBox="1">
            <a:spLocks/>
          </p:cNvSpPr>
          <p:nvPr/>
        </p:nvSpPr>
        <p:spPr>
          <a:xfrm>
            <a:off x="2023754" y="5598594"/>
            <a:ext cx="3269022" cy="823614"/>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dirty="0" smtClean="0">
                <a:solidFill>
                  <a:srgbClr val="363636"/>
                </a:solidFill>
              </a:rPr>
              <a:t>Secondary endpoints</a:t>
            </a:r>
          </a:p>
          <a:p>
            <a:pPr>
              <a:buClr>
                <a:srgbClr val="043882"/>
              </a:buClr>
            </a:pPr>
            <a:r>
              <a:rPr lang="en-GB" sz="1600" dirty="0" smtClean="0">
                <a:solidFill>
                  <a:srgbClr val="363636"/>
                </a:solidFill>
              </a:rPr>
              <a:t>PFS1, OS and toxicity</a:t>
            </a:r>
          </a:p>
        </p:txBody>
      </p:sp>
      <p:sp>
        <p:nvSpPr>
          <p:cNvPr id="7" name="Content Placeholder 26"/>
          <p:cNvSpPr txBox="1">
            <a:spLocks/>
          </p:cNvSpPr>
          <p:nvPr/>
        </p:nvSpPr>
        <p:spPr bwMode="auto">
          <a:xfrm>
            <a:off x="4720815" y="5611857"/>
            <a:ext cx="4423187" cy="892175"/>
          </a:xfrm>
          <a:prstGeom prst="rect">
            <a:avLst/>
          </a:prstGeom>
          <a:noFill/>
          <a:ln w="9525">
            <a:noFill/>
            <a:miter lim="800000"/>
            <a:headEnd/>
            <a:tailEnd/>
          </a:ln>
        </p:spPr>
        <p:txBody>
          <a:bodyPr lIns="0" rIns="0"/>
          <a:lstStyle/>
          <a:p>
            <a:pPr marL="190500" indent="-190500">
              <a:spcBef>
                <a:spcPts val="0"/>
              </a:spcBef>
              <a:spcAft>
                <a:spcPts val="400"/>
              </a:spcAft>
              <a:defRPr/>
            </a:pPr>
            <a:r>
              <a:rPr lang="en-GB" sz="16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600" dirty="0" smtClean="0">
                <a:solidFill>
                  <a:srgbClr val="363636"/>
                </a:solidFill>
                <a:latin typeface="Arial"/>
              </a:rPr>
              <a:t>Adjuvant treatment, CR/PR </a:t>
            </a:r>
            <a:r>
              <a:rPr lang="en-GB" sz="1600" dirty="0" err="1" smtClean="0">
                <a:solidFill>
                  <a:srgbClr val="363636"/>
                </a:solidFill>
                <a:latin typeface="Arial"/>
              </a:rPr>
              <a:t>vs</a:t>
            </a:r>
            <a:r>
              <a:rPr lang="en-GB" sz="1600" dirty="0" smtClean="0">
                <a:solidFill>
                  <a:srgbClr val="363636"/>
                </a:solidFill>
                <a:latin typeface="Arial"/>
              </a:rPr>
              <a:t> SD, ECOG PS</a:t>
            </a:r>
            <a:endParaRPr lang="en-GB" sz="1600" dirty="0">
              <a:solidFill>
                <a:srgbClr val="363636"/>
              </a:solidFill>
              <a:latin typeface="Arial"/>
            </a:endParaRPr>
          </a:p>
        </p:txBody>
      </p:sp>
      <p:sp>
        <p:nvSpPr>
          <p:cNvPr id="8" name="AutoShape 8"/>
          <p:cNvSpPr>
            <a:spLocks noChangeArrowheads="1"/>
          </p:cNvSpPr>
          <p:nvPr/>
        </p:nvSpPr>
        <p:spPr bwMode="auto">
          <a:xfrm>
            <a:off x="4303390" y="3156694"/>
            <a:ext cx="2128198" cy="820737"/>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en-GB" altLang="zh-CN" sz="1600" dirty="0" err="1" smtClean="0">
                <a:solidFill>
                  <a:srgbClr val="363636"/>
                </a:solidFill>
                <a:ea typeface="SimSun" pitchFamily="2" charset="-122"/>
              </a:rPr>
              <a:t>Bevacizumab</a:t>
            </a:r>
            <a:r>
              <a:rPr lang="en-GB" altLang="zh-CN" sz="1600" dirty="0" smtClean="0">
                <a:solidFill>
                  <a:srgbClr val="363636"/>
                </a:solidFill>
                <a:ea typeface="SimSun" pitchFamily="2" charset="-122"/>
              </a:rPr>
              <a:t> alone</a:t>
            </a:r>
          </a:p>
          <a:p>
            <a:pPr algn="ctr" defTabSz="892175" eaLnBrk="0" hangingPunct="0"/>
            <a:r>
              <a:rPr lang="en-GB" altLang="zh-CN" sz="1600" dirty="0" smtClean="0">
                <a:solidFill>
                  <a:srgbClr val="363636"/>
                </a:solidFill>
                <a:ea typeface="SimSun" pitchFamily="2" charset="-122"/>
              </a:rPr>
              <a:t>(n=156)</a:t>
            </a:r>
          </a:p>
        </p:txBody>
      </p:sp>
      <p:cxnSp>
        <p:nvCxnSpPr>
          <p:cNvPr id="9" name="Straight Arrow Connector 8"/>
          <p:cNvCxnSpPr/>
          <p:nvPr/>
        </p:nvCxnSpPr>
        <p:spPr bwMode="auto">
          <a:xfrm>
            <a:off x="3967692" y="3561529"/>
            <a:ext cx="343049" cy="849"/>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0" name="Oval 14"/>
          <p:cNvSpPr>
            <a:spLocks noChangeArrowheads="1"/>
          </p:cNvSpPr>
          <p:nvPr/>
        </p:nvSpPr>
        <p:spPr bwMode="auto">
          <a:xfrm>
            <a:off x="3392807" y="3278136"/>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11" name="AutoShape 15"/>
          <p:cNvCxnSpPr>
            <a:cxnSpLocks noChangeShapeType="1"/>
            <a:stCxn id="10" idx="0"/>
          </p:cNvCxnSpPr>
          <p:nvPr/>
        </p:nvCxnSpPr>
        <p:spPr bwMode="auto">
          <a:xfrm rot="5400000" flipH="1" flipV="1">
            <a:off x="3687459" y="2649016"/>
            <a:ext cx="626267" cy="631975"/>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p:cNvCxnSpPr>
          <p:nvPr/>
        </p:nvCxnSpPr>
        <p:spPr bwMode="auto">
          <a:xfrm rot="16200000" flipH="1">
            <a:off x="3690633" y="3856307"/>
            <a:ext cx="619919" cy="631975"/>
          </a:xfrm>
          <a:prstGeom prst="bentConnector2">
            <a:avLst/>
          </a:prstGeom>
          <a:noFill/>
          <a:ln w="38100">
            <a:solidFill>
              <a:schemeClr val="bg1"/>
            </a:solidFill>
            <a:miter lim="800000"/>
            <a:headEnd/>
            <a:tailEnd type="triangle" w="med" len="med"/>
          </a:ln>
        </p:spPr>
      </p:cxnSp>
      <p:sp>
        <p:nvSpPr>
          <p:cNvPr id="13" name="AutoShape 12"/>
          <p:cNvSpPr>
            <a:spLocks noChangeArrowheads="1"/>
          </p:cNvSpPr>
          <p:nvPr/>
        </p:nvSpPr>
        <p:spPr bwMode="auto">
          <a:xfrm>
            <a:off x="4316581" y="4071887"/>
            <a:ext cx="2126942"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363636"/>
                </a:solidFill>
                <a:ea typeface="SimSun" pitchFamily="2" charset="-122"/>
              </a:rPr>
              <a:t>No maintenance</a:t>
            </a:r>
          </a:p>
          <a:p>
            <a:pPr algn="ctr" defTabSz="892175" eaLnBrk="0" hangingPunct="0"/>
            <a:r>
              <a:rPr lang="en-GB" altLang="zh-CN" sz="1600" dirty="0" smtClean="0">
                <a:solidFill>
                  <a:srgbClr val="363636"/>
                </a:solidFill>
                <a:ea typeface="SimSun" pitchFamily="2" charset="-122"/>
              </a:rPr>
              <a:t>(n=158)</a:t>
            </a:r>
          </a:p>
        </p:txBody>
      </p:sp>
      <p:sp>
        <p:nvSpPr>
          <p:cNvPr id="14" name="AutoShape 8"/>
          <p:cNvSpPr>
            <a:spLocks noChangeArrowheads="1"/>
          </p:cNvSpPr>
          <p:nvPr/>
        </p:nvSpPr>
        <p:spPr bwMode="auto">
          <a:xfrm>
            <a:off x="4316580" y="2241500"/>
            <a:ext cx="2128198"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err="1" smtClean="0">
                <a:solidFill>
                  <a:srgbClr val="FFFFFF"/>
                </a:solidFill>
                <a:ea typeface="SimSun" pitchFamily="2" charset="-122"/>
              </a:rPr>
              <a:t>FP+bevacizumab</a:t>
            </a:r>
            <a:endParaRPr lang="en-GB" altLang="zh-CN" sz="1600" dirty="0" smtClean="0">
              <a:solidFill>
                <a:srgbClr val="FFFFFF"/>
              </a:solidFill>
              <a:ea typeface="SimSun" pitchFamily="2" charset="-122"/>
            </a:endParaRPr>
          </a:p>
          <a:p>
            <a:pPr algn="ctr" defTabSz="892175" eaLnBrk="0" hangingPunct="0"/>
            <a:r>
              <a:rPr lang="en-GB" altLang="zh-CN" sz="1600" dirty="0" smtClean="0">
                <a:solidFill>
                  <a:srgbClr val="FFFFFF"/>
                </a:solidFill>
                <a:ea typeface="SimSun" pitchFamily="2" charset="-122"/>
              </a:rPr>
              <a:t>(n=159)</a:t>
            </a:r>
          </a:p>
        </p:txBody>
      </p:sp>
      <p:cxnSp>
        <p:nvCxnSpPr>
          <p:cNvPr id="15" name="AutoShape 19"/>
          <p:cNvCxnSpPr>
            <a:cxnSpLocks noChangeShapeType="1"/>
            <a:endCxn id="10" idx="2"/>
          </p:cNvCxnSpPr>
          <p:nvPr/>
        </p:nvCxnSpPr>
        <p:spPr bwMode="auto">
          <a:xfrm>
            <a:off x="3136084" y="3570236"/>
            <a:ext cx="256723" cy="0"/>
          </a:xfrm>
          <a:prstGeom prst="straightConnector1">
            <a:avLst/>
          </a:prstGeom>
          <a:noFill/>
          <a:ln w="38100">
            <a:solidFill>
              <a:schemeClr val="bg1"/>
            </a:solidFill>
            <a:round/>
            <a:headEnd/>
            <a:tailEnd type="triangle" w="med" len="med"/>
          </a:ln>
        </p:spPr>
      </p:cxnSp>
      <p:sp>
        <p:nvSpPr>
          <p:cNvPr id="16" name="AutoShape 9"/>
          <p:cNvSpPr>
            <a:spLocks noChangeArrowheads="1"/>
          </p:cNvSpPr>
          <p:nvPr/>
        </p:nvSpPr>
        <p:spPr bwMode="auto">
          <a:xfrm>
            <a:off x="87084" y="2639050"/>
            <a:ext cx="3113314" cy="187518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err="1" smtClean="0">
                <a:solidFill>
                  <a:srgbClr val="FFFFFF"/>
                </a:solidFill>
                <a:ea typeface="SimSun" pitchFamily="2" charset="-122"/>
              </a:rPr>
              <a:t>mCRC</a:t>
            </a:r>
            <a:endParaRPr lang="en-GB" altLang="zh-CN" sz="16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First-line </a:t>
            </a:r>
            <a:r>
              <a:rPr lang="en-GB" altLang="zh-CN" sz="1600" dirty="0">
                <a:solidFill>
                  <a:srgbClr val="FFFFFF"/>
                </a:solidFill>
                <a:ea typeface="SimSun" pitchFamily="2" charset="-122"/>
              </a:rPr>
              <a:t>standard </a:t>
            </a:r>
            <a:r>
              <a:rPr lang="en-GB" altLang="zh-CN" sz="1600" dirty="0" smtClean="0">
                <a:solidFill>
                  <a:srgbClr val="FFFFFF"/>
                </a:solidFill>
                <a:ea typeface="SimSun" pitchFamily="2" charset="-122"/>
              </a:rPr>
              <a:t>treatment </a:t>
            </a:r>
            <a:r>
              <a:rPr lang="en-GB" altLang="zh-CN" sz="1600" dirty="0" err="1" smtClean="0">
                <a:solidFill>
                  <a:srgbClr val="FFFFFF"/>
                </a:solidFill>
                <a:ea typeface="SimSun" pitchFamily="2" charset="-122"/>
              </a:rPr>
              <a:t>FP+oxaliplatin</a:t>
            </a:r>
            <a:r>
              <a:rPr lang="en-GB" altLang="zh-CN" sz="1600" dirty="0" err="1">
                <a:solidFill>
                  <a:srgbClr val="FFFFFF"/>
                </a:solidFill>
                <a:ea typeface="SimSun" pitchFamily="2" charset="-122"/>
              </a:rPr>
              <a:t>+</a:t>
            </a:r>
            <a:r>
              <a:rPr lang="en-GB" altLang="zh-CN" sz="1600" dirty="0" err="1" smtClean="0">
                <a:solidFill>
                  <a:srgbClr val="FFFFFF"/>
                </a:solidFill>
                <a:ea typeface="SimSun" pitchFamily="2" charset="-122"/>
              </a:rPr>
              <a:t>bevacizumab</a:t>
            </a:r>
            <a:r>
              <a:rPr lang="en-GB" altLang="zh-CN" sz="1600" dirty="0" smtClean="0">
                <a:solidFill>
                  <a:srgbClr val="FFFFFF"/>
                </a:solidFill>
                <a:ea typeface="SimSun" pitchFamily="2" charset="-122"/>
              </a:rPr>
              <a:t> for 24 weeks</a:t>
            </a: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(n=852)</a:t>
            </a:r>
            <a:endParaRPr lang="en-GB" altLang="zh-CN" sz="1600" dirty="0">
              <a:solidFill>
                <a:srgbClr val="FFFFFF"/>
              </a:solidFill>
              <a:ea typeface="SimSun" pitchFamily="2" charset="-122"/>
            </a:endParaRPr>
          </a:p>
        </p:txBody>
      </p:sp>
      <p:sp>
        <p:nvSpPr>
          <p:cNvPr id="17" name="AutoShape 12"/>
          <p:cNvSpPr>
            <a:spLocks noChangeArrowheads="1"/>
          </p:cNvSpPr>
          <p:nvPr/>
        </p:nvSpPr>
        <p:spPr bwMode="auto">
          <a:xfrm>
            <a:off x="6783990" y="4217936"/>
            <a:ext cx="553154"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8" name="AutoShape 12"/>
          <p:cNvSpPr>
            <a:spLocks noChangeArrowheads="1"/>
          </p:cNvSpPr>
          <p:nvPr/>
        </p:nvSpPr>
        <p:spPr bwMode="auto">
          <a:xfrm>
            <a:off x="6783990" y="2387550"/>
            <a:ext cx="553154"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9" name="AutoShape 20"/>
          <p:cNvCxnSpPr>
            <a:cxnSpLocks noChangeShapeType="1"/>
            <a:stCxn id="13" idx="3"/>
            <a:endCxn id="17" idx="1"/>
          </p:cNvCxnSpPr>
          <p:nvPr/>
        </p:nvCxnSpPr>
        <p:spPr bwMode="auto">
          <a:xfrm>
            <a:off x="6443523" y="4482255"/>
            <a:ext cx="340467" cy="0"/>
          </a:xfrm>
          <a:prstGeom prst="straightConnector1">
            <a:avLst/>
          </a:prstGeom>
          <a:noFill/>
          <a:ln w="38100">
            <a:solidFill>
              <a:schemeClr val="bg1"/>
            </a:solidFill>
            <a:prstDash val="dash"/>
            <a:round/>
            <a:headEnd/>
            <a:tailEnd type="triangle" w="med" len="med"/>
          </a:ln>
        </p:spPr>
      </p:cxnSp>
      <p:cxnSp>
        <p:nvCxnSpPr>
          <p:cNvPr id="20" name="AutoShape 21"/>
          <p:cNvCxnSpPr>
            <a:cxnSpLocks noChangeShapeType="1"/>
            <a:endCxn id="18" idx="1"/>
          </p:cNvCxnSpPr>
          <p:nvPr/>
        </p:nvCxnSpPr>
        <p:spPr bwMode="auto">
          <a:xfrm>
            <a:off x="6444778" y="2646233"/>
            <a:ext cx="339212" cy="5636"/>
          </a:xfrm>
          <a:prstGeom prst="straightConnector1">
            <a:avLst/>
          </a:prstGeom>
          <a:noFill/>
          <a:ln w="38100">
            <a:solidFill>
              <a:schemeClr val="bg1"/>
            </a:solidFill>
            <a:round/>
            <a:headEnd/>
            <a:tailEnd type="triangle" w="med" len="med"/>
          </a:ln>
        </p:spPr>
      </p:cxnSp>
      <p:sp>
        <p:nvSpPr>
          <p:cNvPr id="21" name="AutoShape 12"/>
          <p:cNvSpPr>
            <a:spLocks noChangeArrowheads="1"/>
          </p:cNvSpPr>
          <p:nvPr/>
        </p:nvSpPr>
        <p:spPr bwMode="auto">
          <a:xfrm>
            <a:off x="6783990" y="3302744"/>
            <a:ext cx="553154"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22" name="AutoShape 21"/>
          <p:cNvCxnSpPr>
            <a:cxnSpLocks noChangeShapeType="1"/>
          </p:cNvCxnSpPr>
          <p:nvPr/>
        </p:nvCxnSpPr>
        <p:spPr bwMode="auto">
          <a:xfrm>
            <a:off x="6431588" y="3564307"/>
            <a:ext cx="356842" cy="5511"/>
          </a:xfrm>
          <a:prstGeom prst="straightConnector1">
            <a:avLst/>
          </a:prstGeom>
          <a:noFill/>
          <a:ln w="38100">
            <a:solidFill>
              <a:schemeClr val="bg1"/>
            </a:solidFill>
            <a:round/>
            <a:headEnd/>
            <a:tailEnd type="triangle" w="med" len="med"/>
          </a:ln>
        </p:spPr>
      </p:cxnSp>
      <p:sp>
        <p:nvSpPr>
          <p:cNvPr id="25" name="Text Box 9"/>
          <p:cNvSpPr txBox="1">
            <a:spLocks noChangeArrowheads="1"/>
          </p:cNvSpPr>
          <p:nvPr/>
        </p:nvSpPr>
        <p:spPr bwMode="auto">
          <a:xfrm>
            <a:off x="231775" y="6290231"/>
            <a:ext cx="36622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FP, </a:t>
            </a:r>
            <a:r>
              <a:rPr lang="en-GB" sz="1200" dirty="0" err="1" smtClean="0">
                <a:solidFill>
                  <a:srgbClr val="363636"/>
                </a:solidFill>
              </a:rPr>
              <a:t>fluoropyrimidines</a:t>
            </a:r>
            <a:r>
              <a:rPr lang="en-GB" sz="1200" dirty="0" smtClean="0">
                <a:solidFill>
                  <a:srgbClr val="363636"/>
                </a:solidFill>
              </a:rPr>
              <a:t>; PFS1</a:t>
            </a:r>
            <a:r>
              <a:rPr lang="en-GB" sz="1200" dirty="0">
                <a:solidFill>
                  <a:srgbClr val="363636"/>
                </a:solidFill>
              </a:rPr>
              <a:t>, time to first </a:t>
            </a:r>
            <a:r>
              <a:rPr lang="en-GB" sz="1200" dirty="0" smtClean="0">
                <a:solidFill>
                  <a:srgbClr val="363636"/>
                </a:solidFill>
              </a:rPr>
              <a:t>progression; </a:t>
            </a:r>
            <a:br>
              <a:rPr lang="en-GB" sz="1200" dirty="0" smtClean="0">
                <a:solidFill>
                  <a:srgbClr val="363636"/>
                </a:solidFill>
              </a:rPr>
            </a:br>
            <a:r>
              <a:rPr lang="en-GB" sz="1200" dirty="0" smtClean="0">
                <a:solidFill>
                  <a:srgbClr val="363636"/>
                </a:solidFill>
              </a:rPr>
              <a:t>TFS, time to failure of strategy </a:t>
            </a:r>
            <a:endParaRPr lang="en-GB" sz="1200" dirty="0">
              <a:solidFill>
                <a:srgbClr val="363636"/>
              </a:solidFill>
            </a:endParaRPr>
          </a:p>
        </p:txBody>
      </p:sp>
      <p:sp>
        <p:nvSpPr>
          <p:cNvPr id="39" name="AutoShape 9"/>
          <p:cNvSpPr>
            <a:spLocks noChangeArrowheads="1"/>
          </p:cNvSpPr>
          <p:nvPr/>
        </p:nvSpPr>
        <p:spPr bwMode="auto">
          <a:xfrm rot="5400000">
            <a:off x="6580172" y="3316583"/>
            <a:ext cx="2799880" cy="61036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600" dirty="0" smtClean="0">
                <a:solidFill>
                  <a:srgbClr val="FFFFFF"/>
                </a:solidFill>
                <a:ea typeface="SimSun" pitchFamily="2" charset="-122"/>
              </a:rPr>
              <a:t>Re-induction (any FP +/- bevacizumab +/- oxaliplatin)</a:t>
            </a:r>
            <a:endParaRPr lang="en-GB" altLang="zh-CN" sz="1600" dirty="0">
              <a:solidFill>
                <a:srgbClr val="FFFFFF"/>
              </a:solidFill>
              <a:ea typeface="SimSun" pitchFamily="2" charset="-122"/>
            </a:endParaRPr>
          </a:p>
        </p:txBody>
      </p:sp>
      <p:sp>
        <p:nvSpPr>
          <p:cNvPr id="40" name="AutoShape 12"/>
          <p:cNvSpPr>
            <a:spLocks noChangeArrowheads="1"/>
          </p:cNvSpPr>
          <p:nvPr/>
        </p:nvSpPr>
        <p:spPr bwMode="auto">
          <a:xfrm>
            <a:off x="8528134" y="4217936"/>
            <a:ext cx="553154"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41" name="AutoShape 12"/>
          <p:cNvSpPr>
            <a:spLocks noChangeArrowheads="1"/>
          </p:cNvSpPr>
          <p:nvPr/>
        </p:nvSpPr>
        <p:spPr bwMode="auto">
          <a:xfrm>
            <a:off x="8528134" y="2387550"/>
            <a:ext cx="553154"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42" name="AutoShape 20"/>
          <p:cNvCxnSpPr>
            <a:cxnSpLocks noChangeShapeType="1"/>
          </p:cNvCxnSpPr>
          <p:nvPr/>
        </p:nvCxnSpPr>
        <p:spPr bwMode="auto">
          <a:xfrm>
            <a:off x="8220891" y="4485487"/>
            <a:ext cx="327361" cy="7803"/>
          </a:xfrm>
          <a:prstGeom prst="straightConnector1">
            <a:avLst/>
          </a:prstGeom>
          <a:noFill/>
          <a:ln w="38100">
            <a:solidFill>
              <a:schemeClr val="bg1"/>
            </a:solidFill>
            <a:prstDash val="dash"/>
            <a:round/>
            <a:headEnd/>
            <a:tailEnd type="triangle" w="med" len="med"/>
          </a:ln>
        </p:spPr>
      </p:cxnSp>
      <p:cxnSp>
        <p:nvCxnSpPr>
          <p:cNvPr id="43" name="AutoShape 21"/>
          <p:cNvCxnSpPr>
            <a:cxnSpLocks noChangeShapeType="1"/>
          </p:cNvCxnSpPr>
          <p:nvPr/>
        </p:nvCxnSpPr>
        <p:spPr bwMode="auto">
          <a:xfrm>
            <a:off x="8177349" y="2656687"/>
            <a:ext cx="370903" cy="817"/>
          </a:xfrm>
          <a:prstGeom prst="straightConnector1">
            <a:avLst/>
          </a:prstGeom>
          <a:noFill/>
          <a:ln w="38100">
            <a:solidFill>
              <a:schemeClr val="bg1"/>
            </a:solidFill>
            <a:round/>
            <a:headEnd/>
            <a:tailEnd type="triangle" w="med" len="med"/>
          </a:ln>
        </p:spPr>
      </p:cxnSp>
      <p:sp>
        <p:nvSpPr>
          <p:cNvPr id="44" name="AutoShape 12"/>
          <p:cNvSpPr>
            <a:spLocks noChangeArrowheads="1"/>
          </p:cNvSpPr>
          <p:nvPr/>
        </p:nvSpPr>
        <p:spPr bwMode="auto">
          <a:xfrm>
            <a:off x="8528134" y="3302744"/>
            <a:ext cx="553154"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45" name="AutoShape 21"/>
          <p:cNvCxnSpPr>
            <a:cxnSpLocks noChangeShapeType="1"/>
          </p:cNvCxnSpPr>
          <p:nvPr/>
        </p:nvCxnSpPr>
        <p:spPr bwMode="auto">
          <a:xfrm>
            <a:off x="8191410" y="3564307"/>
            <a:ext cx="356842" cy="5511"/>
          </a:xfrm>
          <a:prstGeom prst="straightConnector1">
            <a:avLst/>
          </a:prstGeom>
          <a:noFill/>
          <a:ln w="38100">
            <a:solidFill>
              <a:schemeClr val="bg1"/>
            </a:solidFill>
            <a:round/>
            <a:headEnd/>
            <a:tailEnd type="triangle" w="med" len="med"/>
          </a:ln>
        </p:spPr>
      </p:cxnSp>
      <p:cxnSp>
        <p:nvCxnSpPr>
          <p:cNvPr id="46" name="AutoShape 20"/>
          <p:cNvCxnSpPr>
            <a:cxnSpLocks noChangeShapeType="1"/>
            <a:stCxn id="17" idx="3"/>
          </p:cNvCxnSpPr>
          <p:nvPr/>
        </p:nvCxnSpPr>
        <p:spPr bwMode="auto">
          <a:xfrm>
            <a:off x="7337144" y="4482255"/>
            <a:ext cx="356230" cy="11034"/>
          </a:xfrm>
          <a:prstGeom prst="straightConnector1">
            <a:avLst/>
          </a:prstGeom>
          <a:noFill/>
          <a:ln w="38100">
            <a:solidFill>
              <a:schemeClr val="bg1"/>
            </a:solidFill>
            <a:prstDash val="dash"/>
            <a:round/>
            <a:headEnd/>
            <a:tailEnd type="triangle" w="med" len="med"/>
          </a:ln>
        </p:spPr>
      </p:cxnSp>
      <p:cxnSp>
        <p:nvCxnSpPr>
          <p:cNvPr id="47" name="AutoShape 21"/>
          <p:cNvCxnSpPr>
            <a:cxnSpLocks noChangeShapeType="1"/>
          </p:cNvCxnSpPr>
          <p:nvPr/>
        </p:nvCxnSpPr>
        <p:spPr bwMode="auto">
          <a:xfrm>
            <a:off x="7349722" y="2646233"/>
            <a:ext cx="287695" cy="1746"/>
          </a:xfrm>
          <a:prstGeom prst="straightConnector1">
            <a:avLst/>
          </a:prstGeom>
          <a:noFill/>
          <a:ln w="38100">
            <a:solidFill>
              <a:schemeClr val="bg1"/>
            </a:solidFill>
            <a:round/>
            <a:headEnd/>
            <a:tailEnd type="triangle" w="med" len="med"/>
          </a:ln>
        </p:spPr>
      </p:cxnSp>
      <p:cxnSp>
        <p:nvCxnSpPr>
          <p:cNvPr id="48" name="AutoShape 21"/>
          <p:cNvCxnSpPr>
            <a:cxnSpLocks noChangeShapeType="1"/>
          </p:cNvCxnSpPr>
          <p:nvPr/>
        </p:nvCxnSpPr>
        <p:spPr bwMode="auto">
          <a:xfrm>
            <a:off x="7336532" y="3564307"/>
            <a:ext cx="356842" cy="5511"/>
          </a:xfrm>
          <a:prstGeom prst="straightConnector1">
            <a:avLst/>
          </a:prstGeom>
          <a:noFill/>
          <a:ln w="38100">
            <a:solidFill>
              <a:schemeClr val="bg1"/>
            </a:solidFill>
            <a:round/>
            <a:headEnd/>
            <a:tailEnd type="triangle" w="med" len="med"/>
          </a:ln>
        </p:spPr>
      </p:cxnSp>
      <p:cxnSp>
        <p:nvCxnSpPr>
          <p:cNvPr id="4" name="Straight Arrow Connector 3"/>
          <p:cNvCxnSpPr/>
          <p:nvPr/>
        </p:nvCxnSpPr>
        <p:spPr>
          <a:xfrm>
            <a:off x="3672590" y="5116429"/>
            <a:ext cx="3567659" cy="0"/>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672590" y="5403743"/>
            <a:ext cx="5246558" cy="0"/>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93097" y="4931763"/>
            <a:ext cx="761747" cy="369332"/>
          </a:xfrm>
          <a:prstGeom prst="rect">
            <a:avLst/>
          </a:prstGeom>
          <a:noFill/>
        </p:spPr>
        <p:txBody>
          <a:bodyPr wrap="none" rtlCol="0">
            <a:spAutoFit/>
          </a:bodyPr>
          <a:lstStyle/>
          <a:p>
            <a:pPr algn="r"/>
            <a:r>
              <a:rPr lang="en-GB" dirty="0" smtClean="0"/>
              <a:t>PFS1</a:t>
            </a:r>
            <a:endParaRPr lang="en-GB" dirty="0"/>
          </a:p>
        </p:txBody>
      </p:sp>
      <p:sp>
        <p:nvSpPr>
          <p:cNvPr id="49" name="TextBox 48"/>
          <p:cNvSpPr txBox="1"/>
          <p:nvPr/>
        </p:nvSpPr>
        <p:spPr>
          <a:xfrm>
            <a:off x="2974208" y="5219077"/>
            <a:ext cx="680636" cy="369332"/>
          </a:xfrm>
          <a:prstGeom prst="rect">
            <a:avLst/>
          </a:prstGeom>
          <a:noFill/>
        </p:spPr>
        <p:txBody>
          <a:bodyPr wrap="none" rtlCol="0">
            <a:spAutoFit/>
          </a:bodyPr>
          <a:lstStyle/>
          <a:p>
            <a:pPr algn="r"/>
            <a:r>
              <a:rPr lang="en-GB" dirty="0" smtClean="0"/>
              <a:t> TFS</a:t>
            </a:r>
            <a:endParaRPr lang="en-GB" dirty="0"/>
          </a:p>
        </p:txBody>
      </p:sp>
    </p:spTree>
    <p:custDataLst>
      <p:tags r:id="rId1"/>
    </p:custDataLst>
    <p:extLst>
      <p:ext uri="{BB962C8B-B14F-4D97-AF65-F5344CB8AC3E}">
        <p14:creationId xmlns:p14="http://schemas.microsoft.com/office/powerpoint/2010/main" val="26053401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3503: Maintenance strategy with </a:t>
            </a:r>
            <a:r>
              <a:rPr lang="en-GB" sz="1600" dirty="0" err="1" smtClean="0"/>
              <a:t>fluoropyrimidines</a:t>
            </a:r>
            <a:r>
              <a:rPr lang="en-GB" sz="1600" dirty="0" smtClean="0"/>
              <a:t> (FP) plus Bevacizumab (Bev), Bev alone, or no treatment, following a standard combination of FP, oxaliplatin (Ox), and Bev as first-line treatment for patients with metastatic colorectal cancer (</a:t>
            </a:r>
            <a:r>
              <a:rPr lang="en-GB" sz="1600" dirty="0" err="1" smtClean="0"/>
              <a:t>mCRC</a:t>
            </a:r>
            <a:r>
              <a:rPr lang="en-GB" sz="1600" dirty="0" smtClean="0"/>
              <a:t>): A phase III non-inferiority trial (AIO KRK 0207) – Arnold D et al</a:t>
            </a:r>
            <a:endParaRPr lang="en-GB" sz="1600" dirty="0"/>
          </a:p>
        </p:txBody>
      </p:sp>
      <p:sp>
        <p:nvSpPr>
          <p:cNvPr id="5123" name="Rectangle 3"/>
          <p:cNvSpPr>
            <a:spLocks noGrp="1" noChangeArrowheads="1"/>
          </p:cNvSpPr>
          <p:nvPr>
            <p:ph type="body" idx="1"/>
          </p:nvPr>
        </p:nvSpPr>
        <p:spPr/>
        <p:txBody>
          <a:bodyPr/>
          <a:lstStyle/>
          <a:p>
            <a:r>
              <a:rPr lang="en-GB" sz="1800" b="1" dirty="0" smtClean="0"/>
              <a:t>Key results</a:t>
            </a:r>
          </a:p>
          <a:p>
            <a:pPr lvl="1"/>
            <a:r>
              <a:rPr lang="en-GB" sz="1800" dirty="0" smtClean="0"/>
              <a:t>PFS1 improved with treatment intensity and FP/bevacizumab was better than bevacizumab alone and this was better than no treatment</a:t>
            </a:r>
          </a:p>
        </p:txBody>
      </p:sp>
      <p:sp>
        <p:nvSpPr>
          <p:cNvPr id="5124" name="Text Box 4"/>
          <p:cNvSpPr txBox="1">
            <a:spLocks noChangeArrowheads="1"/>
          </p:cNvSpPr>
          <p:nvPr/>
        </p:nvSpPr>
        <p:spPr bwMode="auto">
          <a:xfrm>
            <a:off x="5100176" y="6474897"/>
            <a:ext cx="3823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Arnold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3503) </a:t>
            </a:r>
            <a:endParaRPr lang="en-GB" sz="1200" dirty="0">
              <a:solidFill>
                <a:srgbClr val="363636"/>
              </a:solidFill>
            </a:endParaRPr>
          </a:p>
        </p:txBody>
      </p:sp>
      <p:sp>
        <p:nvSpPr>
          <p:cNvPr id="70" name="TextBox 69"/>
          <p:cNvSpPr txBox="1"/>
          <p:nvPr/>
        </p:nvSpPr>
        <p:spPr>
          <a:xfrm>
            <a:off x="2940778" y="2415105"/>
            <a:ext cx="3276859" cy="338554"/>
          </a:xfrm>
          <a:prstGeom prst="rect">
            <a:avLst/>
          </a:prstGeom>
          <a:noFill/>
        </p:spPr>
        <p:txBody>
          <a:bodyPr wrap="none" rtlCol="0">
            <a:spAutoFit/>
          </a:bodyPr>
          <a:lstStyle/>
          <a:p>
            <a:pPr algn="ctr"/>
            <a:r>
              <a:rPr lang="en-GB" sz="1600" b="1" dirty="0" smtClean="0">
                <a:solidFill>
                  <a:srgbClr val="363636"/>
                </a:solidFill>
              </a:rPr>
              <a:t>PFS1 from start of maintenance</a:t>
            </a:r>
            <a:endParaRPr lang="en-GB" sz="1600" b="1" dirty="0">
              <a:solidFill>
                <a:srgbClr val="363636"/>
              </a:solidFill>
            </a:endParaRPr>
          </a:p>
        </p:txBody>
      </p:sp>
      <p:sp>
        <p:nvSpPr>
          <p:cNvPr id="71" name="Line 2"/>
          <p:cNvSpPr>
            <a:spLocks noChangeShapeType="1"/>
          </p:cNvSpPr>
          <p:nvPr/>
        </p:nvSpPr>
        <p:spPr bwMode="auto">
          <a:xfrm>
            <a:off x="2348730" y="2761992"/>
            <a:ext cx="8246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3"/>
          <p:cNvSpPr>
            <a:spLocks noChangeShapeType="1"/>
          </p:cNvSpPr>
          <p:nvPr/>
        </p:nvSpPr>
        <p:spPr bwMode="auto">
          <a:xfrm>
            <a:off x="2348730" y="3187717"/>
            <a:ext cx="8246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Line 4"/>
          <p:cNvSpPr>
            <a:spLocks noChangeShapeType="1"/>
          </p:cNvSpPr>
          <p:nvPr/>
        </p:nvSpPr>
        <p:spPr bwMode="auto">
          <a:xfrm>
            <a:off x="2348730" y="3625735"/>
            <a:ext cx="8246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4" name="Line 5"/>
          <p:cNvSpPr>
            <a:spLocks noChangeShapeType="1"/>
          </p:cNvSpPr>
          <p:nvPr/>
        </p:nvSpPr>
        <p:spPr bwMode="auto">
          <a:xfrm>
            <a:off x="2348730" y="4063752"/>
            <a:ext cx="8246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5" name="Line 6"/>
          <p:cNvSpPr>
            <a:spLocks noChangeShapeType="1"/>
          </p:cNvSpPr>
          <p:nvPr/>
        </p:nvSpPr>
        <p:spPr bwMode="auto">
          <a:xfrm>
            <a:off x="2348730" y="4519292"/>
            <a:ext cx="8246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6" name="Line 7"/>
          <p:cNvSpPr>
            <a:spLocks noChangeShapeType="1"/>
          </p:cNvSpPr>
          <p:nvPr/>
        </p:nvSpPr>
        <p:spPr bwMode="auto">
          <a:xfrm>
            <a:off x="2429093"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7" name="Line 8"/>
          <p:cNvSpPr>
            <a:spLocks noChangeShapeType="1"/>
          </p:cNvSpPr>
          <p:nvPr/>
        </p:nvSpPr>
        <p:spPr bwMode="auto">
          <a:xfrm>
            <a:off x="2860858"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8" name="Line 9"/>
          <p:cNvSpPr>
            <a:spLocks noChangeShapeType="1"/>
          </p:cNvSpPr>
          <p:nvPr/>
        </p:nvSpPr>
        <p:spPr bwMode="auto">
          <a:xfrm>
            <a:off x="3089527"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9" name="Line 10"/>
          <p:cNvSpPr>
            <a:spLocks noChangeShapeType="1"/>
          </p:cNvSpPr>
          <p:nvPr/>
        </p:nvSpPr>
        <p:spPr bwMode="auto">
          <a:xfrm>
            <a:off x="3325532"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0" name="Line 12"/>
          <p:cNvSpPr>
            <a:spLocks noChangeShapeType="1"/>
          </p:cNvSpPr>
          <p:nvPr/>
        </p:nvSpPr>
        <p:spPr bwMode="auto">
          <a:xfrm>
            <a:off x="3538981"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1" name="Line 13"/>
          <p:cNvSpPr>
            <a:spLocks noChangeShapeType="1"/>
          </p:cNvSpPr>
          <p:nvPr/>
        </p:nvSpPr>
        <p:spPr bwMode="auto">
          <a:xfrm>
            <a:off x="5352708"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2" name="Line 14"/>
          <p:cNvSpPr>
            <a:spLocks noChangeShapeType="1"/>
          </p:cNvSpPr>
          <p:nvPr/>
        </p:nvSpPr>
        <p:spPr bwMode="auto">
          <a:xfrm>
            <a:off x="4442179"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3" name="Line 15"/>
          <p:cNvSpPr>
            <a:spLocks noChangeShapeType="1"/>
          </p:cNvSpPr>
          <p:nvPr/>
        </p:nvSpPr>
        <p:spPr bwMode="auto">
          <a:xfrm>
            <a:off x="5790738"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4" name="Line 16"/>
          <p:cNvSpPr>
            <a:spLocks noChangeShapeType="1"/>
          </p:cNvSpPr>
          <p:nvPr/>
        </p:nvSpPr>
        <p:spPr bwMode="auto">
          <a:xfrm>
            <a:off x="6239338"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5" name="Line 18"/>
          <p:cNvSpPr>
            <a:spLocks noChangeShapeType="1"/>
          </p:cNvSpPr>
          <p:nvPr/>
        </p:nvSpPr>
        <p:spPr bwMode="auto">
          <a:xfrm>
            <a:off x="6670598"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Line 19"/>
          <p:cNvSpPr>
            <a:spLocks noChangeShapeType="1"/>
          </p:cNvSpPr>
          <p:nvPr/>
        </p:nvSpPr>
        <p:spPr bwMode="auto">
          <a:xfrm>
            <a:off x="2362495" y="4938521"/>
            <a:ext cx="8246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7" name="Freeform 20"/>
          <p:cNvSpPr>
            <a:spLocks/>
          </p:cNvSpPr>
          <p:nvPr/>
        </p:nvSpPr>
        <p:spPr bwMode="auto">
          <a:xfrm>
            <a:off x="2414442" y="2767219"/>
            <a:ext cx="4260631" cy="2172570"/>
          </a:xfrm>
          <a:custGeom>
            <a:avLst/>
            <a:gdLst>
              <a:gd name="T0" fmla="*/ 0 w 310"/>
              <a:gd name="T1" fmla="*/ 0 h 124"/>
              <a:gd name="T2" fmla="*/ 0 w 310"/>
              <a:gd name="T3" fmla="*/ 124 h 124"/>
              <a:gd name="T4" fmla="*/ 310 w 310"/>
              <a:gd name="T5" fmla="*/ 124 h 124"/>
            </a:gdLst>
            <a:ahLst/>
            <a:cxnLst>
              <a:cxn ang="0">
                <a:pos x="T0" y="T1"/>
              </a:cxn>
              <a:cxn ang="0">
                <a:pos x="T2" y="T3"/>
              </a:cxn>
              <a:cxn ang="0">
                <a:pos x="T4" y="T5"/>
              </a:cxn>
            </a:cxnLst>
            <a:rect l="0" t="0" r="r" b="b"/>
            <a:pathLst>
              <a:path w="310" h="124">
                <a:moveTo>
                  <a:pt x="0" y="0"/>
                </a:moveTo>
                <a:lnTo>
                  <a:pt x="0" y="124"/>
                </a:lnTo>
                <a:lnTo>
                  <a:pt x="310" y="124"/>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8" name="TextBox 87"/>
          <p:cNvSpPr txBox="1"/>
          <p:nvPr/>
        </p:nvSpPr>
        <p:spPr>
          <a:xfrm rot="16200000">
            <a:off x="904675" y="3732939"/>
            <a:ext cx="1667444" cy="307777"/>
          </a:xfrm>
          <a:prstGeom prst="rect">
            <a:avLst/>
          </a:prstGeom>
          <a:noFill/>
        </p:spPr>
        <p:txBody>
          <a:bodyPr wrap="none" rtlCol="0">
            <a:spAutoFit/>
          </a:bodyPr>
          <a:lstStyle/>
          <a:p>
            <a:pPr algn="ctr"/>
            <a:r>
              <a:rPr lang="en-GB" sz="1400" dirty="0" smtClean="0">
                <a:solidFill>
                  <a:srgbClr val="000000"/>
                </a:solidFill>
              </a:rPr>
              <a:t>Rate without event</a:t>
            </a:r>
            <a:endParaRPr lang="en-GB" sz="1400" dirty="0">
              <a:solidFill>
                <a:srgbClr val="000000"/>
              </a:solidFill>
            </a:endParaRPr>
          </a:p>
        </p:txBody>
      </p:sp>
      <p:sp>
        <p:nvSpPr>
          <p:cNvPr id="89" name="TextBox 88"/>
          <p:cNvSpPr txBox="1"/>
          <p:nvPr/>
        </p:nvSpPr>
        <p:spPr>
          <a:xfrm>
            <a:off x="1885212" y="2608104"/>
            <a:ext cx="433132" cy="307777"/>
          </a:xfrm>
          <a:prstGeom prst="rect">
            <a:avLst/>
          </a:prstGeom>
          <a:noFill/>
        </p:spPr>
        <p:txBody>
          <a:bodyPr wrap="none" rtlCol="0">
            <a:spAutoFit/>
          </a:bodyPr>
          <a:lstStyle/>
          <a:p>
            <a:pPr algn="r"/>
            <a:r>
              <a:rPr lang="en-GB" sz="1400" dirty="0" smtClean="0">
                <a:solidFill>
                  <a:srgbClr val="000000"/>
                </a:solidFill>
              </a:rPr>
              <a:t>1.0</a:t>
            </a:r>
            <a:endParaRPr lang="en-GB" sz="1400" dirty="0">
              <a:solidFill>
                <a:srgbClr val="000000"/>
              </a:solidFill>
            </a:endParaRPr>
          </a:p>
        </p:txBody>
      </p:sp>
      <p:sp>
        <p:nvSpPr>
          <p:cNvPr id="90" name="TextBox 89"/>
          <p:cNvSpPr txBox="1"/>
          <p:nvPr/>
        </p:nvSpPr>
        <p:spPr>
          <a:xfrm>
            <a:off x="1920478" y="3039442"/>
            <a:ext cx="397866" cy="276999"/>
          </a:xfrm>
          <a:prstGeom prst="rect">
            <a:avLst/>
          </a:prstGeom>
          <a:noFill/>
        </p:spPr>
        <p:txBody>
          <a:bodyPr wrap="none" rtlCol="0">
            <a:spAutoFit/>
          </a:bodyPr>
          <a:lstStyle/>
          <a:p>
            <a:pPr algn="r"/>
            <a:r>
              <a:rPr lang="en-GB" sz="1200" dirty="0" smtClean="0">
                <a:solidFill>
                  <a:srgbClr val="000000"/>
                </a:solidFill>
              </a:rPr>
              <a:t>0.8</a:t>
            </a:r>
            <a:endParaRPr lang="en-GB" sz="1200" dirty="0">
              <a:solidFill>
                <a:srgbClr val="000000"/>
              </a:solidFill>
            </a:endParaRPr>
          </a:p>
        </p:txBody>
      </p:sp>
      <p:sp>
        <p:nvSpPr>
          <p:cNvPr id="91" name="TextBox 90"/>
          <p:cNvSpPr txBox="1"/>
          <p:nvPr/>
        </p:nvSpPr>
        <p:spPr>
          <a:xfrm>
            <a:off x="1920478" y="3474650"/>
            <a:ext cx="397866" cy="276999"/>
          </a:xfrm>
          <a:prstGeom prst="rect">
            <a:avLst/>
          </a:prstGeom>
          <a:noFill/>
        </p:spPr>
        <p:txBody>
          <a:bodyPr wrap="none" rtlCol="0">
            <a:spAutoFit/>
          </a:bodyPr>
          <a:lstStyle/>
          <a:p>
            <a:pPr algn="r"/>
            <a:r>
              <a:rPr lang="en-GB" sz="1200" dirty="0" smtClean="0">
                <a:solidFill>
                  <a:srgbClr val="000000"/>
                </a:solidFill>
              </a:rPr>
              <a:t>0.6</a:t>
            </a:r>
            <a:endParaRPr lang="en-GB" sz="1200" dirty="0">
              <a:solidFill>
                <a:srgbClr val="000000"/>
              </a:solidFill>
            </a:endParaRPr>
          </a:p>
        </p:txBody>
      </p:sp>
      <p:sp>
        <p:nvSpPr>
          <p:cNvPr id="92" name="TextBox 91"/>
          <p:cNvSpPr txBox="1"/>
          <p:nvPr/>
        </p:nvSpPr>
        <p:spPr>
          <a:xfrm>
            <a:off x="1920478" y="3912885"/>
            <a:ext cx="397866" cy="276999"/>
          </a:xfrm>
          <a:prstGeom prst="rect">
            <a:avLst/>
          </a:prstGeom>
          <a:noFill/>
        </p:spPr>
        <p:txBody>
          <a:bodyPr wrap="none" rtlCol="0">
            <a:spAutoFit/>
          </a:bodyPr>
          <a:lstStyle/>
          <a:p>
            <a:pPr algn="r"/>
            <a:r>
              <a:rPr lang="en-GB" sz="1200" dirty="0" smtClean="0">
                <a:solidFill>
                  <a:srgbClr val="000000"/>
                </a:solidFill>
              </a:rPr>
              <a:t>0.4</a:t>
            </a:r>
            <a:endParaRPr lang="en-GB" sz="1200" dirty="0">
              <a:solidFill>
                <a:srgbClr val="000000"/>
              </a:solidFill>
            </a:endParaRPr>
          </a:p>
        </p:txBody>
      </p:sp>
      <p:sp>
        <p:nvSpPr>
          <p:cNvPr id="93" name="TextBox 92"/>
          <p:cNvSpPr txBox="1"/>
          <p:nvPr/>
        </p:nvSpPr>
        <p:spPr>
          <a:xfrm>
            <a:off x="1920478" y="4351120"/>
            <a:ext cx="397866" cy="276999"/>
          </a:xfrm>
          <a:prstGeom prst="rect">
            <a:avLst/>
          </a:prstGeom>
          <a:noFill/>
        </p:spPr>
        <p:txBody>
          <a:bodyPr wrap="none" rtlCol="0">
            <a:spAutoFit/>
          </a:bodyPr>
          <a:lstStyle/>
          <a:p>
            <a:pPr algn="r"/>
            <a:r>
              <a:rPr lang="en-GB" sz="1200" dirty="0" smtClean="0">
                <a:solidFill>
                  <a:srgbClr val="000000"/>
                </a:solidFill>
              </a:rPr>
              <a:t>0.2</a:t>
            </a:r>
            <a:endParaRPr lang="en-GB" sz="1200" dirty="0">
              <a:solidFill>
                <a:srgbClr val="000000"/>
              </a:solidFill>
            </a:endParaRPr>
          </a:p>
        </p:txBody>
      </p:sp>
      <p:sp>
        <p:nvSpPr>
          <p:cNvPr id="94" name="TextBox 93"/>
          <p:cNvSpPr txBox="1"/>
          <p:nvPr/>
        </p:nvSpPr>
        <p:spPr>
          <a:xfrm>
            <a:off x="1920478" y="4783300"/>
            <a:ext cx="397866" cy="276999"/>
          </a:xfrm>
          <a:prstGeom prst="rect">
            <a:avLst/>
          </a:prstGeom>
          <a:noFill/>
        </p:spPr>
        <p:txBody>
          <a:bodyPr wrap="none" rtlCol="0">
            <a:spAutoFit/>
          </a:bodyPr>
          <a:lstStyle/>
          <a:p>
            <a:pPr algn="r"/>
            <a:r>
              <a:rPr lang="en-GB" sz="1200" dirty="0" smtClean="0">
                <a:solidFill>
                  <a:srgbClr val="000000"/>
                </a:solidFill>
              </a:rPr>
              <a:t>0.0</a:t>
            </a:r>
            <a:endParaRPr lang="en-GB" sz="1200" dirty="0">
              <a:solidFill>
                <a:srgbClr val="000000"/>
              </a:solidFill>
            </a:endParaRPr>
          </a:p>
        </p:txBody>
      </p:sp>
      <p:sp>
        <p:nvSpPr>
          <p:cNvPr id="95" name="TextBox 94"/>
          <p:cNvSpPr txBox="1"/>
          <p:nvPr/>
        </p:nvSpPr>
        <p:spPr>
          <a:xfrm>
            <a:off x="2284378" y="5004598"/>
            <a:ext cx="284052" cy="307777"/>
          </a:xfrm>
          <a:prstGeom prst="rect">
            <a:avLst/>
          </a:prstGeom>
          <a:noFill/>
        </p:spPr>
        <p:txBody>
          <a:bodyPr wrap="none" rtlCol="0">
            <a:spAutoFit/>
          </a:bodyPr>
          <a:lstStyle/>
          <a:p>
            <a:pPr algn="ctr"/>
            <a:r>
              <a:rPr lang="en-GB" sz="1400" dirty="0" smtClean="0">
                <a:solidFill>
                  <a:srgbClr val="000000"/>
                </a:solidFill>
              </a:rPr>
              <a:t>0</a:t>
            </a:r>
            <a:endParaRPr lang="en-GB" sz="1400" dirty="0">
              <a:solidFill>
                <a:srgbClr val="000000"/>
              </a:solidFill>
            </a:endParaRPr>
          </a:p>
        </p:txBody>
      </p:sp>
      <p:sp>
        <p:nvSpPr>
          <p:cNvPr id="96" name="TextBox 95"/>
          <p:cNvSpPr txBox="1"/>
          <p:nvPr/>
        </p:nvSpPr>
        <p:spPr>
          <a:xfrm>
            <a:off x="2718832" y="5004598"/>
            <a:ext cx="284052" cy="307777"/>
          </a:xfrm>
          <a:prstGeom prst="rect">
            <a:avLst/>
          </a:prstGeom>
          <a:noFill/>
        </p:spPr>
        <p:txBody>
          <a:bodyPr wrap="none" rtlCol="0">
            <a:spAutoFit/>
          </a:bodyPr>
          <a:lstStyle/>
          <a:p>
            <a:pPr algn="ctr"/>
            <a:r>
              <a:rPr lang="en-GB" sz="1400" dirty="0" smtClean="0">
                <a:solidFill>
                  <a:srgbClr val="000000"/>
                </a:solidFill>
              </a:rPr>
              <a:t>4</a:t>
            </a:r>
            <a:endParaRPr lang="en-GB" sz="1400" dirty="0">
              <a:solidFill>
                <a:srgbClr val="000000"/>
              </a:solidFill>
            </a:endParaRPr>
          </a:p>
        </p:txBody>
      </p:sp>
      <p:sp>
        <p:nvSpPr>
          <p:cNvPr id="97" name="TextBox 96"/>
          <p:cNvSpPr txBox="1"/>
          <p:nvPr/>
        </p:nvSpPr>
        <p:spPr>
          <a:xfrm>
            <a:off x="3183506" y="5004598"/>
            <a:ext cx="284052" cy="307777"/>
          </a:xfrm>
          <a:prstGeom prst="rect">
            <a:avLst/>
          </a:prstGeom>
          <a:noFill/>
        </p:spPr>
        <p:txBody>
          <a:bodyPr wrap="none" rtlCol="0">
            <a:spAutoFit/>
          </a:bodyPr>
          <a:lstStyle/>
          <a:p>
            <a:pPr algn="ctr"/>
            <a:r>
              <a:rPr lang="en-GB" sz="1400" dirty="0" smtClean="0">
                <a:solidFill>
                  <a:srgbClr val="000000"/>
                </a:solidFill>
              </a:rPr>
              <a:t>8</a:t>
            </a:r>
            <a:endParaRPr lang="en-GB" sz="1400" dirty="0">
              <a:solidFill>
                <a:srgbClr val="000000"/>
              </a:solidFill>
            </a:endParaRPr>
          </a:p>
        </p:txBody>
      </p:sp>
      <p:sp>
        <p:nvSpPr>
          <p:cNvPr id="98" name="TextBox 97"/>
          <p:cNvSpPr txBox="1"/>
          <p:nvPr/>
        </p:nvSpPr>
        <p:spPr>
          <a:xfrm>
            <a:off x="3569717" y="5004598"/>
            <a:ext cx="383438" cy="307777"/>
          </a:xfrm>
          <a:prstGeom prst="rect">
            <a:avLst/>
          </a:prstGeom>
          <a:noFill/>
        </p:spPr>
        <p:txBody>
          <a:bodyPr wrap="none" rtlCol="0">
            <a:spAutoFit/>
          </a:bodyPr>
          <a:lstStyle/>
          <a:p>
            <a:pPr algn="ctr"/>
            <a:r>
              <a:rPr lang="en-GB" sz="1400" dirty="0" smtClean="0">
                <a:solidFill>
                  <a:srgbClr val="000000"/>
                </a:solidFill>
              </a:rPr>
              <a:t>12</a:t>
            </a:r>
            <a:endParaRPr lang="en-GB" sz="1400" dirty="0">
              <a:solidFill>
                <a:srgbClr val="000000"/>
              </a:solidFill>
            </a:endParaRPr>
          </a:p>
        </p:txBody>
      </p:sp>
      <p:sp>
        <p:nvSpPr>
          <p:cNvPr id="99" name="TextBox 98"/>
          <p:cNvSpPr txBox="1"/>
          <p:nvPr/>
        </p:nvSpPr>
        <p:spPr>
          <a:xfrm>
            <a:off x="4023998" y="5004598"/>
            <a:ext cx="383438" cy="307777"/>
          </a:xfrm>
          <a:prstGeom prst="rect">
            <a:avLst/>
          </a:prstGeom>
          <a:noFill/>
        </p:spPr>
        <p:txBody>
          <a:bodyPr wrap="none" rtlCol="0">
            <a:spAutoFit/>
          </a:bodyPr>
          <a:lstStyle/>
          <a:p>
            <a:pPr algn="ctr"/>
            <a:r>
              <a:rPr lang="en-GB" sz="1400" dirty="0" smtClean="0">
                <a:solidFill>
                  <a:srgbClr val="000000"/>
                </a:solidFill>
              </a:rPr>
              <a:t>16</a:t>
            </a:r>
            <a:endParaRPr lang="en-GB" sz="1400" dirty="0">
              <a:solidFill>
                <a:srgbClr val="000000"/>
              </a:solidFill>
            </a:endParaRPr>
          </a:p>
        </p:txBody>
      </p:sp>
      <p:sp>
        <p:nvSpPr>
          <p:cNvPr id="100" name="TextBox 99"/>
          <p:cNvSpPr txBox="1"/>
          <p:nvPr/>
        </p:nvSpPr>
        <p:spPr>
          <a:xfrm>
            <a:off x="4489028" y="5004598"/>
            <a:ext cx="383438" cy="307777"/>
          </a:xfrm>
          <a:prstGeom prst="rect">
            <a:avLst/>
          </a:prstGeom>
          <a:noFill/>
        </p:spPr>
        <p:txBody>
          <a:bodyPr wrap="none" rtlCol="0">
            <a:spAutoFit/>
          </a:bodyPr>
          <a:lstStyle/>
          <a:p>
            <a:pPr algn="ctr"/>
            <a:r>
              <a:rPr lang="en-GB" sz="1400" dirty="0" smtClean="0">
                <a:solidFill>
                  <a:srgbClr val="000000"/>
                </a:solidFill>
              </a:rPr>
              <a:t>20</a:t>
            </a:r>
            <a:endParaRPr lang="en-GB" sz="1400" dirty="0">
              <a:solidFill>
                <a:srgbClr val="000000"/>
              </a:solidFill>
            </a:endParaRPr>
          </a:p>
        </p:txBody>
      </p:sp>
      <p:sp>
        <p:nvSpPr>
          <p:cNvPr id="101" name="TextBox 100"/>
          <p:cNvSpPr txBox="1"/>
          <p:nvPr/>
        </p:nvSpPr>
        <p:spPr>
          <a:xfrm>
            <a:off x="4923637" y="5004598"/>
            <a:ext cx="383438" cy="307777"/>
          </a:xfrm>
          <a:prstGeom prst="rect">
            <a:avLst/>
          </a:prstGeom>
          <a:noFill/>
        </p:spPr>
        <p:txBody>
          <a:bodyPr wrap="none" rtlCol="0">
            <a:spAutoFit/>
          </a:bodyPr>
          <a:lstStyle/>
          <a:p>
            <a:pPr algn="ctr"/>
            <a:r>
              <a:rPr lang="en-GB" sz="1400" dirty="0" smtClean="0">
                <a:solidFill>
                  <a:srgbClr val="000000"/>
                </a:solidFill>
              </a:rPr>
              <a:t>24</a:t>
            </a:r>
            <a:endParaRPr lang="en-GB" sz="1400" dirty="0">
              <a:solidFill>
                <a:srgbClr val="000000"/>
              </a:solidFill>
            </a:endParaRPr>
          </a:p>
        </p:txBody>
      </p:sp>
      <p:sp>
        <p:nvSpPr>
          <p:cNvPr id="102" name="TextBox 101"/>
          <p:cNvSpPr txBox="1"/>
          <p:nvPr/>
        </p:nvSpPr>
        <p:spPr>
          <a:xfrm>
            <a:off x="5378351" y="5004598"/>
            <a:ext cx="383438" cy="307777"/>
          </a:xfrm>
          <a:prstGeom prst="rect">
            <a:avLst/>
          </a:prstGeom>
          <a:noFill/>
        </p:spPr>
        <p:txBody>
          <a:bodyPr wrap="none" rtlCol="0">
            <a:spAutoFit/>
          </a:bodyPr>
          <a:lstStyle/>
          <a:p>
            <a:pPr algn="ctr"/>
            <a:r>
              <a:rPr lang="en-GB" sz="1400" dirty="0" smtClean="0">
                <a:solidFill>
                  <a:srgbClr val="000000"/>
                </a:solidFill>
              </a:rPr>
              <a:t>28</a:t>
            </a:r>
            <a:endParaRPr lang="en-GB" sz="1400" dirty="0">
              <a:solidFill>
                <a:srgbClr val="000000"/>
              </a:solidFill>
            </a:endParaRPr>
          </a:p>
        </p:txBody>
      </p:sp>
      <p:sp>
        <p:nvSpPr>
          <p:cNvPr id="103" name="TextBox 102"/>
          <p:cNvSpPr txBox="1"/>
          <p:nvPr/>
        </p:nvSpPr>
        <p:spPr>
          <a:xfrm>
            <a:off x="5836044" y="5004598"/>
            <a:ext cx="383438" cy="307777"/>
          </a:xfrm>
          <a:prstGeom prst="rect">
            <a:avLst/>
          </a:prstGeom>
          <a:noFill/>
        </p:spPr>
        <p:txBody>
          <a:bodyPr wrap="none" rtlCol="0">
            <a:spAutoFit/>
          </a:bodyPr>
          <a:lstStyle/>
          <a:p>
            <a:pPr algn="ctr"/>
            <a:r>
              <a:rPr lang="en-GB" sz="1400" dirty="0" smtClean="0">
                <a:solidFill>
                  <a:srgbClr val="000000"/>
                </a:solidFill>
              </a:rPr>
              <a:t>32</a:t>
            </a:r>
            <a:endParaRPr lang="en-GB" sz="1400" dirty="0">
              <a:solidFill>
                <a:srgbClr val="000000"/>
              </a:solidFill>
            </a:endParaRPr>
          </a:p>
        </p:txBody>
      </p:sp>
      <p:sp>
        <p:nvSpPr>
          <p:cNvPr id="104" name="TextBox 103"/>
          <p:cNvSpPr txBox="1"/>
          <p:nvPr/>
        </p:nvSpPr>
        <p:spPr>
          <a:xfrm>
            <a:off x="6290325" y="5004598"/>
            <a:ext cx="383438" cy="307777"/>
          </a:xfrm>
          <a:prstGeom prst="rect">
            <a:avLst/>
          </a:prstGeom>
          <a:noFill/>
        </p:spPr>
        <p:txBody>
          <a:bodyPr wrap="none" rtlCol="0">
            <a:spAutoFit/>
          </a:bodyPr>
          <a:lstStyle/>
          <a:p>
            <a:pPr algn="ctr"/>
            <a:r>
              <a:rPr lang="en-GB" sz="1400" dirty="0" smtClean="0">
                <a:solidFill>
                  <a:srgbClr val="000000"/>
                </a:solidFill>
              </a:rPr>
              <a:t>36</a:t>
            </a:r>
            <a:endParaRPr lang="en-GB" sz="1400" dirty="0">
              <a:solidFill>
                <a:srgbClr val="000000"/>
              </a:solidFill>
            </a:endParaRPr>
          </a:p>
        </p:txBody>
      </p:sp>
      <p:sp>
        <p:nvSpPr>
          <p:cNvPr id="105" name="Line 8"/>
          <p:cNvSpPr>
            <a:spLocks noChangeShapeType="1"/>
          </p:cNvSpPr>
          <p:nvPr/>
        </p:nvSpPr>
        <p:spPr bwMode="auto">
          <a:xfrm>
            <a:off x="2635545"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6" name="Line 12"/>
          <p:cNvSpPr>
            <a:spLocks noChangeShapeType="1"/>
          </p:cNvSpPr>
          <p:nvPr/>
        </p:nvSpPr>
        <p:spPr bwMode="auto">
          <a:xfrm>
            <a:off x="3765385"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7" name="Line 12"/>
          <p:cNvSpPr>
            <a:spLocks noChangeShapeType="1"/>
          </p:cNvSpPr>
          <p:nvPr/>
        </p:nvSpPr>
        <p:spPr bwMode="auto">
          <a:xfrm>
            <a:off x="3991789"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8" name="Line 12"/>
          <p:cNvSpPr>
            <a:spLocks noChangeShapeType="1"/>
          </p:cNvSpPr>
          <p:nvPr/>
        </p:nvSpPr>
        <p:spPr bwMode="auto">
          <a:xfrm>
            <a:off x="4218193"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14"/>
          <p:cNvSpPr>
            <a:spLocks noChangeShapeType="1"/>
          </p:cNvSpPr>
          <p:nvPr/>
        </p:nvSpPr>
        <p:spPr bwMode="auto">
          <a:xfrm>
            <a:off x="4673869"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Line 14"/>
          <p:cNvSpPr>
            <a:spLocks noChangeShapeType="1"/>
          </p:cNvSpPr>
          <p:nvPr/>
        </p:nvSpPr>
        <p:spPr bwMode="auto">
          <a:xfrm>
            <a:off x="4894987"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1" name="Line 14"/>
          <p:cNvSpPr>
            <a:spLocks noChangeShapeType="1"/>
          </p:cNvSpPr>
          <p:nvPr/>
        </p:nvSpPr>
        <p:spPr bwMode="auto">
          <a:xfrm>
            <a:off x="5116105"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2" name="Line 13"/>
          <p:cNvSpPr>
            <a:spLocks noChangeShapeType="1"/>
          </p:cNvSpPr>
          <p:nvPr/>
        </p:nvSpPr>
        <p:spPr bwMode="auto">
          <a:xfrm>
            <a:off x="5568540"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Line 15"/>
          <p:cNvSpPr>
            <a:spLocks noChangeShapeType="1"/>
          </p:cNvSpPr>
          <p:nvPr/>
        </p:nvSpPr>
        <p:spPr bwMode="auto">
          <a:xfrm>
            <a:off x="6027714"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4" name="Line 16"/>
          <p:cNvSpPr>
            <a:spLocks noChangeShapeType="1"/>
          </p:cNvSpPr>
          <p:nvPr/>
        </p:nvSpPr>
        <p:spPr bwMode="auto">
          <a:xfrm>
            <a:off x="6476314" y="4938521"/>
            <a:ext cx="0" cy="8760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TextBox 114"/>
          <p:cNvSpPr txBox="1"/>
          <p:nvPr/>
        </p:nvSpPr>
        <p:spPr>
          <a:xfrm>
            <a:off x="3894087" y="5232774"/>
            <a:ext cx="1330557" cy="307777"/>
          </a:xfrm>
          <a:prstGeom prst="rect">
            <a:avLst/>
          </a:prstGeom>
          <a:noFill/>
        </p:spPr>
        <p:txBody>
          <a:bodyPr wrap="none" rtlCol="0">
            <a:spAutoFit/>
          </a:bodyPr>
          <a:lstStyle/>
          <a:p>
            <a:pPr algn="ctr"/>
            <a:r>
              <a:rPr lang="en-GB" sz="1400" dirty="0" smtClean="0">
                <a:solidFill>
                  <a:srgbClr val="000000"/>
                </a:solidFill>
              </a:rPr>
              <a:t>Time (months)</a:t>
            </a:r>
            <a:endParaRPr lang="en-GB" sz="1400" dirty="0">
              <a:solidFill>
                <a:srgbClr val="000000"/>
              </a:solidFill>
            </a:endParaRPr>
          </a:p>
        </p:txBody>
      </p:sp>
      <p:sp>
        <p:nvSpPr>
          <p:cNvPr id="116" name="TextBox 115"/>
          <p:cNvSpPr txBox="1"/>
          <p:nvPr/>
        </p:nvSpPr>
        <p:spPr>
          <a:xfrm>
            <a:off x="2292628" y="5550087"/>
            <a:ext cx="4041491" cy="810478"/>
          </a:xfrm>
          <a:prstGeom prst="rect">
            <a:avLst/>
          </a:prstGeom>
          <a:noFill/>
        </p:spPr>
        <p:txBody>
          <a:bodyPr wrap="none" rtlCol="0">
            <a:spAutoFit/>
          </a:bodyPr>
          <a:lstStyle/>
          <a:p>
            <a:pPr>
              <a:lnSpc>
                <a:spcPts val="1400"/>
              </a:lnSpc>
            </a:pPr>
            <a:r>
              <a:rPr lang="en-GB" sz="1200" dirty="0" smtClean="0">
                <a:solidFill>
                  <a:srgbClr val="000000"/>
                </a:solidFill>
              </a:rPr>
              <a:t>B vs A: HR (95% CI) 1.21 (0.95, 1.56); log rank p=0.13</a:t>
            </a:r>
          </a:p>
          <a:p>
            <a:pPr>
              <a:lnSpc>
                <a:spcPts val="1400"/>
              </a:lnSpc>
            </a:pPr>
            <a:r>
              <a:rPr lang="en-GB" sz="1200" dirty="0" smtClean="0">
                <a:solidFill>
                  <a:srgbClr val="000000"/>
                </a:solidFill>
              </a:rPr>
              <a:t>C </a:t>
            </a:r>
            <a:r>
              <a:rPr lang="en-GB" sz="1200" dirty="0">
                <a:solidFill>
                  <a:srgbClr val="000000"/>
                </a:solidFill>
              </a:rPr>
              <a:t>vs A: </a:t>
            </a:r>
            <a:r>
              <a:rPr lang="en-GB" sz="1200" dirty="0" smtClean="0">
                <a:solidFill>
                  <a:srgbClr val="000000"/>
                </a:solidFill>
              </a:rPr>
              <a:t>HR (95% CI) 2.06 (1.60, 2.66); </a:t>
            </a:r>
            <a:r>
              <a:rPr lang="en-GB" sz="1200" dirty="0">
                <a:solidFill>
                  <a:srgbClr val="000000"/>
                </a:solidFill>
              </a:rPr>
              <a:t>log rank </a:t>
            </a:r>
            <a:r>
              <a:rPr lang="en-GB" sz="1200" dirty="0" smtClean="0">
                <a:solidFill>
                  <a:srgbClr val="000000"/>
                </a:solidFill>
              </a:rPr>
              <a:t>p&lt;0.001</a:t>
            </a:r>
            <a:endParaRPr lang="en-GB" sz="1200" dirty="0">
              <a:solidFill>
                <a:srgbClr val="000000"/>
              </a:solidFill>
            </a:endParaRPr>
          </a:p>
          <a:p>
            <a:pPr>
              <a:lnSpc>
                <a:spcPts val="1400"/>
              </a:lnSpc>
            </a:pPr>
            <a:r>
              <a:rPr lang="en-GB" sz="1200" dirty="0" smtClean="0">
                <a:solidFill>
                  <a:srgbClr val="000000"/>
                </a:solidFill>
              </a:rPr>
              <a:t>C </a:t>
            </a:r>
            <a:r>
              <a:rPr lang="en-GB" sz="1200" dirty="0">
                <a:solidFill>
                  <a:srgbClr val="000000"/>
                </a:solidFill>
              </a:rPr>
              <a:t>vs </a:t>
            </a:r>
            <a:r>
              <a:rPr lang="en-GB" sz="1200" dirty="0" smtClean="0">
                <a:solidFill>
                  <a:srgbClr val="000000"/>
                </a:solidFill>
              </a:rPr>
              <a:t>B: HR (95% CI) 1.57 (1.24, 1.99); </a:t>
            </a:r>
            <a:r>
              <a:rPr lang="en-GB" sz="1200" dirty="0">
                <a:solidFill>
                  <a:srgbClr val="000000"/>
                </a:solidFill>
              </a:rPr>
              <a:t>log rank </a:t>
            </a:r>
            <a:r>
              <a:rPr lang="en-GB" sz="1200" dirty="0" smtClean="0">
                <a:solidFill>
                  <a:srgbClr val="000000"/>
                </a:solidFill>
              </a:rPr>
              <a:t>p&lt;0.001</a:t>
            </a:r>
          </a:p>
          <a:p>
            <a:pPr>
              <a:lnSpc>
                <a:spcPts val="1400"/>
              </a:lnSpc>
            </a:pPr>
            <a:r>
              <a:rPr lang="en-GB" sz="1200" dirty="0" smtClean="0">
                <a:solidFill>
                  <a:srgbClr val="000000"/>
                </a:solidFill>
              </a:rPr>
              <a:t>Log rank test: p&lt;0.0001</a:t>
            </a:r>
            <a:endParaRPr lang="en-GB" sz="1200" dirty="0">
              <a:solidFill>
                <a:srgbClr val="000000"/>
              </a:solidFill>
            </a:endParaRPr>
          </a:p>
        </p:txBody>
      </p:sp>
      <p:cxnSp>
        <p:nvCxnSpPr>
          <p:cNvPr id="117" name="Straight Connector 116"/>
          <p:cNvCxnSpPr/>
          <p:nvPr/>
        </p:nvCxnSpPr>
        <p:spPr>
          <a:xfrm>
            <a:off x="2426404" y="3838990"/>
            <a:ext cx="4248669"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18" name="Freeform 2"/>
          <p:cNvSpPr>
            <a:spLocks/>
          </p:cNvSpPr>
          <p:nvPr/>
        </p:nvSpPr>
        <p:spPr bwMode="auto">
          <a:xfrm>
            <a:off x="2426396" y="2755695"/>
            <a:ext cx="3382423" cy="2146173"/>
          </a:xfrm>
          <a:custGeom>
            <a:avLst/>
            <a:gdLst>
              <a:gd name="T0" fmla="*/ 184 w 267"/>
              <a:gd name="T1" fmla="*/ 172 h 172"/>
              <a:gd name="T2" fmla="*/ 155 w 267"/>
              <a:gd name="T3" fmla="*/ 171 h 172"/>
              <a:gd name="T4" fmla="*/ 142 w 267"/>
              <a:gd name="T5" fmla="*/ 169 h 172"/>
              <a:gd name="T6" fmla="*/ 133 w 267"/>
              <a:gd name="T7" fmla="*/ 168 h 172"/>
              <a:gd name="T8" fmla="*/ 110 w 267"/>
              <a:gd name="T9" fmla="*/ 167 h 172"/>
              <a:gd name="T10" fmla="*/ 100 w 267"/>
              <a:gd name="T11" fmla="*/ 165 h 172"/>
              <a:gd name="T12" fmla="*/ 97 w 267"/>
              <a:gd name="T13" fmla="*/ 162 h 172"/>
              <a:gd name="T14" fmla="*/ 94 w 267"/>
              <a:gd name="T15" fmla="*/ 161 h 172"/>
              <a:gd name="T16" fmla="*/ 91 w 267"/>
              <a:gd name="T17" fmla="*/ 157 h 172"/>
              <a:gd name="T18" fmla="*/ 88 w 267"/>
              <a:gd name="T19" fmla="*/ 155 h 172"/>
              <a:gd name="T20" fmla="*/ 81 w 267"/>
              <a:gd name="T21" fmla="*/ 153 h 172"/>
              <a:gd name="T22" fmla="*/ 75 w 267"/>
              <a:gd name="T23" fmla="*/ 152 h 172"/>
              <a:gd name="T24" fmla="*/ 68 w 267"/>
              <a:gd name="T25" fmla="*/ 149 h 172"/>
              <a:gd name="T26" fmla="*/ 64 w 267"/>
              <a:gd name="T27" fmla="*/ 145 h 172"/>
              <a:gd name="T28" fmla="*/ 60 w 267"/>
              <a:gd name="T29" fmla="*/ 138 h 172"/>
              <a:gd name="T30" fmla="*/ 58 w 267"/>
              <a:gd name="T31" fmla="*/ 132 h 172"/>
              <a:gd name="T32" fmla="*/ 55 w 267"/>
              <a:gd name="T33" fmla="*/ 130 h 172"/>
              <a:gd name="T34" fmla="*/ 53 w 267"/>
              <a:gd name="T35" fmla="*/ 127 h 172"/>
              <a:gd name="T36" fmla="*/ 50 w 267"/>
              <a:gd name="T37" fmla="*/ 125 h 172"/>
              <a:gd name="T38" fmla="*/ 48 w 267"/>
              <a:gd name="T39" fmla="*/ 121 h 172"/>
              <a:gd name="T40" fmla="*/ 46 w 267"/>
              <a:gd name="T41" fmla="*/ 118 h 172"/>
              <a:gd name="T42" fmla="*/ 44 w 267"/>
              <a:gd name="T43" fmla="*/ 114 h 172"/>
              <a:gd name="T44" fmla="*/ 39 w 267"/>
              <a:gd name="T45" fmla="*/ 112 h 172"/>
              <a:gd name="T46" fmla="*/ 37 w 267"/>
              <a:gd name="T47" fmla="*/ 108 h 172"/>
              <a:gd name="T48" fmla="*/ 36 w 267"/>
              <a:gd name="T49" fmla="*/ 96 h 172"/>
              <a:gd name="T50" fmla="*/ 36 w 267"/>
              <a:gd name="T51" fmla="*/ 92 h 172"/>
              <a:gd name="T52" fmla="*/ 33 w 267"/>
              <a:gd name="T53" fmla="*/ 87 h 172"/>
              <a:gd name="T54" fmla="*/ 30 w 267"/>
              <a:gd name="T55" fmla="*/ 82 h 172"/>
              <a:gd name="T56" fmla="*/ 27 w 267"/>
              <a:gd name="T57" fmla="*/ 74 h 172"/>
              <a:gd name="T58" fmla="*/ 25 w 267"/>
              <a:gd name="T59" fmla="*/ 64 h 172"/>
              <a:gd name="T60" fmla="*/ 24 w 267"/>
              <a:gd name="T61" fmla="*/ 54 h 172"/>
              <a:gd name="T62" fmla="*/ 20 w 267"/>
              <a:gd name="T63" fmla="*/ 47 h 172"/>
              <a:gd name="T64" fmla="*/ 18 w 267"/>
              <a:gd name="T65" fmla="*/ 44 h 172"/>
              <a:gd name="T66" fmla="*/ 17 w 267"/>
              <a:gd name="T67" fmla="*/ 38 h 172"/>
              <a:gd name="T68" fmla="*/ 15 w 267"/>
              <a:gd name="T69" fmla="*/ 23 h 172"/>
              <a:gd name="T70" fmla="*/ 12 w 267"/>
              <a:gd name="T71" fmla="*/ 11 h 172"/>
              <a:gd name="T72" fmla="*/ 11 w 267"/>
              <a:gd name="T73" fmla="*/ 8 h 172"/>
              <a:gd name="T74" fmla="*/ 7 w 267"/>
              <a:gd name="T75" fmla="*/ 2 h 172"/>
              <a:gd name="T76" fmla="*/ 4 w 267"/>
              <a:gd name="T7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7" h="172">
                <a:moveTo>
                  <a:pt x="267" y="172"/>
                </a:moveTo>
                <a:lnTo>
                  <a:pt x="184" y="172"/>
                </a:lnTo>
                <a:lnTo>
                  <a:pt x="184" y="171"/>
                </a:lnTo>
                <a:lnTo>
                  <a:pt x="155" y="171"/>
                </a:lnTo>
                <a:lnTo>
                  <a:pt x="155" y="169"/>
                </a:lnTo>
                <a:lnTo>
                  <a:pt x="142" y="169"/>
                </a:lnTo>
                <a:lnTo>
                  <a:pt x="142" y="168"/>
                </a:lnTo>
                <a:lnTo>
                  <a:pt x="133" y="168"/>
                </a:lnTo>
                <a:lnTo>
                  <a:pt x="133" y="167"/>
                </a:lnTo>
                <a:lnTo>
                  <a:pt x="110" y="167"/>
                </a:lnTo>
                <a:lnTo>
                  <a:pt x="110" y="165"/>
                </a:lnTo>
                <a:lnTo>
                  <a:pt x="100" y="165"/>
                </a:lnTo>
                <a:lnTo>
                  <a:pt x="100" y="162"/>
                </a:lnTo>
                <a:lnTo>
                  <a:pt x="97" y="162"/>
                </a:lnTo>
                <a:lnTo>
                  <a:pt x="97" y="161"/>
                </a:lnTo>
                <a:lnTo>
                  <a:pt x="94" y="161"/>
                </a:lnTo>
                <a:lnTo>
                  <a:pt x="94" y="157"/>
                </a:lnTo>
                <a:lnTo>
                  <a:pt x="91" y="157"/>
                </a:lnTo>
                <a:lnTo>
                  <a:pt x="91" y="155"/>
                </a:lnTo>
                <a:lnTo>
                  <a:pt x="88" y="155"/>
                </a:lnTo>
                <a:lnTo>
                  <a:pt x="88" y="153"/>
                </a:lnTo>
                <a:lnTo>
                  <a:pt x="81" y="153"/>
                </a:lnTo>
                <a:lnTo>
                  <a:pt x="81" y="152"/>
                </a:lnTo>
                <a:lnTo>
                  <a:pt x="75" y="152"/>
                </a:lnTo>
                <a:lnTo>
                  <a:pt x="75" y="149"/>
                </a:lnTo>
                <a:lnTo>
                  <a:pt x="68" y="149"/>
                </a:lnTo>
                <a:lnTo>
                  <a:pt x="68" y="145"/>
                </a:lnTo>
                <a:lnTo>
                  <a:pt x="64" y="145"/>
                </a:lnTo>
                <a:lnTo>
                  <a:pt x="64" y="138"/>
                </a:lnTo>
                <a:lnTo>
                  <a:pt x="60" y="138"/>
                </a:lnTo>
                <a:lnTo>
                  <a:pt x="60" y="132"/>
                </a:lnTo>
                <a:lnTo>
                  <a:pt x="58" y="132"/>
                </a:lnTo>
                <a:lnTo>
                  <a:pt x="58" y="130"/>
                </a:lnTo>
                <a:lnTo>
                  <a:pt x="55" y="130"/>
                </a:lnTo>
                <a:lnTo>
                  <a:pt x="55" y="127"/>
                </a:lnTo>
                <a:lnTo>
                  <a:pt x="53" y="127"/>
                </a:lnTo>
                <a:lnTo>
                  <a:pt x="53" y="125"/>
                </a:lnTo>
                <a:lnTo>
                  <a:pt x="50" y="125"/>
                </a:lnTo>
                <a:lnTo>
                  <a:pt x="50" y="121"/>
                </a:lnTo>
                <a:lnTo>
                  <a:pt x="48" y="121"/>
                </a:lnTo>
                <a:lnTo>
                  <a:pt x="48" y="118"/>
                </a:lnTo>
                <a:lnTo>
                  <a:pt x="46" y="118"/>
                </a:lnTo>
                <a:lnTo>
                  <a:pt x="46" y="114"/>
                </a:lnTo>
                <a:lnTo>
                  <a:pt x="44" y="114"/>
                </a:lnTo>
                <a:lnTo>
                  <a:pt x="44" y="112"/>
                </a:lnTo>
                <a:lnTo>
                  <a:pt x="39" y="112"/>
                </a:lnTo>
                <a:lnTo>
                  <a:pt x="39" y="108"/>
                </a:lnTo>
                <a:lnTo>
                  <a:pt x="37" y="108"/>
                </a:lnTo>
                <a:lnTo>
                  <a:pt x="37" y="96"/>
                </a:lnTo>
                <a:lnTo>
                  <a:pt x="36" y="96"/>
                </a:lnTo>
                <a:lnTo>
                  <a:pt x="36" y="96"/>
                </a:lnTo>
                <a:lnTo>
                  <a:pt x="36" y="92"/>
                </a:lnTo>
                <a:lnTo>
                  <a:pt x="33" y="92"/>
                </a:lnTo>
                <a:lnTo>
                  <a:pt x="33" y="87"/>
                </a:lnTo>
                <a:lnTo>
                  <a:pt x="30" y="87"/>
                </a:lnTo>
                <a:lnTo>
                  <a:pt x="30" y="82"/>
                </a:lnTo>
                <a:lnTo>
                  <a:pt x="27" y="82"/>
                </a:lnTo>
                <a:lnTo>
                  <a:pt x="27" y="74"/>
                </a:lnTo>
                <a:lnTo>
                  <a:pt x="25" y="74"/>
                </a:lnTo>
                <a:lnTo>
                  <a:pt x="25" y="64"/>
                </a:lnTo>
                <a:lnTo>
                  <a:pt x="24" y="64"/>
                </a:lnTo>
                <a:lnTo>
                  <a:pt x="24" y="54"/>
                </a:lnTo>
                <a:lnTo>
                  <a:pt x="20" y="54"/>
                </a:lnTo>
                <a:lnTo>
                  <a:pt x="20" y="47"/>
                </a:lnTo>
                <a:lnTo>
                  <a:pt x="18" y="47"/>
                </a:lnTo>
                <a:lnTo>
                  <a:pt x="18" y="44"/>
                </a:lnTo>
                <a:lnTo>
                  <a:pt x="17" y="44"/>
                </a:lnTo>
                <a:lnTo>
                  <a:pt x="17" y="38"/>
                </a:lnTo>
                <a:lnTo>
                  <a:pt x="15" y="38"/>
                </a:lnTo>
                <a:lnTo>
                  <a:pt x="15" y="23"/>
                </a:lnTo>
                <a:lnTo>
                  <a:pt x="12" y="23"/>
                </a:lnTo>
                <a:lnTo>
                  <a:pt x="12" y="11"/>
                </a:lnTo>
                <a:lnTo>
                  <a:pt x="11" y="11"/>
                </a:lnTo>
                <a:lnTo>
                  <a:pt x="11" y="8"/>
                </a:lnTo>
                <a:lnTo>
                  <a:pt x="7" y="8"/>
                </a:lnTo>
                <a:lnTo>
                  <a:pt x="7" y="2"/>
                </a:lnTo>
                <a:lnTo>
                  <a:pt x="4" y="2"/>
                </a:lnTo>
                <a:lnTo>
                  <a:pt x="4"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9" name="Freeform 3"/>
          <p:cNvSpPr>
            <a:spLocks/>
          </p:cNvSpPr>
          <p:nvPr/>
        </p:nvSpPr>
        <p:spPr bwMode="auto">
          <a:xfrm>
            <a:off x="2439064" y="2755695"/>
            <a:ext cx="4053840" cy="2058829"/>
          </a:xfrm>
          <a:custGeom>
            <a:avLst/>
            <a:gdLst>
              <a:gd name="T0" fmla="*/ 215 w 320"/>
              <a:gd name="T1" fmla="*/ 165 h 165"/>
              <a:gd name="T2" fmla="*/ 212 w 320"/>
              <a:gd name="T3" fmla="*/ 162 h 165"/>
              <a:gd name="T4" fmla="*/ 197 w 320"/>
              <a:gd name="T5" fmla="*/ 160 h 165"/>
              <a:gd name="T6" fmla="*/ 189 w 320"/>
              <a:gd name="T7" fmla="*/ 157 h 165"/>
              <a:gd name="T8" fmla="*/ 174 w 320"/>
              <a:gd name="T9" fmla="*/ 156 h 165"/>
              <a:gd name="T10" fmla="*/ 167 w 320"/>
              <a:gd name="T11" fmla="*/ 153 h 165"/>
              <a:gd name="T12" fmla="*/ 149 w 320"/>
              <a:gd name="T13" fmla="*/ 151 h 165"/>
              <a:gd name="T14" fmla="*/ 125 w 320"/>
              <a:gd name="T15" fmla="*/ 150 h 165"/>
              <a:gd name="T16" fmla="*/ 119 w 320"/>
              <a:gd name="T17" fmla="*/ 148 h 165"/>
              <a:gd name="T18" fmla="*/ 116 w 320"/>
              <a:gd name="T19" fmla="*/ 146 h 165"/>
              <a:gd name="T20" fmla="*/ 112 w 320"/>
              <a:gd name="T21" fmla="*/ 144 h 165"/>
              <a:gd name="T22" fmla="*/ 108 w 320"/>
              <a:gd name="T23" fmla="*/ 143 h 165"/>
              <a:gd name="T24" fmla="*/ 102 w 320"/>
              <a:gd name="T25" fmla="*/ 141 h 165"/>
              <a:gd name="T26" fmla="*/ 99 w 320"/>
              <a:gd name="T27" fmla="*/ 139 h 165"/>
              <a:gd name="T28" fmla="*/ 95 w 320"/>
              <a:gd name="T29" fmla="*/ 137 h 165"/>
              <a:gd name="T30" fmla="*/ 90 w 320"/>
              <a:gd name="T31" fmla="*/ 135 h 165"/>
              <a:gd name="T32" fmla="*/ 85 w 320"/>
              <a:gd name="T33" fmla="*/ 134 h 165"/>
              <a:gd name="T34" fmla="*/ 82 w 320"/>
              <a:gd name="T35" fmla="*/ 132 h 165"/>
              <a:gd name="T36" fmla="*/ 80 w 320"/>
              <a:gd name="T37" fmla="*/ 130 h 165"/>
              <a:gd name="T38" fmla="*/ 77 w 320"/>
              <a:gd name="T39" fmla="*/ 129 h 165"/>
              <a:gd name="T40" fmla="*/ 74 w 320"/>
              <a:gd name="T41" fmla="*/ 127 h 165"/>
              <a:gd name="T42" fmla="*/ 72 w 320"/>
              <a:gd name="T43" fmla="*/ 124 h 165"/>
              <a:gd name="T44" fmla="*/ 64 w 320"/>
              <a:gd name="T45" fmla="*/ 120 h 165"/>
              <a:gd name="T46" fmla="*/ 61 w 320"/>
              <a:gd name="T47" fmla="*/ 117 h 165"/>
              <a:gd name="T48" fmla="*/ 59 w 320"/>
              <a:gd name="T49" fmla="*/ 114 h 165"/>
              <a:gd name="T50" fmla="*/ 56 w 320"/>
              <a:gd name="T51" fmla="*/ 112 h 165"/>
              <a:gd name="T52" fmla="*/ 54 w 320"/>
              <a:gd name="T53" fmla="*/ 109 h 165"/>
              <a:gd name="T54" fmla="*/ 52 w 320"/>
              <a:gd name="T55" fmla="*/ 100 h 165"/>
              <a:gd name="T56" fmla="*/ 50 w 320"/>
              <a:gd name="T57" fmla="*/ 97 h 165"/>
              <a:gd name="T58" fmla="*/ 48 w 320"/>
              <a:gd name="T59" fmla="*/ 94 h 165"/>
              <a:gd name="T60" fmla="*/ 46 w 320"/>
              <a:gd name="T61" fmla="*/ 91 h 165"/>
              <a:gd name="T62" fmla="*/ 44 w 320"/>
              <a:gd name="T63" fmla="*/ 85 h 165"/>
              <a:gd name="T64" fmla="*/ 40 w 320"/>
              <a:gd name="T65" fmla="*/ 80 h 165"/>
              <a:gd name="T66" fmla="*/ 39 w 320"/>
              <a:gd name="T67" fmla="*/ 77 h 165"/>
              <a:gd name="T68" fmla="*/ 37 w 320"/>
              <a:gd name="T69" fmla="*/ 72 h 165"/>
              <a:gd name="T70" fmla="*/ 35 w 320"/>
              <a:gd name="T71" fmla="*/ 67 h 165"/>
              <a:gd name="T72" fmla="*/ 33 w 320"/>
              <a:gd name="T73" fmla="*/ 64 h 165"/>
              <a:gd name="T74" fmla="*/ 30 w 320"/>
              <a:gd name="T75" fmla="*/ 61 h 165"/>
              <a:gd name="T76" fmla="*/ 28 w 320"/>
              <a:gd name="T77" fmla="*/ 58 h 165"/>
              <a:gd name="T78" fmla="*/ 26 w 320"/>
              <a:gd name="T79" fmla="*/ 52 h 165"/>
              <a:gd name="T80" fmla="*/ 24 w 320"/>
              <a:gd name="T81" fmla="*/ 50 h 165"/>
              <a:gd name="T82" fmla="*/ 23 w 320"/>
              <a:gd name="T83" fmla="*/ 44 h 165"/>
              <a:gd name="T84" fmla="*/ 21 w 320"/>
              <a:gd name="T85" fmla="*/ 40 h 165"/>
              <a:gd name="T86" fmla="*/ 18 w 320"/>
              <a:gd name="T87" fmla="*/ 36 h 165"/>
              <a:gd name="T88" fmla="*/ 16 w 320"/>
              <a:gd name="T89" fmla="*/ 24 h 165"/>
              <a:gd name="T90" fmla="*/ 14 w 320"/>
              <a:gd name="T91" fmla="*/ 14 h 165"/>
              <a:gd name="T92" fmla="*/ 12 w 320"/>
              <a:gd name="T93" fmla="*/ 4 h 165"/>
              <a:gd name="T94" fmla="*/ 9 w 320"/>
              <a:gd name="T9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165">
                <a:moveTo>
                  <a:pt x="320" y="165"/>
                </a:moveTo>
                <a:lnTo>
                  <a:pt x="215" y="165"/>
                </a:lnTo>
                <a:lnTo>
                  <a:pt x="215" y="162"/>
                </a:lnTo>
                <a:lnTo>
                  <a:pt x="212" y="162"/>
                </a:lnTo>
                <a:lnTo>
                  <a:pt x="212" y="160"/>
                </a:lnTo>
                <a:lnTo>
                  <a:pt x="197" y="160"/>
                </a:lnTo>
                <a:lnTo>
                  <a:pt x="197" y="157"/>
                </a:lnTo>
                <a:lnTo>
                  <a:pt x="189" y="157"/>
                </a:lnTo>
                <a:lnTo>
                  <a:pt x="189" y="156"/>
                </a:lnTo>
                <a:lnTo>
                  <a:pt x="174" y="156"/>
                </a:lnTo>
                <a:lnTo>
                  <a:pt x="174" y="153"/>
                </a:lnTo>
                <a:lnTo>
                  <a:pt x="167" y="153"/>
                </a:lnTo>
                <a:lnTo>
                  <a:pt x="167" y="151"/>
                </a:lnTo>
                <a:lnTo>
                  <a:pt x="149" y="151"/>
                </a:lnTo>
                <a:lnTo>
                  <a:pt x="149" y="150"/>
                </a:lnTo>
                <a:lnTo>
                  <a:pt x="125" y="150"/>
                </a:lnTo>
                <a:lnTo>
                  <a:pt x="125" y="148"/>
                </a:lnTo>
                <a:lnTo>
                  <a:pt x="119" y="148"/>
                </a:lnTo>
                <a:lnTo>
                  <a:pt x="119" y="146"/>
                </a:lnTo>
                <a:lnTo>
                  <a:pt x="116" y="146"/>
                </a:lnTo>
                <a:lnTo>
                  <a:pt x="116" y="144"/>
                </a:lnTo>
                <a:lnTo>
                  <a:pt x="112" y="144"/>
                </a:lnTo>
                <a:lnTo>
                  <a:pt x="112" y="143"/>
                </a:lnTo>
                <a:lnTo>
                  <a:pt x="108" y="143"/>
                </a:lnTo>
                <a:lnTo>
                  <a:pt x="108" y="141"/>
                </a:lnTo>
                <a:lnTo>
                  <a:pt x="102" y="141"/>
                </a:lnTo>
                <a:lnTo>
                  <a:pt x="102" y="139"/>
                </a:lnTo>
                <a:lnTo>
                  <a:pt x="99" y="139"/>
                </a:lnTo>
                <a:lnTo>
                  <a:pt x="95" y="139"/>
                </a:lnTo>
                <a:lnTo>
                  <a:pt x="95" y="137"/>
                </a:lnTo>
                <a:lnTo>
                  <a:pt x="90" y="137"/>
                </a:lnTo>
                <a:lnTo>
                  <a:pt x="90" y="135"/>
                </a:lnTo>
                <a:lnTo>
                  <a:pt x="85" y="135"/>
                </a:lnTo>
                <a:lnTo>
                  <a:pt x="85" y="134"/>
                </a:lnTo>
                <a:lnTo>
                  <a:pt x="82" y="134"/>
                </a:lnTo>
                <a:lnTo>
                  <a:pt x="82" y="132"/>
                </a:lnTo>
                <a:lnTo>
                  <a:pt x="80" y="132"/>
                </a:lnTo>
                <a:lnTo>
                  <a:pt x="80" y="130"/>
                </a:lnTo>
                <a:lnTo>
                  <a:pt x="77" y="130"/>
                </a:lnTo>
                <a:lnTo>
                  <a:pt x="77" y="129"/>
                </a:lnTo>
                <a:lnTo>
                  <a:pt x="74" y="129"/>
                </a:lnTo>
                <a:lnTo>
                  <a:pt x="74" y="127"/>
                </a:lnTo>
                <a:lnTo>
                  <a:pt x="72" y="127"/>
                </a:lnTo>
                <a:lnTo>
                  <a:pt x="72" y="124"/>
                </a:lnTo>
                <a:lnTo>
                  <a:pt x="64" y="124"/>
                </a:lnTo>
                <a:lnTo>
                  <a:pt x="64" y="120"/>
                </a:lnTo>
                <a:lnTo>
                  <a:pt x="61" y="120"/>
                </a:lnTo>
                <a:lnTo>
                  <a:pt x="61" y="117"/>
                </a:lnTo>
                <a:lnTo>
                  <a:pt x="59" y="117"/>
                </a:lnTo>
                <a:lnTo>
                  <a:pt x="59" y="114"/>
                </a:lnTo>
                <a:lnTo>
                  <a:pt x="56" y="114"/>
                </a:lnTo>
                <a:lnTo>
                  <a:pt x="56" y="112"/>
                </a:lnTo>
                <a:lnTo>
                  <a:pt x="54" y="112"/>
                </a:lnTo>
                <a:lnTo>
                  <a:pt x="54" y="109"/>
                </a:lnTo>
                <a:lnTo>
                  <a:pt x="52" y="109"/>
                </a:lnTo>
                <a:lnTo>
                  <a:pt x="52" y="100"/>
                </a:lnTo>
                <a:lnTo>
                  <a:pt x="50" y="100"/>
                </a:lnTo>
                <a:lnTo>
                  <a:pt x="50" y="97"/>
                </a:lnTo>
                <a:lnTo>
                  <a:pt x="48" y="97"/>
                </a:lnTo>
                <a:lnTo>
                  <a:pt x="48" y="94"/>
                </a:lnTo>
                <a:lnTo>
                  <a:pt x="46" y="94"/>
                </a:lnTo>
                <a:lnTo>
                  <a:pt x="46" y="91"/>
                </a:lnTo>
                <a:lnTo>
                  <a:pt x="44" y="91"/>
                </a:lnTo>
                <a:lnTo>
                  <a:pt x="44" y="85"/>
                </a:lnTo>
                <a:lnTo>
                  <a:pt x="40" y="85"/>
                </a:lnTo>
                <a:lnTo>
                  <a:pt x="40" y="80"/>
                </a:lnTo>
                <a:lnTo>
                  <a:pt x="39" y="80"/>
                </a:lnTo>
                <a:lnTo>
                  <a:pt x="39" y="77"/>
                </a:lnTo>
                <a:lnTo>
                  <a:pt x="37" y="77"/>
                </a:lnTo>
                <a:lnTo>
                  <a:pt x="37" y="72"/>
                </a:lnTo>
                <a:lnTo>
                  <a:pt x="35" y="72"/>
                </a:lnTo>
                <a:lnTo>
                  <a:pt x="35" y="67"/>
                </a:lnTo>
                <a:lnTo>
                  <a:pt x="33" y="67"/>
                </a:lnTo>
                <a:lnTo>
                  <a:pt x="33" y="64"/>
                </a:lnTo>
                <a:lnTo>
                  <a:pt x="30" y="64"/>
                </a:lnTo>
                <a:lnTo>
                  <a:pt x="30" y="61"/>
                </a:lnTo>
                <a:lnTo>
                  <a:pt x="28" y="61"/>
                </a:lnTo>
                <a:lnTo>
                  <a:pt x="28" y="58"/>
                </a:lnTo>
                <a:lnTo>
                  <a:pt x="26" y="58"/>
                </a:lnTo>
                <a:lnTo>
                  <a:pt x="26" y="52"/>
                </a:lnTo>
                <a:lnTo>
                  <a:pt x="24" y="52"/>
                </a:lnTo>
                <a:lnTo>
                  <a:pt x="24" y="50"/>
                </a:lnTo>
                <a:lnTo>
                  <a:pt x="23" y="50"/>
                </a:lnTo>
                <a:lnTo>
                  <a:pt x="23" y="44"/>
                </a:lnTo>
                <a:lnTo>
                  <a:pt x="21" y="44"/>
                </a:lnTo>
                <a:lnTo>
                  <a:pt x="21" y="40"/>
                </a:lnTo>
                <a:lnTo>
                  <a:pt x="18" y="40"/>
                </a:lnTo>
                <a:lnTo>
                  <a:pt x="18" y="36"/>
                </a:lnTo>
                <a:lnTo>
                  <a:pt x="16" y="36"/>
                </a:lnTo>
                <a:lnTo>
                  <a:pt x="16" y="24"/>
                </a:lnTo>
                <a:lnTo>
                  <a:pt x="14" y="24"/>
                </a:lnTo>
                <a:lnTo>
                  <a:pt x="14" y="14"/>
                </a:lnTo>
                <a:lnTo>
                  <a:pt x="12" y="14"/>
                </a:lnTo>
                <a:lnTo>
                  <a:pt x="12" y="4"/>
                </a:lnTo>
                <a:lnTo>
                  <a:pt x="9" y="4"/>
                </a:lnTo>
                <a:lnTo>
                  <a:pt x="9" y="0"/>
                </a:lnTo>
                <a:lnTo>
                  <a:pt x="0" y="0"/>
                </a:lnTo>
              </a:path>
            </a:pathLst>
          </a:cu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0" name="Line 4"/>
          <p:cNvSpPr>
            <a:spLocks noChangeShapeType="1"/>
          </p:cNvSpPr>
          <p:nvPr/>
        </p:nvSpPr>
        <p:spPr bwMode="auto">
          <a:xfrm>
            <a:off x="6505573" y="4789569"/>
            <a:ext cx="0" cy="62389"/>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1" name="Line 5"/>
          <p:cNvSpPr>
            <a:spLocks noChangeShapeType="1"/>
          </p:cNvSpPr>
          <p:nvPr/>
        </p:nvSpPr>
        <p:spPr bwMode="auto">
          <a:xfrm>
            <a:off x="6188867" y="4789569"/>
            <a:ext cx="0" cy="62389"/>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2" name="Line 6"/>
          <p:cNvSpPr>
            <a:spLocks noChangeShapeType="1"/>
          </p:cNvSpPr>
          <p:nvPr/>
        </p:nvSpPr>
        <p:spPr bwMode="auto">
          <a:xfrm>
            <a:off x="5973506" y="4789569"/>
            <a:ext cx="0" cy="62389"/>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3" name="Line 7"/>
          <p:cNvSpPr>
            <a:spLocks noChangeShapeType="1"/>
          </p:cNvSpPr>
          <p:nvPr/>
        </p:nvSpPr>
        <p:spPr bwMode="auto">
          <a:xfrm>
            <a:off x="5758146" y="4789569"/>
            <a:ext cx="0" cy="62389"/>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4" name="Freeform 8"/>
          <p:cNvSpPr>
            <a:spLocks/>
          </p:cNvSpPr>
          <p:nvPr/>
        </p:nvSpPr>
        <p:spPr bwMode="auto">
          <a:xfrm>
            <a:off x="2439064" y="2755695"/>
            <a:ext cx="3585115" cy="2171129"/>
          </a:xfrm>
          <a:custGeom>
            <a:avLst/>
            <a:gdLst>
              <a:gd name="T0" fmla="*/ 283 w 283"/>
              <a:gd name="T1" fmla="*/ 169 h 174"/>
              <a:gd name="T2" fmla="*/ 269 w 283"/>
              <a:gd name="T3" fmla="*/ 164 h 174"/>
              <a:gd name="T4" fmla="*/ 225 w 283"/>
              <a:gd name="T5" fmla="*/ 160 h 174"/>
              <a:gd name="T6" fmla="*/ 197 w 283"/>
              <a:gd name="T7" fmla="*/ 158 h 174"/>
              <a:gd name="T8" fmla="*/ 172 w 283"/>
              <a:gd name="T9" fmla="*/ 157 h 174"/>
              <a:gd name="T10" fmla="*/ 160 w 283"/>
              <a:gd name="T11" fmla="*/ 155 h 174"/>
              <a:gd name="T12" fmla="*/ 156 w 283"/>
              <a:gd name="T13" fmla="*/ 152 h 174"/>
              <a:gd name="T14" fmla="*/ 151 w 283"/>
              <a:gd name="T15" fmla="*/ 147 h 174"/>
              <a:gd name="T16" fmla="*/ 143 w 283"/>
              <a:gd name="T17" fmla="*/ 143 h 174"/>
              <a:gd name="T18" fmla="*/ 133 w 283"/>
              <a:gd name="T19" fmla="*/ 139 h 174"/>
              <a:gd name="T20" fmla="*/ 118 w 283"/>
              <a:gd name="T21" fmla="*/ 136 h 174"/>
              <a:gd name="T22" fmla="*/ 116 w 283"/>
              <a:gd name="T23" fmla="*/ 134 h 174"/>
              <a:gd name="T24" fmla="*/ 105 w 283"/>
              <a:gd name="T25" fmla="*/ 132 h 174"/>
              <a:gd name="T26" fmla="*/ 101 w 283"/>
              <a:gd name="T27" fmla="*/ 128 h 174"/>
              <a:gd name="T28" fmla="*/ 96 w 283"/>
              <a:gd name="T29" fmla="*/ 125 h 174"/>
              <a:gd name="T30" fmla="*/ 90 w 283"/>
              <a:gd name="T31" fmla="*/ 124 h 174"/>
              <a:gd name="T32" fmla="*/ 86 w 283"/>
              <a:gd name="T33" fmla="*/ 121 h 174"/>
              <a:gd name="T34" fmla="*/ 81 w 283"/>
              <a:gd name="T35" fmla="*/ 118 h 174"/>
              <a:gd name="T36" fmla="*/ 74 w 283"/>
              <a:gd name="T37" fmla="*/ 115 h 174"/>
              <a:gd name="T38" fmla="*/ 71 w 283"/>
              <a:gd name="T39" fmla="*/ 112 h 174"/>
              <a:gd name="T40" fmla="*/ 69 w 283"/>
              <a:gd name="T41" fmla="*/ 108 h 174"/>
              <a:gd name="T42" fmla="*/ 69 w 283"/>
              <a:gd name="T43" fmla="*/ 103 h 174"/>
              <a:gd name="T44" fmla="*/ 66 w 283"/>
              <a:gd name="T45" fmla="*/ 100 h 174"/>
              <a:gd name="T46" fmla="*/ 61 w 283"/>
              <a:gd name="T47" fmla="*/ 92 h 174"/>
              <a:gd name="T48" fmla="*/ 57 w 283"/>
              <a:gd name="T49" fmla="*/ 87 h 174"/>
              <a:gd name="T50" fmla="*/ 54 w 283"/>
              <a:gd name="T51" fmla="*/ 80 h 174"/>
              <a:gd name="T52" fmla="*/ 50 w 283"/>
              <a:gd name="T53" fmla="*/ 70 h 174"/>
              <a:gd name="T54" fmla="*/ 47 w 283"/>
              <a:gd name="T55" fmla="*/ 67 h 174"/>
              <a:gd name="T56" fmla="*/ 44 w 283"/>
              <a:gd name="T57" fmla="*/ 63 h 174"/>
              <a:gd name="T58" fmla="*/ 40 w 283"/>
              <a:gd name="T59" fmla="*/ 59 h 174"/>
              <a:gd name="T60" fmla="*/ 37 w 283"/>
              <a:gd name="T61" fmla="*/ 53 h 174"/>
              <a:gd name="T62" fmla="*/ 35 w 283"/>
              <a:gd name="T63" fmla="*/ 46 h 174"/>
              <a:gd name="T64" fmla="*/ 30 w 283"/>
              <a:gd name="T65" fmla="*/ 36 h 174"/>
              <a:gd name="T66" fmla="*/ 24 w 283"/>
              <a:gd name="T67" fmla="*/ 32 h 174"/>
              <a:gd name="T68" fmla="*/ 22 w 283"/>
              <a:gd name="T69" fmla="*/ 28 h 174"/>
              <a:gd name="T70" fmla="*/ 18 w 283"/>
              <a:gd name="T71" fmla="*/ 23 h 174"/>
              <a:gd name="T72" fmla="*/ 13 w 283"/>
              <a:gd name="T73" fmla="*/ 13 h 174"/>
              <a:gd name="T74" fmla="*/ 11 w 283"/>
              <a:gd name="T75" fmla="*/ 4 h 174"/>
              <a:gd name="T76" fmla="*/ 7 w 283"/>
              <a:gd name="T7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174">
                <a:moveTo>
                  <a:pt x="283" y="174"/>
                </a:moveTo>
                <a:lnTo>
                  <a:pt x="283" y="169"/>
                </a:lnTo>
                <a:lnTo>
                  <a:pt x="269" y="169"/>
                </a:lnTo>
                <a:lnTo>
                  <a:pt x="269" y="164"/>
                </a:lnTo>
                <a:lnTo>
                  <a:pt x="225" y="164"/>
                </a:lnTo>
                <a:lnTo>
                  <a:pt x="225" y="160"/>
                </a:lnTo>
                <a:lnTo>
                  <a:pt x="197" y="160"/>
                </a:lnTo>
                <a:lnTo>
                  <a:pt x="197" y="158"/>
                </a:lnTo>
                <a:lnTo>
                  <a:pt x="172" y="158"/>
                </a:lnTo>
                <a:lnTo>
                  <a:pt x="172" y="157"/>
                </a:lnTo>
                <a:lnTo>
                  <a:pt x="160" y="157"/>
                </a:lnTo>
                <a:lnTo>
                  <a:pt x="160" y="155"/>
                </a:lnTo>
                <a:lnTo>
                  <a:pt x="156" y="155"/>
                </a:lnTo>
                <a:lnTo>
                  <a:pt x="156" y="152"/>
                </a:lnTo>
                <a:lnTo>
                  <a:pt x="151" y="152"/>
                </a:lnTo>
                <a:lnTo>
                  <a:pt x="151" y="147"/>
                </a:lnTo>
                <a:lnTo>
                  <a:pt x="143" y="147"/>
                </a:lnTo>
                <a:lnTo>
                  <a:pt x="143" y="143"/>
                </a:lnTo>
                <a:lnTo>
                  <a:pt x="133" y="143"/>
                </a:lnTo>
                <a:lnTo>
                  <a:pt x="133" y="139"/>
                </a:lnTo>
                <a:lnTo>
                  <a:pt x="133" y="136"/>
                </a:lnTo>
                <a:lnTo>
                  <a:pt x="118" y="136"/>
                </a:lnTo>
                <a:lnTo>
                  <a:pt x="118" y="134"/>
                </a:lnTo>
                <a:lnTo>
                  <a:pt x="116" y="134"/>
                </a:lnTo>
                <a:lnTo>
                  <a:pt x="116" y="132"/>
                </a:lnTo>
                <a:lnTo>
                  <a:pt x="105" y="132"/>
                </a:lnTo>
                <a:lnTo>
                  <a:pt x="105" y="128"/>
                </a:lnTo>
                <a:lnTo>
                  <a:pt x="101" y="128"/>
                </a:lnTo>
                <a:lnTo>
                  <a:pt x="101" y="125"/>
                </a:lnTo>
                <a:lnTo>
                  <a:pt x="96" y="125"/>
                </a:lnTo>
                <a:lnTo>
                  <a:pt x="96" y="124"/>
                </a:lnTo>
                <a:lnTo>
                  <a:pt x="90" y="124"/>
                </a:lnTo>
                <a:lnTo>
                  <a:pt x="90" y="121"/>
                </a:lnTo>
                <a:lnTo>
                  <a:pt x="86" y="121"/>
                </a:lnTo>
                <a:lnTo>
                  <a:pt x="86" y="118"/>
                </a:lnTo>
                <a:lnTo>
                  <a:pt x="81" y="118"/>
                </a:lnTo>
                <a:lnTo>
                  <a:pt x="81" y="115"/>
                </a:lnTo>
                <a:lnTo>
                  <a:pt x="74" y="115"/>
                </a:lnTo>
                <a:lnTo>
                  <a:pt x="74" y="112"/>
                </a:lnTo>
                <a:lnTo>
                  <a:pt x="71" y="112"/>
                </a:lnTo>
                <a:lnTo>
                  <a:pt x="71" y="108"/>
                </a:lnTo>
                <a:lnTo>
                  <a:pt x="69" y="108"/>
                </a:lnTo>
                <a:lnTo>
                  <a:pt x="69" y="105"/>
                </a:lnTo>
                <a:lnTo>
                  <a:pt x="69" y="103"/>
                </a:lnTo>
                <a:lnTo>
                  <a:pt x="66" y="103"/>
                </a:lnTo>
                <a:lnTo>
                  <a:pt x="66" y="100"/>
                </a:lnTo>
                <a:lnTo>
                  <a:pt x="61" y="100"/>
                </a:lnTo>
                <a:lnTo>
                  <a:pt x="61" y="92"/>
                </a:lnTo>
                <a:lnTo>
                  <a:pt x="57" y="92"/>
                </a:lnTo>
                <a:lnTo>
                  <a:pt x="57" y="87"/>
                </a:lnTo>
                <a:lnTo>
                  <a:pt x="54" y="87"/>
                </a:lnTo>
                <a:lnTo>
                  <a:pt x="54" y="80"/>
                </a:lnTo>
                <a:lnTo>
                  <a:pt x="50" y="80"/>
                </a:lnTo>
                <a:lnTo>
                  <a:pt x="50" y="70"/>
                </a:lnTo>
                <a:lnTo>
                  <a:pt x="47" y="70"/>
                </a:lnTo>
                <a:lnTo>
                  <a:pt x="47" y="67"/>
                </a:lnTo>
                <a:lnTo>
                  <a:pt x="44" y="67"/>
                </a:lnTo>
                <a:lnTo>
                  <a:pt x="44" y="63"/>
                </a:lnTo>
                <a:lnTo>
                  <a:pt x="40" y="63"/>
                </a:lnTo>
                <a:lnTo>
                  <a:pt x="40" y="59"/>
                </a:lnTo>
                <a:lnTo>
                  <a:pt x="37" y="59"/>
                </a:lnTo>
                <a:lnTo>
                  <a:pt x="37" y="53"/>
                </a:lnTo>
                <a:lnTo>
                  <a:pt x="35" y="53"/>
                </a:lnTo>
                <a:lnTo>
                  <a:pt x="35" y="46"/>
                </a:lnTo>
                <a:lnTo>
                  <a:pt x="30" y="46"/>
                </a:lnTo>
                <a:lnTo>
                  <a:pt x="30" y="36"/>
                </a:lnTo>
                <a:lnTo>
                  <a:pt x="24" y="36"/>
                </a:lnTo>
                <a:lnTo>
                  <a:pt x="24" y="32"/>
                </a:lnTo>
                <a:lnTo>
                  <a:pt x="22" y="32"/>
                </a:lnTo>
                <a:lnTo>
                  <a:pt x="22" y="28"/>
                </a:lnTo>
                <a:lnTo>
                  <a:pt x="18" y="28"/>
                </a:lnTo>
                <a:lnTo>
                  <a:pt x="18" y="23"/>
                </a:lnTo>
                <a:lnTo>
                  <a:pt x="13" y="23"/>
                </a:lnTo>
                <a:lnTo>
                  <a:pt x="13" y="13"/>
                </a:lnTo>
                <a:lnTo>
                  <a:pt x="11" y="13"/>
                </a:lnTo>
                <a:lnTo>
                  <a:pt x="11" y="4"/>
                </a:lnTo>
                <a:lnTo>
                  <a:pt x="7" y="4"/>
                </a:lnTo>
                <a:lnTo>
                  <a:pt x="7"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5" name="TextBox 124"/>
          <p:cNvSpPr txBox="1"/>
          <p:nvPr/>
        </p:nvSpPr>
        <p:spPr>
          <a:xfrm>
            <a:off x="3675662" y="2757055"/>
            <a:ext cx="1059906" cy="738664"/>
          </a:xfrm>
          <a:prstGeom prst="rect">
            <a:avLst/>
          </a:prstGeom>
          <a:noFill/>
        </p:spPr>
        <p:txBody>
          <a:bodyPr wrap="none" rtlCol="0">
            <a:spAutoFit/>
          </a:bodyPr>
          <a:lstStyle/>
          <a:p>
            <a:r>
              <a:rPr lang="en-GB" sz="1400" dirty="0" smtClean="0">
                <a:solidFill>
                  <a:srgbClr val="000000"/>
                </a:solidFill>
              </a:rPr>
              <a:t>FP/Bev</a:t>
            </a:r>
          </a:p>
          <a:p>
            <a:r>
              <a:rPr lang="en-GB" sz="1400" dirty="0" smtClean="0">
                <a:solidFill>
                  <a:srgbClr val="000000"/>
                </a:solidFill>
              </a:rPr>
              <a:t>Bev</a:t>
            </a:r>
          </a:p>
          <a:p>
            <a:r>
              <a:rPr lang="en-GB" sz="1400" dirty="0" smtClean="0">
                <a:solidFill>
                  <a:srgbClr val="000000"/>
                </a:solidFill>
              </a:rPr>
              <a:t>No therapy</a:t>
            </a:r>
            <a:endParaRPr lang="en-GB" sz="1400" dirty="0">
              <a:solidFill>
                <a:srgbClr val="000000"/>
              </a:solidFill>
            </a:endParaRPr>
          </a:p>
        </p:txBody>
      </p:sp>
      <p:cxnSp>
        <p:nvCxnSpPr>
          <p:cNvPr id="126" name="Straight Connector 125"/>
          <p:cNvCxnSpPr/>
          <p:nvPr/>
        </p:nvCxnSpPr>
        <p:spPr>
          <a:xfrm>
            <a:off x="3308638" y="2885467"/>
            <a:ext cx="355475"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7" name="Straight Connector 126"/>
          <p:cNvCxnSpPr/>
          <p:nvPr/>
        </p:nvCxnSpPr>
        <p:spPr>
          <a:xfrm>
            <a:off x="3320187" y="3126387"/>
            <a:ext cx="355475" cy="0"/>
          </a:xfrm>
          <a:prstGeom prst="line">
            <a:avLst/>
          </a:pr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8" name="Straight Connector 127"/>
          <p:cNvCxnSpPr/>
          <p:nvPr/>
        </p:nvCxnSpPr>
        <p:spPr>
          <a:xfrm>
            <a:off x="3308639" y="3340292"/>
            <a:ext cx="355475"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29" name="TextBox 128"/>
          <p:cNvSpPr txBox="1"/>
          <p:nvPr/>
        </p:nvSpPr>
        <p:spPr>
          <a:xfrm>
            <a:off x="4960070" y="2757055"/>
            <a:ext cx="3079176" cy="738664"/>
          </a:xfrm>
          <a:prstGeom prst="rect">
            <a:avLst/>
          </a:prstGeom>
          <a:noFill/>
        </p:spPr>
        <p:txBody>
          <a:bodyPr wrap="none" rtlCol="0">
            <a:spAutoFit/>
          </a:bodyPr>
          <a:lstStyle/>
          <a:p>
            <a:r>
              <a:rPr lang="en-GB" sz="1400" dirty="0" smtClean="0">
                <a:solidFill>
                  <a:srgbClr val="000000"/>
                </a:solidFill>
              </a:rPr>
              <a:t>n=141, 116 events, median: 6.2 </a:t>
            </a:r>
            <a:r>
              <a:rPr lang="en-GB" sz="1400" dirty="0" err="1" smtClean="0">
                <a:solidFill>
                  <a:srgbClr val="000000"/>
                </a:solidFill>
              </a:rPr>
              <a:t>mo</a:t>
            </a:r>
            <a:endParaRPr lang="en-GB" sz="1400" dirty="0" smtClean="0">
              <a:solidFill>
                <a:srgbClr val="000000"/>
              </a:solidFill>
            </a:endParaRPr>
          </a:p>
          <a:p>
            <a:r>
              <a:rPr lang="en-GB" sz="1400" dirty="0" smtClean="0">
                <a:solidFill>
                  <a:srgbClr val="000000"/>
                </a:solidFill>
              </a:rPr>
              <a:t>n=153, 135 </a:t>
            </a:r>
            <a:r>
              <a:rPr lang="en-GB" sz="1400" dirty="0">
                <a:solidFill>
                  <a:srgbClr val="000000"/>
                </a:solidFill>
              </a:rPr>
              <a:t>events, </a:t>
            </a:r>
            <a:r>
              <a:rPr lang="en-GB" sz="1400" dirty="0" smtClean="0">
                <a:solidFill>
                  <a:srgbClr val="000000"/>
                </a:solidFill>
              </a:rPr>
              <a:t>median: 4.8 </a:t>
            </a:r>
            <a:r>
              <a:rPr lang="en-GB" sz="1400" dirty="0" err="1" smtClean="0">
                <a:solidFill>
                  <a:srgbClr val="000000"/>
                </a:solidFill>
              </a:rPr>
              <a:t>mo</a:t>
            </a:r>
            <a:endParaRPr lang="en-GB" sz="1400" dirty="0">
              <a:solidFill>
                <a:srgbClr val="000000"/>
              </a:solidFill>
            </a:endParaRPr>
          </a:p>
          <a:p>
            <a:r>
              <a:rPr lang="en-GB" sz="1400" dirty="0" smtClean="0">
                <a:solidFill>
                  <a:srgbClr val="000000"/>
                </a:solidFill>
              </a:rPr>
              <a:t>n=153, 145 </a:t>
            </a:r>
            <a:r>
              <a:rPr lang="en-GB" sz="1400" dirty="0">
                <a:solidFill>
                  <a:srgbClr val="000000"/>
                </a:solidFill>
              </a:rPr>
              <a:t>events, </a:t>
            </a:r>
            <a:r>
              <a:rPr lang="en-GB" sz="1400" dirty="0" smtClean="0">
                <a:solidFill>
                  <a:srgbClr val="000000"/>
                </a:solidFill>
              </a:rPr>
              <a:t>median: 3.6 </a:t>
            </a:r>
            <a:r>
              <a:rPr lang="en-GB" sz="1400" dirty="0" err="1" smtClean="0">
                <a:solidFill>
                  <a:srgbClr val="000000"/>
                </a:solidFill>
              </a:rPr>
              <a:t>mo</a:t>
            </a:r>
            <a:endParaRPr lang="en-GB" sz="1400" dirty="0">
              <a:solidFill>
                <a:srgbClr val="000000"/>
              </a:solidFill>
            </a:endParaRPr>
          </a:p>
        </p:txBody>
      </p:sp>
      <p:sp>
        <p:nvSpPr>
          <p:cNvPr id="130" name="TextBox 129"/>
          <p:cNvSpPr txBox="1"/>
          <p:nvPr/>
        </p:nvSpPr>
        <p:spPr>
          <a:xfrm>
            <a:off x="4937869" y="3918077"/>
            <a:ext cx="1766830" cy="307777"/>
          </a:xfrm>
          <a:prstGeom prst="rect">
            <a:avLst/>
          </a:prstGeom>
          <a:noFill/>
        </p:spPr>
        <p:txBody>
          <a:bodyPr wrap="none" rtlCol="0">
            <a:spAutoFit/>
          </a:bodyPr>
          <a:lstStyle/>
          <a:p>
            <a:pPr algn="ctr"/>
            <a:r>
              <a:rPr lang="en-GB" sz="1400" dirty="0" smtClean="0">
                <a:solidFill>
                  <a:srgbClr val="000000"/>
                </a:solidFill>
              </a:rPr>
              <a:t>mPFS1: 4.6 months</a:t>
            </a:r>
          </a:p>
        </p:txBody>
      </p:sp>
    </p:spTree>
    <p:custDataLst>
      <p:tags r:id="rId1"/>
    </p:custDataLst>
    <p:extLst>
      <p:ext uri="{BB962C8B-B14F-4D97-AF65-F5344CB8AC3E}">
        <p14:creationId xmlns:p14="http://schemas.microsoft.com/office/powerpoint/2010/main" val="9772659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3503: Maintenance strategy with </a:t>
            </a:r>
            <a:r>
              <a:rPr lang="en-GB" sz="1600" dirty="0" err="1" smtClean="0"/>
              <a:t>fluoropyrimidines</a:t>
            </a:r>
            <a:r>
              <a:rPr lang="en-GB" sz="1600" dirty="0" smtClean="0"/>
              <a:t> (FP) plus Bevacizumab (Bev), Bev alone, or no treatment, following a standard combination of FP, oxaliplatin (Ox), and Bev as first-line treatment for patients with metastatic colorectal cancer (</a:t>
            </a:r>
            <a:r>
              <a:rPr lang="en-GB" sz="1600" dirty="0" err="1" smtClean="0"/>
              <a:t>mCRC</a:t>
            </a:r>
            <a:r>
              <a:rPr lang="en-GB" sz="1600" dirty="0" smtClean="0"/>
              <a:t>): A phase III non-inferiority trial (AIO KRK 0207) – Arnold D et al</a:t>
            </a:r>
            <a:endParaRPr lang="en-GB" sz="1600" dirty="0"/>
          </a:p>
        </p:txBody>
      </p:sp>
      <p:sp>
        <p:nvSpPr>
          <p:cNvPr id="5123" name="Rectangle 3"/>
          <p:cNvSpPr>
            <a:spLocks noGrp="1" noChangeArrowheads="1"/>
          </p:cNvSpPr>
          <p:nvPr>
            <p:ph type="body" idx="1"/>
          </p:nvPr>
        </p:nvSpPr>
        <p:spPr/>
        <p:txBody>
          <a:bodyPr/>
          <a:lstStyle/>
          <a:p>
            <a:r>
              <a:rPr lang="en-GB" sz="1800" b="1" dirty="0" smtClean="0"/>
              <a:t>Conclusions</a:t>
            </a:r>
          </a:p>
          <a:p>
            <a:pPr lvl="1"/>
            <a:r>
              <a:rPr lang="en-US" sz="1800" b="1" dirty="0" smtClean="0"/>
              <a:t>Using a TFS strategy following 6 months of induction with CT demonstrated that</a:t>
            </a:r>
          </a:p>
          <a:p>
            <a:pPr lvl="2"/>
            <a:r>
              <a:rPr lang="en-US" sz="1800" b="1" dirty="0" smtClean="0"/>
              <a:t>Maintenance with bevacizumab is non-inferior to FP/bevacizumab </a:t>
            </a:r>
            <a:endParaRPr lang="en-US" sz="1800" b="1" dirty="0"/>
          </a:p>
          <a:p>
            <a:pPr lvl="2"/>
            <a:r>
              <a:rPr lang="en-US" sz="1800" b="1" dirty="0" smtClean="0"/>
              <a:t>Non-inferiority cannot be concluded for no active treatment</a:t>
            </a:r>
          </a:p>
          <a:p>
            <a:pPr lvl="1"/>
            <a:r>
              <a:rPr lang="en-US" sz="1800" b="1" dirty="0" smtClean="0"/>
              <a:t>FP </a:t>
            </a:r>
            <a:r>
              <a:rPr lang="en-US" sz="1800" b="1" dirty="0"/>
              <a:t>plus </a:t>
            </a:r>
            <a:r>
              <a:rPr lang="en-US" sz="1800" b="1" dirty="0" smtClean="0"/>
              <a:t>bevacizumab </a:t>
            </a:r>
            <a:r>
              <a:rPr lang="en-US" sz="1800" b="1" dirty="0"/>
              <a:t>or </a:t>
            </a:r>
            <a:r>
              <a:rPr lang="en-US" sz="1800" b="1" dirty="0" smtClean="0"/>
              <a:t>bevacizumab </a:t>
            </a:r>
            <a:r>
              <a:rPr lang="en-US" sz="1800" b="1" dirty="0"/>
              <a:t>alone, </a:t>
            </a:r>
            <a:r>
              <a:rPr lang="en-US" sz="1800" b="1" dirty="0" smtClean="0"/>
              <a:t>showed prolonged </a:t>
            </a:r>
            <a:r>
              <a:rPr lang="en-US" sz="1800" b="1" dirty="0"/>
              <a:t>TFS over no </a:t>
            </a:r>
            <a:r>
              <a:rPr lang="en-US" sz="1800" b="1" dirty="0" smtClean="0"/>
              <a:t>treatment</a:t>
            </a:r>
          </a:p>
          <a:p>
            <a:pPr lvl="1"/>
            <a:r>
              <a:rPr lang="en-US" sz="1800" b="1" dirty="0" smtClean="0"/>
              <a:t>Only </a:t>
            </a:r>
            <a:r>
              <a:rPr lang="en-US" sz="1800" b="1" dirty="0"/>
              <a:t>a minority of </a:t>
            </a:r>
            <a:r>
              <a:rPr lang="en-US" sz="1800" b="1" dirty="0" smtClean="0"/>
              <a:t>patients </a:t>
            </a:r>
            <a:r>
              <a:rPr lang="en-US" sz="1800" b="1" dirty="0"/>
              <a:t>received re-induction treatment as </a:t>
            </a:r>
            <a:r>
              <a:rPr lang="en-US" sz="1800" b="1" dirty="0" smtClean="0"/>
              <a:t>planned</a:t>
            </a:r>
          </a:p>
          <a:p>
            <a:pPr lvl="1"/>
            <a:r>
              <a:rPr lang="en-US" sz="1800" b="1" dirty="0" smtClean="0"/>
              <a:t>Preliminary OS showed no difference between the treatment arms</a:t>
            </a:r>
            <a:endParaRPr lang="en-GB" sz="1800" b="1" dirty="0" smtClean="0"/>
          </a:p>
        </p:txBody>
      </p:sp>
      <p:sp>
        <p:nvSpPr>
          <p:cNvPr id="5124" name="Text Box 4"/>
          <p:cNvSpPr txBox="1">
            <a:spLocks noChangeArrowheads="1"/>
          </p:cNvSpPr>
          <p:nvPr/>
        </p:nvSpPr>
        <p:spPr bwMode="auto">
          <a:xfrm>
            <a:off x="5100176" y="6474897"/>
            <a:ext cx="3823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Arnold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3503) </a:t>
            </a:r>
            <a:endParaRPr lang="en-GB" sz="1200" dirty="0">
              <a:solidFill>
                <a:srgbClr val="363636"/>
              </a:solidFill>
            </a:endParaRPr>
          </a:p>
        </p:txBody>
      </p:sp>
    </p:spTree>
    <p:custDataLst>
      <p:tags r:id="rId1"/>
    </p:custDataLst>
    <p:extLst>
      <p:ext uri="{BB962C8B-B14F-4D97-AF65-F5344CB8AC3E}">
        <p14:creationId xmlns:p14="http://schemas.microsoft.com/office/powerpoint/2010/main" val="6161511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p:cNvCxnSpPr/>
          <p:nvPr/>
        </p:nvCxnSpPr>
        <p:spPr>
          <a:xfrm>
            <a:off x="5983191" y="2905500"/>
            <a:ext cx="356259" cy="0"/>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983191" y="5337962"/>
            <a:ext cx="356259" cy="0"/>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648217" y="4139789"/>
            <a:ext cx="356259" cy="0"/>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sz="1800" dirty="0"/>
              <a:t>3504: Final results and subgroup analyses of the phase 3 CAIRO3 study: Maintenance treatment with </a:t>
            </a:r>
            <a:r>
              <a:rPr lang="en-GB" sz="1800" dirty="0" err="1"/>
              <a:t>capecitabine</a:t>
            </a:r>
            <a:r>
              <a:rPr lang="en-GB" sz="1800" dirty="0"/>
              <a:t> + </a:t>
            </a:r>
            <a:r>
              <a:rPr lang="en-GB" sz="1800" dirty="0" err="1"/>
              <a:t>bevacizumab</a:t>
            </a:r>
            <a:r>
              <a:rPr lang="en-GB" sz="1800" dirty="0"/>
              <a:t> versus observation after induction treatment with chemotherapy + </a:t>
            </a:r>
            <a:r>
              <a:rPr lang="en-GB" sz="1800" dirty="0" err="1"/>
              <a:t>bevacizumab</a:t>
            </a:r>
            <a:r>
              <a:rPr lang="en-GB" sz="1800" dirty="0"/>
              <a:t> in metastatic colorectal cancer (</a:t>
            </a:r>
            <a:r>
              <a:rPr lang="en-GB" sz="1800" dirty="0" err="1"/>
              <a:t>mCRC</a:t>
            </a:r>
            <a:r>
              <a:rPr lang="en-GB" sz="1800" dirty="0"/>
              <a:t>) – </a:t>
            </a:r>
            <a:r>
              <a:rPr lang="en-GB" sz="1800" dirty="0" err="1"/>
              <a:t>Koopman</a:t>
            </a:r>
            <a:r>
              <a:rPr lang="en-GB" sz="1800" dirty="0"/>
              <a:t> M et al</a:t>
            </a:r>
            <a:endParaRPr lang="en-US" sz="1800" i="1" dirty="0"/>
          </a:p>
        </p:txBody>
      </p:sp>
      <p:sp>
        <p:nvSpPr>
          <p:cNvPr id="3" name="Content Placeholder 2"/>
          <p:cNvSpPr>
            <a:spLocks noGrp="1"/>
          </p:cNvSpPr>
          <p:nvPr>
            <p:ph idx="1"/>
          </p:nvPr>
        </p:nvSpPr>
        <p:spPr/>
        <p:txBody>
          <a:bodyPr/>
          <a:lstStyle/>
          <a:p>
            <a:r>
              <a:rPr lang="en-US" sz="1800" b="1" dirty="0" smtClean="0"/>
              <a:t>Study objective</a:t>
            </a:r>
          </a:p>
          <a:p>
            <a:pPr lvl="1"/>
            <a:r>
              <a:rPr lang="en-GB" sz="1800" dirty="0" smtClean="0"/>
              <a:t>T</a:t>
            </a:r>
            <a:r>
              <a:rPr lang="en-US" sz="1800" dirty="0" smtClean="0"/>
              <a:t>o </a:t>
            </a:r>
            <a:r>
              <a:rPr lang="en-GB" sz="1800" dirty="0" smtClean="0"/>
              <a:t>examine the efficacy of observation </a:t>
            </a:r>
            <a:r>
              <a:rPr lang="en-GB" sz="1800" dirty="0" err="1" smtClean="0"/>
              <a:t>vs</a:t>
            </a:r>
            <a:r>
              <a:rPr lang="en-GB" sz="1800" dirty="0" smtClean="0"/>
              <a:t> maintenance treatment with </a:t>
            </a:r>
            <a:r>
              <a:rPr lang="en-GB" sz="1800" dirty="0" err="1" smtClean="0"/>
              <a:t>capecitabine+bevacizumab</a:t>
            </a:r>
            <a:r>
              <a:rPr lang="en-GB" sz="1800" dirty="0" smtClean="0"/>
              <a:t> after induction treatment with CAPOX-B; 6 cycles</a:t>
            </a:r>
            <a:endParaRPr lang="en-US" sz="1800" dirty="0" smtClean="0"/>
          </a:p>
        </p:txBody>
      </p:sp>
      <p:sp>
        <p:nvSpPr>
          <p:cNvPr id="5" name="Oval 14"/>
          <p:cNvSpPr>
            <a:spLocks noChangeArrowheads="1"/>
          </p:cNvSpPr>
          <p:nvPr/>
        </p:nvSpPr>
        <p:spPr bwMode="auto">
          <a:xfrm>
            <a:off x="3377608" y="3868886"/>
            <a:ext cx="583595" cy="584200"/>
          </a:xfrm>
          <a:prstGeom prst="ellipse">
            <a:avLst/>
          </a:prstGeom>
          <a:noFill/>
          <a:ln w="28575">
            <a:solidFill>
              <a:schemeClr val="bg1"/>
            </a:solidFill>
            <a:round/>
            <a:headEnd/>
            <a:tailEnd/>
          </a:ln>
        </p:spPr>
        <p:txBody>
          <a:bodyPr wrap="none" anchor="ctr"/>
          <a:lstStyle/>
          <a:p>
            <a:pPr algn="ctr"/>
            <a:r>
              <a:rPr lang="en-GB" altLang="zh-CN" sz="2000" b="1" dirty="0" smtClean="0">
                <a:solidFill>
                  <a:srgbClr val="043882"/>
                </a:solidFill>
                <a:ea typeface="SimSun" pitchFamily="2" charset="-122"/>
              </a:rPr>
              <a:t>R</a:t>
            </a:r>
            <a:endParaRPr lang="en-GB" altLang="zh-CN" sz="2000" b="1" dirty="0">
              <a:solidFill>
                <a:srgbClr val="043882"/>
              </a:solidFill>
              <a:ea typeface="SimSun" pitchFamily="2" charset="-122"/>
            </a:endParaRPr>
          </a:p>
        </p:txBody>
      </p:sp>
      <p:cxnSp>
        <p:nvCxnSpPr>
          <p:cNvPr id="6" name="AutoShape 15"/>
          <p:cNvCxnSpPr>
            <a:cxnSpLocks noChangeShapeType="1"/>
            <a:endCxn id="11" idx="1"/>
          </p:cNvCxnSpPr>
          <p:nvPr/>
        </p:nvCxnSpPr>
        <p:spPr bwMode="auto">
          <a:xfrm rot="5400000" flipH="1" flipV="1">
            <a:off x="3407115" y="3157571"/>
            <a:ext cx="973609" cy="449026"/>
          </a:xfrm>
          <a:prstGeom prst="bentConnector2">
            <a:avLst/>
          </a:prstGeom>
          <a:noFill/>
          <a:ln w="38100">
            <a:solidFill>
              <a:schemeClr val="bg1"/>
            </a:solidFill>
            <a:miter lim="800000"/>
            <a:headEnd/>
            <a:tailEnd type="triangle" w="med" len="med"/>
          </a:ln>
        </p:spPr>
      </p:cxnSp>
      <p:cxnSp>
        <p:nvCxnSpPr>
          <p:cNvPr id="7" name="AutoShape 16"/>
          <p:cNvCxnSpPr>
            <a:cxnSpLocks noChangeShapeType="1"/>
          </p:cNvCxnSpPr>
          <p:nvPr/>
        </p:nvCxnSpPr>
        <p:spPr bwMode="auto">
          <a:xfrm rot="16200000" flipH="1">
            <a:off x="3443960" y="4678531"/>
            <a:ext cx="888042" cy="437151"/>
          </a:xfrm>
          <a:prstGeom prst="bentConnector2">
            <a:avLst/>
          </a:prstGeom>
          <a:noFill/>
          <a:ln w="38100">
            <a:solidFill>
              <a:schemeClr val="bg1"/>
            </a:solidFill>
            <a:miter lim="800000"/>
            <a:headEnd/>
            <a:tailEnd type="triangle" w="med" len="med"/>
          </a:ln>
        </p:spPr>
      </p:cxnSp>
      <p:cxnSp>
        <p:nvCxnSpPr>
          <p:cNvPr id="8" name="AutoShape 19"/>
          <p:cNvCxnSpPr>
            <a:cxnSpLocks noChangeShapeType="1"/>
            <a:endCxn id="5" idx="2"/>
          </p:cNvCxnSpPr>
          <p:nvPr/>
        </p:nvCxnSpPr>
        <p:spPr bwMode="auto">
          <a:xfrm>
            <a:off x="2346034" y="4158149"/>
            <a:ext cx="1031574" cy="2837"/>
          </a:xfrm>
          <a:prstGeom prst="straightConnector1">
            <a:avLst/>
          </a:prstGeom>
          <a:noFill/>
          <a:ln w="38100">
            <a:solidFill>
              <a:schemeClr val="bg1"/>
            </a:solidFill>
            <a:round/>
            <a:headEnd/>
            <a:tailEnd type="triangle" w="med" len="med"/>
          </a:ln>
        </p:spPr>
      </p:cxnSp>
      <p:sp>
        <p:nvSpPr>
          <p:cNvPr id="9" name="AutoShape 9"/>
          <p:cNvSpPr>
            <a:spLocks noChangeArrowheads="1"/>
          </p:cNvSpPr>
          <p:nvPr/>
        </p:nvSpPr>
        <p:spPr bwMode="auto">
          <a:xfrm>
            <a:off x="103664" y="2624403"/>
            <a:ext cx="3085495" cy="3056122"/>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182563" indent="-182563" defTabSz="892175" eaLnBrk="0" hangingPunct="0">
              <a:spcAft>
                <a:spcPct val="30000"/>
              </a:spcAft>
              <a:buFont typeface="Arial" pitchFamily="34" charset="0"/>
              <a:buChar char="•"/>
            </a:pPr>
            <a:r>
              <a:rPr lang="en-GB" altLang="zh-CN" dirty="0" smtClean="0">
                <a:solidFill>
                  <a:srgbClr val="FFFFFF"/>
                </a:solidFill>
                <a:ea typeface="SimSun" pitchFamily="2" charset="-122"/>
              </a:rPr>
              <a:t>Patients </a:t>
            </a:r>
            <a:r>
              <a:rPr lang="en-GB" altLang="zh-CN" dirty="0">
                <a:solidFill>
                  <a:srgbClr val="FFFFFF"/>
                </a:solidFill>
                <a:ea typeface="SimSun" pitchFamily="2" charset="-122"/>
              </a:rPr>
              <a:t>with </a:t>
            </a:r>
            <a:r>
              <a:rPr lang="en-GB" altLang="zh-CN" dirty="0" err="1" smtClean="0">
                <a:solidFill>
                  <a:srgbClr val="FFFFFF"/>
                </a:solidFill>
                <a:ea typeface="SimSun" pitchFamily="2" charset="-122"/>
              </a:rPr>
              <a:t>mCRC</a:t>
            </a:r>
            <a:endParaRPr lang="en-GB" altLang="zh-CN" dirty="0" smtClean="0">
              <a:solidFill>
                <a:srgbClr val="FFFFFF"/>
              </a:solidFill>
              <a:ea typeface="SimSun" pitchFamily="2" charset="-122"/>
            </a:endParaRP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Stable disease or better after 1st-line CAPOX-B (6 cycles)</a:t>
            </a: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No intention of radical resection of metastases</a:t>
            </a:r>
            <a:endParaRPr lang="en-GB" altLang="zh-CN" dirty="0">
              <a:solidFill>
                <a:srgbClr val="FFFFFF"/>
              </a:solidFill>
              <a:ea typeface="SimSun" pitchFamily="2" charset="-122"/>
            </a:endParaRPr>
          </a:p>
          <a:p>
            <a:pPr defTabSz="892175" eaLnBrk="0" hangingPunct="0">
              <a:spcAft>
                <a:spcPct val="30000"/>
              </a:spcAft>
            </a:pPr>
            <a:r>
              <a:rPr lang="en-GB" altLang="zh-CN" dirty="0" smtClean="0">
                <a:solidFill>
                  <a:srgbClr val="FFFFFF"/>
                </a:solidFill>
                <a:ea typeface="SimSun" pitchFamily="2" charset="-122"/>
              </a:rPr>
              <a:t>(n=558)</a:t>
            </a:r>
          </a:p>
        </p:txBody>
      </p:sp>
      <p:sp>
        <p:nvSpPr>
          <p:cNvPr id="10" name="AutoShape 12"/>
          <p:cNvSpPr>
            <a:spLocks noChangeArrowheads="1"/>
          </p:cNvSpPr>
          <p:nvPr/>
        </p:nvSpPr>
        <p:spPr bwMode="auto">
          <a:xfrm>
            <a:off x="4118432" y="5019348"/>
            <a:ext cx="1926120" cy="826285"/>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Capecitabine+</a:t>
            </a:r>
            <a:br>
              <a:rPr lang="en-GB" altLang="zh-CN" dirty="0" smtClean="0">
                <a:solidFill>
                  <a:srgbClr val="363636"/>
                </a:solidFill>
                <a:ea typeface="SimSun" pitchFamily="2" charset="-122"/>
              </a:rPr>
            </a:br>
            <a:r>
              <a:rPr lang="en-GB" altLang="zh-CN" dirty="0" smtClean="0">
                <a:solidFill>
                  <a:srgbClr val="363636"/>
                </a:solidFill>
                <a:ea typeface="SimSun" pitchFamily="2" charset="-122"/>
              </a:rPr>
              <a:t>bevacizumab</a:t>
            </a:r>
          </a:p>
          <a:p>
            <a:pPr algn="ctr" defTabSz="892175" eaLnBrk="0" hangingPunct="0"/>
            <a:r>
              <a:rPr lang="en-GB" altLang="zh-CN" dirty="0" smtClean="0">
                <a:solidFill>
                  <a:srgbClr val="363636"/>
                </a:solidFill>
                <a:ea typeface="SimSun" pitchFamily="2" charset="-122"/>
              </a:rPr>
              <a:t>(n=279)</a:t>
            </a:r>
            <a:endParaRPr lang="en-GB" altLang="zh-CN" dirty="0">
              <a:solidFill>
                <a:srgbClr val="363636"/>
              </a:solidFill>
              <a:ea typeface="SimSun" pitchFamily="2" charset="-122"/>
            </a:endParaRPr>
          </a:p>
        </p:txBody>
      </p:sp>
      <p:sp>
        <p:nvSpPr>
          <p:cNvPr id="11" name="AutoShape 8"/>
          <p:cNvSpPr>
            <a:spLocks noChangeArrowheads="1"/>
          </p:cNvSpPr>
          <p:nvPr/>
        </p:nvSpPr>
        <p:spPr bwMode="auto">
          <a:xfrm>
            <a:off x="4118432" y="2594108"/>
            <a:ext cx="1914245" cy="60234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Observation</a:t>
            </a:r>
          </a:p>
          <a:p>
            <a:pPr algn="ctr" defTabSz="892175" eaLnBrk="0" hangingPunct="0"/>
            <a:r>
              <a:rPr lang="en-GB" altLang="zh-CN" dirty="0" smtClean="0">
                <a:solidFill>
                  <a:srgbClr val="FFFFFF"/>
                </a:solidFill>
                <a:ea typeface="SimSun" pitchFamily="2" charset="-122"/>
              </a:rPr>
              <a:t>(n=279)</a:t>
            </a:r>
            <a:endParaRPr lang="en-GB" altLang="zh-CN" dirty="0">
              <a:solidFill>
                <a:srgbClr val="FFFFFF"/>
              </a:solidFill>
              <a:ea typeface="SimSun" pitchFamily="2" charset="-122"/>
            </a:endParaRPr>
          </a:p>
        </p:txBody>
      </p:sp>
      <p:sp>
        <p:nvSpPr>
          <p:cNvPr id="12" name="Content Placeholder 26"/>
          <p:cNvSpPr txBox="1">
            <a:spLocks/>
          </p:cNvSpPr>
          <p:nvPr/>
        </p:nvSpPr>
        <p:spPr bwMode="auto">
          <a:xfrm>
            <a:off x="4087536" y="3194631"/>
            <a:ext cx="2253894"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Prior adjuvant therapy</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Serum LDH</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Response to induction </a:t>
            </a:r>
            <a:br>
              <a:rPr lang="en-GB" sz="1400" dirty="0" smtClean="0">
                <a:solidFill>
                  <a:srgbClr val="363636"/>
                </a:solidFill>
                <a:latin typeface="Arial"/>
              </a:rPr>
            </a:br>
            <a:r>
              <a:rPr lang="en-GB" sz="1400" dirty="0" smtClean="0">
                <a:solidFill>
                  <a:srgbClr val="363636"/>
                </a:solidFill>
                <a:latin typeface="Arial"/>
              </a:rPr>
              <a:t>treatment</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WHO PS</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Institution</a:t>
            </a:r>
            <a:endParaRPr lang="en-GB" sz="1400" dirty="0">
              <a:solidFill>
                <a:srgbClr val="363636"/>
              </a:solidFill>
              <a:latin typeface="Arial"/>
            </a:endParaRPr>
          </a:p>
        </p:txBody>
      </p:sp>
      <p:sp>
        <p:nvSpPr>
          <p:cNvPr id="21" name="AutoShape 8"/>
          <p:cNvSpPr>
            <a:spLocks noChangeArrowheads="1"/>
          </p:cNvSpPr>
          <p:nvPr/>
        </p:nvSpPr>
        <p:spPr bwMode="auto">
          <a:xfrm rot="16200000">
            <a:off x="5069292" y="3895615"/>
            <a:ext cx="3029693" cy="488348"/>
          </a:xfrm>
          <a:prstGeom prst="roundRect">
            <a:avLst>
              <a:gd name="adj" fmla="val 16667"/>
            </a:avLst>
          </a:prstGeom>
          <a:solidFill>
            <a:schemeClr val="bg2">
              <a:lumMod val="75000"/>
            </a:schemeClr>
          </a:solidFill>
          <a:ln w="9525" algn="ctr">
            <a:noFill/>
            <a:round/>
            <a:headEnd/>
            <a:tailEnd/>
          </a:ln>
        </p:spPr>
        <p:txBody>
          <a:bodyPr vert="vert" lIns="90488" tIns="0" rIns="90488" bIns="0" anchor="ctr"/>
          <a:lstStyle/>
          <a:p>
            <a:pPr algn="ctr" defTabSz="892175" eaLnBrk="0" hangingPunct="0"/>
            <a:r>
              <a:rPr lang="en-GB" altLang="zh-CN" dirty="0" smtClean="0">
                <a:solidFill>
                  <a:srgbClr val="FFFFFF"/>
                </a:solidFill>
                <a:ea typeface="SimSun" pitchFamily="2" charset="-122"/>
              </a:rPr>
              <a:t>PD</a:t>
            </a:r>
            <a:endParaRPr lang="en-GB" altLang="zh-CN" dirty="0">
              <a:solidFill>
                <a:srgbClr val="FFFFFF"/>
              </a:solidFill>
              <a:ea typeface="SimSun" pitchFamily="2" charset="-122"/>
            </a:endParaRPr>
          </a:p>
        </p:txBody>
      </p:sp>
      <p:sp>
        <p:nvSpPr>
          <p:cNvPr id="33" name="AutoShape 8"/>
          <p:cNvSpPr>
            <a:spLocks noChangeArrowheads="1"/>
          </p:cNvSpPr>
          <p:nvPr/>
        </p:nvSpPr>
        <p:spPr bwMode="auto">
          <a:xfrm rot="16200000">
            <a:off x="7259292" y="3888683"/>
            <a:ext cx="3029693" cy="502212"/>
          </a:xfrm>
          <a:prstGeom prst="roundRect">
            <a:avLst>
              <a:gd name="adj" fmla="val 16667"/>
            </a:avLst>
          </a:prstGeom>
          <a:solidFill>
            <a:schemeClr val="bg2">
              <a:lumMod val="75000"/>
            </a:schemeClr>
          </a:solidFill>
          <a:ln w="9525" algn="ctr">
            <a:noFill/>
            <a:round/>
            <a:headEnd/>
            <a:tailEnd/>
          </a:ln>
        </p:spPr>
        <p:txBody>
          <a:bodyPr vert="vert" lIns="90488" tIns="0" rIns="90488" bIns="0" anchor="ctr"/>
          <a:lstStyle/>
          <a:p>
            <a:pPr algn="ctr" defTabSz="892175" eaLnBrk="0" hangingPunct="0"/>
            <a:r>
              <a:rPr lang="en-GB" altLang="zh-CN" dirty="0" smtClean="0">
                <a:solidFill>
                  <a:srgbClr val="FFFFFF"/>
                </a:solidFill>
                <a:ea typeface="SimSun" pitchFamily="2" charset="-122"/>
              </a:rPr>
              <a:t>PD</a:t>
            </a:r>
            <a:endParaRPr lang="en-GB" altLang="zh-CN" dirty="0">
              <a:solidFill>
                <a:srgbClr val="FFFFFF"/>
              </a:solidFill>
              <a:ea typeface="SimSun" pitchFamily="2" charset="-122"/>
            </a:endParaRPr>
          </a:p>
        </p:txBody>
      </p:sp>
      <p:cxnSp>
        <p:nvCxnSpPr>
          <p:cNvPr id="47" name="Straight Arrow Connector 46"/>
          <p:cNvCxnSpPr/>
          <p:nvPr/>
        </p:nvCxnSpPr>
        <p:spPr>
          <a:xfrm>
            <a:off x="8168240" y="4139789"/>
            <a:ext cx="356259" cy="0"/>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Content Placeholder 26"/>
          <p:cNvSpPr txBox="1">
            <a:spLocks/>
          </p:cNvSpPr>
          <p:nvPr/>
        </p:nvSpPr>
        <p:spPr bwMode="auto">
          <a:xfrm>
            <a:off x="6175616" y="2311895"/>
            <a:ext cx="795204" cy="360055"/>
          </a:xfrm>
          <a:prstGeom prst="rect">
            <a:avLst/>
          </a:prstGeom>
          <a:noFill/>
          <a:ln w="9525">
            <a:noFill/>
            <a:miter lim="800000"/>
            <a:headEnd/>
            <a:tailEnd/>
          </a:ln>
        </p:spPr>
        <p:txBody>
          <a:bodyPr/>
          <a:lstStyle/>
          <a:p>
            <a:pPr marL="190500" indent="-190500" algn="ctr">
              <a:spcBef>
                <a:spcPts val="0"/>
              </a:spcBef>
              <a:spcAft>
                <a:spcPts val="400"/>
              </a:spcAft>
              <a:defRPr/>
            </a:pPr>
            <a:r>
              <a:rPr lang="en-GB" sz="1400" b="1" dirty="0" smtClean="0">
                <a:solidFill>
                  <a:srgbClr val="363636"/>
                </a:solidFill>
                <a:latin typeface="Arial"/>
              </a:rPr>
              <a:t>PFS1</a:t>
            </a:r>
            <a:endParaRPr lang="en-GB" sz="1400" dirty="0">
              <a:solidFill>
                <a:srgbClr val="363636"/>
              </a:solidFill>
              <a:latin typeface="Arial"/>
            </a:endParaRPr>
          </a:p>
        </p:txBody>
      </p:sp>
      <p:sp>
        <p:nvSpPr>
          <p:cNvPr id="49" name="Content Placeholder 26"/>
          <p:cNvSpPr txBox="1">
            <a:spLocks/>
          </p:cNvSpPr>
          <p:nvPr/>
        </p:nvSpPr>
        <p:spPr bwMode="auto">
          <a:xfrm>
            <a:off x="8394313" y="2311895"/>
            <a:ext cx="795204" cy="360055"/>
          </a:xfrm>
          <a:prstGeom prst="rect">
            <a:avLst/>
          </a:prstGeom>
          <a:noFill/>
          <a:ln w="9525">
            <a:noFill/>
            <a:miter lim="800000"/>
            <a:headEnd/>
            <a:tailEnd/>
          </a:ln>
        </p:spPr>
        <p:txBody>
          <a:bodyPr/>
          <a:lstStyle/>
          <a:p>
            <a:pPr marL="190500" indent="-190500" algn="ctr">
              <a:spcBef>
                <a:spcPts val="0"/>
              </a:spcBef>
              <a:spcAft>
                <a:spcPts val="400"/>
              </a:spcAft>
              <a:defRPr/>
            </a:pPr>
            <a:r>
              <a:rPr lang="en-GB" sz="1400" b="1" dirty="0" smtClean="0">
                <a:solidFill>
                  <a:srgbClr val="363636"/>
                </a:solidFill>
                <a:latin typeface="Arial"/>
              </a:rPr>
              <a:t>PFS2</a:t>
            </a:r>
            <a:endParaRPr lang="en-GB" sz="1400" dirty="0">
              <a:solidFill>
                <a:srgbClr val="363636"/>
              </a:solidFill>
              <a:latin typeface="Arial"/>
            </a:endParaRPr>
          </a:p>
        </p:txBody>
      </p:sp>
      <p:sp>
        <p:nvSpPr>
          <p:cNvPr id="51" name="AutoShape 8"/>
          <p:cNvSpPr>
            <a:spLocks noChangeArrowheads="1"/>
          </p:cNvSpPr>
          <p:nvPr/>
        </p:nvSpPr>
        <p:spPr bwMode="auto">
          <a:xfrm>
            <a:off x="7006445" y="3766463"/>
            <a:ext cx="1282535" cy="819396"/>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en-GB" altLang="zh-CN" sz="1600" b="1" dirty="0" smtClean="0">
                <a:solidFill>
                  <a:srgbClr val="363636"/>
                </a:solidFill>
                <a:ea typeface="SimSun" pitchFamily="2" charset="-122"/>
              </a:rPr>
              <a:t>Re-intro</a:t>
            </a:r>
            <a:br>
              <a:rPr lang="en-GB" altLang="zh-CN" sz="1600" b="1" dirty="0" smtClean="0">
                <a:solidFill>
                  <a:srgbClr val="363636"/>
                </a:solidFill>
                <a:ea typeface="SimSun" pitchFamily="2" charset="-122"/>
              </a:rPr>
            </a:br>
            <a:r>
              <a:rPr lang="en-GB" altLang="zh-CN" sz="1600" b="1" dirty="0" smtClean="0">
                <a:solidFill>
                  <a:srgbClr val="363636"/>
                </a:solidFill>
                <a:ea typeface="SimSun" pitchFamily="2" charset="-122"/>
              </a:rPr>
              <a:t>CAPOX-B</a:t>
            </a:r>
          </a:p>
          <a:p>
            <a:pPr algn="ctr" defTabSz="892175" eaLnBrk="0" hangingPunct="0"/>
            <a:r>
              <a:rPr lang="en-GB" altLang="zh-CN" sz="1600" b="1" dirty="0" smtClean="0">
                <a:solidFill>
                  <a:srgbClr val="363636"/>
                </a:solidFill>
                <a:ea typeface="SimSun" pitchFamily="2" charset="-122"/>
              </a:rPr>
              <a:t>(n=132)</a:t>
            </a:r>
            <a:endParaRPr lang="en-GB" altLang="zh-CN" sz="1600" b="1" dirty="0">
              <a:solidFill>
                <a:srgbClr val="363636"/>
              </a:solidFill>
              <a:ea typeface="SimSun" pitchFamily="2" charset="-122"/>
            </a:endParaRPr>
          </a:p>
        </p:txBody>
      </p:sp>
      <p:sp>
        <p:nvSpPr>
          <p:cNvPr id="24" name="Text Box 4"/>
          <p:cNvSpPr txBox="1">
            <a:spLocks noChangeArrowheads="1"/>
          </p:cNvSpPr>
          <p:nvPr/>
        </p:nvSpPr>
        <p:spPr bwMode="auto">
          <a:xfrm>
            <a:off x="4886977" y="6474897"/>
            <a:ext cx="403636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Koopman</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3504) </a:t>
            </a:r>
            <a:endParaRPr lang="en-GB" sz="1200" dirty="0">
              <a:solidFill>
                <a:srgbClr val="363636"/>
              </a:solidFill>
            </a:endParaRPr>
          </a:p>
        </p:txBody>
      </p:sp>
      <p:sp>
        <p:nvSpPr>
          <p:cNvPr id="4" name="Rectangle 3"/>
          <p:cNvSpPr/>
          <p:nvPr/>
        </p:nvSpPr>
        <p:spPr>
          <a:xfrm>
            <a:off x="35625" y="6438319"/>
            <a:ext cx="4572000" cy="276999"/>
          </a:xfrm>
          <a:prstGeom prst="rect">
            <a:avLst/>
          </a:prstGeom>
        </p:spPr>
        <p:txBody>
          <a:bodyPr>
            <a:spAutoFit/>
          </a:bodyPr>
          <a:lstStyle/>
          <a:p>
            <a:r>
              <a:rPr lang="en-GB" sz="1200" dirty="0" smtClean="0">
                <a:solidFill>
                  <a:srgbClr val="363636"/>
                </a:solidFill>
              </a:rPr>
              <a:t>CAPOX-B, capecitabine, </a:t>
            </a:r>
            <a:r>
              <a:rPr lang="en-GB" sz="1200" dirty="0" err="1" smtClean="0">
                <a:solidFill>
                  <a:srgbClr val="363636"/>
                </a:solidFill>
              </a:rPr>
              <a:t>oxaliplatin+bevacizumab</a:t>
            </a:r>
            <a:endParaRPr lang="en-GB" sz="1200" dirty="0">
              <a:solidFill>
                <a:srgbClr val="363636"/>
              </a:solidFill>
            </a:endParaRPr>
          </a:p>
        </p:txBody>
      </p:sp>
      <p:sp>
        <p:nvSpPr>
          <p:cNvPr id="26" name="Rectangle 9"/>
          <p:cNvSpPr txBox="1">
            <a:spLocks noChangeArrowheads="1"/>
          </p:cNvSpPr>
          <p:nvPr/>
        </p:nvSpPr>
        <p:spPr bwMode="auto">
          <a:xfrm>
            <a:off x="228600" y="5763319"/>
            <a:ext cx="4267200" cy="82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dirty="0" smtClean="0">
                <a:solidFill>
                  <a:srgbClr val="363636"/>
                </a:solidFill>
              </a:rPr>
              <a:t>Primary endpoint</a:t>
            </a:r>
          </a:p>
          <a:p>
            <a:pPr>
              <a:buClr>
                <a:srgbClr val="043882"/>
              </a:buClr>
            </a:pPr>
            <a:r>
              <a:rPr lang="en-GB" sz="1600" dirty="0" smtClean="0">
                <a:solidFill>
                  <a:srgbClr val="363636"/>
                </a:solidFill>
              </a:rPr>
              <a:t>PFS2</a:t>
            </a:r>
          </a:p>
        </p:txBody>
      </p:sp>
    </p:spTree>
    <p:extLst>
      <p:ext uri="{BB962C8B-B14F-4D97-AF65-F5344CB8AC3E}">
        <p14:creationId xmlns:p14="http://schemas.microsoft.com/office/powerpoint/2010/main" val="18606776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3504: Final results and subgroup analyses of the phase 3 CAIRO3 study: Maintenance treatment with </a:t>
            </a:r>
            <a:r>
              <a:rPr lang="en-GB" sz="1800" dirty="0" err="1"/>
              <a:t>capecitabine</a:t>
            </a:r>
            <a:r>
              <a:rPr lang="en-GB" sz="1800" dirty="0"/>
              <a:t> + </a:t>
            </a:r>
            <a:r>
              <a:rPr lang="en-GB" sz="1800" dirty="0" err="1"/>
              <a:t>bevacizumab</a:t>
            </a:r>
            <a:r>
              <a:rPr lang="en-GB" sz="1800" dirty="0"/>
              <a:t> versus observation after induction treatment with chemotherapy + </a:t>
            </a:r>
            <a:r>
              <a:rPr lang="en-GB" sz="1800" dirty="0" err="1"/>
              <a:t>bevacizumab</a:t>
            </a:r>
            <a:r>
              <a:rPr lang="en-GB" sz="1800" dirty="0"/>
              <a:t> in metastatic colorectal cancer (</a:t>
            </a:r>
            <a:r>
              <a:rPr lang="en-GB" sz="1800" dirty="0" err="1"/>
              <a:t>mCRC</a:t>
            </a:r>
            <a:r>
              <a:rPr lang="en-GB" sz="1800" dirty="0"/>
              <a:t>) – </a:t>
            </a:r>
            <a:r>
              <a:rPr lang="en-GB" sz="1800" dirty="0" err="1"/>
              <a:t>Koopman</a:t>
            </a:r>
            <a:r>
              <a:rPr lang="en-GB" sz="1800" dirty="0"/>
              <a:t> M et al</a:t>
            </a:r>
            <a:endParaRPr lang="en-US" sz="1800" i="1" dirty="0"/>
          </a:p>
        </p:txBody>
      </p:sp>
      <p:sp>
        <p:nvSpPr>
          <p:cNvPr id="3" name="Content Placeholder 2"/>
          <p:cNvSpPr>
            <a:spLocks noGrp="1"/>
          </p:cNvSpPr>
          <p:nvPr>
            <p:ph idx="1"/>
          </p:nvPr>
        </p:nvSpPr>
        <p:spPr>
          <a:xfrm>
            <a:off x="123825" y="1320800"/>
            <a:ext cx="8934450" cy="5308600"/>
          </a:xfrm>
        </p:spPr>
        <p:txBody>
          <a:bodyPr/>
          <a:lstStyle/>
          <a:p>
            <a:pPr>
              <a:spcAft>
                <a:spcPts val="1800"/>
              </a:spcAft>
            </a:pPr>
            <a:r>
              <a:rPr lang="en-GB" sz="1800" b="1" dirty="0" smtClean="0"/>
              <a:t>Key results</a:t>
            </a:r>
          </a:p>
          <a:p>
            <a:endParaRPr lang="en-GB" sz="1800" dirty="0" smtClean="0"/>
          </a:p>
          <a:p>
            <a:endParaRPr lang="en-GB" sz="1800" dirty="0" smtClean="0"/>
          </a:p>
          <a:p>
            <a:endParaRPr lang="en-GB" sz="1800" dirty="0" smtClean="0"/>
          </a:p>
          <a:p>
            <a:endParaRPr lang="en-GB" sz="1800" dirty="0" smtClean="0"/>
          </a:p>
          <a:p>
            <a:endParaRPr lang="en-GB" sz="1800" dirty="0" smtClean="0"/>
          </a:p>
          <a:p>
            <a:pPr lvl="1"/>
            <a:r>
              <a:rPr lang="en-GB" sz="1800" dirty="0" err="1" smtClean="0"/>
              <a:t>QoL</a:t>
            </a:r>
            <a:r>
              <a:rPr lang="en-GB" sz="1800" dirty="0" smtClean="0"/>
              <a:t> was maintained during maintenance treatment and was clinically not inferior </a:t>
            </a:r>
            <a:r>
              <a:rPr lang="en-GB" sz="1800" dirty="0" err="1" smtClean="0"/>
              <a:t>vs</a:t>
            </a:r>
            <a:r>
              <a:rPr lang="en-GB" sz="1800" dirty="0" smtClean="0"/>
              <a:t> the observation arm (between group difference 3.9 [95% CI 1.2, 6.5]; p=0.004)</a:t>
            </a:r>
          </a:p>
          <a:p>
            <a:pPr lvl="1"/>
            <a:r>
              <a:rPr lang="en-GB" sz="1800" dirty="0" smtClean="0"/>
              <a:t>A subgroup analysis showed significant survival effects for the following factors: </a:t>
            </a:r>
          </a:p>
          <a:p>
            <a:pPr lvl="2"/>
            <a:r>
              <a:rPr lang="en-GB" sz="1800" dirty="0" smtClean="0"/>
              <a:t>[PFS2]: Treatment arm, response to induction therapy, serum LDH and metachronous </a:t>
            </a:r>
            <a:r>
              <a:rPr lang="en-GB" sz="1800" dirty="0" err="1" smtClean="0"/>
              <a:t>vs</a:t>
            </a:r>
            <a:r>
              <a:rPr lang="en-GB" sz="1800" dirty="0" smtClean="0"/>
              <a:t> synchronous with/without resection of primary tumour</a:t>
            </a:r>
          </a:p>
          <a:p>
            <a:pPr lvl="2"/>
            <a:r>
              <a:rPr lang="en-GB" sz="1800" dirty="0" smtClean="0"/>
              <a:t>[OS]: Treatment arm, response to induction therapy, WHO PS, site of primary tumour and metachronous </a:t>
            </a:r>
            <a:r>
              <a:rPr lang="en-GB" sz="1800" dirty="0" err="1" smtClean="0"/>
              <a:t>vs</a:t>
            </a:r>
            <a:r>
              <a:rPr lang="en-GB" sz="1800" dirty="0" smtClean="0"/>
              <a:t> synchronous with/without resection of primary tumour</a:t>
            </a:r>
          </a:p>
          <a:p>
            <a:pPr lvl="1"/>
            <a:endParaRPr lang="en-GB" sz="1800" dirty="0" smtClean="0"/>
          </a:p>
        </p:txBody>
      </p:sp>
      <p:graphicFrame>
        <p:nvGraphicFramePr>
          <p:cNvPr id="5" name="Table 4"/>
          <p:cNvGraphicFramePr>
            <a:graphicFrameLocks noGrp="1"/>
          </p:cNvGraphicFramePr>
          <p:nvPr>
            <p:extLst>
              <p:ext uri="{D42A27DB-BD31-4B8C-83A1-F6EECF244321}">
                <p14:modId xmlns:p14="http://schemas.microsoft.com/office/powerpoint/2010/main" val="1805566634"/>
              </p:ext>
            </p:extLst>
          </p:nvPr>
        </p:nvGraphicFramePr>
        <p:xfrm>
          <a:off x="559251" y="1699856"/>
          <a:ext cx="8014734" cy="1737360"/>
        </p:xfrm>
        <a:graphic>
          <a:graphicData uri="http://schemas.openxmlformats.org/drawingml/2006/table">
            <a:tbl>
              <a:tblPr firstRow="1" bandRow="1">
                <a:tableStyleId>{69012ECD-51FC-41F1-AA8D-1B2483CD663E}</a:tableStyleId>
              </a:tblPr>
              <a:tblGrid>
                <a:gridCol w="1938022"/>
                <a:gridCol w="1676004"/>
                <a:gridCol w="1676004"/>
                <a:gridCol w="1676004"/>
                <a:gridCol w="1048700"/>
              </a:tblGrid>
              <a:tr h="35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2"/>
                        </a:solidFill>
                      </a:endParaRPr>
                    </a:p>
                  </a:txBody>
                  <a:tcPr anchor="b"/>
                </a:tc>
                <a:tc>
                  <a:txBody>
                    <a:bodyPr/>
                    <a:lstStyle/>
                    <a:p>
                      <a:pPr algn="ctr"/>
                      <a:r>
                        <a:rPr lang="en-GB" sz="1400" dirty="0" smtClean="0">
                          <a:solidFill>
                            <a:schemeClr val="tx2"/>
                          </a:solidFill>
                        </a:rPr>
                        <a:t>Observation</a:t>
                      </a:r>
                      <a:br>
                        <a:rPr lang="en-GB" sz="1400" dirty="0" smtClean="0">
                          <a:solidFill>
                            <a:schemeClr val="tx2"/>
                          </a:solidFill>
                        </a:rPr>
                      </a:br>
                      <a:r>
                        <a:rPr lang="en-GB" sz="1400" dirty="0" smtClean="0">
                          <a:solidFill>
                            <a:schemeClr val="tx2"/>
                          </a:solidFill>
                        </a:rPr>
                        <a:t>(95% CI),</a:t>
                      </a:r>
                      <a:r>
                        <a:rPr lang="en-GB" sz="1400" baseline="0" dirty="0" smtClean="0">
                          <a:solidFill>
                            <a:schemeClr val="tx2"/>
                          </a:solidFill>
                        </a:rPr>
                        <a:t> </a:t>
                      </a:r>
                      <a:r>
                        <a:rPr lang="en-GB" sz="1400" baseline="0" dirty="0" err="1" smtClean="0">
                          <a:solidFill>
                            <a:schemeClr val="tx2"/>
                          </a:solidFill>
                        </a:rPr>
                        <a:t>mo</a:t>
                      </a:r>
                      <a:endParaRPr lang="en-GB" sz="1400" dirty="0">
                        <a:solidFill>
                          <a:schemeClr val="tx2"/>
                        </a:solidFill>
                      </a:endParaRPr>
                    </a:p>
                  </a:txBody>
                  <a:tcPr anchor="b"/>
                </a:tc>
                <a:tc>
                  <a:txBody>
                    <a:bodyPr/>
                    <a:lstStyle/>
                    <a:p>
                      <a:pPr algn="ctr"/>
                      <a:r>
                        <a:rPr lang="en-GB" sz="1400" dirty="0" smtClean="0">
                          <a:solidFill>
                            <a:schemeClr val="tx2"/>
                          </a:solidFill>
                        </a:rPr>
                        <a:t>Maintenance (95% CI), </a:t>
                      </a:r>
                      <a:r>
                        <a:rPr lang="en-GB" sz="1400" dirty="0" err="1" smtClean="0">
                          <a:solidFill>
                            <a:schemeClr val="tx2"/>
                          </a:solidFill>
                        </a:rPr>
                        <a:t>mo</a:t>
                      </a:r>
                      <a:endParaRPr lang="en-GB" sz="1400" dirty="0" smtClean="0">
                        <a:solidFill>
                          <a:schemeClr val="tx2"/>
                        </a:solidFill>
                      </a:endParaRPr>
                    </a:p>
                  </a:txBody>
                  <a:tcPr anchor="b"/>
                </a:tc>
                <a:tc>
                  <a:txBody>
                    <a:bodyPr/>
                    <a:lstStyle/>
                    <a:p>
                      <a:pPr algn="ctr"/>
                      <a:r>
                        <a:rPr lang="en-GB" sz="1400" dirty="0" smtClean="0">
                          <a:solidFill>
                            <a:schemeClr val="tx2"/>
                          </a:solidFill>
                        </a:rPr>
                        <a:t>HR </a:t>
                      </a:r>
                      <a:br>
                        <a:rPr lang="en-GB" sz="1400" dirty="0" smtClean="0">
                          <a:solidFill>
                            <a:schemeClr val="tx2"/>
                          </a:solidFill>
                        </a:rPr>
                      </a:br>
                      <a:r>
                        <a:rPr lang="en-GB" sz="1400" dirty="0" smtClean="0">
                          <a:solidFill>
                            <a:schemeClr val="tx2"/>
                          </a:solidFill>
                        </a:rPr>
                        <a:t>(95% CI)</a:t>
                      </a:r>
                      <a:endParaRPr lang="en-GB" sz="1400" dirty="0">
                        <a:solidFill>
                          <a:schemeClr val="tx2"/>
                        </a:solidFill>
                      </a:endParaRPr>
                    </a:p>
                  </a:txBody>
                  <a:tcPr anchor="b"/>
                </a:tc>
                <a:tc>
                  <a:txBody>
                    <a:bodyPr/>
                    <a:lstStyle/>
                    <a:p>
                      <a:pPr algn="ctr"/>
                      <a:r>
                        <a:rPr lang="en-GB" sz="1400" dirty="0" smtClean="0">
                          <a:solidFill>
                            <a:schemeClr val="tx2"/>
                          </a:solidFill>
                        </a:rPr>
                        <a:t>p-value</a:t>
                      </a:r>
                      <a:endParaRPr lang="en-GB" sz="1400" dirty="0">
                        <a:solidFill>
                          <a:schemeClr val="tx2"/>
                        </a:solidFill>
                      </a:endParaRPr>
                    </a:p>
                  </a:txBody>
                  <a:tcPr anchor="b"/>
                </a:tc>
              </a:tr>
              <a:tr h="275803">
                <a:tc>
                  <a:txBody>
                    <a:bodyPr/>
                    <a:lstStyle/>
                    <a:p>
                      <a:r>
                        <a:rPr lang="en-GB" sz="1400" dirty="0" smtClean="0"/>
                        <a:t>Median PFS1</a:t>
                      </a:r>
                      <a:endParaRPr lang="en-GB" sz="1400" baseline="0" dirty="0" smtClean="0"/>
                    </a:p>
                  </a:txBody>
                  <a:tcPr/>
                </a:tc>
                <a:tc>
                  <a:txBody>
                    <a:bodyPr/>
                    <a:lstStyle/>
                    <a:p>
                      <a:pPr algn="ctr"/>
                      <a:r>
                        <a:rPr lang="en-GB" sz="1400" dirty="0" smtClean="0"/>
                        <a:t>4.1 (3.9,</a:t>
                      </a:r>
                      <a:r>
                        <a:rPr lang="en-GB" sz="1400" baseline="0" dirty="0" smtClean="0"/>
                        <a:t> 4.2)</a:t>
                      </a:r>
                      <a:endParaRPr lang="en-GB" sz="1400" dirty="0"/>
                    </a:p>
                  </a:txBody>
                  <a:tcPr/>
                </a:tc>
                <a:tc>
                  <a:txBody>
                    <a:bodyPr/>
                    <a:lstStyle/>
                    <a:p>
                      <a:pPr algn="ctr"/>
                      <a:r>
                        <a:rPr lang="en-GB" sz="1400" dirty="0" smtClean="0"/>
                        <a:t>8.5 (6.5, 10.3)</a:t>
                      </a:r>
                      <a:endParaRPr lang="en-GB" sz="1400" dirty="0"/>
                    </a:p>
                  </a:txBody>
                  <a:tcPr/>
                </a:tc>
                <a:tc>
                  <a:txBody>
                    <a:bodyPr/>
                    <a:lstStyle/>
                    <a:p>
                      <a:pPr algn="ctr"/>
                      <a:r>
                        <a:rPr lang="en-GB" sz="1400" dirty="0" smtClean="0"/>
                        <a:t>0.43 (0.36, 0.52)</a:t>
                      </a:r>
                      <a:endParaRPr lang="en-GB" sz="1400" dirty="0"/>
                    </a:p>
                  </a:txBody>
                  <a:tcPr/>
                </a:tc>
                <a:tc>
                  <a:txBody>
                    <a:bodyPr/>
                    <a:lstStyle/>
                    <a:p>
                      <a:pPr algn="ctr"/>
                      <a:r>
                        <a:rPr lang="en-GB" sz="1400" dirty="0" smtClean="0"/>
                        <a:t>&lt;0.0001</a:t>
                      </a:r>
                      <a:endParaRPr lang="en-GB" sz="1400" dirty="0"/>
                    </a:p>
                  </a:txBody>
                  <a:tcPr/>
                </a:tc>
              </a:tr>
              <a:tr h="19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Median PFS2</a:t>
                      </a:r>
                    </a:p>
                  </a:txBody>
                  <a:tcPr/>
                </a:tc>
                <a:tc>
                  <a:txBody>
                    <a:bodyPr/>
                    <a:lstStyle/>
                    <a:p>
                      <a:pPr algn="ctr"/>
                      <a:r>
                        <a:rPr lang="en-GB" sz="1400" dirty="0" smtClean="0"/>
                        <a:t>8.5 (7.4, 10.4)</a:t>
                      </a:r>
                      <a:endParaRPr lang="en-GB" sz="1400" dirty="0"/>
                    </a:p>
                  </a:txBody>
                  <a:tcPr/>
                </a:tc>
                <a:tc>
                  <a:txBody>
                    <a:bodyPr/>
                    <a:lstStyle/>
                    <a:p>
                      <a:pPr algn="ctr"/>
                      <a:r>
                        <a:rPr lang="en-GB" sz="1400" dirty="0" smtClean="0"/>
                        <a:t>11.7 (10.1, 13.3)</a:t>
                      </a:r>
                      <a:endParaRPr lang="en-GB" sz="1400" dirty="0"/>
                    </a:p>
                  </a:txBody>
                  <a:tcPr/>
                </a:tc>
                <a:tc>
                  <a:txBody>
                    <a:bodyPr/>
                    <a:lstStyle/>
                    <a:p>
                      <a:pPr algn="ctr"/>
                      <a:r>
                        <a:rPr lang="en-GB" sz="1400" dirty="0" smtClean="0"/>
                        <a:t>0.67</a:t>
                      </a:r>
                      <a:r>
                        <a:rPr lang="en-GB" sz="1400" baseline="0" dirty="0" smtClean="0"/>
                        <a:t> (0.56, 0.81)</a:t>
                      </a:r>
                      <a:endParaRPr lang="en-GB" sz="1400" dirty="0"/>
                    </a:p>
                  </a:txBody>
                  <a:tcPr/>
                </a:tc>
                <a:tc>
                  <a:txBody>
                    <a:bodyPr/>
                    <a:lstStyle/>
                    <a:p>
                      <a:pPr algn="ctr"/>
                      <a:r>
                        <a:rPr lang="en-GB" sz="1400" dirty="0" smtClean="0"/>
                        <a:t>&lt;0.0001</a:t>
                      </a:r>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i="0" dirty="0" smtClean="0"/>
                        <a:t>TT2PD</a:t>
                      </a:r>
                    </a:p>
                  </a:txBody>
                  <a:tcPr/>
                </a:tc>
                <a:tc>
                  <a:txBody>
                    <a:bodyPr/>
                    <a:lstStyle/>
                    <a:p>
                      <a:pPr algn="ctr"/>
                      <a:r>
                        <a:rPr lang="en-GB" sz="1400" dirty="0" smtClean="0"/>
                        <a:t>11.1 (10.3, 12.6)</a:t>
                      </a:r>
                      <a:endParaRPr lang="en-GB" sz="1400" dirty="0"/>
                    </a:p>
                  </a:txBody>
                  <a:tcPr/>
                </a:tc>
                <a:tc>
                  <a:txBody>
                    <a:bodyPr/>
                    <a:lstStyle/>
                    <a:p>
                      <a:pPr algn="ctr"/>
                      <a:r>
                        <a:rPr lang="en-GB" sz="1400" dirty="0" smtClean="0"/>
                        <a:t>13.9 (12.3, 15.6)</a:t>
                      </a:r>
                      <a:endParaRPr lang="en-GB" sz="1400" dirty="0"/>
                    </a:p>
                  </a:txBody>
                  <a:tcPr/>
                </a:tc>
                <a:tc>
                  <a:txBody>
                    <a:bodyPr/>
                    <a:lstStyle/>
                    <a:p>
                      <a:pPr algn="ctr"/>
                      <a:r>
                        <a:rPr lang="en-GB" sz="1400" dirty="0" smtClean="0"/>
                        <a:t>0.68 (0.57, 0.82)</a:t>
                      </a:r>
                      <a:endParaRPr lang="en-GB" sz="1400" dirty="0"/>
                    </a:p>
                  </a:txBody>
                  <a:tcPr/>
                </a:tc>
                <a:tc>
                  <a:txBody>
                    <a:bodyPr/>
                    <a:lstStyle/>
                    <a:p>
                      <a:pPr algn="ctr"/>
                      <a:r>
                        <a:rPr lang="en-GB" sz="1400" dirty="0" smtClean="0"/>
                        <a:t>&lt;0.0001</a:t>
                      </a:r>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i="0" dirty="0" smtClean="0"/>
                        <a:t>Median</a:t>
                      </a:r>
                      <a:r>
                        <a:rPr lang="en-GB" sz="1400" i="0" baseline="0" dirty="0" smtClean="0"/>
                        <a:t> </a:t>
                      </a:r>
                      <a:r>
                        <a:rPr lang="en-GB" sz="1400" i="0" dirty="0" smtClean="0"/>
                        <a:t>OS</a:t>
                      </a:r>
                    </a:p>
                  </a:txBody>
                  <a:tcPr/>
                </a:tc>
                <a:tc>
                  <a:txBody>
                    <a:bodyPr/>
                    <a:lstStyle/>
                    <a:p>
                      <a:pPr algn="ctr"/>
                      <a:r>
                        <a:rPr lang="en-GB" sz="1400" dirty="0" smtClean="0"/>
                        <a:t>18.1 (16.3, 20.2)</a:t>
                      </a:r>
                      <a:endParaRPr lang="en-GB" sz="1400" dirty="0"/>
                    </a:p>
                  </a:txBody>
                  <a:tcPr/>
                </a:tc>
                <a:tc>
                  <a:txBody>
                    <a:bodyPr/>
                    <a:lstStyle/>
                    <a:p>
                      <a:pPr algn="ctr"/>
                      <a:r>
                        <a:rPr lang="en-GB" sz="1400" dirty="0" smtClean="0"/>
                        <a:t>21.6 (19.4, 23.8)</a:t>
                      </a:r>
                      <a:endParaRPr lang="en-GB" sz="1400" dirty="0"/>
                    </a:p>
                  </a:txBody>
                  <a:tcPr/>
                </a:tc>
                <a:tc>
                  <a:txBody>
                    <a:bodyPr/>
                    <a:lstStyle/>
                    <a:p>
                      <a:pPr algn="ctr"/>
                      <a:r>
                        <a:rPr lang="en-GB" sz="1400" dirty="0" smtClean="0"/>
                        <a:t>0.89 (0.73, 1.07)</a:t>
                      </a:r>
                      <a:endParaRPr lang="en-GB" sz="1400" dirty="0"/>
                    </a:p>
                  </a:txBody>
                  <a:tcPr/>
                </a:tc>
                <a:tc>
                  <a:txBody>
                    <a:bodyPr/>
                    <a:lstStyle/>
                    <a:p>
                      <a:pPr algn="ctr"/>
                      <a:r>
                        <a:rPr lang="en-GB" sz="1400" dirty="0" smtClean="0"/>
                        <a:t>0.22</a:t>
                      </a:r>
                      <a:endParaRPr lang="en-GB" sz="1400" dirty="0"/>
                    </a:p>
                  </a:txBody>
                  <a:tcPr/>
                </a:tc>
              </a:tr>
            </a:tbl>
          </a:graphicData>
        </a:graphic>
      </p:graphicFrame>
      <p:sp>
        <p:nvSpPr>
          <p:cNvPr id="6" name="Text Box 9"/>
          <p:cNvSpPr txBox="1">
            <a:spLocks noChangeArrowheads="1"/>
          </p:cNvSpPr>
          <p:nvPr/>
        </p:nvSpPr>
        <p:spPr bwMode="auto">
          <a:xfrm>
            <a:off x="231774" y="6284502"/>
            <a:ext cx="4785499" cy="41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b">
            <a:spAutoFit/>
          </a:bodyPr>
          <a:lstStyle/>
          <a:p>
            <a:r>
              <a:rPr lang="en-GB" sz="1100" dirty="0" smtClean="0">
                <a:solidFill>
                  <a:srgbClr val="363636"/>
                </a:solidFill>
              </a:rPr>
              <a:t>TT2PD, time to second progression of disease, time from randomisation</a:t>
            </a:r>
            <a:br>
              <a:rPr lang="en-GB" sz="1100" dirty="0" smtClean="0">
                <a:solidFill>
                  <a:srgbClr val="363636"/>
                </a:solidFill>
              </a:rPr>
            </a:br>
            <a:r>
              <a:rPr lang="en-GB" sz="1100" dirty="0" smtClean="0">
                <a:solidFill>
                  <a:srgbClr val="363636"/>
                </a:solidFill>
              </a:rPr>
              <a:t>to progression upon any treatment given after PFS1</a:t>
            </a:r>
            <a:endParaRPr lang="en-GB" sz="1100" dirty="0">
              <a:solidFill>
                <a:srgbClr val="363636"/>
              </a:solidFill>
            </a:endParaRPr>
          </a:p>
        </p:txBody>
      </p:sp>
      <p:sp>
        <p:nvSpPr>
          <p:cNvPr id="8" name="Text Box 4"/>
          <p:cNvSpPr txBox="1">
            <a:spLocks noChangeArrowheads="1"/>
          </p:cNvSpPr>
          <p:nvPr/>
        </p:nvSpPr>
        <p:spPr bwMode="auto">
          <a:xfrm>
            <a:off x="4886977" y="6474897"/>
            <a:ext cx="403636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Koopman</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3504) </a:t>
            </a:r>
            <a:endParaRPr lang="en-GB" sz="1200" dirty="0">
              <a:solidFill>
                <a:srgbClr val="363636"/>
              </a:solidFill>
            </a:endParaRPr>
          </a:p>
        </p:txBody>
      </p:sp>
    </p:spTree>
    <p:extLst>
      <p:ext uri="{BB962C8B-B14F-4D97-AF65-F5344CB8AC3E}">
        <p14:creationId xmlns:p14="http://schemas.microsoft.com/office/powerpoint/2010/main" val="12836501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3504: Final results and subgroup analyses of the phase 3 CAIRO3 study: Maintenance treatment with </a:t>
            </a:r>
            <a:r>
              <a:rPr lang="en-GB" sz="1800" dirty="0" err="1"/>
              <a:t>capecitabine</a:t>
            </a:r>
            <a:r>
              <a:rPr lang="en-GB" sz="1800" dirty="0"/>
              <a:t> + </a:t>
            </a:r>
            <a:r>
              <a:rPr lang="en-GB" sz="1800" dirty="0" err="1"/>
              <a:t>bevacizumab</a:t>
            </a:r>
            <a:r>
              <a:rPr lang="en-GB" sz="1800" dirty="0"/>
              <a:t> versus observation after induction treatment with chemotherapy + </a:t>
            </a:r>
            <a:r>
              <a:rPr lang="en-GB" sz="1800" dirty="0" err="1"/>
              <a:t>bevacizumab</a:t>
            </a:r>
            <a:r>
              <a:rPr lang="en-GB" sz="1800" dirty="0"/>
              <a:t> in metastatic colorectal cancer (</a:t>
            </a:r>
            <a:r>
              <a:rPr lang="en-GB" sz="1800" dirty="0" err="1"/>
              <a:t>mCRC</a:t>
            </a:r>
            <a:r>
              <a:rPr lang="en-GB" sz="1800" dirty="0"/>
              <a:t>) – </a:t>
            </a:r>
            <a:r>
              <a:rPr lang="en-GB" sz="1800" dirty="0" err="1"/>
              <a:t>Koopman</a:t>
            </a:r>
            <a:r>
              <a:rPr lang="en-GB" sz="1800" dirty="0"/>
              <a:t> M et al</a:t>
            </a:r>
            <a:endParaRPr lang="en-US" sz="1800" i="1" dirty="0"/>
          </a:p>
        </p:txBody>
      </p:sp>
      <p:sp>
        <p:nvSpPr>
          <p:cNvPr id="3" name="Content Placeholder 2"/>
          <p:cNvSpPr>
            <a:spLocks noGrp="1"/>
          </p:cNvSpPr>
          <p:nvPr>
            <p:ph idx="1"/>
          </p:nvPr>
        </p:nvSpPr>
        <p:spPr/>
        <p:txBody>
          <a:bodyPr/>
          <a:lstStyle/>
          <a:p>
            <a:pPr>
              <a:spcAft>
                <a:spcPts val="5400"/>
              </a:spcAft>
            </a:pPr>
            <a:r>
              <a:rPr lang="en-US" sz="1600" b="1" dirty="0" smtClean="0"/>
              <a:t>Key results</a:t>
            </a:r>
          </a:p>
          <a:p>
            <a:pPr marL="0" indent="0">
              <a:buNone/>
            </a:pPr>
            <a:endParaRPr lang="en-US" sz="1600" dirty="0" smtClean="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b="1" dirty="0" smtClean="0"/>
              <a:t>Conclusions</a:t>
            </a:r>
            <a:endParaRPr lang="en-US" sz="1600" b="1" dirty="0"/>
          </a:p>
          <a:p>
            <a:pPr lvl="1"/>
            <a:r>
              <a:rPr lang="en-US" sz="1600" b="1" dirty="0"/>
              <a:t>Benefits were observed in all subgroups for PFS2, PFS1 and </a:t>
            </a:r>
            <a:r>
              <a:rPr lang="en-US" sz="1600" b="1" dirty="0" smtClean="0"/>
              <a:t>TT2PD</a:t>
            </a:r>
          </a:p>
          <a:p>
            <a:pPr lvl="1"/>
            <a:r>
              <a:rPr lang="en-GB" sz="1600" b="1" dirty="0" smtClean="0"/>
              <a:t>Patients </a:t>
            </a:r>
            <a:r>
              <a:rPr lang="en-GB" sz="1600" b="1" dirty="0"/>
              <a:t>with synchronous disease with resected primary tumour and patients with a CR/PR as best response to induction treatment may benefit most from maintenance treatment in terms of </a:t>
            </a:r>
            <a:r>
              <a:rPr lang="en-GB" sz="1600" b="1" dirty="0" smtClean="0"/>
              <a:t>OS</a:t>
            </a:r>
            <a:endParaRPr lang="en-US" sz="1600" dirty="0" smtClean="0"/>
          </a:p>
        </p:txBody>
      </p:sp>
      <p:sp>
        <p:nvSpPr>
          <p:cNvPr id="7" name="TextBox 6"/>
          <p:cNvSpPr txBox="1"/>
          <p:nvPr/>
        </p:nvSpPr>
        <p:spPr>
          <a:xfrm>
            <a:off x="1147686" y="1601804"/>
            <a:ext cx="2743059" cy="461665"/>
          </a:xfrm>
          <a:prstGeom prst="rect">
            <a:avLst/>
          </a:prstGeom>
          <a:noFill/>
        </p:spPr>
        <p:txBody>
          <a:bodyPr wrap="none" rtlCol="0">
            <a:spAutoFit/>
          </a:bodyPr>
          <a:lstStyle/>
          <a:p>
            <a:pPr algn="ctr"/>
            <a:r>
              <a:rPr lang="en-GB" sz="1200" b="1" dirty="0" smtClean="0">
                <a:solidFill>
                  <a:srgbClr val="363636"/>
                </a:solidFill>
              </a:rPr>
              <a:t>OS: synchronous/metachronous </a:t>
            </a:r>
            <a:r>
              <a:rPr lang="en-GB" sz="1200" b="1" dirty="0" smtClean="0">
                <a:solidFill>
                  <a:srgbClr val="363636"/>
                </a:solidFill>
                <a:latin typeface="Arial"/>
                <a:cs typeface="Arial"/>
              </a:rPr>
              <a:t>±</a:t>
            </a:r>
            <a:r>
              <a:rPr lang="en-GB" sz="1200" b="1" dirty="0" smtClean="0">
                <a:solidFill>
                  <a:srgbClr val="363636"/>
                </a:solidFill>
              </a:rPr>
              <a:t> </a:t>
            </a:r>
            <a:br>
              <a:rPr lang="en-GB" sz="1200" b="1" dirty="0" smtClean="0">
                <a:solidFill>
                  <a:srgbClr val="363636"/>
                </a:solidFill>
              </a:rPr>
            </a:br>
            <a:r>
              <a:rPr lang="en-GB" sz="1200" b="1" dirty="0" smtClean="0">
                <a:solidFill>
                  <a:srgbClr val="363636"/>
                </a:solidFill>
              </a:rPr>
              <a:t>resection primary</a:t>
            </a:r>
            <a:endParaRPr lang="en-GB" sz="1200" b="1" dirty="0">
              <a:solidFill>
                <a:srgbClr val="363636"/>
              </a:solidFill>
            </a:endParaRPr>
          </a:p>
        </p:txBody>
      </p:sp>
      <p:sp>
        <p:nvSpPr>
          <p:cNvPr id="9" name="TextBox 8"/>
          <p:cNvSpPr txBox="1"/>
          <p:nvPr/>
        </p:nvSpPr>
        <p:spPr>
          <a:xfrm>
            <a:off x="5579129" y="1601804"/>
            <a:ext cx="2614818" cy="461665"/>
          </a:xfrm>
          <a:prstGeom prst="rect">
            <a:avLst/>
          </a:prstGeom>
          <a:noFill/>
        </p:spPr>
        <p:txBody>
          <a:bodyPr wrap="none" rtlCol="0">
            <a:spAutoFit/>
          </a:bodyPr>
          <a:lstStyle/>
          <a:p>
            <a:pPr algn="ctr"/>
            <a:r>
              <a:rPr lang="en-GB" sz="1200" b="1" dirty="0" smtClean="0">
                <a:solidFill>
                  <a:srgbClr val="363636"/>
                </a:solidFill>
              </a:rPr>
              <a:t>OS: synchronous/metachronous </a:t>
            </a:r>
            <a:br>
              <a:rPr lang="en-GB" sz="1200" b="1" dirty="0" smtClean="0">
                <a:solidFill>
                  <a:srgbClr val="363636"/>
                </a:solidFill>
              </a:rPr>
            </a:br>
            <a:r>
              <a:rPr lang="en-GB" sz="1200" b="1" dirty="0" smtClean="0">
                <a:solidFill>
                  <a:srgbClr val="363636"/>
                </a:solidFill>
                <a:latin typeface="Arial"/>
                <a:cs typeface="Arial"/>
              </a:rPr>
              <a:t>± resection primary</a:t>
            </a:r>
            <a:endParaRPr lang="en-GB" sz="1200" b="1" dirty="0">
              <a:solidFill>
                <a:srgbClr val="363636"/>
              </a:solidFill>
            </a:endParaRPr>
          </a:p>
        </p:txBody>
      </p:sp>
      <p:sp>
        <p:nvSpPr>
          <p:cNvPr id="11" name="Text Box 4"/>
          <p:cNvSpPr txBox="1">
            <a:spLocks noChangeArrowheads="1"/>
          </p:cNvSpPr>
          <p:nvPr/>
        </p:nvSpPr>
        <p:spPr bwMode="auto">
          <a:xfrm>
            <a:off x="4886977" y="6474897"/>
            <a:ext cx="403636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Koopman</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3504) </a:t>
            </a:r>
            <a:endParaRPr lang="en-GB" sz="1200" dirty="0">
              <a:solidFill>
                <a:srgbClr val="363636"/>
              </a:solidFill>
            </a:endParaRPr>
          </a:p>
        </p:txBody>
      </p:sp>
      <p:grpSp>
        <p:nvGrpSpPr>
          <p:cNvPr id="10" name="Group 9"/>
          <p:cNvGrpSpPr/>
          <p:nvPr/>
        </p:nvGrpSpPr>
        <p:grpSpPr>
          <a:xfrm>
            <a:off x="147103" y="1965912"/>
            <a:ext cx="8996897" cy="3114713"/>
            <a:chOff x="147103" y="1688471"/>
            <a:chExt cx="8996897" cy="3114713"/>
          </a:xfrm>
        </p:grpSpPr>
        <p:grpSp>
          <p:nvGrpSpPr>
            <p:cNvPr id="12" name="Group 11"/>
            <p:cNvGrpSpPr/>
            <p:nvPr/>
          </p:nvGrpSpPr>
          <p:grpSpPr>
            <a:xfrm>
              <a:off x="4472859" y="1688471"/>
              <a:ext cx="4671141" cy="3114713"/>
              <a:chOff x="4546011" y="1688471"/>
              <a:chExt cx="4671141" cy="3114713"/>
            </a:xfrm>
          </p:grpSpPr>
          <p:sp>
            <p:nvSpPr>
              <p:cNvPr id="54" name="Line 28"/>
              <p:cNvSpPr>
                <a:spLocks noChangeShapeType="1"/>
              </p:cNvSpPr>
              <p:nvPr/>
            </p:nvSpPr>
            <p:spPr bwMode="auto">
              <a:xfrm>
                <a:off x="5157797" y="1804404"/>
                <a:ext cx="0" cy="2601913"/>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Line 29"/>
              <p:cNvSpPr>
                <a:spLocks noChangeShapeType="1"/>
              </p:cNvSpPr>
              <p:nvPr/>
            </p:nvSpPr>
            <p:spPr bwMode="auto">
              <a:xfrm>
                <a:off x="5105409" y="4398379"/>
                <a:ext cx="55563"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Line 30"/>
              <p:cNvSpPr>
                <a:spLocks noChangeShapeType="1"/>
              </p:cNvSpPr>
              <p:nvPr/>
            </p:nvSpPr>
            <p:spPr bwMode="auto">
              <a:xfrm>
                <a:off x="5105409" y="3882442"/>
                <a:ext cx="55563"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Line 31"/>
              <p:cNvSpPr>
                <a:spLocks noChangeShapeType="1"/>
              </p:cNvSpPr>
              <p:nvPr/>
            </p:nvSpPr>
            <p:spPr bwMode="auto">
              <a:xfrm>
                <a:off x="5105409" y="3363329"/>
                <a:ext cx="55563"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Line 32"/>
              <p:cNvSpPr>
                <a:spLocks noChangeShapeType="1"/>
              </p:cNvSpPr>
              <p:nvPr/>
            </p:nvSpPr>
            <p:spPr bwMode="auto">
              <a:xfrm>
                <a:off x="5105409" y="2847392"/>
                <a:ext cx="55563"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Line 33"/>
              <p:cNvSpPr>
                <a:spLocks noChangeShapeType="1"/>
              </p:cNvSpPr>
              <p:nvPr/>
            </p:nvSpPr>
            <p:spPr bwMode="auto">
              <a:xfrm>
                <a:off x="5105409" y="2328279"/>
                <a:ext cx="55563"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Line 34"/>
              <p:cNvSpPr>
                <a:spLocks noChangeShapeType="1"/>
              </p:cNvSpPr>
              <p:nvPr/>
            </p:nvSpPr>
            <p:spPr bwMode="auto">
              <a:xfrm>
                <a:off x="5105409" y="1812342"/>
                <a:ext cx="55563"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35"/>
              <p:cNvSpPr>
                <a:spLocks noChangeShapeType="1"/>
              </p:cNvSpPr>
              <p:nvPr/>
            </p:nvSpPr>
            <p:spPr bwMode="auto">
              <a:xfrm>
                <a:off x="5264159" y="4507917"/>
                <a:ext cx="2368550"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36"/>
              <p:cNvSpPr>
                <a:spLocks noChangeShapeType="1"/>
              </p:cNvSpPr>
              <p:nvPr/>
            </p:nvSpPr>
            <p:spPr bwMode="auto">
              <a:xfrm flipV="1">
                <a:off x="7624772" y="4504742"/>
                <a:ext cx="0" cy="60325"/>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37"/>
              <p:cNvSpPr>
                <a:spLocks noChangeShapeType="1"/>
              </p:cNvSpPr>
              <p:nvPr/>
            </p:nvSpPr>
            <p:spPr bwMode="auto">
              <a:xfrm flipV="1">
                <a:off x="7154872" y="4504742"/>
                <a:ext cx="0" cy="60325"/>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38"/>
              <p:cNvSpPr>
                <a:spLocks noChangeShapeType="1"/>
              </p:cNvSpPr>
              <p:nvPr/>
            </p:nvSpPr>
            <p:spPr bwMode="auto">
              <a:xfrm flipV="1">
                <a:off x="6683384" y="4504742"/>
                <a:ext cx="0" cy="60325"/>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39"/>
              <p:cNvSpPr>
                <a:spLocks noChangeShapeType="1"/>
              </p:cNvSpPr>
              <p:nvPr/>
            </p:nvSpPr>
            <p:spPr bwMode="auto">
              <a:xfrm flipV="1">
                <a:off x="6213484" y="4504742"/>
                <a:ext cx="0" cy="60325"/>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40"/>
              <p:cNvSpPr>
                <a:spLocks noChangeShapeType="1"/>
              </p:cNvSpPr>
              <p:nvPr/>
            </p:nvSpPr>
            <p:spPr bwMode="auto">
              <a:xfrm flipV="1">
                <a:off x="5741997" y="4504742"/>
                <a:ext cx="0" cy="60325"/>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41"/>
              <p:cNvSpPr>
                <a:spLocks noChangeShapeType="1"/>
              </p:cNvSpPr>
              <p:nvPr/>
            </p:nvSpPr>
            <p:spPr bwMode="auto">
              <a:xfrm flipV="1">
                <a:off x="5270509" y="4504742"/>
                <a:ext cx="0" cy="60325"/>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Freeform 42"/>
              <p:cNvSpPr>
                <a:spLocks/>
              </p:cNvSpPr>
              <p:nvPr/>
            </p:nvSpPr>
            <p:spPr bwMode="auto">
              <a:xfrm>
                <a:off x="5270509" y="1815517"/>
                <a:ext cx="2008188" cy="2470150"/>
              </a:xfrm>
              <a:custGeom>
                <a:avLst/>
                <a:gdLst>
                  <a:gd name="T0" fmla="*/ 45 w 1265"/>
                  <a:gd name="T1" fmla="*/ 15 h 1556"/>
                  <a:gd name="T2" fmla="*/ 86 w 1265"/>
                  <a:gd name="T3" fmla="*/ 36 h 1556"/>
                  <a:gd name="T4" fmla="*/ 93 w 1265"/>
                  <a:gd name="T5" fmla="*/ 72 h 1556"/>
                  <a:gd name="T6" fmla="*/ 114 w 1265"/>
                  <a:gd name="T7" fmla="*/ 119 h 1556"/>
                  <a:gd name="T8" fmla="*/ 133 w 1265"/>
                  <a:gd name="T9" fmla="*/ 152 h 1556"/>
                  <a:gd name="T10" fmla="*/ 143 w 1265"/>
                  <a:gd name="T11" fmla="*/ 190 h 1556"/>
                  <a:gd name="T12" fmla="*/ 162 w 1265"/>
                  <a:gd name="T13" fmla="*/ 238 h 1556"/>
                  <a:gd name="T14" fmla="*/ 169 w 1265"/>
                  <a:gd name="T15" fmla="*/ 309 h 1556"/>
                  <a:gd name="T16" fmla="*/ 181 w 1265"/>
                  <a:gd name="T17" fmla="*/ 328 h 1556"/>
                  <a:gd name="T18" fmla="*/ 192 w 1265"/>
                  <a:gd name="T19" fmla="*/ 359 h 1556"/>
                  <a:gd name="T20" fmla="*/ 214 w 1265"/>
                  <a:gd name="T21" fmla="*/ 368 h 1556"/>
                  <a:gd name="T22" fmla="*/ 221 w 1265"/>
                  <a:gd name="T23" fmla="*/ 420 h 1556"/>
                  <a:gd name="T24" fmla="*/ 242 w 1265"/>
                  <a:gd name="T25" fmla="*/ 451 h 1556"/>
                  <a:gd name="T26" fmla="*/ 266 w 1265"/>
                  <a:gd name="T27" fmla="*/ 484 h 1556"/>
                  <a:gd name="T28" fmla="*/ 276 w 1265"/>
                  <a:gd name="T29" fmla="*/ 544 h 1556"/>
                  <a:gd name="T30" fmla="*/ 299 w 1265"/>
                  <a:gd name="T31" fmla="*/ 565 h 1556"/>
                  <a:gd name="T32" fmla="*/ 304 w 1265"/>
                  <a:gd name="T33" fmla="*/ 586 h 1556"/>
                  <a:gd name="T34" fmla="*/ 321 w 1265"/>
                  <a:gd name="T35" fmla="*/ 600 h 1556"/>
                  <a:gd name="T36" fmla="*/ 328 w 1265"/>
                  <a:gd name="T37" fmla="*/ 643 h 1556"/>
                  <a:gd name="T38" fmla="*/ 349 w 1265"/>
                  <a:gd name="T39" fmla="*/ 653 h 1556"/>
                  <a:gd name="T40" fmla="*/ 363 w 1265"/>
                  <a:gd name="T41" fmla="*/ 714 h 1556"/>
                  <a:gd name="T42" fmla="*/ 382 w 1265"/>
                  <a:gd name="T43" fmla="*/ 731 h 1556"/>
                  <a:gd name="T44" fmla="*/ 394 w 1265"/>
                  <a:gd name="T45" fmla="*/ 774 h 1556"/>
                  <a:gd name="T46" fmla="*/ 423 w 1265"/>
                  <a:gd name="T47" fmla="*/ 830 h 1556"/>
                  <a:gd name="T48" fmla="*/ 430 w 1265"/>
                  <a:gd name="T49" fmla="*/ 911 h 1556"/>
                  <a:gd name="T50" fmla="*/ 442 w 1265"/>
                  <a:gd name="T51" fmla="*/ 959 h 1556"/>
                  <a:gd name="T52" fmla="*/ 463 w 1265"/>
                  <a:gd name="T53" fmla="*/ 989 h 1556"/>
                  <a:gd name="T54" fmla="*/ 470 w 1265"/>
                  <a:gd name="T55" fmla="*/ 1053 h 1556"/>
                  <a:gd name="T56" fmla="*/ 489 w 1265"/>
                  <a:gd name="T57" fmla="*/ 1061 h 1556"/>
                  <a:gd name="T58" fmla="*/ 499 w 1265"/>
                  <a:gd name="T59" fmla="*/ 1091 h 1556"/>
                  <a:gd name="T60" fmla="*/ 510 w 1265"/>
                  <a:gd name="T61" fmla="*/ 1101 h 1556"/>
                  <a:gd name="T62" fmla="*/ 518 w 1265"/>
                  <a:gd name="T63" fmla="*/ 1120 h 1556"/>
                  <a:gd name="T64" fmla="*/ 541 w 1265"/>
                  <a:gd name="T65" fmla="*/ 1127 h 1556"/>
                  <a:gd name="T66" fmla="*/ 551 w 1265"/>
                  <a:gd name="T67" fmla="*/ 1189 h 1556"/>
                  <a:gd name="T68" fmla="*/ 643 w 1265"/>
                  <a:gd name="T69" fmla="*/ 1210 h 1556"/>
                  <a:gd name="T70" fmla="*/ 674 w 1265"/>
                  <a:gd name="T71" fmla="*/ 1250 h 1556"/>
                  <a:gd name="T72" fmla="*/ 722 w 1265"/>
                  <a:gd name="T73" fmla="*/ 1267 h 1556"/>
                  <a:gd name="T74" fmla="*/ 729 w 1265"/>
                  <a:gd name="T75" fmla="*/ 1300 h 1556"/>
                  <a:gd name="T76" fmla="*/ 750 w 1265"/>
                  <a:gd name="T77" fmla="*/ 1326 h 1556"/>
                  <a:gd name="T78" fmla="*/ 788 w 1265"/>
                  <a:gd name="T79" fmla="*/ 1381 h 1556"/>
                  <a:gd name="T80" fmla="*/ 845 w 1265"/>
                  <a:gd name="T81" fmla="*/ 1409 h 1556"/>
                  <a:gd name="T82" fmla="*/ 942 w 1265"/>
                  <a:gd name="T83" fmla="*/ 1490 h 1556"/>
                  <a:gd name="T84" fmla="*/ 1265 w 1265"/>
                  <a:gd name="T85" fmla="*/ 1499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5" h="1556">
                    <a:moveTo>
                      <a:pt x="0" y="0"/>
                    </a:moveTo>
                    <a:lnTo>
                      <a:pt x="45" y="0"/>
                    </a:lnTo>
                    <a:lnTo>
                      <a:pt x="45" y="15"/>
                    </a:lnTo>
                    <a:lnTo>
                      <a:pt x="69" y="15"/>
                    </a:lnTo>
                    <a:lnTo>
                      <a:pt x="69" y="36"/>
                    </a:lnTo>
                    <a:lnTo>
                      <a:pt x="86" y="36"/>
                    </a:lnTo>
                    <a:lnTo>
                      <a:pt x="86" y="57"/>
                    </a:lnTo>
                    <a:lnTo>
                      <a:pt x="86" y="72"/>
                    </a:lnTo>
                    <a:lnTo>
                      <a:pt x="93" y="72"/>
                    </a:lnTo>
                    <a:lnTo>
                      <a:pt x="93" y="86"/>
                    </a:lnTo>
                    <a:lnTo>
                      <a:pt x="114" y="86"/>
                    </a:lnTo>
                    <a:lnTo>
                      <a:pt x="114" y="119"/>
                    </a:lnTo>
                    <a:lnTo>
                      <a:pt x="124" y="119"/>
                    </a:lnTo>
                    <a:lnTo>
                      <a:pt x="124" y="152"/>
                    </a:lnTo>
                    <a:lnTo>
                      <a:pt x="133" y="152"/>
                    </a:lnTo>
                    <a:lnTo>
                      <a:pt x="133" y="178"/>
                    </a:lnTo>
                    <a:lnTo>
                      <a:pt x="143" y="178"/>
                    </a:lnTo>
                    <a:lnTo>
                      <a:pt x="143" y="190"/>
                    </a:lnTo>
                    <a:lnTo>
                      <a:pt x="155" y="190"/>
                    </a:lnTo>
                    <a:lnTo>
                      <a:pt x="155" y="238"/>
                    </a:lnTo>
                    <a:lnTo>
                      <a:pt x="162" y="238"/>
                    </a:lnTo>
                    <a:lnTo>
                      <a:pt x="162" y="257"/>
                    </a:lnTo>
                    <a:lnTo>
                      <a:pt x="169" y="257"/>
                    </a:lnTo>
                    <a:lnTo>
                      <a:pt x="169" y="309"/>
                    </a:lnTo>
                    <a:lnTo>
                      <a:pt x="176" y="309"/>
                    </a:lnTo>
                    <a:lnTo>
                      <a:pt x="176" y="328"/>
                    </a:lnTo>
                    <a:lnTo>
                      <a:pt x="181" y="328"/>
                    </a:lnTo>
                    <a:lnTo>
                      <a:pt x="181" y="347"/>
                    </a:lnTo>
                    <a:lnTo>
                      <a:pt x="192" y="347"/>
                    </a:lnTo>
                    <a:lnTo>
                      <a:pt x="192" y="359"/>
                    </a:lnTo>
                    <a:lnTo>
                      <a:pt x="204" y="359"/>
                    </a:lnTo>
                    <a:lnTo>
                      <a:pt x="204" y="368"/>
                    </a:lnTo>
                    <a:lnTo>
                      <a:pt x="214" y="368"/>
                    </a:lnTo>
                    <a:lnTo>
                      <a:pt x="214" y="382"/>
                    </a:lnTo>
                    <a:lnTo>
                      <a:pt x="221" y="382"/>
                    </a:lnTo>
                    <a:lnTo>
                      <a:pt x="221" y="420"/>
                    </a:lnTo>
                    <a:lnTo>
                      <a:pt x="233" y="420"/>
                    </a:lnTo>
                    <a:lnTo>
                      <a:pt x="233" y="451"/>
                    </a:lnTo>
                    <a:lnTo>
                      <a:pt x="242" y="451"/>
                    </a:lnTo>
                    <a:lnTo>
                      <a:pt x="242" y="482"/>
                    </a:lnTo>
                    <a:lnTo>
                      <a:pt x="242" y="484"/>
                    </a:lnTo>
                    <a:lnTo>
                      <a:pt x="266" y="484"/>
                    </a:lnTo>
                    <a:lnTo>
                      <a:pt x="266" y="534"/>
                    </a:lnTo>
                    <a:lnTo>
                      <a:pt x="276" y="534"/>
                    </a:lnTo>
                    <a:lnTo>
                      <a:pt x="276" y="544"/>
                    </a:lnTo>
                    <a:lnTo>
                      <a:pt x="283" y="544"/>
                    </a:lnTo>
                    <a:lnTo>
                      <a:pt x="283" y="565"/>
                    </a:lnTo>
                    <a:lnTo>
                      <a:pt x="299" y="565"/>
                    </a:lnTo>
                    <a:lnTo>
                      <a:pt x="299" y="572"/>
                    </a:lnTo>
                    <a:lnTo>
                      <a:pt x="304" y="572"/>
                    </a:lnTo>
                    <a:lnTo>
                      <a:pt x="304" y="586"/>
                    </a:lnTo>
                    <a:lnTo>
                      <a:pt x="316" y="586"/>
                    </a:lnTo>
                    <a:lnTo>
                      <a:pt x="316" y="600"/>
                    </a:lnTo>
                    <a:lnTo>
                      <a:pt x="321" y="600"/>
                    </a:lnTo>
                    <a:lnTo>
                      <a:pt x="321" y="634"/>
                    </a:lnTo>
                    <a:lnTo>
                      <a:pt x="328" y="634"/>
                    </a:lnTo>
                    <a:lnTo>
                      <a:pt x="328" y="643"/>
                    </a:lnTo>
                    <a:lnTo>
                      <a:pt x="335" y="643"/>
                    </a:lnTo>
                    <a:lnTo>
                      <a:pt x="335" y="653"/>
                    </a:lnTo>
                    <a:lnTo>
                      <a:pt x="349" y="653"/>
                    </a:lnTo>
                    <a:lnTo>
                      <a:pt x="349" y="702"/>
                    </a:lnTo>
                    <a:lnTo>
                      <a:pt x="363" y="702"/>
                    </a:lnTo>
                    <a:lnTo>
                      <a:pt x="363" y="714"/>
                    </a:lnTo>
                    <a:lnTo>
                      <a:pt x="373" y="714"/>
                    </a:lnTo>
                    <a:lnTo>
                      <a:pt x="373" y="731"/>
                    </a:lnTo>
                    <a:lnTo>
                      <a:pt x="382" y="731"/>
                    </a:lnTo>
                    <a:lnTo>
                      <a:pt x="382" y="743"/>
                    </a:lnTo>
                    <a:lnTo>
                      <a:pt x="394" y="743"/>
                    </a:lnTo>
                    <a:lnTo>
                      <a:pt x="394" y="774"/>
                    </a:lnTo>
                    <a:lnTo>
                      <a:pt x="399" y="774"/>
                    </a:lnTo>
                    <a:lnTo>
                      <a:pt x="399" y="830"/>
                    </a:lnTo>
                    <a:lnTo>
                      <a:pt x="423" y="830"/>
                    </a:lnTo>
                    <a:lnTo>
                      <a:pt x="423" y="868"/>
                    </a:lnTo>
                    <a:lnTo>
                      <a:pt x="430" y="868"/>
                    </a:lnTo>
                    <a:lnTo>
                      <a:pt x="430" y="911"/>
                    </a:lnTo>
                    <a:lnTo>
                      <a:pt x="439" y="911"/>
                    </a:lnTo>
                    <a:lnTo>
                      <a:pt x="442" y="911"/>
                    </a:lnTo>
                    <a:lnTo>
                      <a:pt x="442" y="959"/>
                    </a:lnTo>
                    <a:lnTo>
                      <a:pt x="451" y="959"/>
                    </a:lnTo>
                    <a:lnTo>
                      <a:pt x="451" y="989"/>
                    </a:lnTo>
                    <a:lnTo>
                      <a:pt x="463" y="989"/>
                    </a:lnTo>
                    <a:lnTo>
                      <a:pt x="463" y="1039"/>
                    </a:lnTo>
                    <a:lnTo>
                      <a:pt x="470" y="1039"/>
                    </a:lnTo>
                    <a:lnTo>
                      <a:pt x="470" y="1053"/>
                    </a:lnTo>
                    <a:lnTo>
                      <a:pt x="472" y="1053"/>
                    </a:lnTo>
                    <a:lnTo>
                      <a:pt x="472" y="1061"/>
                    </a:lnTo>
                    <a:lnTo>
                      <a:pt x="489" y="1061"/>
                    </a:lnTo>
                    <a:lnTo>
                      <a:pt x="489" y="1079"/>
                    </a:lnTo>
                    <a:lnTo>
                      <a:pt x="499" y="1079"/>
                    </a:lnTo>
                    <a:lnTo>
                      <a:pt x="499" y="1091"/>
                    </a:lnTo>
                    <a:lnTo>
                      <a:pt x="503" y="1091"/>
                    </a:lnTo>
                    <a:lnTo>
                      <a:pt x="503" y="1101"/>
                    </a:lnTo>
                    <a:lnTo>
                      <a:pt x="510" y="1101"/>
                    </a:lnTo>
                    <a:lnTo>
                      <a:pt x="510" y="1113"/>
                    </a:lnTo>
                    <a:lnTo>
                      <a:pt x="518" y="1113"/>
                    </a:lnTo>
                    <a:lnTo>
                      <a:pt x="518" y="1120"/>
                    </a:lnTo>
                    <a:lnTo>
                      <a:pt x="520" y="1120"/>
                    </a:lnTo>
                    <a:lnTo>
                      <a:pt x="520" y="1127"/>
                    </a:lnTo>
                    <a:lnTo>
                      <a:pt x="541" y="1127"/>
                    </a:lnTo>
                    <a:lnTo>
                      <a:pt x="541" y="1158"/>
                    </a:lnTo>
                    <a:lnTo>
                      <a:pt x="551" y="1158"/>
                    </a:lnTo>
                    <a:lnTo>
                      <a:pt x="551" y="1189"/>
                    </a:lnTo>
                    <a:lnTo>
                      <a:pt x="591" y="1189"/>
                    </a:lnTo>
                    <a:lnTo>
                      <a:pt x="591" y="1210"/>
                    </a:lnTo>
                    <a:lnTo>
                      <a:pt x="643" y="1210"/>
                    </a:lnTo>
                    <a:lnTo>
                      <a:pt x="643" y="1229"/>
                    </a:lnTo>
                    <a:lnTo>
                      <a:pt x="674" y="1229"/>
                    </a:lnTo>
                    <a:lnTo>
                      <a:pt x="674" y="1250"/>
                    </a:lnTo>
                    <a:lnTo>
                      <a:pt x="686" y="1250"/>
                    </a:lnTo>
                    <a:lnTo>
                      <a:pt x="686" y="1267"/>
                    </a:lnTo>
                    <a:lnTo>
                      <a:pt x="722" y="1267"/>
                    </a:lnTo>
                    <a:lnTo>
                      <a:pt x="722" y="1274"/>
                    </a:lnTo>
                    <a:lnTo>
                      <a:pt x="729" y="1274"/>
                    </a:lnTo>
                    <a:lnTo>
                      <a:pt x="729" y="1300"/>
                    </a:lnTo>
                    <a:lnTo>
                      <a:pt x="743" y="1300"/>
                    </a:lnTo>
                    <a:lnTo>
                      <a:pt x="743" y="1326"/>
                    </a:lnTo>
                    <a:lnTo>
                      <a:pt x="750" y="1326"/>
                    </a:lnTo>
                    <a:lnTo>
                      <a:pt x="750" y="1362"/>
                    </a:lnTo>
                    <a:lnTo>
                      <a:pt x="788" y="1362"/>
                    </a:lnTo>
                    <a:lnTo>
                      <a:pt x="788" y="1381"/>
                    </a:lnTo>
                    <a:lnTo>
                      <a:pt x="821" y="1381"/>
                    </a:lnTo>
                    <a:lnTo>
                      <a:pt x="821" y="1409"/>
                    </a:lnTo>
                    <a:lnTo>
                      <a:pt x="845" y="1409"/>
                    </a:lnTo>
                    <a:lnTo>
                      <a:pt x="845" y="1449"/>
                    </a:lnTo>
                    <a:lnTo>
                      <a:pt x="942" y="1449"/>
                    </a:lnTo>
                    <a:lnTo>
                      <a:pt x="942" y="1490"/>
                    </a:lnTo>
                    <a:lnTo>
                      <a:pt x="1258" y="1490"/>
                    </a:lnTo>
                    <a:lnTo>
                      <a:pt x="1258" y="1499"/>
                    </a:lnTo>
                    <a:lnTo>
                      <a:pt x="1265" y="1499"/>
                    </a:lnTo>
                    <a:lnTo>
                      <a:pt x="1265" y="1556"/>
                    </a:lnTo>
                  </a:path>
                </a:pathLst>
              </a:custGeom>
              <a:noFill/>
              <a:ln w="14288" cap="flat">
                <a:solidFill>
                  <a:srgbClr val="B6202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Freeform 43"/>
              <p:cNvSpPr>
                <a:spLocks/>
              </p:cNvSpPr>
              <p:nvPr/>
            </p:nvSpPr>
            <p:spPr bwMode="auto">
              <a:xfrm>
                <a:off x="5311784" y="1812342"/>
                <a:ext cx="2540000" cy="2473325"/>
              </a:xfrm>
              <a:custGeom>
                <a:avLst/>
                <a:gdLst>
                  <a:gd name="T0" fmla="*/ 62 w 1600"/>
                  <a:gd name="T1" fmla="*/ 0 h 1558"/>
                  <a:gd name="T2" fmla="*/ 93 w 1600"/>
                  <a:gd name="T3" fmla="*/ 19 h 1558"/>
                  <a:gd name="T4" fmla="*/ 138 w 1600"/>
                  <a:gd name="T5" fmla="*/ 26 h 1558"/>
                  <a:gd name="T6" fmla="*/ 148 w 1600"/>
                  <a:gd name="T7" fmla="*/ 33 h 1558"/>
                  <a:gd name="T8" fmla="*/ 212 w 1600"/>
                  <a:gd name="T9" fmla="*/ 50 h 1558"/>
                  <a:gd name="T10" fmla="*/ 219 w 1600"/>
                  <a:gd name="T11" fmla="*/ 59 h 1558"/>
                  <a:gd name="T12" fmla="*/ 247 w 1600"/>
                  <a:gd name="T13" fmla="*/ 81 h 1558"/>
                  <a:gd name="T14" fmla="*/ 259 w 1600"/>
                  <a:gd name="T15" fmla="*/ 97 h 1558"/>
                  <a:gd name="T16" fmla="*/ 266 w 1600"/>
                  <a:gd name="T17" fmla="*/ 109 h 1558"/>
                  <a:gd name="T18" fmla="*/ 276 w 1600"/>
                  <a:gd name="T19" fmla="*/ 159 h 1558"/>
                  <a:gd name="T20" fmla="*/ 318 w 1600"/>
                  <a:gd name="T21" fmla="*/ 187 h 1558"/>
                  <a:gd name="T22" fmla="*/ 328 w 1600"/>
                  <a:gd name="T23" fmla="*/ 195 h 1558"/>
                  <a:gd name="T24" fmla="*/ 342 w 1600"/>
                  <a:gd name="T25" fmla="*/ 218 h 1558"/>
                  <a:gd name="T26" fmla="*/ 368 w 1600"/>
                  <a:gd name="T27" fmla="*/ 249 h 1558"/>
                  <a:gd name="T28" fmla="*/ 397 w 1600"/>
                  <a:gd name="T29" fmla="*/ 280 h 1558"/>
                  <a:gd name="T30" fmla="*/ 406 w 1600"/>
                  <a:gd name="T31" fmla="*/ 308 h 1558"/>
                  <a:gd name="T32" fmla="*/ 425 w 1600"/>
                  <a:gd name="T33" fmla="*/ 339 h 1558"/>
                  <a:gd name="T34" fmla="*/ 451 w 1600"/>
                  <a:gd name="T35" fmla="*/ 398 h 1558"/>
                  <a:gd name="T36" fmla="*/ 456 w 1600"/>
                  <a:gd name="T37" fmla="*/ 403 h 1558"/>
                  <a:gd name="T38" fmla="*/ 465 w 1600"/>
                  <a:gd name="T39" fmla="*/ 427 h 1558"/>
                  <a:gd name="T40" fmla="*/ 475 w 1600"/>
                  <a:gd name="T41" fmla="*/ 458 h 1558"/>
                  <a:gd name="T42" fmla="*/ 480 w 1600"/>
                  <a:gd name="T43" fmla="*/ 484 h 1558"/>
                  <a:gd name="T44" fmla="*/ 496 w 1600"/>
                  <a:gd name="T45" fmla="*/ 489 h 1558"/>
                  <a:gd name="T46" fmla="*/ 506 w 1600"/>
                  <a:gd name="T47" fmla="*/ 538 h 1558"/>
                  <a:gd name="T48" fmla="*/ 513 w 1600"/>
                  <a:gd name="T49" fmla="*/ 546 h 1558"/>
                  <a:gd name="T50" fmla="*/ 525 w 1600"/>
                  <a:gd name="T51" fmla="*/ 624 h 1558"/>
                  <a:gd name="T52" fmla="*/ 537 w 1600"/>
                  <a:gd name="T53" fmla="*/ 636 h 1558"/>
                  <a:gd name="T54" fmla="*/ 546 w 1600"/>
                  <a:gd name="T55" fmla="*/ 657 h 1558"/>
                  <a:gd name="T56" fmla="*/ 556 w 1600"/>
                  <a:gd name="T57" fmla="*/ 690 h 1558"/>
                  <a:gd name="T58" fmla="*/ 565 w 1600"/>
                  <a:gd name="T59" fmla="*/ 714 h 1558"/>
                  <a:gd name="T60" fmla="*/ 577 w 1600"/>
                  <a:gd name="T61" fmla="*/ 776 h 1558"/>
                  <a:gd name="T62" fmla="*/ 584 w 1600"/>
                  <a:gd name="T63" fmla="*/ 806 h 1558"/>
                  <a:gd name="T64" fmla="*/ 591 w 1600"/>
                  <a:gd name="T65" fmla="*/ 847 h 1558"/>
                  <a:gd name="T66" fmla="*/ 613 w 1600"/>
                  <a:gd name="T67" fmla="*/ 866 h 1558"/>
                  <a:gd name="T68" fmla="*/ 615 w 1600"/>
                  <a:gd name="T69" fmla="*/ 904 h 1558"/>
                  <a:gd name="T70" fmla="*/ 670 w 1600"/>
                  <a:gd name="T71" fmla="*/ 911 h 1558"/>
                  <a:gd name="T72" fmla="*/ 674 w 1600"/>
                  <a:gd name="T73" fmla="*/ 934 h 1558"/>
                  <a:gd name="T74" fmla="*/ 686 w 1600"/>
                  <a:gd name="T75" fmla="*/ 963 h 1558"/>
                  <a:gd name="T76" fmla="*/ 708 w 1600"/>
                  <a:gd name="T77" fmla="*/ 1027 h 1558"/>
                  <a:gd name="T78" fmla="*/ 715 w 1600"/>
                  <a:gd name="T79" fmla="*/ 1063 h 1558"/>
                  <a:gd name="T80" fmla="*/ 724 w 1600"/>
                  <a:gd name="T81" fmla="*/ 1093 h 1558"/>
                  <a:gd name="T82" fmla="*/ 757 w 1600"/>
                  <a:gd name="T83" fmla="*/ 1100 h 1558"/>
                  <a:gd name="T84" fmla="*/ 762 w 1600"/>
                  <a:gd name="T85" fmla="*/ 1136 h 1558"/>
                  <a:gd name="T86" fmla="*/ 767 w 1600"/>
                  <a:gd name="T87" fmla="*/ 1162 h 1558"/>
                  <a:gd name="T88" fmla="*/ 824 w 1600"/>
                  <a:gd name="T89" fmla="*/ 1202 h 1558"/>
                  <a:gd name="T90" fmla="*/ 893 w 1600"/>
                  <a:gd name="T91" fmla="*/ 1240 h 1558"/>
                  <a:gd name="T92" fmla="*/ 964 w 1600"/>
                  <a:gd name="T93" fmla="*/ 1312 h 1558"/>
                  <a:gd name="T94" fmla="*/ 971 w 1600"/>
                  <a:gd name="T95" fmla="*/ 1319 h 1558"/>
                  <a:gd name="T96" fmla="*/ 995 w 1600"/>
                  <a:gd name="T97" fmla="*/ 1352 h 1558"/>
                  <a:gd name="T98" fmla="*/ 997 w 1600"/>
                  <a:gd name="T99" fmla="*/ 1359 h 1558"/>
                  <a:gd name="T100" fmla="*/ 1004 w 1600"/>
                  <a:gd name="T101" fmla="*/ 1390 h 1558"/>
                  <a:gd name="T102" fmla="*/ 1094 w 1600"/>
                  <a:gd name="T103" fmla="*/ 1397 h 1558"/>
                  <a:gd name="T104" fmla="*/ 1101 w 1600"/>
                  <a:gd name="T105" fmla="*/ 1437 h 1558"/>
                  <a:gd name="T106" fmla="*/ 1106 w 1600"/>
                  <a:gd name="T107" fmla="*/ 1442 h 1558"/>
                  <a:gd name="T108" fmla="*/ 1125 w 1600"/>
                  <a:gd name="T109" fmla="*/ 1461 h 1558"/>
                  <a:gd name="T110" fmla="*/ 1130 w 1600"/>
                  <a:gd name="T111" fmla="*/ 1485 h 1558"/>
                  <a:gd name="T112" fmla="*/ 1192 w 1600"/>
                  <a:gd name="T113" fmla="*/ 1558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0" h="1558">
                    <a:moveTo>
                      <a:pt x="0" y="0"/>
                    </a:moveTo>
                    <a:lnTo>
                      <a:pt x="62" y="0"/>
                    </a:lnTo>
                    <a:lnTo>
                      <a:pt x="62" y="19"/>
                    </a:lnTo>
                    <a:lnTo>
                      <a:pt x="93" y="19"/>
                    </a:lnTo>
                    <a:lnTo>
                      <a:pt x="93" y="26"/>
                    </a:lnTo>
                    <a:lnTo>
                      <a:pt x="138" y="26"/>
                    </a:lnTo>
                    <a:lnTo>
                      <a:pt x="138" y="33"/>
                    </a:lnTo>
                    <a:lnTo>
                      <a:pt x="148" y="33"/>
                    </a:lnTo>
                    <a:lnTo>
                      <a:pt x="148" y="50"/>
                    </a:lnTo>
                    <a:lnTo>
                      <a:pt x="212" y="50"/>
                    </a:lnTo>
                    <a:lnTo>
                      <a:pt x="212" y="59"/>
                    </a:lnTo>
                    <a:lnTo>
                      <a:pt x="219" y="59"/>
                    </a:lnTo>
                    <a:lnTo>
                      <a:pt x="219" y="81"/>
                    </a:lnTo>
                    <a:lnTo>
                      <a:pt x="247" y="81"/>
                    </a:lnTo>
                    <a:lnTo>
                      <a:pt x="247" y="97"/>
                    </a:lnTo>
                    <a:lnTo>
                      <a:pt x="259" y="97"/>
                    </a:lnTo>
                    <a:lnTo>
                      <a:pt x="259" y="109"/>
                    </a:lnTo>
                    <a:lnTo>
                      <a:pt x="266" y="109"/>
                    </a:lnTo>
                    <a:lnTo>
                      <a:pt x="266" y="159"/>
                    </a:lnTo>
                    <a:lnTo>
                      <a:pt x="276" y="159"/>
                    </a:lnTo>
                    <a:lnTo>
                      <a:pt x="276" y="187"/>
                    </a:lnTo>
                    <a:lnTo>
                      <a:pt x="318" y="187"/>
                    </a:lnTo>
                    <a:lnTo>
                      <a:pt x="318" y="195"/>
                    </a:lnTo>
                    <a:lnTo>
                      <a:pt x="328" y="195"/>
                    </a:lnTo>
                    <a:lnTo>
                      <a:pt x="328" y="218"/>
                    </a:lnTo>
                    <a:lnTo>
                      <a:pt x="342" y="218"/>
                    </a:lnTo>
                    <a:lnTo>
                      <a:pt x="342" y="249"/>
                    </a:lnTo>
                    <a:lnTo>
                      <a:pt x="368" y="249"/>
                    </a:lnTo>
                    <a:lnTo>
                      <a:pt x="368" y="280"/>
                    </a:lnTo>
                    <a:lnTo>
                      <a:pt x="397" y="280"/>
                    </a:lnTo>
                    <a:lnTo>
                      <a:pt x="397" y="308"/>
                    </a:lnTo>
                    <a:lnTo>
                      <a:pt x="406" y="308"/>
                    </a:lnTo>
                    <a:lnTo>
                      <a:pt x="406" y="339"/>
                    </a:lnTo>
                    <a:lnTo>
                      <a:pt x="425" y="339"/>
                    </a:lnTo>
                    <a:lnTo>
                      <a:pt x="425" y="398"/>
                    </a:lnTo>
                    <a:lnTo>
                      <a:pt x="451" y="398"/>
                    </a:lnTo>
                    <a:lnTo>
                      <a:pt x="451" y="403"/>
                    </a:lnTo>
                    <a:lnTo>
                      <a:pt x="456" y="403"/>
                    </a:lnTo>
                    <a:lnTo>
                      <a:pt x="456" y="427"/>
                    </a:lnTo>
                    <a:lnTo>
                      <a:pt x="465" y="427"/>
                    </a:lnTo>
                    <a:lnTo>
                      <a:pt x="465" y="458"/>
                    </a:lnTo>
                    <a:lnTo>
                      <a:pt x="475" y="458"/>
                    </a:lnTo>
                    <a:lnTo>
                      <a:pt x="475" y="484"/>
                    </a:lnTo>
                    <a:lnTo>
                      <a:pt x="480" y="484"/>
                    </a:lnTo>
                    <a:lnTo>
                      <a:pt x="480" y="489"/>
                    </a:lnTo>
                    <a:lnTo>
                      <a:pt x="496" y="489"/>
                    </a:lnTo>
                    <a:lnTo>
                      <a:pt x="496" y="538"/>
                    </a:lnTo>
                    <a:lnTo>
                      <a:pt x="506" y="538"/>
                    </a:lnTo>
                    <a:lnTo>
                      <a:pt x="506" y="546"/>
                    </a:lnTo>
                    <a:lnTo>
                      <a:pt x="513" y="546"/>
                    </a:lnTo>
                    <a:lnTo>
                      <a:pt x="513" y="624"/>
                    </a:lnTo>
                    <a:lnTo>
                      <a:pt x="525" y="624"/>
                    </a:lnTo>
                    <a:lnTo>
                      <a:pt x="525" y="636"/>
                    </a:lnTo>
                    <a:lnTo>
                      <a:pt x="537" y="636"/>
                    </a:lnTo>
                    <a:lnTo>
                      <a:pt x="537" y="657"/>
                    </a:lnTo>
                    <a:lnTo>
                      <a:pt x="546" y="657"/>
                    </a:lnTo>
                    <a:lnTo>
                      <a:pt x="546" y="690"/>
                    </a:lnTo>
                    <a:lnTo>
                      <a:pt x="556" y="690"/>
                    </a:lnTo>
                    <a:lnTo>
                      <a:pt x="556" y="714"/>
                    </a:lnTo>
                    <a:lnTo>
                      <a:pt x="565" y="714"/>
                    </a:lnTo>
                    <a:lnTo>
                      <a:pt x="565" y="776"/>
                    </a:lnTo>
                    <a:lnTo>
                      <a:pt x="577" y="776"/>
                    </a:lnTo>
                    <a:lnTo>
                      <a:pt x="577" y="806"/>
                    </a:lnTo>
                    <a:lnTo>
                      <a:pt x="584" y="806"/>
                    </a:lnTo>
                    <a:lnTo>
                      <a:pt x="584" y="847"/>
                    </a:lnTo>
                    <a:lnTo>
                      <a:pt x="591" y="847"/>
                    </a:lnTo>
                    <a:lnTo>
                      <a:pt x="591" y="866"/>
                    </a:lnTo>
                    <a:lnTo>
                      <a:pt x="613" y="866"/>
                    </a:lnTo>
                    <a:lnTo>
                      <a:pt x="615" y="866"/>
                    </a:lnTo>
                    <a:lnTo>
                      <a:pt x="615" y="904"/>
                    </a:lnTo>
                    <a:lnTo>
                      <a:pt x="670" y="904"/>
                    </a:lnTo>
                    <a:lnTo>
                      <a:pt x="670" y="911"/>
                    </a:lnTo>
                    <a:lnTo>
                      <a:pt x="674" y="911"/>
                    </a:lnTo>
                    <a:lnTo>
                      <a:pt x="674" y="934"/>
                    </a:lnTo>
                    <a:lnTo>
                      <a:pt x="686" y="934"/>
                    </a:lnTo>
                    <a:lnTo>
                      <a:pt x="686" y="963"/>
                    </a:lnTo>
                    <a:lnTo>
                      <a:pt x="708" y="963"/>
                    </a:lnTo>
                    <a:lnTo>
                      <a:pt x="708" y="1027"/>
                    </a:lnTo>
                    <a:lnTo>
                      <a:pt x="715" y="1027"/>
                    </a:lnTo>
                    <a:lnTo>
                      <a:pt x="715" y="1063"/>
                    </a:lnTo>
                    <a:lnTo>
                      <a:pt x="724" y="1063"/>
                    </a:lnTo>
                    <a:lnTo>
                      <a:pt x="724" y="1093"/>
                    </a:lnTo>
                    <a:lnTo>
                      <a:pt x="757" y="1093"/>
                    </a:lnTo>
                    <a:lnTo>
                      <a:pt x="757" y="1100"/>
                    </a:lnTo>
                    <a:lnTo>
                      <a:pt x="762" y="1100"/>
                    </a:lnTo>
                    <a:lnTo>
                      <a:pt x="762" y="1136"/>
                    </a:lnTo>
                    <a:lnTo>
                      <a:pt x="767" y="1136"/>
                    </a:lnTo>
                    <a:lnTo>
                      <a:pt x="767" y="1162"/>
                    </a:lnTo>
                    <a:lnTo>
                      <a:pt x="824" y="1162"/>
                    </a:lnTo>
                    <a:lnTo>
                      <a:pt x="824" y="1202"/>
                    </a:lnTo>
                    <a:lnTo>
                      <a:pt x="893" y="1202"/>
                    </a:lnTo>
                    <a:lnTo>
                      <a:pt x="893" y="1240"/>
                    </a:lnTo>
                    <a:lnTo>
                      <a:pt x="964" y="1240"/>
                    </a:lnTo>
                    <a:lnTo>
                      <a:pt x="964" y="1312"/>
                    </a:lnTo>
                    <a:lnTo>
                      <a:pt x="971" y="1312"/>
                    </a:lnTo>
                    <a:lnTo>
                      <a:pt x="971" y="1319"/>
                    </a:lnTo>
                    <a:lnTo>
                      <a:pt x="995" y="1319"/>
                    </a:lnTo>
                    <a:lnTo>
                      <a:pt x="995" y="1352"/>
                    </a:lnTo>
                    <a:lnTo>
                      <a:pt x="997" y="1352"/>
                    </a:lnTo>
                    <a:lnTo>
                      <a:pt x="997" y="1359"/>
                    </a:lnTo>
                    <a:lnTo>
                      <a:pt x="1004" y="1359"/>
                    </a:lnTo>
                    <a:lnTo>
                      <a:pt x="1004" y="1390"/>
                    </a:lnTo>
                    <a:lnTo>
                      <a:pt x="1094" y="1390"/>
                    </a:lnTo>
                    <a:lnTo>
                      <a:pt x="1094" y="1397"/>
                    </a:lnTo>
                    <a:lnTo>
                      <a:pt x="1101" y="1397"/>
                    </a:lnTo>
                    <a:lnTo>
                      <a:pt x="1101" y="1437"/>
                    </a:lnTo>
                    <a:lnTo>
                      <a:pt x="1106" y="1437"/>
                    </a:lnTo>
                    <a:lnTo>
                      <a:pt x="1106" y="1442"/>
                    </a:lnTo>
                    <a:lnTo>
                      <a:pt x="1125" y="1442"/>
                    </a:lnTo>
                    <a:lnTo>
                      <a:pt x="1125" y="1461"/>
                    </a:lnTo>
                    <a:lnTo>
                      <a:pt x="1130" y="1461"/>
                    </a:lnTo>
                    <a:lnTo>
                      <a:pt x="1130" y="1485"/>
                    </a:lnTo>
                    <a:lnTo>
                      <a:pt x="1192" y="1485"/>
                    </a:lnTo>
                    <a:lnTo>
                      <a:pt x="1192" y="1558"/>
                    </a:lnTo>
                    <a:lnTo>
                      <a:pt x="1600" y="1558"/>
                    </a:lnTo>
                  </a:path>
                </a:pathLst>
              </a:custGeom>
              <a:noFill/>
              <a:ln w="14288" cap="flat">
                <a:solidFill>
                  <a:srgbClr val="223E7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Freeform 44"/>
              <p:cNvSpPr>
                <a:spLocks/>
              </p:cNvSpPr>
              <p:nvPr/>
            </p:nvSpPr>
            <p:spPr bwMode="auto">
              <a:xfrm>
                <a:off x="5300672" y="1812342"/>
                <a:ext cx="2057400" cy="2536825"/>
              </a:xfrm>
              <a:custGeom>
                <a:avLst/>
                <a:gdLst>
                  <a:gd name="T0" fmla="*/ 26 w 1296"/>
                  <a:gd name="T1" fmla="*/ 0 h 1598"/>
                  <a:gd name="T2" fmla="*/ 50 w 1296"/>
                  <a:gd name="T3" fmla="*/ 17 h 1598"/>
                  <a:gd name="T4" fmla="*/ 74 w 1296"/>
                  <a:gd name="T5" fmla="*/ 38 h 1598"/>
                  <a:gd name="T6" fmla="*/ 95 w 1296"/>
                  <a:gd name="T7" fmla="*/ 59 h 1598"/>
                  <a:gd name="T8" fmla="*/ 107 w 1296"/>
                  <a:gd name="T9" fmla="*/ 109 h 1598"/>
                  <a:gd name="T10" fmla="*/ 114 w 1296"/>
                  <a:gd name="T11" fmla="*/ 152 h 1598"/>
                  <a:gd name="T12" fmla="*/ 126 w 1296"/>
                  <a:gd name="T13" fmla="*/ 180 h 1598"/>
                  <a:gd name="T14" fmla="*/ 133 w 1296"/>
                  <a:gd name="T15" fmla="*/ 192 h 1598"/>
                  <a:gd name="T16" fmla="*/ 164 w 1296"/>
                  <a:gd name="T17" fmla="*/ 211 h 1598"/>
                  <a:gd name="T18" fmla="*/ 183 w 1296"/>
                  <a:gd name="T19" fmla="*/ 270 h 1598"/>
                  <a:gd name="T20" fmla="*/ 214 w 1296"/>
                  <a:gd name="T21" fmla="*/ 308 h 1598"/>
                  <a:gd name="T22" fmla="*/ 226 w 1296"/>
                  <a:gd name="T23" fmla="*/ 330 h 1598"/>
                  <a:gd name="T24" fmla="*/ 233 w 1296"/>
                  <a:gd name="T25" fmla="*/ 370 h 1598"/>
                  <a:gd name="T26" fmla="*/ 245 w 1296"/>
                  <a:gd name="T27" fmla="*/ 427 h 1598"/>
                  <a:gd name="T28" fmla="*/ 257 w 1296"/>
                  <a:gd name="T29" fmla="*/ 470 h 1598"/>
                  <a:gd name="T30" fmla="*/ 285 w 1296"/>
                  <a:gd name="T31" fmla="*/ 508 h 1598"/>
                  <a:gd name="T32" fmla="*/ 297 w 1296"/>
                  <a:gd name="T33" fmla="*/ 522 h 1598"/>
                  <a:gd name="T34" fmla="*/ 306 w 1296"/>
                  <a:gd name="T35" fmla="*/ 546 h 1598"/>
                  <a:gd name="T36" fmla="*/ 321 w 1296"/>
                  <a:gd name="T37" fmla="*/ 586 h 1598"/>
                  <a:gd name="T38" fmla="*/ 335 w 1296"/>
                  <a:gd name="T39" fmla="*/ 605 h 1598"/>
                  <a:gd name="T40" fmla="*/ 344 w 1296"/>
                  <a:gd name="T41" fmla="*/ 652 h 1598"/>
                  <a:gd name="T42" fmla="*/ 351 w 1296"/>
                  <a:gd name="T43" fmla="*/ 695 h 1598"/>
                  <a:gd name="T44" fmla="*/ 361 w 1296"/>
                  <a:gd name="T45" fmla="*/ 716 h 1598"/>
                  <a:gd name="T46" fmla="*/ 375 w 1296"/>
                  <a:gd name="T47" fmla="*/ 735 h 1598"/>
                  <a:gd name="T48" fmla="*/ 413 w 1296"/>
                  <a:gd name="T49" fmla="*/ 776 h 1598"/>
                  <a:gd name="T50" fmla="*/ 425 w 1296"/>
                  <a:gd name="T51" fmla="*/ 792 h 1598"/>
                  <a:gd name="T52" fmla="*/ 432 w 1296"/>
                  <a:gd name="T53" fmla="*/ 828 h 1598"/>
                  <a:gd name="T54" fmla="*/ 449 w 1296"/>
                  <a:gd name="T55" fmla="*/ 887 h 1598"/>
                  <a:gd name="T56" fmla="*/ 494 w 1296"/>
                  <a:gd name="T57" fmla="*/ 923 h 1598"/>
                  <a:gd name="T58" fmla="*/ 506 w 1296"/>
                  <a:gd name="T59" fmla="*/ 942 h 1598"/>
                  <a:gd name="T60" fmla="*/ 513 w 1296"/>
                  <a:gd name="T61" fmla="*/ 965 h 1598"/>
                  <a:gd name="T62" fmla="*/ 522 w 1296"/>
                  <a:gd name="T63" fmla="*/ 1006 h 1598"/>
                  <a:gd name="T64" fmla="*/ 532 w 1296"/>
                  <a:gd name="T65" fmla="*/ 1034 h 1598"/>
                  <a:gd name="T66" fmla="*/ 563 w 1296"/>
                  <a:gd name="T67" fmla="*/ 1074 h 1598"/>
                  <a:gd name="T68" fmla="*/ 575 w 1296"/>
                  <a:gd name="T69" fmla="*/ 1093 h 1598"/>
                  <a:gd name="T70" fmla="*/ 579 w 1296"/>
                  <a:gd name="T71" fmla="*/ 1138 h 1598"/>
                  <a:gd name="T72" fmla="*/ 615 w 1296"/>
                  <a:gd name="T73" fmla="*/ 1181 h 1598"/>
                  <a:gd name="T74" fmla="*/ 634 w 1296"/>
                  <a:gd name="T75" fmla="*/ 1212 h 1598"/>
                  <a:gd name="T76" fmla="*/ 646 w 1296"/>
                  <a:gd name="T77" fmla="*/ 1231 h 1598"/>
                  <a:gd name="T78" fmla="*/ 655 w 1296"/>
                  <a:gd name="T79" fmla="*/ 1250 h 1598"/>
                  <a:gd name="T80" fmla="*/ 667 w 1296"/>
                  <a:gd name="T81" fmla="*/ 1271 h 1598"/>
                  <a:gd name="T82" fmla="*/ 686 w 1296"/>
                  <a:gd name="T83" fmla="*/ 1297 h 1598"/>
                  <a:gd name="T84" fmla="*/ 707 w 1296"/>
                  <a:gd name="T85" fmla="*/ 1314 h 1598"/>
                  <a:gd name="T86" fmla="*/ 726 w 1296"/>
                  <a:gd name="T87" fmla="*/ 1321 h 1598"/>
                  <a:gd name="T88" fmla="*/ 726 w 1296"/>
                  <a:gd name="T89" fmla="*/ 1340 h 1598"/>
                  <a:gd name="T90" fmla="*/ 764 w 1296"/>
                  <a:gd name="T91" fmla="*/ 1352 h 1598"/>
                  <a:gd name="T92" fmla="*/ 771 w 1296"/>
                  <a:gd name="T93" fmla="*/ 1371 h 1598"/>
                  <a:gd name="T94" fmla="*/ 788 w 1296"/>
                  <a:gd name="T95" fmla="*/ 1383 h 1598"/>
                  <a:gd name="T96" fmla="*/ 802 w 1296"/>
                  <a:gd name="T97" fmla="*/ 1399 h 1598"/>
                  <a:gd name="T98" fmla="*/ 840 w 1296"/>
                  <a:gd name="T99" fmla="*/ 1435 h 1598"/>
                  <a:gd name="T100" fmla="*/ 855 w 1296"/>
                  <a:gd name="T101" fmla="*/ 1459 h 1598"/>
                  <a:gd name="T102" fmla="*/ 890 w 1296"/>
                  <a:gd name="T103" fmla="*/ 1492 h 1598"/>
                  <a:gd name="T104" fmla="*/ 909 w 1296"/>
                  <a:gd name="T105" fmla="*/ 1539 h 1598"/>
                  <a:gd name="T106" fmla="*/ 1066 w 1296"/>
                  <a:gd name="T107" fmla="*/ 1570 h 1598"/>
                  <a:gd name="T108" fmla="*/ 1232 w 1296"/>
                  <a:gd name="T109" fmla="*/ 1591 h 1598"/>
                  <a:gd name="T110" fmla="*/ 1239 w 1296"/>
                  <a:gd name="T111" fmla="*/ 1598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6" h="1598">
                    <a:moveTo>
                      <a:pt x="0" y="0"/>
                    </a:moveTo>
                    <a:lnTo>
                      <a:pt x="26" y="0"/>
                    </a:lnTo>
                    <a:lnTo>
                      <a:pt x="26" y="17"/>
                    </a:lnTo>
                    <a:lnTo>
                      <a:pt x="50" y="17"/>
                    </a:lnTo>
                    <a:lnTo>
                      <a:pt x="50" y="38"/>
                    </a:lnTo>
                    <a:lnTo>
                      <a:pt x="74" y="38"/>
                    </a:lnTo>
                    <a:lnTo>
                      <a:pt x="74" y="59"/>
                    </a:lnTo>
                    <a:lnTo>
                      <a:pt x="95" y="59"/>
                    </a:lnTo>
                    <a:lnTo>
                      <a:pt x="95" y="109"/>
                    </a:lnTo>
                    <a:lnTo>
                      <a:pt x="107" y="109"/>
                    </a:lnTo>
                    <a:lnTo>
                      <a:pt x="107" y="152"/>
                    </a:lnTo>
                    <a:lnTo>
                      <a:pt x="114" y="152"/>
                    </a:lnTo>
                    <a:lnTo>
                      <a:pt x="114" y="180"/>
                    </a:lnTo>
                    <a:lnTo>
                      <a:pt x="126" y="180"/>
                    </a:lnTo>
                    <a:lnTo>
                      <a:pt x="126" y="192"/>
                    </a:lnTo>
                    <a:lnTo>
                      <a:pt x="133" y="192"/>
                    </a:lnTo>
                    <a:lnTo>
                      <a:pt x="133" y="211"/>
                    </a:lnTo>
                    <a:lnTo>
                      <a:pt x="164" y="211"/>
                    </a:lnTo>
                    <a:lnTo>
                      <a:pt x="164" y="270"/>
                    </a:lnTo>
                    <a:lnTo>
                      <a:pt x="183" y="270"/>
                    </a:lnTo>
                    <a:lnTo>
                      <a:pt x="183" y="308"/>
                    </a:lnTo>
                    <a:lnTo>
                      <a:pt x="214" y="308"/>
                    </a:lnTo>
                    <a:lnTo>
                      <a:pt x="214" y="330"/>
                    </a:lnTo>
                    <a:lnTo>
                      <a:pt x="226" y="330"/>
                    </a:lnTo>
                    <a:lnTo>
                      <a:pt x="226" y="370"/>
                    </a:lnTo>
                    <a:lnTo>
                      <a:pt x="233" y="370"/>
                    </a:lnTo>
                    <a:lnTo>
                      <a:pt x="233" y="427"/>
                    </a:lnTo>
                    <a:lnTo>
                      <a:pt x="245" y="427"/>
                    </a:lnTo>
                    <a:lnTo>
                      <a:pt x="245" y="470"/>
                    </a:lnTo>
                    <a:lnTo>
                      <a:pt x="257" y="470"/>
                    </a:lnTo>
                    <a:lnTo>
                      <a:pt x="257" y="508"/>
                    </a:lnTo>
                    <a:lnTo>
                      <a:pt x="285" y="508"/>
                    </a:lnTo>
                    <a:lnTo>
                      <a:pt x="285" y="522"/>
                    </a:lnTo>
                    <a:lnTo>
                      <a:pt x="297" y="522"/>
                    </a:lnTo>
                    <a:lnTo>
                      <a:pt x="297" y="546"/>
                    </a:lnTo>
                    <a:lnTo>
                      <a:pt x="306" y="546"/>
                    </a:lnTo>
                    <a:lnTo>
                      <a:pt x="306" y="586"/>
                    </a:lnTo>
                    <a:lnTo>
                      <a:pt x="321" y="586"/>
                    </a:lnTo>
                    <a:lnTo>
                      <a:pt x="321" y="605"/>
                    </a:lnTo>
                    <a:lnTo>
                      <a:pt x="335" y="605"/>
                    </a:lnTo>
                    <a:lnTo>
                      <a:pt x="335" y="652"/>
                    </a:lnTo>
                    <a:lnTo>
                      <a:pt x="344" y="652"/>
                    </a:lnTo>
                    <a:lnTo>
                      <a:pt x="344" y="695"/>
                    </a:lnTo>
                    <a:lnTo>
                      <a:pt x="351" y="695"/>
                    </a:lnTo>
                    <a:lnTo>
                      <a:pt x="351" y="716"/>
                    </a:lnTo>
                    <a:lnTo>
                      <a:pt x="361" y="716"/>
                    </a:lnTo>
                    <a:lnTo>
                      <a:pt x="361" y="735"/>
                    </a:lnTo>
                    <a:lnTo>
                      <a:pt x="375" y="735"/>
                    </a:lnTo>
                    <a:lnTo>
                      <a:pt x="375" y="776"/>
                    </a:lnTo>
                    <a:lnTo>
                      <a:pt x="413" y="776"/>
                    </a:lnTo>
                    <a:lnTo>
                      <a:pt x="413" y="792"/>
                    </a:lnTo>
                    <a:lnTo>
                      <a:pt x="425" y="792"/>
                    </a:lnTo>
                    <a:lnTo>
                      <a:pt x="425" y="828"/>
                    </a:lnTo>
                    <a:lnTo>
                      <a:pt x="432" y="828"/>
                    </a:lnTo>
                    <a:lnTo>
                      <a:pt x="432" y="887"/>
                    </a:lnTo>
                    <a:lnTo>
                      <a:pt x="449" y="887"/>
                    </a:lnTo>
                    <a:lnTo>
                      <a:pt x="449" y="923"/>
                    </a:lnTo>
                    <a:lnTo>
                      <a:pt x="494" y="923"/>
                    </a:lnTo>
                    <a:lnTo>
                      <a:pt x="494" y="942"/>
                    </a:lnTo>
                    <a:lnTo>
                      <a:pt x="506" y="942"/>
                    </a:lnTo>
                    <a:lnTo>
                      <a:pt x="506" y="965"/>
                    </a:lnTo>
                    <a:lnTo>
                      <a:pt x="513" y="965"/>
                    </a:lnTo>
                    <a:lnTo>
                      <a:pt x="513" y="1006"/>
                    </a:lnTo>
                    <a:lnTo>
                      <a:pt x="522" y="1006"/>
                    </a:lnTo>
                    <a:lnTo>
                      <a:pt x="522" y="1034"/>
                    </a:lnTo>
                    <a:lnTo>
                      <a:pt x="532" y="1034"/>
                    </a:lnTo>
                    <a:lnTo>
                      <a:pt x="532" y="1074"/>
                    </a:lnTo>
                    <a:lnTo>
                      <a:pt x="563" y="1074"/>
                    </a:lnTo>
                    <a:lnTo>
                      <a:pt x="563" y="1093"/>
                    </a:lnTo>
                    <a:lnTo>
                      <a:pt x="575" y="1093"/>
                    </a:lnTo>
                    <a:lnTo>
                      <a:pt x="575" y="1138"/>
                    </a:lnTo>
                    <a:lnTo>
                      <a:pt x="579" y="1138"/>
                    </a:lnTo>
                    <a:lnTo>
                      <a:pt x="579" y="1181"/>
                    </a:lnTo>
                    <a:lnTo>
                      <a:pt x="615" y="1181"/>
                    </a:lnTo>
                    <a:lnTo>
                      <a:pt x="615" y="1212"/>
                    </a:lnTo>
                    <a:lnTo>
                      <a:pt x="634" y="1212"/>
                    </a:lnTo>
                    <a:lnTo>
                      <a:pt x="634" y="1231"/>
                    </a:lnTo>
                    <a:lnTo>
                      <a:pt x="646" y="1231"/>
                    </a:lnTo>
                    <a:lnTo>
                      <a:pt x="646" y="1250"/>
                    </a:lnTo>
                    <a:lnTo>
                      <a:pt x="655" y="1250"/>
                    </a:lnTo>
                    <a:lnTo>
                      <a:pt x="667" y="1250"/>
                    </a:lnTo>
                    <a:lnTo>
                      <a:pt x="667" y="1271"/>
                    </a:lnTo>
                    <a:lnTo>
                      <a:pt x="667" y="1297"/>
                    </a:lnTo>
                    <a:lnTo>
                      <a:pt x="686" y="1297"/>
                    </a:lnTo>
                    <a:lnTo>
                      <a:pt x="686" y="1314"/>
                    </a:lnTo>
                    <a:lnTo>
                      <a:pt x="707" y="1314"/>
                    </a:lnTo>
                    <a:lnTo>
                      <a:pt x="707" y="1321"/>
                    </a:lnTo>
                    <a:lnTo>
                      <a:pt x="726" y="1321"/>
                    </a:lnTo>
                    <a:lnTo>
                      <a:pt x="726" y="1330"/>
                    </a:lnTo>
                    <a:lnTo>
                      <a:pt x="726" y="1340"/>
                    </a:lnTo>
                    <a:lnTo>
                      <a:pt x="764" y="1340"/>
                    </a:lnTo>
                    <a:lnTo>
                      <a:pt x="764" y="1352"/>
                    </a:lnTo>
                    <a:lnTo>
                      <a:pt x="771" y="1352"/>
                    </a:lnTo>
                    <a:lnTo>
                      <a:pt x="771" y="1371"/>
                    </a:lnTo>
                    <a:lnTo>
                      <a:pt x="788" y="1371"/>
                    </a:lnTo>
                    <a:lnTo>
                      <a:pt x="788" y="1383"/>
                    </a:lnTo>
                    <a:lnTo>
                      <a:pt x="802" y="1383"/>
                    </a:lnTo>
                    <a:lnTo>
                      <a:pt x="802" y="1399"/>
                    </a:lnTo>
                    <a:lnTo>
                      <a:pt x="840" y="1399"/>
                    </a:lnTo>
                    <a:lnTo>
                      <a:pt x="840" y="1435"/>
                    </a:lnTo>
                    <a:lnTo>
                      <a:pt x="855" y="1435"/>
                    </a:lnTo>
                    <a:lnTo>
                      <a:pt x="855" y="1459"/>
                    </a:lnTo>
                    <a:lnTo>
                      <a:pt x="890" y="1459"/>
                    </a:lnTo>
                    <a:lnTo>
                      <a:pt x="890" y="1492"/>
                    </a:lnTo>
                    <a:lnTo>
                      <a:pt x="909" y="1492"/>
                    </a:lnTo>
                    <a:lnTo>
                      <a:pt x="909" y="1539"/>
                    </a:lnTo>
                    <a:lnTo>
                      <a:pt x="1066" y="1539"/>
                    </a:lnTo>
                    <a:lnTo>
                      <a:pt x="1066" y="1570"/>
                    </a:lnTo>
                    <a:lnTo>
                      <a:pt x="1232" y="1570"/>
                    </a:lnTo>
                    <a:lnTo>
                      <a:pt x="1232" y="1591"/>
                    </a:lnTo>
                    <a:lnTo>
                      <a:pt x="1239" y="1591"/>
                    </a:lnTo>
                    <a:lnTo>
                      <a:pt x="1239" y="1598"/>
                    </a:lnTo>
                    <a:lnTo>
                      <a:pt x="1296" y="1598"/>
                    </a:lnTo>
                  </a:path>
                </a:pathLst>
              </a:custGeom>
              <a:noFill/>
              <a:ln w="14288" cap="flat">
                <a:solidFill>
                  <a:srgbClr val="B2C0D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Freeform 45"/>
              <p:cNvSpPr>
                <a:spLocks/>
              </p:cNvSpPr>
              <p:nvPr/>
            </p:nvSpPr>
            <p:spPr bwMode="auto">
              <a:xfrm>
                <a:off x="5305434" y="1812342"/>
                <a:ext cx="2617788" cy="2236788"/>
              </a:xfrm>
              <a:custGeom>
                <a:avLst/>
                <a:gdLst>
                  <a:gd name="T0" fmla="*/ 92 w 1649"/>
                  <a:gd name="T1" fmla="*/ 0 h 1409"/>
                  <a:gd name="T2" fmla="*/ 104 w 1649"/>
                  <a:gd name="T3" fmla="*/ 10 h 1409"/>
                  <a:gd name="T4" fmla="*/ 180 w 1649"/>
                  <a:gd name="T5" fmla="*/ 52 h 1409"/>
                  <a:gd name="T6" fmla="*/ 192 w 1649"/>
                  <a:gd name="T7" fmla="*/ 59 h 1409"/>
                  <a:gd name="T8" fmla="*/ 204 w 1649"/>
                  <a:gd name="T9" fmla="*/ 71 h 1409"/>
                  <a:gd name="T10" fmla="*/ 211 w 1649"/>
                  <a:gd name="T11" fmla="*/ 93 h 1409"/>
                  <a:gd name="T12" fmla="*/ 220 w 1649"/>
                  <a:gd name="T13" fmla="*/ 114 h 1409"/>
                  <a:gd name="T14" fmla="*/ 230 w 1649"/>
                  <a:gd name="T15" fmla="*/ 121 h 1409"/>
                  <a:gd name="T16" fmla="*/ 237 w 1649"/>
                  <a:gd name="T17" fmla="*/ 130 h 1409"/>
                  <a:gd name="T18" fmla="*/ 249 w 1649"/>
                  <a:gd name="T19" fmla="*/ 138 h 1409"/>
                  <a:gd name="T20" fmla="*/ 261 w 1649"/>
                  <a:gd name="T21" fmla="*/ 185 h 1409"/>
                  <a:gd name="T22" fmla="*/ 273 w 1649"/>
                  <a:gd name="T23" fmla="*/ 204 h 1409"/>
                  <a:gd name="T24" fmla="*/ 301 w 1649"/>
                  <a:gd name="T25" fmla="*/ 221 h 1409"/>
                  <a:gd name="T26" fmla="*/ 310 w 1649"/>
                  <a:gd name="T27" fmla="*/ 240 h 1409"/>
                  <a:gd name="T28" fmla="*/ 322 w 1649"/>
                  <a:gd name="T29" fmla="*/ 268 h 1409"/>
                  <a:gd name="T30" fmla="*/ 332 w 1649"/>
                  <a:gd name="T31" fmla="*/ 320 h 1409"/>
                  <a:gd name="T32" fmla="*/ 341 w 1649"/>
                  <a:gd name="T33" fmla="*/ 339 h 1409"/>
                  <a:gd name="T34" fmla="*/ 363 w 1649"/>
                  <a:gd name="T35" fmla="*/ 380 h 1409"/>
                  <a:gd name="T36" fmla="*/ 382 w 1649"/>
                  <a:gd name="T37" fmla="*/ 387 h 1409"/>
                  <a:gd name="T38" fmla="*/ 382 w 1649"/>
                  <a:gd name="T39" fmla="*/ 408 h 1409"/>
                  <a:gd name="T40" fmla="*/ 401 w 1649"/>
                  <a:gd name="T41" fmla="*/ 425 h 1409"/>
                  <a:gd name="T42" fmla="*/ 422 w 1649"/>
                  <a:gd name="T43" fmla="*/ 455 h 1409"/>
                  <a:gd name="T44" fmla="*/ 432 w 1649"/>
                  <a:gd name="T45" fmla="*/ 496 h 1409"/>
                  <a:gd name="T46" fmla="*/ 441 w 1649"/>
                  <a:gd name="T47" fmla="*/ 503 h 1409"/>
                  <a:gd name="T48" fmla="*/ 446 w 1649"/>
                  <a:gd name="T49" fmla="*/ 538 h 1409"/>
                  <a:gd name="T50" fmla="*/ 448 w 1649"/>
                  <a:gd name="T51" fmla="*/ 567 h 1409"/>
                  <a:gd name="T52" fmla="*/ 460 w 1649"/>
                  <a:gd name="T53" fmla="*/ 586 h 1409"/>
                  <a:gd name="T54" fmla="*/ 472 w 1649"/>
                  <a:gd name="T55" fmla="*/ 593 h 1409"/>
                  <a:gd name="T56" fmla="*/ 481 w 1649"/>
                  <a:gd name="T57" fmla="*/ 602 h 1409"/>
                  <a:gd name="T58" fmla="*/ 491 w 1649"/>
                  <a:gd name="T59" fmla="*/ 619 h 1409"/>
                  <a:gd name="T60" fmla="*/ 498 w 1649"/>
                  <a:gd name="T61" fmla="*/ 666 h 1409"/>
                  <a:gd name="T62" fmla="*/ 512 w 1649"/>
                  <a:gd name="T63" fmla="*/ 676 h 1409"/>
                  <a:gd name="T64" fmla="*/ 517 w 1649"/>
                  <a:gd name="T65" fmla="*/ 685 h 1409"/>
                  <a:gd name="T66" fmla="*/ 541 w 1649"/>
                  <a:gd name="T67" fmla="*/ 728 h 1409"/>
                  <a:gd name="T68" fmla="*/ 550 w 1649"/>
                  <a:gd name="T69" fmla="*/ 749 h 1409"/>
                  <a:gd name="T70" fmla="*/ 569 w 1649"/>
                  <a:gd name="T71" fmla="*/ 776 h 1409"/>
                  <a:gd name="T72" fmla="*/ 598 w 1649"/>
                  <a:gd name="T73" fmla="*/ 816 h 1409"/>
                  <a:gd name="T74" fmla="*/ 624 w 1649"/>
                  <a:gd name="T75" fmla="*/ 851 h 1409"/>
                  <a:gd name="T76" fmla="*/ 652 w 1649"/>
                  <a:gd name="T77" fmla="*/ 861 h 1409"/>
                  <a:gd name="T78" fmla="*/ 674 w 1649"/>
                  <a:gd name="T79" fmla="*/ 875 h 1409"/>
                  <a:gd name="T80" fmla="*/ 697 w 1649"/>
                  <a:gd name="T81" fmla="*/ 894 h 1409"/>
                  <a:gd name="T82" fmla="*/ 707 w 1649"/>
                  <a:gd name="T83" fmla="*/ 913 h 1409"/>
                  <a:gd name="T84" fmla="*/ 726 w 1649"/>
                  <a:gd name="T85" fmla="*/ 927 h 1409"/>
                  <a:gd name="T86" fmla="*/ 738 w 1649"/>
                  <a:gd name="T87" fmla="*/ 937 h 1409"/>
                  <a:gd name="T88" fmla="*/ 749 w 1649"/>
                  <a:gd name="T89" fmla="*/ 963 h 1409"/>
                  <a:gd name="T90" fmla="*/ 759 w 1649"/>
                  <a:gd name="T91" fmla="*/ 1015 h 1409"/>
                  <a:gd name="T92" fmla="*/ 780 w 1649"/>
                  <a:gd name="T93" fmla="*/ 1036 h 1409"/>
                  <a:gd name="T94" fmla="*/ 792 w 1649"/>
                  <a:gd name="T95" fmla="*/ 1074 h 1409"/>
                  <a:gd name="T96" fmla="*/ 804 w 1649"/>
                  <a:gd name="T97" fmla="*/ 1103 h 1409"/>
                  <a:gd name="T98" fmla="*/ 825 w 1649"/>
                  <a:gd name="T99" fmla="*/ 1146 h 1409"/>
                  <a:gd name="T100" fmla="*/ 844 w 1649"/>
                  <a:gd name="T101" fmla="*/ 1160 h 1409"/>
                  <a:gd name="T102" fmla="*/ 861 w 1649"/>
                  <a:gd name="T103" fmla="*/ 1179 h 1409"/>
                  <a:gd name="T104" fmla="*/ 889 w 1649"/>
                  <a:gd name="T105" fmla="*/ 1212 h 1409"/>
                  <a:gd name="T106" fmla="*/ 987 w 1649"/>
                  <a:gd name="T107" fmla="*/ 1217 h 1409"/>
                  <a:gd name="T108" fmla="*/ 999 w 1649"/>
                  <a:gd name="T109" fmla="*/ 1243 h 1409"/>
                  <a:gd name="T110" fmla="*/ 1120 w 1649"/>
                  <a:gd name="T111" fmla="*/ 1271 h 1409"/>
                  <a:gd name="T112" fmla="*/ 1129 w 1649"/>
                  <a:gd name="T113" fmla="*/ 1319 h 1409"/>
                  <a:gd name="T114" fmla="*/ 1274 w 1649"/>
                  <a:gd name="T115" fmla="*/ 1333 h 1409"/>
                  <a:gd name="T116" fmla="*/ 1307 w 1649"/>
                  <a:gd name="T117" fmla="*/ 1371 h 1409"/>
                  <a:gd name="T118" fmla="*/ 1649 w 1649"/>
                  <a:gd name="T119"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49" h="1409">
                    <a:moveTo>
                      <a:pt x="0" y="0"/>
                    </a:moveTo>
                    <a:lnTo>
                      <a:pt x="92" y="0"/>
                    </a:lnTo>
                    <a:lnTo>
                      <a:pt x="92" y="10"/>
                    </a:lnTo>
                    <a:lnTo>
                      <a:pt x="104" y="10"/>
                    </a:lnTo>
                    <a:lnTo>
                      <a:pt x="104" y="52"/>
                    </a:lnTo>
                    <a:lnTo>
                      <a:pt x="180" y="52"/>
                    </a:lnTo>
                    <a:lnTo>
                      <a:pt x="180" y="59"/>
                    </a:lnTo>
                    <a:lnTo>
                      <a:pt x="192" y="59"/>
                    </a:lnTo>
                    <a:lnTo>
                      <a:pt x="192" y="71"/>
                    </a:lnTo>
                    <a:lnTo>
                      <a:pt x="204" y="71"/>
                    </a:lnTo>
                    <a:lnTo>
                      <a:pt x="204" y="93"/>
                    </a:lnTo>
                    <a:lnTo>
                      <a:pt x="211" y="93"/>
                    </a:lnTo>
                    <a:lnTo>
                      <a:pt x="211" y="114"/>
                    </a:lnTo>
                    <a:lnTo>
                      <a:pt x="220" y="114"/>
                    </a:lnTo>
                    <a:lnTo>
                      <a:pt x="220" y="121"/>
                    </a:lnTo>
                    <a:lnTo>
                      <a:pt x="230" y="121"/>
                    </a:lnTo>
                    <a:lnTo>
                      <a:pt x="230" y="130"/>
                    </a:lnTo>
                    <a:lnTo>
                      <a:pt x="237" y="130"/>
                    </a:lnTo>
                    <a:lnTo>
                      <a:pt x="237" y="138"/>
                    </a:lnTo>
                    <a:lnTo>
                      <a:pt x="249" y="138"/>
                    </a:lnTo>
                    <a:lnTo>
                      <a:pt x="249" y="185"/>
                    </a:lnTo>
                    <a:lnTo>
                      <a:pt x="261" y="185"/>
                    </a:lnTo>
                    <a:lnTo>
                      <a:pt x="261" y="204"/>
                    </a:lnTo>
                    <a:lnTo>
                      <a:pt x="273" y="204"/>
                    </a:lnTo>
                    <a:lnTo>
                      <a:pt x="273" y="221"/>
                    </a:lnTo>
                    <a:lnTo>
                      <a:pt x="301" y="221"/>
                    </a:lnTo>
                    <a:lnTo>
                      <a:pt x="301" y="240"/>
                    </a:lnTo>
                    <a:lnTo>
                      <a:pt x="310" y="240"/>
                    </a:lnTo>
                    <a:lnTo>
                      <a:pt x="310" y="268"/>
                    </a:lnTo>
                    <a:lnTo>
                      <a:pt x="322" y="268"/>
                    </a:lnTo>
                    <a:lnTo>
                      <a:pt x="322" y="320"/>
                    </a:lnTo>
                    <a:lnTo>
                      <a:pt x="332" y="320"/>
                    </a:lnTo>
                    <a:lnTo>
                      <a:pt x="332" y="339"/>
                    </a:lnTo>
                    <a:lnTo>
                      <a:pt x="341" y="339"/>
                    </a:lnTo>
                    <a:lnTo>
                      <a:pt x="341" y="380"/>
                    </a:lnTo>
                    <a:lnTo>
                      <a:pt x="363" y="380"/>
                    </a:lnTo>
                    <a:lnTo>
                      <a:pt x="363" y="387"/>
                    </a:lnTo>
                    <a:lnTo>
                      <a:pt x="382" y="387"/>
                    </a:lnTo>
                    <a:lnTo>
                      <a:pt x="382" y="406"/>
                    </a:lnTo>
                    <a:lnTo>
                      <a:pt x="382" y="408"/>
                    </a:lnTo>
                    <a:lnTo>
                      <a:pt x="401" y="408"/>
                    </a:lnTo>
                    <a:lnTo>
                      <a:pt x="401" y="425"/>
                    </a:lnTo>
                    <a:lnTo>
                      <a:pt x="422" y="425"/>
                    </a:lnTo>
                    <a:lnTo>
                      <a:pt x="422" y="455"/>
                    </a:lnTo>
                    <a:lnTo>
                      <a:pt x="432" y="455"/>
                    </a:lnTo>
                    <a:lnTo>
                      <a:pt x="432" y="496"/>
                    </a:lnTo>
                    <a:lnTo>
                      <a:pt x="441" y="496"/>
                    </a:lnTo>
                    <a:lnTo>
                      <a:pt x="441" y="503"/>
                    </a:lnTo>
                    <a:lnTo>
                      <a:pt x="446" y="503"/>
                    </a:lnTo>
                    <a:lnTo>
                      <a:pt x="446" y="538"/>
                    </a:lnTo>
                    <a:lnTo>
                      <a:pt x="448" y="538"/>
                    </a:lnTo>
                    <a:lnTo>
                      <a:pt x="448" y="567"/>
                    </a:lnTo>
                    <a:lnTo>
                      <a:pt x="460" y="567"/>
                    </a:lnTo>
                    <a:lnTo>
                      <a:pt x="460" y="586"/>
                    </a:lnTo>
                    <a:lnTo>
                      <a:pt x="472" y="586"/>
                    </a:lnTo>
                    <a:lnTo>
                      <a:pt x="472" y="593"/>
                    </a:lnTo>
                    <a:lnTo>
                      <a:pt x="481" y="593"/>
                    </a:lnTo>
                    <a:lnTo>
                      <a:pt x="481" y="602"/>
                    </a:lnTo>
                    <a:lnTo>
                      <a:pt x="491" y="602"/>
                    </a:lnTo>
                    <a:lnTo>
                      <a:pt x="491" y="619"/>
                    </a:lnTo>
                    <a:lnTo>
                      <a:pt x="498" y="619"/>
                    </a:lnTo>
                    <a:lnTo>
                      <a:pt x="498" y="666"/>
                    </a:lnTo>
                    <a:lnTo>
                      <a:pt x="512" y="666"/>
                    </a:lnTo>
                    <a:lnTo>
                      <a:pt x="512" y="676"/>
                    </a:lnTo>
                    <a:lnTo>
                      <a:pt x="517" y="676"/>
                    </a:lnTo>
                    <a:lnTo>
                      <a:pt x="517" y="685"/>
                    </a:lnTo>
                    <a:lnTo>
                      <a:pt x="541" y="685"/>
                    </a:lnTo>
                    <a:lnTo>
                      <a:pt x="541" y="728"/>
                    </a:lnTo>
                    <a:lnTo>
                      <a:pt x="550" y="728"/>
                    </a:lnTo>
                    <a:lnTo>
                      <a:pt x="550" y="749"/>
                    </a:lnTo>
                    <a:lnTo>
                      <a:pt x="569" y="749"/>
                    </a:lnTo>
                    <a:lnTo>
                      <a:pt x="569" y="776"/>
                    </a:lnTo>
                    <a:lnTo>
                      <a:pt x="598" y="776"/>
                    </a:lnTo>
                    <a:lnTo>
                      <a:pt x="598" y="816"/>
                    </a:lnTo>
                    <a:lnTo>
                      <a:pt x="624" y="816"/>
                    </a:lnTo>
                    <a:lnTo>
                      <a:pt x="624" y="851"/>
                    </a:lnTo>
                    <a:lnTo>
                      <a:pt x="652" y="851"/>
                    </a:lnTo>
                    <a:lnTo>
                      <a:pt x="652" y="861"/>
                    </a:lnTo>
                    <a:lnTo>
                      <a:pt x="674" y="861"/>
                    </a:lnTo>
                    <a:lnTo>
                      <a:pt x="674" y="875"/>
                    </a:lnTo>
                    <a:lnTo>
                      <a:pt x="697" y="875"/>
                    </a:lnTo>
                    <a:lnTo>
                      <a:pt x="697" y="894"/>
                    </a:lnTo>
                    <a:lnTo>
                      <a:pt x="707" y="894"/>
                    </a:lnTo>
                    <a:lnTo>
                      <a:pt x="707" y="913"/>
                    </a:lnTo>
                    <a:lnTo>
                      <a:pt x="726" y="913"/>
                    </a:lnTo>
                    <a:lnTo>
                      <a:pt x="726" y="927"/>
                    </a:lnTo>
                    <a:lnTo>
                      <a:pt x="738" y="927"/>
                    </a:lnTo>
                    <a:lnTo>
                      <a:pt x="738" y="937"/>
                    </a:lnTo>
                    <a:lnTo>
                      <a:pt x="749" y="937"/>
                    </a:lnTo>
                    <a:lnTo>
                      <a:pt x="749" y="963"/>
                    </a:lnTo>
                    <a:lnTo>
                      <a:pt x="759" y="963"/>
                    </a:lnTo>
                    <a:lnTo>
                      <a:pt x="759" y="1015"/>
                    </a:lnTo>
                    <a:lnTo>
                      <a:pt x="780" y="1015"/>
                    </a:lnTo>
                    <a:lnTo>
                      <a:pt x="780" y="1036"/>
                    </a:lnTo>
                    <a:lnTo>
                      <a:pt x="792" y="1036"/>
                    </a:lnTo>
                    <a:lnTo>
                      <a:pt x="792" y="1074"/>
                    </a:lnTo>
                    <a:lnTo>
                      <a:pt x="804" y="1074"/>
                    </a:lnTo>
                    <a:lnTo>
                      <a:pt x="804" y="1103"/>
                    </a:lnTo>
                    <a:lnTo>
                      <a:pt x="825" y="1103"/>
                    </a:lnTo>
                    <a:lnTo>
                      <a:pt x="825" y="1146"/>
                    </a:lnTo>
                    <a:lnTo>
                      <a:pt x="844" y="1146"/>
                    </a:lnTo>
                    <a:lnTo>
                      <a:pt x="844" y="1160"/>
                    </a:lnTo>
                    <a:lnTo>
                      <a:pt x="861" y="1160"/>
                    </a:lnTo>
                    <a:lnTo>
                      <a:pt x="861" y="1179"/>
                    </a:lnTo>
                    <a:lnTo>
                      <a:pt x="889" y="1179"/>
                    </a:lnTo>
                    <a:lnTo>
                      <a:pt x="889" y="1212"/>
                    </a:lnTo>
                    <a:lnTo>
                      <a:pt x="889" y="1217"/>
                    </a:lnTo>
                    <a:lnTo>
                      <a:pt x="987" y="1217"/>
                    </a:lnTo>
                    <a:lnTo>
                      <a:pt x="987" y="1243"/>
                    </a:lnTo>
                    <a:lnTo>
                      <a:pt x="999" y="1243"/>
                    </a:lnTo>
                    <a:lnTo>
                      <a:pt x="999" y="1271"/>
                    </a:lnTo>
                    <a:lnTo>
                      <a:pt x="1120" y="1271"/>
                    </a:lnTo>
                    <a:lnTo>
                      <a:pt x="1120" y="1319"/>
                    </a:lnTo>
                    <a:lnTo>
                      <a:pt x="1129" y="1319"/>
                    </a:lnTo>
                    <a:lnTo>
                      <a:pt x="1129" y="1333"/>
                    </a:lnTo>
                    <a:lnTo>
                      <a:pt x="1274" y="1333"/>
                    </a:lnTo>
                    <a:lnTo>
                      <a:pt x="1274" y="1371"/>
                    </a:lnTo>
                    <a:lnTo>
                      <a:pt x="1307" y="1371"/>
                    </a:lnTo>
                    <a:lnTo>
                      <a:pt x="1307" y="1409"/>
                    </a:lnTo>
                    <a:lnTo>
                      <a:pt x="1649" y="1409"/>
                    </a:lnTo>
                  </a:path>
                </a:pathLst>
              </a:custGeom>
              <a:noFill/>
              <a:ln w="14288" cap="flat">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Freeform 46"/>
              <p:cNvSpPr>
                <a:spLocks/>
              </p:cNvSpPr>
              <p:nvPr/>
            </p:nvSpPr>
            <p:spPr bwMode="auto">
              <a:xfrm>
                <a:off x="5294322" y="1812342"/>
                <a:ext cx="2436813" cy="2500313"/>
              </a:xfrm>
              <a:custGeom>
                <a:avLst/>
                <a:gdLst>
                  <a:gd name="T0" fmla="*/ 28 w 1535"/>
                  <a:gd name="T1" fmla="*/ 0 h 1575"/>
                  <a:gd name="T2" fmla="*/ 40 w 1535"/>
                  <a:gd name="T3" fmla="*/ 26 h 1575"/>
                  <a:gd name="T4" fmla="*/ 49 w 1535"/>
                  <a:gd name="T5" fmla="*/ 33 h 1575"/>
                  <a:gd name="T6" fmla="*/ 61 w 1535"/>
                  <a:gd name="T7" fmla="*/ 50 h 1575"/>
                  <a:gd name="T8" fmla="*/ 71 w 1535"/>
                  <a:gd name="T9" fmla="*/ 85 h 1575"/>
                  <a:gd name="T10" fmla="*/ 78 w 1535"/>
                  <a:gd name="T11" fmla="*/ 104 h 1575"/>
                  <a:gd name="T12" fmla="*/ 85 w 1535"/>
                  <a:gd name="T13" fmla="*/ 128 h 1575"/>
                  <a:gd name="T14" fmla="*/ 92 w 1535"/>
                  <a:gd name="T15" fmla="*/ 133 h 1575"/>
                  <a:gd name="T16" fmla="*/ 106 w 1535"/>
                  <a:gd name="T17" fmla="*/ 168 h 1575"/>
                  <a:gd name="T18" fmla="*/ 111 w 1535"/>
                  <a:gd name="T19" fmla="*/ 173 h 1575"/>
                  <a:gd name="T20" fmla="*/ 130 w 1535"/>
                  <a:gd name="T21" fmla="*/ 187 h 1575"/>
                  <a:gd name="T22" fmla="*/ 142 w 1535"/>
                  <a:gd name="T23" fmla="*/ 197 h 1575"/>
                  <a:gd name="T24" fmla="*/ 168 w 1535"/>
                  <a:gd name="T25" fmla="*/ 211 h 1575"/>
                  <a:gd name="T26" fmla="*/ 187 w 1535"/>
                  <a:gd name="T27" fmla="*/ 287 h 1575"/>
                  <a:gd name="T28" fmla="*/ 208 w 1535"/>
                  <a:gd name="T29" fmla="*/ 327 h 1575"/>
                  <a:gd name="T30" fmla="*/ 215 w 1535"/>
                  <a:gd name="T31" fmla="*/ 382 h 1575"/>
                  <a:gd name="T32" fmla="*/ 220 w 1535"/>
                  <a:gd name="T33" fmla="*/ 417 h 1575"/>
                  <a:gd name="T34" fmla="*/ 225 w 1535"/>
                  <a:gd name="T35" fmla="*/ 455 h 1575"/>
                  <a:gd name="T36" fmla="*/ 237 w 1535"/>
                  <a:gd name="T37" fmla="*/ 500 h 1575"/>
                  <a:gd name="T38" fmla="*/ 249 w 1535"/>
                  <a:gd name="T39" fmla="*/ 529 h 1575"/>
                  <a:gd name="T40" fmla="*/ 270 w 1535"/>
                  <a:gd name="T41" fmla="*/ 564 h 1575"/>
                  <a:gd name="T42" fmla="*/ 275 w 1535"/>
                  <a:gd name="T43" fmla="*/ 657 h 1575"/>
                  <a:gd name="T44" fmla="*/ 287 w 1535"/>
                  <a:gd name="T45" fmla="*/ 688 h 1575"/>
                  <a:gd name="T46" fmla="*/ 291 w 1535"/>
                  <a:gd name="T47" fmla="*/ 697 h 1575"/>
                  <a:gd name="T48" fmla="*/ 310 w 1535"/>
                  <a:gd name="T49" fmla="*/ 764 h 1575"/>
                  <a:gd name="T50" fmla="*/ 339 w 1535"/>
                  <a:gd name="T51" fmla="*/ 780 h 1575"/>
                  <a:gd name="T52" fmla="*/ 353 w 1535"/>
                  <a:gd name="T53" fmla="*/ 797 h 1575"/>
                  <a:gd name="T54" fmla="*/ 370 w 1535"/>
                  <a:gd name="T55" fmla="*/ 823 h 1575"/>
                  <a:gd name="T56" fmla="*/ 379 w 1535"/>
                  <a:gd name="T57" fmla="*/ 885 h 1575"/>
                  <a:gd name="T58" fmla="*/ 391 w 1535"/>
                  <a:gd name="T59" fmla="*/ 892 h 1575"/>
                  <a:gd name="T60" fmla="*/ 403 w 1535"/>
                  <a:gd name="T61" fmla="*/ 904 h 1575"/>
                  <a:gd name="T62" fmla="*/ 422 w 1535"/>
                  <a:gd name="T63" fmla="*/ 923 h 1575"/>
                  <a:gd name="T64" fmla="*/ 434 w 1535"/>
                  <a:gd name="T65" fmla="*/ 937 h 1575"/>
                  <a:gd name="T66" fmla="*/ 457 w 1535"/>
                  <a:gd name="T67" fmla="*/ 963 h 1575"/>
                  <a:gd name="T68" fmla="*/ 479 w 1535"/>
                  <a:gd name="T69" fmla="*/ 1003 h 1575"/>
                  <a:gd name="T70" fmla="*/ 486 w 1535"/>
                  <a:gd name="T71" fmla="*/ 1010 h 1575"/>
                  <a:gd name="T72" fmla="*/ 503 w 1535"/>
                  <a:gd name="T73" fmla="*/ 1020 h 1575"/>
                  <a:gd name="T74" fmla="*/ 512 w 1535"/>
                  <a:gd name="T75" fmla="*/ 1029 h 1575"/>
                  <a:gd name="T76" fmla="*/ 529 w 1535"/>
                  <a:gd name="T77" fmla="*/ 1060 h 1575"/>
                  <a:gd name="T78" fmla="*/ 536 w 1535"/>
                  <a:gd name="T79" fmla="*/ 1089 h 1575"/>
                  <a:gd name="T80" fmla="*/ 550 w 1535"/>
                  <a:gd name="T81" fmla="*/ 1103 h 1575"/>
                  <a:gd name="T82" fmla="*/ 579 w 1535"/>
                  <a:gd name="T83" fmla="*/ 1117 h 1575"/>
                  <a:gd name="T84" fmla="*/ 602 w 1535"/>
                  <a:gd name="T85" fmla="*/ 1141 h 1575"/>
                  <a:gd name="T86" fmla="*/ 612 w 1535"/>
                  <a:gd name="T87" fmla="*/ 1157 h 1575"/>
                  <a:gd name="T88" fmla="*/ 624 w 1535"/>
                  <a:gd name="T89" fmla="*/ 1181 h 1575"/>
                  <a:gd name="T90" fmla="*/ 647 w 1535"/>
                  <a:gd name="T91" fmla="*/ 1210 h 1575"/>
                  <a:gd name="T92" fmla="*/ 666 w 1535"/>
                  <a:gd name="T93" fmla="*/ 1236 h 1575"/>
                  <a:gd name="T94" fmla="*/ 685 w 1535"/>
                  <a:gd name="T95" fmla="*/ 1283 h 1575"/>
                  <a:gd name="T96" fmla="*/ 711 w 1535"/>
                  <a:gd name="T97" fmla="*/ 1314 h 1575"/>
                  <a:gd name="T98" fmla="*/ 730 w 1535"/>
                  <a:gd name="T99" fmla="*/ 1323 h 1575"/>
                  <a:gd name="T100" fmla="*/ 771 w 1535"/>
                  <a:gd name="T101" fmla="*/ 1330 h 1575"/>
                  <a:gd name="T102" fmla="*/ 785 w 1535"/>
                  <a:gd name="T103" fmla="*/ 1354 h 1575"/>
                  <a:gd name="T104" fmla="*/ 794 w 1535"/>
                  <a:gd name="T105" fmla="*/ 1376 h 1575"/>
                  <a:gd name="T106" fmla="*/ 809 w 1535"/>
                  <a:gd name="T107" fmla="*/ 1413 h 1575"/>
                  <a:gd name="T108" fmla="*/ 825 w 1535"/>
                  <a:gd name="T109" fmla="*/ 1440 h 1575"/>
                  <a:gd name="T110" fmla="*/ 851 w 1535"/>
                  <a:gd name="T111" fmla="*/ 1461 h 1575"/>
                  <a:gd name="T112" fmla="*/ 932 w 1535"/>
                  <a:gd name="T113" fmla="*/ 1489 h 1575"/>
                  <a:gd name="T114" fmla="*/ 1055 w 1535"/>
                  <a:gd name="T115" fmla="*/ 1513 h 1575"/>
                  <a:gd name="T116" fmla="*/ 1074 w 1535"/>
                  <a:gd name="T117" fmla="*/ 1539 h 1575"/>
                  <a:gd name="T118" fmla="*/ 1086 w 1535"/>
                  <a:gd name="T119" fmla="*/ 1549 h 1575"/>
                  <a:gd name="T120" fmla="*/ 1535 w 1535"/>
                  <a:gd name="T121" fmla="*/ 1575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5" h="1575">
                    <a:moveTo>
                      <a:pt x="0" y="0"/>
                    </a:moveTo>
                    <a:lnTo>
                      <a:pt x="28" y="0"/>
                    </a:lnTo>
                    <a:lnTo>
                      <a:pt x="28" y="26"/>
                    </a:lnTo>
                    <a:lnTo>
                      <a:pt x="40" y="26"/>
                    </a:lnTo>
                    <a:lnTo>
                      <a:pt x="40" y="33"/>
                    </a:lnTo>
                    <a:lnTo>
                      <a:pt x="49" y="33"/>
                    </a:lnTo>
                    <a:lnTo>
                      <a:pt x="49" y="50"/>
                    </a:lnTo>
                    <a:lnTo>
                      <a:pt x="61" y="50"/>
                    </a:lnTo>
                    <a:lnTo>
                      <a:pt x="61" y="85"/>
                    </a:lnTo>
                    <a:lnTo>
                      <a:pt x="71" y="85"/>
                    </a:lnTo>
                    <a:lnTo>
                      <a:pt x="71" y="104"/>
                    </a:lnTo>
                    <a:lnTo>
                      <a:pt x="78" y="104"/>
                    </a:lnTo>
                    <a:lnTo>
                      <a:pt x="78" y="128"/>
                    </a:lnTo>
                    <a:lnTo>
                      <a:pt x="85" y="128"/>
                    </a:lnTo>
                    <a:lnTo>
                      <a:pt x="85" y="133"/>
                    </a:lnTo>
                    <a:lnTo>
                      <a:pt x="92" y="133"/>
                    </a:lnTo>
                    <a:lnTo>
                      <a:pt x="92" y="168"/>
                    </a:lnTo>
                    <a:lnTo>
                      <a:pt x="106" y="168"/>
                    </a:lnTo>
                    <a:lnTo>
                      <a:pt x="106" y="173"/>
                    </a:lnTo>
                    <a:lnTo>
                      <a:pt x="111" y="173"/>
                    </a:lnTo>
                    <a:lnTo>
                      <a:pt x="111" y="187"/>
                    </a:lnTo>
                    <a:lnTo>
                      <a:pt x="130" y="187"/>
                    </a:lnTo>
                    <a:lnTo>
                      <a:pt x="130" y="197"/>
                    </a:lnTo>
                    <a:lnTo>
                      <a:pt x="142" y="197"/>
                    </a:lnTo>
                    <a:lnTo>
                      <a:pt x="142" y="211"/>
                    </a:lnTo>
                    <a:lnTo>
                      <a:pt x="168" y="211"/>
                    </a:lnTo>
                    <a:lnTo>
                      <a:pt x="168" y="287"/>
                    </a:lnTo>
                    <a:lnTo>
                      <a:pt x="187" y="287"/>
                    </a:lnTo>
                    <a:lnTo>
                      <a:pt x="187" y="327"/>
                    </a:lnTo>
                    <a:lnTo>
                      <a:pt x="208" y="327"/>
                    </a:lnTo>
                    <a:lnTo>
                      <a:pt x="208" y="382"/>
                    </a:lnTo>
                    <a:lnTo>
                      <a:pt x="215" y="382"/>
                    </a:lnTo>
                    <a:lnTo>
                      <a:pt x="215" y="417"/>
                    </a:lnTo>
                    <a:lnTo>
                      <a:pt x="220" y="417"/>
                    </a:lnTo>
                    <a:lnTo>
                      <a:pt x="220" y="455"/>
                    </a:lnTo>
                    <a:lnTo>
                      <a:pt x="225" y="455"/>
                    </a:lnTo>
                    <a:lnTo>
                      <a:pt x="225" y="500"/>
                    </a:lnTo>
                    <a:lnTo>
                      <a:pt x="237" y="500"/>
                    </a:lnTo>
                    <a:lnTo>
                      <a:pt x="237" y="529"/>
                    </a:lnTo>
                    <a:lnTo>
                      <a:pt x="249" y="529"/>
                    </a:lnTo>
                    <a:lnTo>
                      <a:pt x="249" y="564"/>
                    </a:lnTo>
                    <a:lnTo>
                      <a:pt x="270" y="564"/>
                    </a:lnTo>
                    <a:lnTo>
                      <a:pt x="270" y="657"/>
                    </a:lnTo>
                    <a:lnTo>
                      <a:pt x="275" y="657"/>
                    </a:lnTo>
                    <a:lnTo>
                      <a:pt x="275" y="688"/>
                    </a:lnTo>
                    <a:lnTo>
                      <a:pt x="287" y="688"/>
                    </a:lnTo>
                    <a:lnTo>
                      <a:pt x="287" y="697"/>
                    </a:lnTo>
                    <a:lnTo>
                      <a:pt x="291" y="697"/>
                    </a:lnTo>
                    <a:lnTo>
                      <a:pt x="291" y="764"/>
                    </a:lnTo>
                    <a:lnTo>
                      <a:pt x="310" y="764"/>
                    </a:lnTo>
                    <a:lnTo>
                      <a:pt x="310" y="780"/>
                    </a:lnTo>
                    <a:lnTo>
                      <a:pt x="339" y="780"/>
                    </a:lnTo>
                    <a:lnTo>
                      <a:pt x="339" y="797"/>
                    </a:lnTo>
                    <a:lnTo>
                      <a:pt x="353" y="797"/>
                    </a:lnTo>
                    <a:lnTo>
                      <a:pt x="353" y="823"/>
                    </a:lnTo>
                    <a:lnTo>
                      <a:pt x="370" y="823"/>
                    </a:lnTo>
                    <a:lnTo>
                      <a:pt x="370" y="885"/>
                    </a:lnTo>
                    <a:lnTo>
                      <a:pt x="379" y="885"/>
                    </a:lnTo>
                    <a:lnTo>
                      <a:pt x="379" y="892"/>
                    </a:lnTo>
                    <a:lnTo>
                      <a:pt x="391" y="892"/>
                    </a:lnTo>
                    <a:lnTo>
                      <a:pt x="391" y="904"/>
                    </a:lnTo>
                    <a:lnTo>
                      <a:pt x="403" y="904"/>
                    </a:lnTo>
                    <a:lnTo>
                      <a:pt x="403" y="923"/>
                    </a:lnTo>
                    <a:lnTo>
                      <a:pt x="422" y="923"/>
                    </a:lnTo>
                    <a:lnTo>
                      <a:pt x="422" y="937"/>
                    </a:lnTo>
                    <a:lnTo>
                      <a:pt x="434" y="937"/>
                    </a:lnTo>
                    <a:lnTo>
                      <a:pt x="434" y="963"/>
                    </a:lnTo>
                    <a:lnTo>
                      <a:pt x="457" y="963"/>
                    </a:lnTo>
                    <a:lnTo>
                      <a:pt x="457" y="1003"/>
                    </a:lnTo>
                    <a:lnTo>
                      <a:pt x="479" y="1003"/>
                    </a:lnTo>
                    <a:lnTo>
                      <a:pt x="479" y="1010"/>
                    </a:lnTo>
                    <a:lnTo>
                      <a:pt x="486" y="1010"/>
                    </a:lnTo>
                    <a:lnTo>
                      <a:pt x="486" y="1020"/>
                    </a:lnTo>
                    <a:lnTo>
                      <a:pt x="503" y="1020"/>
                    </a:lnTo>
                    <a:lnTo>
                      <a:pt x="503" y="1029"/>
                    </a:lnTo>
                    <a:lnTo>
                      <a:pt x="512" y="1029"/>
                    </a:lnTo>
                    <a:lnTo>
                      <a:pt x="512" y="1060"/>
                    </a:lnTo>
                    <a:lnTo>
                      <a:pt x="529" y="1060"/>
                    </a:lnTo>
                    <a:lnTo>
                      <a:pt x="529" y="1089"/>
                    </a:lnTo>
                    <a:lnTo>
                      <a:pt x="536" y="1089"/>
                    </a:lnTo>
                    <a:lnTo>
                      <a:pt x="536" y="1103"/>
                    </a:lnTo>
                    <a:lnTo>
                      <a:pt x="550" y="1103"/>
                    </a:lnTo>
                    <a:lnTo>
                      <a:pt x="550" y="1117"/>
                    </a:lnTo>
                    <a:lnTo>
                      <a:pt x="579" y="1117"/>
                    </a:lnTo>
                    <a:lnTo>
                      <a:pt x="579" y="1141"/>
                    </a:lnTo>
                    <a:lnTo>
                      <a:pt x="602" y="1141"/>
                    </a:lnTo>
                    <a:lnTo>
                      <a:pt x="602" y="1157"/>
                    </a:lnTo>
                    <a:lnTo>
                      <a:pt x="612" y="1157"/>
                    </a:lnTo>
                    <a:lnTo>
                      <a:pt x="612" y="1181"/>
                    </a:lnTo>
                    <a:lnTo>
                      <a:pt x="624" y="1181"/>
                    </a:lnTo>
                    <a:lnTo>
                      <a:pt x="624" y="1210"/>
                    </a:lnTo>
                    <a:lnTo>
                      <a:pt x="647" y="1210"/>
                    </a:lnTo>
                    <a:lnTo>
                      <a:pt x="647" y="1236"/>
                    </a:lnTo>
                    <a:lnTo>
                      <a:pt x="666" y="1236"/>
                    </a:lnTo>
                    <a:lnTo>
                      <a:pt x="666" y="1283"/>
                    </a:lnTo>
                    <a:lnTo>
                      <a:pt x="685" y="1283"/>
                    </a:lnTo>
                    <a:lnTo>
                      <a:pt x="685" y="1314"/>
                    </a:lnTo>
                    <a:lnTo>
                      <a:pt x="711" y="1314"/>
                    </a:lnTo>
                    <a:lnTo>
                      <a:pt x="711" y="1323"/>
                    </a:lnTo>
                    <a:lnTo>
                      <a:pt x="730" y="1323"/>
                    </a:lnTo>
                    <a:lnTo>
                      <a:pt x="730" y="1330"/>
                    </a:lnTo>
                    <a:lnTo>
                      <a:pt x="771" y="1330"/>
                    </a:lnTo>
                    <a:lnTo>
                      <a:pt x="771" y="1354"/>
                    </a:lnTo>
                    <a:lnTo>
                      <a:pt x="785" y="1354"/>
                    </a:lnTo>
                    <a:lnTo>
                      <a:pt x="785" y="1376"/>
                    </a:lnTo>
                    <a:lnTo>
                      <a:pt x="794" y="1376"/>
                    </a:lnTo>
                    <a:lnTo>
                      <a:pt x="794" y="1413"/>
                    </a:lnTo>
                    <a:lnTo>
                      <a:pt x="809" y="1413"/>
                    </a:lnTo>
                    <a:lnTo>
                      <a:pt x="809" y="1440"/>
                    </a:lnTo>
                    <a:lnTo>
                      <a:pt x="825" y="1440"/>
                    </a:lnTo>
                    <a:lnTo>
                      <a:pt x="825" y="1461"/>
                    </a:lnTo>
                    <a:lnTo>
                      <a:pt x="851" y="1461"/>
                    </a:lnTo>
                    <a:lnTo>
                      <a:pt x="851" y="1489"/>
                    </a:lnTo>
                    <a:lnTo>
                      <a:pt x="932" y="1489"/>
                    </a:lnTo>
                    <a:lnTo>
                      <a:pt x="932" y="1513"/>
                    </a:lnTo>
                    <a:lnTo>
                      <a:pt x="1055" y="1513"/>
                    </a:lnTo>
                    <a:lnTo>
                      <a:pt x="1055" y="1539"/>
                    </a:lnTo>
                    <a:lnTo>
                      <a:pt x="1074" y="1539"/>
                    </a:lnTo>
                    <a:lnTo>
                      <a:pt x="1074" y="1549"/>
                    </a:lnTo>
                    <a:lnTo>
                      <a:pt x="1086" y="1549"/>
                    </a:lnTo>
                    <a:lnTo>
                      <a:pt x="1086" y="1575"/>
                    </a:lnTo>
                    <a:lnTo>
                      <a:pt x="1535" y="1575"/>
                    </a:lnTo>
                  </a:path>
                </a:pathLst>
              </a:custGeom>
              <a:noFill/>
              <a:ln w="14288"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Freeform 47"/>
              <p:cNvSpPr>
                <a:spLocks/>
              </p:cNvSpPr>
              <p:nvPr/>
            </p:nvSpPr>
            <p:spPr bwMode="auto">
              <a:xfrm>
                <a:off x="5270509" y="1815517"/>
                <a:ext cx="2708275" cy="2439988"/>
              </a:xfrm>
              <a:custGeom>
                <a:avLst/>
                <a:gdLst>
                  <a:gd name="T0" fmla="*/ 88 w 1706"/>
                  <a:gd name="T1" fmla="*/ 17 h 1537"/>
                  <a:gd name="T2" fmla="*/ 121 w 1706"/>
                  <a:gd name="T3" fmla="*/ 27 h 1537"/>
                  <a:gd name="T4" fmla="*/ 131 w 1706"/>
                  <a:gd name="T5" fmla="*/ 57 h 1537"/>
                  <a:gd name="T6" fmla="*/ 150 w 1706"/>
                  <a:gd name="T7" fmla="*/ 69 h 1537"/>
                  <a:gd name="T8" fmla="*/ 174 w 1706"/>
                  <a:gd name="T9" fmla="*/ 107 h 1537"/>
                  <a:gd name="T10" fmla="*/ 211 w 1706"/>
                  <a:gd name="T11" fmla="*/ 128 h 1537"/>
                  <a:gd name="T12" fmla="*/ 216 w 1706"/>
                  <a:gd name="T13" fmla="*/ 155 h 1537"/>
                  <a:gd name="T14" fmla="*/ 226 w 1706"/>
                  <a:gd name="T15" fmla="*/ 171 h 1537"/>
                  <a:gd name="T16" fmla="*/ 276 w 1706"/>
                  <a:gd name="T17" fmla="*/ 197 h 1537"/>
                  <a:gd name="T18" fmla="*/ 295 w 1706"/>
                  <a:gd name="T19" fmla="*/ 204 h 1537"/>
                  <a:gd name="T20" fmla="*/ 302 w 1706"/>
                  <a:gd name="T21" fmla="*/ 259 h 1537"/>
                  <a:gd name="T22" fmla="*/ 323 w 1706"/>
                  <a:gd name="T23" fmla="*/ 276 h 1537"/>
                  <a:gd name="T24" fmla="*/ 325 w 1706"/>
                  <a:gd name="T25" fmla="*/ 408 h 1537"/>
                  <a:gd name="T26" fmla="*/ 340 w 1706"/>
                  <a:gd name="T27" fmla="*/ 425 h 1537"/>
                  <a:gd name="T28" fmla="*/ 344 w 1706"/>
                  <a:gd name="T29" fmla="*/ 444 h 1537"/>
                  <a:gd name="T30" fmla="*/ 359 w 1706"/>
                  <a:gd name="T31" fmla="*/ 475 h 1537"/>
                  <a:gd name="T32" fmla="*/ 366 w 1706"/>
                  <a:gd name="T33" fmla="*/ 484 h 1537"/>
                  <a:gd name="T34" fmla="*/ 397 w 1706"/>
                  <a:gd name="T35" fmla="*/ 513 h 1537"/>
                  <a:gd name="T36" fmla="*/ 401 w 1706"/>
                  <a:gd name="T37" fmla="*/ 555 h 1537"/>
                  <a:gd name="T38" fmla="*/ 435 w 1706"/>
                  <a:gd name="T39" fmla="*/ 572 h 1537"/>
                  <a:gd name="T40" fmla="*/ 442 w 1706"/>
                  <a:gd name="T41" fmla="*/ 610 h 1537"/>
                  <a:gd name="T42" fmla="*/ 470 w 1706"/>
                  <a:gd name="T43" fmla="*/ 615 h 1537"/>
                  <a:gd name="T44" fmla="*/ 499 w 1706"/>
                  <a:gd name="T45" fmla="*/ 662 h 1537"/>
                  <a:gd name="T46" fmla="*/ 503 w 1706"/>
                  <a:gd name="T47" fmla="*/ 707 h 1537"/>
                  <a:gd name="T48" fmla="*/ 529 w 1706"/>
                  <a:gd name="T49" fmla="*/ 717 h 1537"/>
                  <a:gd name="T50" fmla="*/ 539 w 1706"/>
                  <a:gd name="T51" fmla="*/ 731 h 1537"/>
                  <a:gd name="T52" fmla="*/ 591 w 1706"/>
                  <a:gd name="T53" fmla="*/ 752 h 1537"/>
                  <a:gd name="T54" fmla="*/ 629 w 1706"/>
                  <a:gd name="T55" fmla="*/ 790 h 1537"/>
                  <a:gd name="T56" fmla="*/ 641 w 1706"/>
                  <a:gd name="T57" fmla="*/ 833 h 1537"/>
                  <a:gd name="T58" fmla="*/ 700 w 1706"/>
                  <a:gd name="T59" fmla="*/ 852 h 1537"/>
                  <a:gd name="T60" fmla="*/ 719 w 1706"/>
                  <a:gd name="T61" fmla="*/ 892 h 1537"/>
                  <a:gd name="T62" fmla="*/ 745 w 1706"/>
                  <a:gd name="T63" fmla="*/ 913 h 1537"/>
                  <a:gd name="T64" fmla="*/ 760 w 1706"/>
                  <a:gd name="T65" fmla="*/ 1001 h 1537"/>
                  <a:gd name="T66" fmla="*/ 807 w 1706"/>
                  <a:gd name="T67" fmla="*/ 1037 h 1537"/>
                  <a:gd name="T68" fmla="*/ 821 w 1706"/>
                  <a:gd name="T69" fmla="*/ 1101 h 1537"/>
                  <a:gd name="T70" fmla="*/ 881 w 1706"/>
                  <a:gd name="T71" fmla="*/ 1125 h 1537"/>
                  <a:gd name="T72" fmla="*/ 911 w 1706"/>
                  <a:gd name="T73" fmla="*/ 1170 h 1537"/>
                  <a:gd name="T74" fmla="*/ 947 w 1706"/>
                  <a:gd name="T75" fmla="*/ 1198 h 1537"/>
                  <a:gd name="T76" fmla="*/ 1009 w 1706"/>
                  <a:gd name="T77" fmla="*/ 1241 h 1537"/>
                  <a:gd name="T78" fmla="*/ 1049 w 1706"/>
                  <a:gd name="T79" fmla="*/ 1260 h 1537"/>
                  <a:gd name="T80" fmla="*/ 1146 w 1706"/>
                  <a:gd name="T81" fmla="*/ 1310 h 1537"/>
                  <a:gd name="T82" fmla="*/ 1189 w 1706"/>
                  <a:gd name="T83" fmla="*/ 1350 h 1537"/>
                  <a:gd name="T84" fmla="*/ 1232 w 1706"/>
                  <a:gd name="T85" fmla="*/ 1416 h 1537"/>
                  <a:gd name="T86" fmla="*/ 1270 w 1706"/>
                  <a:gd name="T87" fmla="*/ 1447 h 1537"/>
                  <a:gd name="T88" fmla="*/ 1282 w 1706"/>
                  <a:gd name="T89" fmla="*/ 1497 h 1537"/>
                  <a:gd name="T90" fmla="*/ 1706 w 1706"/>
                  <a:gd name="T91" fmla="*/ 1537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6" h="1537">
                    <a:moveTo>
                      <a:pt x="0" y="0"/>
                    </a:moveTo>
                    <a:lnTo>
                      <a:pt x="88" y="0"/>
                    </a:lnTo>
                    <a:lnTo>
                      <a:pt x="88" y="17"/>
                    </a:lnTo>
                    <a:lnTo>
                      <a:pt x="114" y="17"/>
                    </a:lnTo>
                    <a:lnTo>
                      <a:pt x="114" y="27"/>
                    </a:lnTo>
                    <a:lnTo>
                      <a:pt x="121" y="27"/>
                    </a:lnTo>
                    <a:lnTo>
                      <a:pt x="121" y="36"/>
                    </a:lnTo>
                    <a:lnTo>
                      <a:pt x="131" y="36"/>
                    </a:lnTo>
                    <a:lnTo>
                      <a:pt x="131" y="57"/>
                    </a:lnTo>
                    <a:lnTo>
                      <a:pt x="133" y="57"/>
                    </a:lnTo>
                    <a:lnTo>
                      <a:pt x="133" y="69"/>
                    </a:lnTo>
                    <a:lnTo>
                      <a:pt x="150" y="69"/>
                    </a:lnTo>
                    <a:lnTo>
                      <a:pt x="150" y="88"/>
                    </a:lnTo>
                    <a:lnTo>
                      <a:pt x="174" y="88"/>
                    </a:lnTo>
                    <a:lnTo>
                      <a:pt x="174" y="107"/>
                    </a:lnTo>
                    <a:lnTo>
                      <a:pt x="195" y="107"/>
                    </a:lnTo>
                    <a:lnTo>
                      <a:pt x="195" y="128"/>
                    </a:lnTo>
                    <a:lnTo>
                      <a:pt x="211" y="128"/>
                    </a:lnTo>
                    <a:lnTo>
                      <a:pt x="211" y="140"/>
                    </a:lnTo>
                    <a:lnTo>
                      <a:pt x="216" y="140"/>
                    </a:lnTo>
                    <a:lnTo>
                      <a:pt x="216" y="155"/>
                    </a:lnTo>
                    <a:lnTo>
                      <a:pt x="223" y="155"/>
                    </a:lnTo>
                    <a:lnTo>
                      <a:pt x="223" y="171"/>
                    </a:lnTo>
                    <a:lnTo>
                      <a:pt x="226" y="171"/>
                    </a:lnTo>
                    <a:lnTo>
                      <a:pt x="226" y="183"/>
                    </a:lnTo>
                    <a:lnTo>
                      <a:pt x="276" y="183"/>
                    </a:lnTo>
                    <a:lnTo>
                      <a:pt x="276" y="197"/>
                    </a:lnTo>
                    <a:lnTo>
                      <a:pt x="287" y="197"/>
                    </a:lnTo>
                    <a:lnTo>
                      <a:pt x="287" y="204"/>
                    </a:lnTo>
                    <a:lnTo>
                      <a:pt x="295" y="204"/>
                    </a:lnTo>
                    <a:lnTo>
                      <a:pt x="295" y="238"/>
                    </a:lnTo>
                    <a:lnTo>
                      <a:pt x="302" y="238"/>
                    </a:lnTo>
                    <a:lnTo>
                      <a:pt x="302" y="259"/>
                    </a:lnTo>
                    <a:lnTo>
                      <a:pt x="306" y="259"/>
                    </a:lnTo>
                    <a:lnTo>
                      <a:pt x="306" y="276"/>
                    </a:lnTo>
                    <a:lnTo>
                      <a:pt x="323" y="276"/>
                    </a:lnTo>
                    <a:lnTo>
                      <a:pt x="323" y="337"/>
                    </a:lnTo>
                    <a:lnTo>
                      <a:pt x="325" y="337"/>
                    </a:lnTo>
                    <a:lnTo>
                      <a:pt x="325" y="408"/>
                    </a:lnTo>
                    <a:lnTo>
                      <a:pt x="332" y="408"/>
                    </a:lnTo>
                    <a:lnTo>
                      <a:pt x="332" y="425"/>
                    </a:lnTo>
                    <a:lnTo>
                      <a:pt x="340" y="425"/>
                    </a:lnTo>
                    <a:lnTo>
                      <a:pt x="340" y="434"/>
                    </a:lnTo>
                    <a:lnTo>
                      <a:pt x="344" y="434"/>
                    </a:lnTo>
                    <a:lnTo>
                      <a:pt x="344" y="444"/>
                    </a:lnTo>
                    <a:lnTo>
                      <a:pt x="351" y="444"/>
                    </a:lnTo>
                    <a:lnTo>
                      <a:pt x="351" y="475"/>
                    </a:lnTo>
                    <a:lnTo>
                      <a:pt x="359" y="475"/>
                    </a:lnTo>
                    <a:lnTo>
                      <a:pt x="359" y="479"/>
                    </a:lnTo>
                    <a:lnTo>
                      <a:pt x="366" y="479"/>
                    </a:lnTo>
                    <a:lnTo>
                      <a:pt x="366" y="484"/>
                    </a:lnTo>
                    <a:lnTo>
                      <a:pt x="373" y="484"/>
                    </a:lnTo>
                    <a:lnTo>
                      <a:pt x="373" y="513"/>
                    </a:lnTo>
                    <a:lnTo>
                      <a:pt x="397" y="513"/>
                    </a:lnTo>
                    <a:lnTo>
                      <a:pt x="397" y="534"/>
                    </a:lnTo>
                    <a:lnTo>
                      <a:pt x="401" y="534"/>
                    </a:lnTo>
                    <a:lnTo>
                      <a:pt x="401" y="555"/>
                    </a:lnTo>
                    <a:lnTo>
                      <a:pt x="413" y="555"/>
                    </a:lnTo>
                    <a:lnTo>
                      <a:pt x="413" y="572"/>
                    </a:lnTo>
                    <a:lnTo>
                      <a:pt x="435" y="572"/>
                    </a:lnTo>
                    <a:lnTo>
                      <a:pt x="435" y="589"/>
                    </a:lnTo>
                    <a:lnTo>
                      <a:pt x="442" y="589"/>
                    </a:lnTo>
                    <a:lnTo>
                      <a:pt x="442" y="610"/>
                    </a:lnTo>
                    <a:lnTo>
                      <a:pt x="465" y="610"/>
                    </a:lnTo>
                    <a:lnTo>
                      <a:pt x="465" y="615"/>
                    </a:lnTo>
                    <a:lnTo>
                      <a:pt x="470" y="615"/>
                    </a:lnTo>
                    <a:lnTo>
                      <a:pt x="470" y="624"/>
                    </a:lnTo>
                    <a:lnTo>
                      <a:pt x="470" y="662"/>
                    </a:lnTo>
                    <a:lnTo>
                      <a:pt x="499" y="662"/>
                    </a:lnTo>
                    <a:lnTo>
                      <a:pt x="499" y="672"/>
                    </a:lnTo>
                    <a:lnTo>
                      <a:pt x="503" y="672"/>
                    </a:lnTo>
                    <a:lnTo>
                      <a:pt x="503" y="707"/>
                    </a:lnTo>
                    <a:lnTo>
                      <a:pt x="522" y="707"/>
                    </a:lnTo>
                    <a:lnTo>
                      <a:pt x="522" y="717"/>
                    </a:lnTo>
                    <a:lnTo>
                      <a:pt x="529" y="717"/>
                    </a:lnTo>
                    <a:lnTo>
                      <a:pt x="529" y="724"/>
                    </a:lnTo>
                    <a:lnTo>
                      <a:pt x="539" y="724"/>
                    </a:lnTo>
                    <a:lnTo>
                      <a:pt x="539" y="731"/>
                    </a:lnTo>
                    <a:lnTo>
                      <a:pt x="565" y="731"/>
                    </a:lnTo>
                    <a:lnTo>
                      <a:pt x="565" y="752"/>
                    </a:lnTo>
                    <a:lnTo>
                      <a:pt x="591" y="752"/>
                    </a:lnTo>
                    <a:lnTo>
                      <a:pt x="591" y="774"/>
                    </a:lnTo>
                    <a:lnTo>
                      <a:pt x="629" y="774"/>
                    </a:lnTo>
                    <a:lnTo>
                      <a:pt x="629" y="790"/>
                    </a:lnTo>
                    <a:lnTo>
                      <a:pt x="629" y="795"/>
                    </a:lnTo>
                    <a:lnTo>
                      <a:pt x="641" y="795"/>
                    </a:lnTo>
                    <a:lnTo>
                      <a:pt x="641" y="833"/>
                    </a:lnTo>
                    <a:lnTo>
                      <a:pt x="691" y="833"/>
                    </a:lnTo>
                    <a:lnTo>
                      <a:pt x="691" y="852"/>
                    </a:lnTo>
                    <a:lnTo>
                      <a:pt x="700" y="852"/>
                    </a:lnTo>
                    <a:lnTo>
                      <a:pt x="700" y="871"/>
                    </a:lnTo>
                    <a:lnTo>
                      <a:pt x="719" y="871"/>
                    </a:lnTo>
                    <a:lnTo>
                      <a:pt x="719" y="892"/>
                    </a:lnTo>
                    <a:lnTo>
                      <a:pt x="731" y="892"/>
                    </a:lnTo>
                    <a:lnTo>
                      <a:pt x="731" y="913"/>
                    </a:lnTo>
                    <a:lnTo>
                      <a:pt x="745" y="913"/>
                    </a:lnTo>
                    <a:lnTo>
                      <a:pt x="745" y="982"/>
                    </a:lnTo>
                    <a:lnTo>
                      <a:pt x="760" y="982"/>
                    </a:lnTo>
                    <a:lnTo>
                      <a:pt x="760" y="1001"/>
                    </a:lnTo>
                    <a:lnTo>
                      <a:pt x="781" y="1001"/>
                    </a:lnTo>
                    <a:lnTo>
                      <a:pt x="781" y="1037"/>
                    </a:lnTo>
                    <a:lnTo>
                      <a:pt x="807" y="1037"/>
                    </a:lnTo>
                    <a:lnTo>
                      <a:pt x="807" y="1079"/>
                    </a:lnTo>
                    <a:lnTo>
                      <a:pt x="821" y="1079"/>
                    </a:lnTo>
                    <a:lnTo>
                      <a:pt x="821" y="1101"/>
                    </a:lnTo>
                    <a:lnTo>
                      <a:pt x="871" y="1101"/>
                    </a:lnTo>
                    <a:lnTo>
                      <a:pt x="871" y="1125"/>
                    </a:lnTo>
                    <a:lnTo>
                      <a:pt x="881" y="1125"/>
                    </a:lnTo>
                    <a:lnTo>
                      <a:pt x="881" y="1141"/>
                    </a:lnTo>
                    <a:lnTo>
                      <a:pt x="911" y="1141"/>
                    </a:lnTo>
                    <a:lnTo>
                      <a:pt x="911" y="1170"/>
                    </a:lnTo>
                    <a:lnTo>
                      <a:pt x="942" y="1170"/>
                    </a:lnTo>
                    <a:lnTo>
                      <a:pt x="942" y="1198"/>
                    </a:lnTo>
                    <a:lnTo>
                      <a:pt x="947" y="1198"/>
                    </a:lnTo>
                    <a:lnTo>
                      <a:pt x="947" y="1212"/>
                    </a:lnTo>
                    <a:lnTo>
                      <a:pt x="1009" y="1212"/>
                    </a:lnTo>
                    <a:lnTo>
                      <a:pt x="1009" y="1241"/>
                    </a:lnTo>
                    <a:lnTo>
                      <a:pt x="1021" y="1241"/>
                    </a:lnTo>
                    <a:lnTo>
                      <a:pt x="1021" y="1260"/>
                    </a:lnTo>
                    <a:lnTo>
                      <a:pt x="1049" y="1260"/>
                    </a:lnTo>
                    <a:lnTo>
                      <a:pt x="1049" y="1288"/>
                    </a:lnTo>
                    <a:lnTo>
                      <a:pt x="1146" y="1288"/>
                    </a:lnTo>
                    <a:lnTo>
                      <a:pt x="1146" y="1310"/>
                    </a:lnTo>
                    <a:lnTo>
                      <a:pt x="1175" y="1310"/>
                    </a:lnTo>
                    <a:lnTo>
                      <a:pt x="1175" y="1350"/>
                    </a:lnTo>
                    <a:lnTo>
                      <a:pt x="1189" y="1350"/>
                    </a:lnTo>
                    <a:lnTo>
                      <a:pt x="1189" y="1388"/>
                    </a:lnTo>
                    <a:lnTo>
                      <a:pt x="1232" y="1388"/>
                    </a:lnTo>
                    <a:lnTo>
                      <a:pt x="1232" y="1416"/>
                    </a:lnTo>
                    <a:lnTo>
                      <a:pt x="1258" y="1416"/>
                    </a:lnTo>
                    <a:lnTo>
                      <a:pt x="1258" y="1447"/>
                    </a:lnTo>
                    <a:lnTo>
                      <a:pt x="1270" y="1447"/>
                    </a:lnTo>
                    <a:lnTo>
                      <a:pt x="1270" y="1454"/>
                    </a:lnTo>
                    <a:lnTo>
                      <a:pt x="1282" y="1454"/>
                    </a:lnTo>
                    <a:lnTo>
                      <a:pt x="1282" y="1497"/>
                    </a:lnTo>
                    <a:lnTo>
                      <a:pt x="1293" y="1497"/>
                    </a:lnTo>
                    <a:lnTo>
                      <a:pt x="1293" y="1537"/>
                    </a:lnTo>
                    <a:lnTo>
                      <a:pt x="1706" y="1537"/>
                    </a:lnTo>
                  </a:path>
                </a:pathLst>
              </a:custGeom>
              <a:noFill/>
              <a:ln w="14288"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74" name="Group 73"/>
              <p:cNvGrpSpPr/>
              <p:nvPr/>
            </p:nvGrpSpPr>
            <p:grpSpPr>
              <a:xfrm>
                <a:off x="7166302" y="2094917"/>
                <a:ext cx="150813" cy="738187"/>
                <a:chOff x="7570162" y="2094917"/>
                <a:chExt cx="150813" cy="738187"/>
              </a:xfrm>
            </p:grpSpPr>
            <p:sp>
              <p:nvSpPr>
                <p:cNvPr id="105" name="Line 48"/>
                <p:cNvSpPr>
                  <a:spLocks noChangeShapeType="1"/>
                </p:cNvSpPr>
                <p:nvPr/>
              </p:nvSpPr>
              <p:spPr bwMode="auto">
                <a:xfrm>
                  <a:off x="7570162" y="2240967"/>
                  <a:ext cx="150813" cy="0"/>
                </a:xfrm>
                <a:prstGeom prst="line">
                  <a:avLst/>
                </a:prstGeom>
                <a:noFill/>
                <a:ln w="14288" cap="flat">
                  <a:solidFill>
                    <a:srgbClr val="223E7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6" name="Line 49"/>
                <p:cNvSpPr>
                  <a:spLocks noChangeShapeType="1"/>
                </p:cNvSpPr>
                <p:nvPr/>
              </p:nvSpPr>
              <p:spPr bwMode="auto">
                <a:xfrm>
                  <a:off x="7570162" y="2094917"/>
                  <a:ext cx="150813" cy="0"/>
                </a:xfrm>
                <a:prstGeom prst="line">
                  <a:avLst/>
                </a:prstGeom>
                <a:noFill/>
                <a:ln w="14288"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7" name="Line 50"/>
                <p:cNvSpPr>
                  <a:spLocks noChangeShapeType="1"/>
                </p:cNvSpPr>
                <p:nvPr/>
              </p:nvSpPr>
              <p:spPr bwMode="auto">
                <a:xfrm>
                  <a:off x="7570162" y="2388604"/>
                  <a:ext cx="150813" cy="0"/>
                </a:xfrm>
                <a:prstGeom prst="line">
                  <a:avLst/>
                </a:prstGeom>
                <a:noFill/>
                <a:ln w="14288"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8" name="Line 51"/>
                <p:cNvSpPr>
                  <a:spLocks noChangeShapeType="1"/>
                </p:cNvSpPr>
                <p:nvPr/>
              </p:nvSpPr>
              <p:spPr bwMode="auto">
                <a:xfrm>
                  <a:off x="7570162" y="2534654"/>
                  <a:ext cx="150813" cy="0"/>
                </a:xfrm>
                <a:prstGeom prst="line">
                  <a:avLst/>
                </a:prstGeom>
                <a:noFill/>
                <a:ln w="14288"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52"/>
                <p:cNvSpPr>
                  <a:spLocks noChangeShapeType="1"/>
                </p:cNvSpPr>
                <p:nvPr/>
              </p:nvSpPr>
              <p:spPr bwMode="auto">
                <a:xfrm>
                  <a:off x="7570162" y="2685467"/>
                  <a:ext cx="150813" cy="0"/>
                </a:xfrm>
                <a:prstGeom prst="line">
                  <a:avLst/>
                </a:prstGeom>
                <a:noFill/>
                <a:ln w="14288" cap="flat">
                  <a:solidFill>
                    <a:srgbClr val="B620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Line 53"/>
                <p:cNvSpPr>
                  <a:spLocks noChangeShapeType="1"/>
                </p:cNvSpPr>
                <p:nvPr/>
              </p:nvSpPr>
              <p:spPr bwMode="auto">
                <a:xfrm>
                  <a:off x="7570162" y="2833104"/>
                  <a:ext cx="150813" cy="0"/>
                </a:xfrm>
                <a:prstGeom prst="line">
                  <a:avLst/>
                </a:prstGeom>
                <a:noFill/>
                <a:ln w="14288"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75" name="TextBox 74"/>
              <p:cNvSpPr txBox="1"/>
              <p:nvPr/>
            </p:nvSpPr>
            <p:spPr>
              <a:xfrm>
                <a:off x="5001768" y="4526185"/>
                <a:ext cx="2849807" cy="276999"/>
              </a:xfrm>
              <a:prstGeom prst="rect">
                <a:avLst/>
              </a:prstGeom>
              <a:noFill/>
            </p:spPr>
            <p:txBody>
              <a:bodyPr wrap="square" rtlCol="0">
                <a:spAutoFit/>
              </a:bodyPr>
              <a:lstStyle/>
              <a:p>
                <a:pPr>
                  <a:tabLst>
                    <a:tab pos="165100" algn="ctr"/>
                    <a:tab pos="639763" algn="ctr"/>
                    <a:tab pos="1106488" algn="ctr"/>
                    <a:tab pos="1570038" algn="ctr"/>
                    <a:tab pos="2047875" algn="ctr"/>
                    <a:tab pos="2524125" algn="ctr"/>
                    <a:tab pos="2911475" algn="l"/>
                  </a:tabLst>
                </a:pPr>
                <a:r>
                  <a:rPr lang="en-GB" sz="1200" dirty="0" smtClean="0">
                    <a:solidFill>
                      <a:srgbClr val="363636"/>
                    </a:solidFill>
                  </a:rPr>
                  <a:t>	0	12	24	36	48	60</a:t>
                </a:r>
                <a:endParaRPr lang="en-GB" sz="1200" dirty="0">
                  <a:solidFill>
                    <a:srgbClr val="363636"/>
                  </a:solidFill>
                </a:endParaRPr>
              </a:p>
            </p:txBody>
          </p:sp>
          <p:sp>
            <p:nvSpPr>
              <p:cNvPr id="76" name="TextBox 75"/>
              <p:cNvSpPr txBox="1"/>
              <p:nvPr/>
            </p:nvSpPr>
            <p:spPr>
              <a:xfrm>
                <a:off x="4702099" y="1688471"/>
                <a:ext cx="460585" cy="2867452"/>
              </a:xfrm>
              <a:prstGeom prst="rect">
                <a:avLst/>
              </a:prstGeom>
              <a:noFill/>
            </p:spPr>
            <p:txBody>
              <a:bodyPr wrap="square" rtlCol="0">
                <a:spAutoFit/>
              </a:bodyPr>
              <a:lstStyle/>
              <a:p>
                <a:pPr algn="r">
                  <a:spcAft>
                    <a:spcPts val="2600"/>
                  </a:spcAft>
                </a:pPr>
                <a:r>
                  <a:rPr lang="en-GB" sz="1200" dirty="0" smtClean="0">
                    <a:solidFill>
                      <a:srgbClr val="363636"/>
                    </a:solidFill>
                  </a:rPr>
                  <a:t>10</a:t>
                </a:r>
              </a:p>
              <a:p>
                <a:pPr algn="r">
                  <a:spcAft>
                    <a:spcPts val="2600"/>
                  </a:spcAft>
                </a:pPr>
                <a:r>
                  <a:rPr lang="en-GB" sz="1200" dirty="0" smtClean="0">
                    <a:solidFill>
                      <a:srgbClr val="363636"/>
                    </a:solidFill>
                  </a:rPr>
                  <a:t>0.8</a:t>
                </a:r>
              </a:p>
              <a:p>
                <a:pPr algn="r">
                  <a:spcAft>
                    <a:spcPts val="2600"/>
                  </a:spcAft>
                </a:pPr>
                <a:r>
                  <a:rPr lang="en-GB" sz="1200" dirty="0" smtClean="0">
                    <a:solidFill>
                      <a:srgbClr val="363636"/>
                    </a:solidFill>
                  </a:rPr>
                  <a:t>0.6</a:t>
                </a:r>
              </a:p>
              <a:p>
                <a:pPr algn="r">
                  <a:spcAft>
                    <a:spcPts val="2600"/>
                  </a:spcAft>
                </a:pPr>
                <a:r>
                  <a:rPr lang="en-GB" sz="1200" dirty="0" smtClean="0">
                    <a:solidFill>
                      <a:srgbClr val="363636"/>
                    </a:solidFill>
                  </a:rPr>
                  <a:t>0.4</a:t>
                </a:r>
              </a:p>
              <a:p>
                <a:pPr algn="r">
                  <a:spcAft>
                    <a:spcPts val="2600"/>
                  </a:spcAft>
                </a:pPr>
                <a:r>
                  <a:rPr lang="en-GB" sz="1200" dirty="0" smtClean="0">
                    <a:solidFill>
                      <a:srgbClr val="363636"/>
                    </a:solidFill>
                  </a:rPr>
                  <a:t>0.2</a:t>
                </a:r>
              </a:p>
              <a:p>
                <a:pPr algn="r">
                  <a:spcAft>
                    <a:spcPts val="2600"/>
                  </a:spcAft>
                </a:pPr>
                <a:r>
                  <a:rPr lang="en-GB" sz="1200" dirty="0" smtClean="0">
                    <a:solidFill>
                      <a:srgbClr val="363636"/>
                    </a:solidFill>
                  </a:rPr>
                  <a:t>0.0</a:t>
                </a:r>
                <a:endParaRPr lang="en-GB" sz="1200" dirty="0">
                  <a:solidFill>
                    <a:srgbClr val="363636"/>
                  </a:solidFill>
                </a:endParaRPr>
              </a:p>
            </p:txBody>
          </p:sp>
          <p:sp>
            <p:nvSpPr>
              <p:cNvPr id="77" name="TextBox 76"/>
              <p:cNvSpPr txBox="1"/>
              <p:nvPr/>
            </p:nvSpPr>
            <p:spPr>
              <a:xfrm rot="16200000">
                <a:off x="3907431" y="2968940"/>
                <a:ext cx="1554160" cy="276999"/>
              </a:xfrm>
              <a:prstGeom prst="rect">
                <a:avLst/>
              </a:prstGeom>
              <a:noFill/>
            </p:spPr>
            <p:txBody>
              <a:bodyPr wrap="square" rtlCol="0">
                <a:spAutoFit/>
              </a:bodyPr>
              <a:lstStyle/>
              <a:p>
                <a:pPr algn="ctr"/>
                <a:r>
                  <a:rPr lang="en-GB" sz="1200" dirty="0" smtClean="0">
                    <a:solidFill>
                      <a:srgbClr val="363636"/>
                    </a:solidFill>
                  </a:rPr>
                  <a:t>OS probability</a:t>
                </a:r>
                <a:endParaRPr lang="en-GB" sz="1200" dirty="0">
                  <a:solidFill>
                    <a:srgbClr val="363636"/>
                  </a:solidFill>
                </a:endParaRPr>
              </a:p>
            </p:txBody>
          </p:sp>
          <p:sp>
            <p:nvSpPr>
              <p:cNvPr id="78" name="TextBox 77"/>
              <p:cNvSpPr txBox="1"/>
              <p:nvPr/>
            </p:nvSpPr>
            <p:spPr>
              <a:xfrm>
                <a:off x="6593304" y="1756867"/>
                <a:ext cx="1854273" cy="230832"/>
              </a:xfrm>
              <a:prstGeom prst="rect">
                <a:avLst/>
              </a:prstGeom>
              <a:noFill/>
            </p:spPr>
            <p:txBody>
              <a:bodyPr wrap="square" rtlCol="0">
                <a:spAutoFit/>
              </a:bodyPr>
              <a:lstStyle/>
              <a:p>
                <a:pPr algn="ctr"/>
                <a:r>
                  <a:rPr lang="en-GB" sz="900" dirty="0" smtClean="0">
                    <a:solidFill>
                      <a:srgbClr val="363636"/>
                    </a:solidFill>
                  </a:rPr>
                  <a:t>Median OS in months</a:t>
                </a:r>
                <a:endParaRPr lang="en-GB" sz="900" dirty="0">
                  <a:solidFill>
                    <a:srgbClr val="363636"/>
                  </a:solidFill>
                </a:endParaRPr>
              </a:p>
            </p:txBody>
          </p:sp>
          <p:sp>
            <p:nvSpPr>
              <p:cNvPr id="79" name="TextBox 78"/>
              <p:cNvSpPr txBox="1"/>
              <p:nvPr/>
            </p:nvSpPr>
            <p:spPr>
              <a:xfrm>
                <a:off x="6142233" y="1977804"/>
                <a:ext cx="927136" cy="230832"/>
              </a:xfrm>
              <a:prstGeom prst="rect">
                <a:avLst/>
              </a:prstGeom>
              <a:noFill/>
            </p:spPr>
            <p:txBody>
              <a:bodyPr wrap="square" rtlCol="0">
                <a:spAutoFit/>
              </a:bodyPr>
              <a:lstStyle/>
              <a:p>
                <a:r>
                  <a:rPr lang="en-GB" sz="900" dirty="0" err="1" smtClean="0">
                    <a:solidFill>
                      <a:srgbClr val="363636"/>
                    </a:solidFill>
                  </a:rPr>
                  <a:t>Metachronous</a:t>
                </a:r>
                <a:endParaRPr lang="en-GB" sz="900" dirty="0">
                  <a:solidFill>
                    <a:srgbClr val="363636"/>
                  </a:solidFill>
                </a:endParaRPr>
              </a:p>
            </p:txBody>
          </p:sp>
          <p:sp>
            <p:nvSpPr>
              <p:cNvPr id="80" name="TextBox 79"/>
              <p:cNvSpPr txBox="1"/>
              <p:nvPr/>
            </p:nvSpPr>
            <p:spPr>
              <a:xfrm>
                <a:off x="7288412" y="1977804"/>
                <a:ext cx="453390" cy="230832"/>
              </a:xfrm>
              <a:prstGeom prst="rect">
                <a:avLst/>
              </a:prstGeom>
              <a:noFill/>
            </p:spPr>
            <p:txBody>
              <a:bodyPr wrap="square" rtlCol="0">
                <a:spAutoFit/>
              </a:bodyPr>
              <a:lstStyle/>
              <a:p>
                <a:r>
                  <a:rPr lang="en-GB" sz="900" dirty="0" err="1" smtClean="0">
                    <a:solidFill>
                      <a:srgbClr val="363636"/>
                    </a:solidFill>
                  </a:rPr>
                  <a:t>Obs</a:t>
                </a:r>
                <a:endParaRPr lang="en-GB" sz="900" dirty="0">
                  <a:solidFill>
                    <a:srgbClr val="363636"/>
                  </a:solidFill>
                </a:endParaRPr>
              </a:p>
            </p:txBody>
          </p:sp>
          <p:sp>
            <p:nvSpPr>
              <p:cNvPr id="81" name="TextBox 80"/>
              <p:cNvSpPr txBox="1"/>
              <p:nvPr/>
            </p:nvSpPr>
            <p:spPr>
              <a:xfrm>
                <a:off x="7925954" y="1977804"/>
                <a:ext cx="1291197" cy="230832"/>
              </a:xfrm>
              <a:prstGeom prst="rect">
                <a:avLst/>
              </a:prstGeom>
              <a:noFill/>
            </p:spPr>
            <p:txBody>
              <a:bodyPr wrap="square" rtlCol="0">
                <a:spAutoFit/>
              </a:bodyPr>
              <a:lstStyle/>
              <a:p>
                <a:r>
                  <a:rPr lang="en-GB" sz="900" dirty="0">
                    <a:solidFill>
                      <a:srgbClr val="363636"/>
                    </a:solidFill>
                  </a:rPr>
                  <a:t>(</a:t>
                </a:r>
                <a:r>
                  <a:rPr lang="en-GB" sz="900" dirty="0" smtClean="0">
                    <a:solidFill>
                      <a:srgbClr val="363636"/>
                    </a:solidFill>
                  </a:rPr>
                  <a:t>95% CI 19.2, 31.4)</a:t>
                </a:r>
                <a:endParaRPr lang="en-GB" sz="900" dirty="0">
                  <a:solidFill>
                    <a:srgbClr val="363636"/>
                  </a:solidFill>
                </a:endParaRPr>
              </a:p>
            </p:txBody>
          </p:sp>
          <p:sp>
            <p:nvSpPr>
              <p:cNvPr id="82" name="TextBox 81"/>
              <p:cNvSpPr txBox="1"/>
              <p:nvPr/>
            </p:nvSpPr>
            <p:spPr>
              <a:xfrm>
                <a:off x="6142232" y="2268066"/>
                <a:ext cx="992255" cy="230832"/>
              </a:xfrm>
              <a:prstGeom prst="rect">
                <a:avLst/>
              </a:prstGeom>
              <a:noFill/>
            </p:spPr>
            <p:txBody>
              <a:bodyPr wrap="square" rtlCol="0">
                <a:spAutoFit/>
              </a:bodyPr>
              <a:lstStyle/>
              <a:p>
                <a:r>
                  <a:rPr lang="en-GB" sz="900" dirty="0" smtClean="0">
                    <a:solidFill>
                      <a:srgbClr val="363636"/>
                    </a:solidFill>
                  </a:rPr>
                  <a:t>Synchronous-R</a:t>
                </a:r>
                <a:endParaRPr lang="en-GB" sz="900" dirty="0">
                  <a:solidFill>
                    <a:srgbClr val="363636"/>
                  </a:solidFill>
                </a:endParaRPr>
              </a:p>
            </p:txBody>
          </p:sp>
          <p:sp>
            <p:nvSpPr>
              <p:cNvPr id="83" name="TextBox 82"/>
              <p:cNvSpPr txBox="1"/>
              <p:nvPr/>
            </p:nvSpPr>
            <p:spPr>
              <a:xfrm>
                <a:off x="6142233" y="2122170"/>
                <a:ext cx="538865" cy="230832"/>
              </a:xfrm>
              <a:prstGeom prst="rect">
                <a:avLst/>
              </a:prstGeom>
              <a:noFill/>
            </p:spPr>
            <p:txBody>
              <a:bodyPr wrap="square" rtlCol="0">
                <a:spAutoFit/>
              </a:bodyPr>
              <a:lstStyle/>
              <a:p>
                <a:r>
                  <a:rPr lang="en-GB" sz="900" dirty="0" smtClean="0">
                    <a:solidFill>
                      <a:srgbClr val="363636"/>
                    </a:solidFill>
                  </a:rPr>
                  <a:t>n=147</a:t>
                </a:r>
                <a:endParaRPr lang="en-GB" sz="900" dirty="0">
                  <a:solidFill>
                    <a:srgbClr val="363636"/>
                  </a:solidFill>
                </a:endParaRPr>
              </a:p>
            </p:txBody>
          </p:sp>
          <p:sp>
            <p:nvSpPr>
              <p:cNvPr id="84" name="TextBox 83"/>
              <p:cNvSpPr txBox="1"/>
              <p:nvPr/>
            </p:nvSpPr>
            <p:spPr>
              <a:xfrm>
                <a:off x="6142233" y="2415540"/>
                <a:ext cx="538865" cy="230832"/>
              </a:xfrm>
              <a:prstGeom prst="rect">
                <a:avLst/>
              </a:prstGeom>
              <a:noFill/>
            </p:spPr>
            <p:txBody>
              <a:bodyPr wrap="square" rtlCol="0">
                <a:spAutoFit/>
              </a:bodyPr>
              <a:lstStyle/>
              <a:p>
                <a:r>
                  <a:rPr lang="en-GB" sz="900" dirty="0" smtClean="0">
                    <a:solidFill>
                      <a:srgbClr val="363636"/>
                    </a:solidFill>
                  </a:rPr>
                  <a:t>n=180</a:t>
                </a:r>
                <a:endParaRPr lang="en-GB" sz="900" dirty="0">
                  <a:solidFill>
                    <a:srgbClr val="363636"/>
                  </a:solidFill>
                </a:endParaRPr>
              </a:p>
            </p:txBody>
          </p:sp>
          <p:sp>
            <p:nvSpPr>
              <p:cNvPr id="85" name="TextBox 84"/>
              <p:cNvSpPr txBox="1"/>
              <p:nvPr/>
            </p:nvSpPr>
            <p:spPr>
              <a:xfrm>
                <a:off x="6142231" y="2570226"/>
                <a:ext cx="1169421" cy="230832"/>
              </a:xfrm>
              <a:prstGeom prst="rect">
                <a:avLst/>
              </a:prstGeom>
              <a:noFill/>
            </p:spPr>
            <p:txBody>
              <a:bodyPr wrap="square" rtlCol="0">
                <a:spAutoFit/>
              </a:bodyPr>
              <a:lstStyle/>
              <a:p>
                <a:r>
                  <a:rPr lang="en-GB" sz="900" dirty="0" smtClean="0">
                    <a:solidFill>
                      <a:srgbClr val="363636"/>
                    </a:solidFill>
                  </a:rPr>
                  <a:t>Synchronous-</a:t>
                </a:r>
                <a:r>
                  <a:rPr lang="en-GB" sz="900" dirty="0" err="1" smtClean="0">
                    <a:solidFill>
                      <a:srgbClr val="363636"/>
                    </a:solidFill>
                  </a:rPr>
                  <a:t>nR</a:t>
                </a:r>
                <a:endParaRPr lang="en-GB" sz="900" dirty="0">
                  <a:solidFill>
                    <a:srgbClr val="363636"/>
                  </a:solidFill>
                </a:endParaRPr>
              </a:p>
            </p:txBody>
          </p:sp>
          <p:sp>
            <p:nvSpPr>
              <p:cNvPr id="86" name="TextBox 85"/>
              <p:cNvSpPr txBox="1"/>
              <p:nvPr/>
            </p:nvSpPr>
            <p:spPr>
              <a:xfrm>
                <a:off x="6142233" y="2726844"/>
                <a:ext cx="538865" cy="230832"/>
              </a:xfrm>
              <a:prstGeom prst="rect">
                <a:avLst/>
              </a:prstGeom>
              <a:noFill/>
            </p:spPr>
            <p:txBody>
              <a:bodyPr wrap="square" rtlCol="0">
                <a:spAutoFit/>
              </a:bodyPr>
              <a:lstStyle/>
              <a:p>
                <a:r>
                  <a:rPr lang="en-GB" sz="900" dirty="0" smtClean="0">
                    <a:solidFill>
                      <a:srgbClr val="363636"/>
                    </a:solidFill>
                  </a:rPr>
                  <a:t>n=236</a:t>
                </a:r>
                <a:endParaRPr lang="en-GB" sz="900" dirty="0">
                  <a:solidFill>
                    <a:srgbClr val="363636"/>
                  </a:solidFill>
                </a:endParaRPr>
              </a:p>
            </p:txBody>
          </p:sp>
          <p:sp>
            <p:nvSpPr>
              <p:cNvPr id="87" name="TextBox 86"/>
              <p:cNvSpPr txBox="1"/>
              <p:nvPr/>
            </p:nvSpPr>
            <p:spPr>
              <a:xfrm>
                <a:off x="6593304" y="2879656"/>
                <a:ext cx="1854273" cy="230832"/>
              </a:xfrm>
              <a:prstGeom prst="rect">
                <a:avLst/>
              </a:prstGeom>
              <a:noFill/>
            </p:spPr>
            <p:txBody>
              <a:bodyPr wrap="square" rtlCol="0">
                <a:spAutoFit/>
              </a:bodyPr>
              <a:lstStyle/>
              <a:p>
                <a:pPr algn="ctr"/>
                <a:r>
                  <a:rPr lang="en-GB" sz="900" dirty="0" smtClean="0">
                    <a:solidFill>
                      <a:srgbClr val="363636"/>
                    </a:solidFill>
                  </a:rPr>
                  <a:t>Log-rank p-value &lt;0.0001</a:t>
                </a:r>
                <a:endParaRPr lang="en-GB" sz="900" dirty="0">
                  <a:solidFill>
                    <a:srgbClr val="363636"/>
                  </a:solidFill>
                </a:endParaRPr>
              </a:p>
            </p:txBody>
          </p:sp>
          <p:sp>
            <p:nvSpPr>
              <p:cNvPr id="88" name="TextBox 87"/>
              <p:cNvSpPr txBox="1"/>
              <p:nvPr/>
            </p:nvSpPr>
            <p:spPr>
              <a:xfrm>
                <a:off x="6546986" y="3118108"/>
                <a:ext cx="2449504" cy="369332"/>
              </a:xfrm>
              <a:prstGeom prst="rect">
                <a:avLst/>
              </a:prstGeom>
              <a:noFill/>
            </p:spPr>
            <p:txBody>
              <a:bodyPr wrap="square" rtlCol="0">
                <a:spAutoFit/>
              </a:bodyPr>
              <a:lstStyle/>
              <a:p>
                <a:pPr algn="ctr"/>
                <a:r>
                  <a:rPr lang="en-GB" sz="900" dirty="0" smtClean="0">
                    <a:solidFill>
                      <a:srgbClr val="363636"/>
                    </a:solidFill>
                  </a:rPr>
                  <a:t>Induction treatment of 6x cycles CAPOX-B prior to randomisation not included (4–5 </a:t>
                </a:r>
                <a:r>
                  <a:rPr lang="en-GB" sz="900" dirty="0" err="1" smtClean="0">
                    <a:solidFill>
                      <a:srgbClr val="363636"/>
                    </a:solidFill>
                  </a:rPr>
                  <a:t>mo</a:t>
                </a:r>
                <a:r>
                  <a:rPr lang="en-GB" sz="900" dirty="0" smtClean="0">
                    <a:solidFill>
                      <a:srgbClr val="363636"/>
                    </a:solidFill>
                  </a:rPr>
                  <a:t>)</a:t>
                </a:r>
                <a:endParaRPr lang="en-GB" sz="900" dirty="0">
                  <a:solidFill>
                    <a:srgbClr val="363636"/>
                  </a:solidFill>
                </a:endParaRPr>
              </a:p>
            </p:txBody>
          </p:sp>
          <p:sp>
            <p:nvSpPr>
              <p:cNvPr id="89" name="TextBox 88"/>
              <p:cNvSpPr txBox="1"/>
              <p:nvPr/>
            </p:nvSpPr>
            <p:spPr>
              <a:xfrm>
                <a:off x="7620000" y="1977804"/>
                <a:ext cx="453390" cy="230832"/>
              </a:xfrm>
              <a:prstGeom prst="rect">
                <a:avLst/>
              </a:prstGeom>
              <a:noFill/>
            </p:spPr>
            <p:txBody>
              <a:bodyPr wrap="square" rtlCol="0">
                <a:spAutoFit/>
              </a:bodyPr>
              <a:lstStyle/>
              <a:p>
                <a:r>
                  <a:rPr lang="en-GB" sz="900" dirty="0" smtClean="0">
                    <a:solidFill>
                      <a:srgbClr val="363636"/>
                    </a:solidFill>
                  </a:rPr>
                  <a:t>25.8</a:t>
                </a:r>
                <a:endParaRPr lang="en-GB" sz="900" dirty="0">
                  <a:solidFill>
                    <a:srgbClr val="363636"/>
                  </a:solidFill>
                </a:endParaRPr>
              </a:p>
            </p:txBody>
          </p:sp>
          <p:sp>
            <p:nvSpPr>
              <p:cNvPr id="90" name="TextBox 89"/>
              <p:cNvSpPr txBox="1"/>
              <p:nvPr/>
            </p:nvSpPr>
            <p:spPr>
              <a:xfrm>
                <a:off x="7288412" y="2125980"/>
                <a:ext cx="505270" cy="230832"/>
              </a:xfrm>
              <a:prstGeom prst="rect">
                <a:avLst/>
              </a:prstGeom>
              <a:noFill/>
            </p:spPr>
            <p:txBody>
              <a:bodyPr wrap="square" rtlCol="0">
                <a:spAutoFit/>
              </a:bodyPr>
              <a:lstStyle/>
              <a:p>
                <a:r>
                  <a:rPr lang="en-GB" sz="900" dirty="0" err="1" smtClean="0">
                    <a:solidFill>
                      <a:srgbClr val="363636"/>
                    </a:solidFill>
                  </a:rPr>
                  <a:t>Maint</a:t>
                </a:r>
                <a:endParaRPr lang="en-GB" sz="900" dirty="0">
                  <a:solidFill>
                    <a:srgbClr val="363636"/>
                  </a:solidFill>
                </a:endParaRPr>
              </a:p>
            </p:txBody>
          </p:sp>
          <p:sp>
            <p:nvSpPr>
              <p:cNvPr id="91" name="TextBox 90"/>
              <p:cNvSpPr txBox="1"/>
              <p:nvPr/>
            </p:nvSpPr>
            <p:spPr>
              <a:xfrm>
                <a:off x="7925954" y="2125980"/>
                <a:ext cx="1291198" cy="230832"/>
              </a:xfrm>
              <a:prstGeom prst="rect">
                <a:avLst/>
              </a:prstGeom>
              <a:noFill/>
            </p:spPr>
            <p:txBody>
              <a:bodyPr wrap="square" rtlCol="0">
                <a:spAutoFit/>
              </a:bodyPr>
              <a:lstStyle/>
              <a:p>
                <a:r>
                  <a:rPr lang="en-GB" sz="900" dirty="0">
                    <a:solidFill>
                      <a:srgbClr val="363636"/>
                    </a:solidFill>
                  </a:rPr>
                  <a:t>(</a:t>
                </a:r>
                <a:r>
                  <a:rPr lang="en-GB" sz="900" dirty="0" smtClean="0">
                    <a:solidFill>
                      <a:srgbClr val="363636"/>
                    </a:solidFill>
                  </a:rPr>
                  <a:t>95% CI 22.0, 30.4)</a:t>
                </a:r>
                <a:endParaRPr lang="en-GB" sz="900" dirty="0">
                  <a:solidFill>
                    <a:srgbClr val="363636"/>
                  </a:solidFill>
                </a:endParaRPr>
              </a:p>
            </p:txBody>
          </p:sp>
          <p:sp>
            <p:nvSpPr>
              <p:cNvPr id="92" name="TextBox 91"/>
              <p:cNvSpPr txBox="1"/>
              <p:nvPr/>
            </p:nvSpPr>
            <p:spPr>
              <a:xfrm>
                <a:off x="7620000" y="2125980"/>
                <a:ext cx="453390" cy="230832"/>
              </a:xfrm>
              <a:prstGeom prst="rect">
                <a:avLst/>
              </a:prstGeom>
              <a:noFill/>
            </p:spPr>
            <p:txBody>
              <a:bodyPr wrap="square" rtlCol="0">
                <a:spAutoFit/>
              </a:bodyPr>
              <a:lstStyle/>
              <a:p>
                <a:r>
                  <a:rPr lang="en-GB" sz="900" dirty="0" smtClean="0">
                    <a:solidFill>
                      <a:srgbClr val="363636"/>
                    </a:solidFill>
                  </a:rPr>
                  <a:t>24.5</a:t>
                </a:r>
                <a:endParaRPr lang="en-GB" sz="900" dirty="0">
                  <a:solidFill>
                    <a:srgbClr val="363636"/>
                  </a:solidFill>
                </a:endParaRPr>
              </a:p>
            </p:txBody>
          </p:sp>
          <p:sp>
            <p:nvSpPr>
              <p:cNvPr id="93" name="TextBox 92"/>
              <p:cNvSpPr txBox="1"/>
              <p:nvPr/>
            </p:nvSpPr>
            <p:spPr>
              <a:xfrm>
                <a:off x="7288412" y="2270760"/>
                <a:ext cx="453390" cy="230832"/>
              </a:xfrm>
              <a:prstGeom prst="rect">
                <a:avLst/>
              </a:prstGeom>
              <a:noFill/>
            </p:spPr>
            <p:txBody>
              <a:bodyPr wrap="square" rtlCol="0">
                <a:spAutoFit/>
              </a:bodyPr>
              <a:lstStyle/>
              <a:p>
                <a:r>
                  <a:rPr lang="en-GB" sz="900" dirty="0" err="1" smtClean="0">
                    <a:solidFill>
                      <a:srgbClr val="363636"/>
                    </a:solidFill>
                  </a:rPr>
                  <a:t>obs</a:t>
                </a:r>
                <a:endParaRPr lang="en-GB" sz="900" dirty="0">
                  <a:solidFill>
                    <a:srgbClr val="363636"/>
                  </a:solidFill>
                </a:endParaRPr>
              </a:p>
            </p:txBody>
          </p:sp>
          <p:sp>
            <p:nvSpPr>
              <p:cNvPr id="94" name="TextBox 93"/>
              <p:cNvSpPr txBox="1"/>
              <p:nvPr/>
            </p:nvSpPr>
            <p:spPr>
              <a:xfrm>
                <a:off x="7925954" y="2270760"/>
                <a:ext cx="1291198" cy="230832"/>
              </a:xfrm>
              <a:prstGeom prst="rect">
                <a:avLst/>
              </a:prstGeom>
              <a:noFill/>
            </p:spPr>
            <p:txBody>
              <a:bodyPr wrap="square" rtlCol="0">
                <a:spAutoFit/>
              </a:bodyPr>
              <a:lstStyle/>
              <a:p>
                <a:r>
                  <a:rPr lang="en-GB" sz="900" dirty="0">
                    <a:solidFill>
                      <a:srgbClr val="363636"/>
                    </a:solidFill>
                  </a:rPr>
                  <a:t>(</a:t>
                </a:r>
                <a:r>
                  <a:rPr lang="en-GB" sz="900" dirty="0" smtClean="0">
                    <a:solidFill>
                      <a:srgbClr val="363636"/>
                    </a:solidFill>
                  </a:rPr>
                  <a:t>95% CI 14.6, 21.7)</a:t>
                </a:r>
                <a:endParaRPr lang="en-GB" sz="900" dirty="0">
                  <a:solidFill>
                    <a:srgbClr val="363636"/>
                  </a:solidFill>
                </a:endParaRPr>
              </a:p>
            </p:txBody>
          </p:sp>
          <p:sp>
            <p:nvSpPr>
              <p:cNvPr id="95" name="TextBox 94"/>
              <p:cNvSpPr txBox="1"/>
              <p:nvPr/>
            </p:nvSpPr>
            <p:spPr>
              <a:xfrm>
                <a:off x="7620000" y="2270760"/>
                <a:ext cx="453390" cy="230832"/>
              </a:xfrm>
              <a:prstGeom prst="rect">
                <a:avLst/>
              </a:prstGeom>
              <a:noFill/>
            </p:spPr>
            <p:txBody>
              <a:bodyPr wrap="square" rtlCol="0">
                <a:spAutoFit/>
              </a:bodyPr>
              <a:lstStyle/>
              <a:p>
                <a:r>
                  <a:rPr lang="en-GB" sz="900" dirty="0" smtClean="0">
                    <a:solidFill>
                      <a:srgbClr val="363636"/>
                    </a:solidFill>
                  </a:rPr>
                  <a:t>18.0</a:t>
                </a:r>
                <a:endParaRPr lang="en-GB" sz="900" dirty="0">
                  <a:solidFill>
                    <a:srgbClr val="363636"/>
                  </a:solidFill>
                </a:endParaRPr>
              </a:p>
            </p:txBody>
          </p:sp>
          <p:sp>
            <p:nvSpPr>
              <p:cNvPr id="96" name="TextBox 95"/>
              <p:cNvSpPr txBox="1"/>
              <p:nvPr/>
            </p:nvSpPr>
            <p:spPr>
              <a:xfrm>
                <a:off x="7288412" y="2419350"/>
                <a:ext cx="505270" cy="230832"/>
              </a:xfrm>
              <a:prstGeom prst="rect">
                <a:avLst/>
              </a:prstGeom>
              <a:noFill/>
            </p:spPr>
            <p:txBody>
              <a:bodyPr wrap="square" rtlCol="0">
                <a:spAutoFit/>
              </a:bodyPr>
              <a:lstStyle/>
              <a:p>
                <a:r>
                  <a:rPr lang="en-GB" sz="900" dirty="0" err="1" smtClean="0">
                    <a:solidFill>
                      <a:srgbClr val="363636"/>
                    </a:solidFill>
                  </a:rPr>
                  <a:t>Maint</a:t>
                </a:r>
                <a:endParaRPr lang="en-GB" sz="900" dirty="0">
                  <a:solidFill>
                    <a:srgbClr val="363636"/>
                  </a:solidFill>
                </a:endParaRPr>
              </a:p>
            </p:txBody>
          </p:sp>
          <p:sp>
            <p:nvSpPr>
              <p:cNvPr id="97" name="TextBox 96"/>
              <p:cNvSpPr txBox="1"/>
              <p:nvPr/>
            </p:nvSpPr>
            <p:spPr>
              <a:xfrm>
                <a:off x="7925954" y="2419350"/>
                <a:ext cx="1291197" cy="230832"/>
              </a:xfrm>
              <a:prstGeom prst="rect">
                <a:avLst/>
              </a:prstGeom>
              <a:noFill/>
            </p:spPr>
            <p:txBody>
              <a:bodyPr wrap="square" rtlCol="0">
                <a:spAutoFit/>
              </a:bodyPr>
              <a:lstStyle/>
              <a:p>
                <a:r>
                  <a:rPr lang="en-GB" sz="900" dirty="0">
                    <a:solidFill>
                      <a:srgbClr val="363636"/>
                    </a:solidFill>
                  </a:rPr>
                  <a:t>(</a:t>
                </a:r>
                <a:r>
                  <a:rPr lang="en-GB" sz="900" dirty="0" smtClean="0">
                    <a:solidFill>
                      <a:srgbClr val="363636"/>
                    </a:solidFill>
                  </a:rPr>
                  <a:t>95% CI 21.2, 31.7)</a:t>
                </a:r>
                <a:endParaRPr lang="en-GB" sz="900" dirty="0">
                  <a:solidFill>
                    <a:srgbClr val="363636"/>
                  </a:solidFill>
                </a:endParaRPr>
              </a:p>
            </p:txBody>
          </p:sp>
          <p:sp>
            <p:nvSpPr>
              <p:cNvPr id="98" name="TextBox 97"/>
              <p:cNvSpPr txBox="1"/>
              <p:nvPr/>
            </p:nvSpPr>
            <p:spPr>
              <a:xfrm>
                <a:off x="7620000" y="2419350"/>
                <a:ext cx="453390" cy="230832"/>
              </a:xfrm>
              <a:prstGeom prst="rect">
                <a:avLst/>
              </a:prstGeom>
              <a:noFill/>
            </p:spPr>
            <p:txBody>
              <a:bodyPr wrap="square" rtlCol="0">
                <a:spAutoFit/>
              </a:bodyPr>
              <a:lstStyle/>
              <a:p>
                <a:r>
                  <a:rPr lang="en-GB" sz="900" dirty="0" smtClean="0">
                    <a:solidFill>
                      <a:srgbClr val="363636"/>
                    </a:solidFill>
                  </a:rPr>
                  <a:t>25.0</a:t>
                </a:r>
                <a:endParaRPr lang="en-GB" sz="900" dirty="0">
                  <a:solidFill>
                    <a:srgbClr val="363636"/>
                  </a:solidFill>
                </a:endParaRPr>
              </a:p>
            </p:txBody>
          </p:sp>
          <p:sp>
            <p:nvSpPr>
              <p:cNvPr id="99" name="TextBox 98"/>
              <p:cNvSpPr txBox="1"/>
              <p:nvPr/>
            </p:nvSpPr>
            <p:spPr>
              <a:xfrm>
                <a:off x="7288412" y="2571750"/>
                <a:ext cx="453390" cy="230832"/>
              </a:xfrm>
              <a:prstGeom prst="rect">
                <a:avLst/>
              </a:prstGeom>
              <a:noFill/>
            </p:spPr>
            <p:txBody>
              <a:bodyPr wrap="square" rtlCol="0">
                <a:spAutoFit/>
              </a:bodyPr>
              <a:lstStyle/>
              <a:p>
                <a:r>
                  <a:rPr lang="en-GB" sz="900" dirty="0" err="1">
                    <a:solidFill>
                      <a:srgbClr val="363636"/>
                    </a:solidFill>
                  </a:rPr>
                  <a:t>O</a:t>
                </a:r>
                <a:r>
                  <a:rPr lang="en-GB" sz="900" dirty="0" err="1" smtClean="0">
                    <a:solidFill>
                      <a:srgbClr val="363636"/>
                    </a:solidFill>
                  </a:rPr>
                  <a:t>bs</a:t>
                </a:r>
                <a:endParaRPr lang="en-GB" sz="900" dirty="0">
                  <a:solidFill>
                    <a:srgbClr val="363636"/>
                  </a:solidFill>
                </a:endParaRPr>
              </a:p>
            </p:txBody>
          </p:sp>
          <p:sp>
            <p:nvSpPr>
              <p:cNvPr id="100" name="TextBox 99"/>
              <p:cNvSpPr txBox="1"/>
              <p:nvPr/>
            </p:nvSpPr>
            <p:spPr>
              <a:xfrm>
                <a:off x="7925954" y="2571750"/>
                <a:ext cx="1291197" cy="230832"/>
              </a:xfrm>
              <a:prstGeom prst="rect">
                <a:avLst/>
              </a:prstGeom>
              <a:noFill/>
            </p:spPr>
            <p:txBody>
              <a:bodyPr wrap="square" rtlCol="0">
                <a:spAutoFit/>
              </a:bodyPr>
              <a:lstStyle/>
              <a:p>
                <a:r>
                  <a:rPr lang="en-GB" sz="900" dirty="0">
                    <a:solidFill>
                      <a:srgbClr val="363636"/>
                    </a:solidFill>
                  </a:rPr>
                  <a:t>(</a:t>
                </a:r>
                <a:r>
                  <a:rPr lang="en-GB" sz="900" dirty="0" smtClean="0">
                    <a:solidFill>
                      <a:srgbClr val="363636"/>
                    </a:solidFill>
                  </a:rPr>
                  <a:t>95% CI 14.1, 18.3)</a:t>
                </a:r>
                <a:endParaRPr lang="en-GB" sz="900" dirty="0">
                  <a:solidFill>
                    <a:srgbClr val="363636"/>
                  </a:solidFill>
                </a:endParaRPr>
              </a:p>
            </p:txBody>
          </p:sp>
          <p:sp>
            <p:nvSpPr>
              <p:cNvPr id="101" name="TextBox 100"/>
              <p:cNvSpPr txBox="1"/>
              <p:nvPr/>
            </p:nvSpPr>
            <p:spPr>
              <a:xfrm>
                <a:off x="7620000" y="2571750"/>
                <a:ext cx="453390" cy="230832"/>
              </a:xfrm>
              <a:prstGeom prst="rect">
                <a:avLst/>
              </a:prstGeom>
              <a:noFill/>
            </p:spPr>
            <p:txBody>
              <a:bodyPr wrap="square" rtlCol="0">
                <a:spAutoFit/>
              </a:bodyPr>
              <a:lstStyle/>
              <a:p>
                <a:r>
                  <a:rPr lang="en-GB" sz="900" dirty="0" smtClean="0">
                    <a:solidFill>
                      <a:srgbClr val="363636"/>
                    </a:solidFill>
                  </a:rPr>
                  <a:t>16.3</a:t>
                </a:r>
                <a:endParaRPr lang="en-GB" sz="900" dirty="0">
                  <a:solidFill>
                    <a:srgbClr val="363636"/>
                  </a:solidFill>
                </a:endParaRPr>
              </a:p>
            </p:txBody>
          </p:sp>
          <p:sp>
            <p:nvSpPr>
              <p:cNvPr id="102" name="TextBox 101"/>
              <p:cNvSpPr txBox="1"/>
              <p:nvPr/>
            </p:nvSpPr>
            <p:spPr>
              <a:xfrm>
                <a:off x="7288412" y="2720340"/>
                <a:ext cx="505270" cy="230832"/>
              </a:xfrm>
              <a:prstGeom prst="rect">
                <a:avLst/>
              </a:prstGeom>
              <a:noFill/>
            </p:spPr>
            <p:txBody>
              <a:bodyPr wrap="square" rtlCol="0">
                <a:spAutoFit/>
              </a:bodyPr>
              <a:lstStyle/>
              <a:p>
                <a:r>
                  <a:rPr lang="en-GB" sz="900" dirty="0" err="1" smtClean="0">
                    <a:solidFill>
                      <a:srgbClr val="363636"/>
                    </a:solidFill>
                  </a:rPr>
                  <a:t>Maint</a:t>
                </a:r>
                <a:endParaRPr lang="en-GB" sz="900" dirty="0">
                  <a:solidFill>
                    <a:srgbClr val="363636"/>
                  </a:solidFill>
                </a:endParaRPr>
              </a:p>
            </p:txBody>
          </p:sp>
          <p:sp>
            <p:nvSpPr>
              <p:cNvPr id="103" name="TextBox 102"/>
              <p:cNvSpPr txBox="1"/>
              <p:nvPr/>
            </p:nvSpPr>
            <p:spPr>
              <a:xfrm>
                <a:off x="7925954" y="2720340"/>
                <a:ext cx="1291197" cy="230832"/>
              </a:xfrm>
              <a:prstGeom prst="rect">
                <a:avLst/>
              </a:prstGeom>
              <a:noFill/>
            </p:spPr>
            <p:txBody>
              <a:bodyPr wrap="square" rtlCol="0">
                <a:spAutoFit/>
              </a:bodyPr>
              <a:lstStyle/>
              <a:p>
                <a:r>
                  <a:rPr lang="en-GB" sz="900" dirty="0">
                    <a:solidFill>
                      <a:srgbClr val="363636"/>
                    </a:solidFill>
                  </a:rPr>
                  <a:t>(</a:t>
                </a:r>
                <a:r>
                  <a:rPr lang="en-GB" sz="900" dirty="0" smtClean="0">
                    <a:solidFill>
                      <a:srgbClr val="363636"/>
                    </a:solidFill>
                  </a:rPr>
                  <a:t>95% CI 11.8, 19.0)</a:t>
                </a:r>
                <a:endParaRPr lang="en-GB" sz="900" dirty="0">
                  <a:solidFill>
                    <a:srgbClr val="363636"/>
                  </a:solidFill>
                </a:endParaRPr>
              </a:p>
            </p:txBody>
          </p:sp>
          <p:sp>
            <p:nvSpPr>
              <p:cNvPr id="104" name="TextBox 103"/>
              <p:cNvSpPr txBox="1"/>
              <p:nvPr/>
            </p:nvSpPr>
            <p:spPr>
              <a:xfrm>
                <a:off x="7620000" y="2720340"/>
                <a:ext cx="453390" cy="230832"/>
              </a:xfrm>
              <a:prstGeom prst="rect">
                <a:avLst/>
              </a:prstGeom>
              <a:noFill/>
            </p:spPr>
            <p:txBody>
              <a:bodyPr wrap="square" rtlCol="0">
                <a:spAutoFit/>
              </a:bodyPr>
              <a:lstStyle/>
              <a:p>
                <a:r>
                  <a:rPr lang="en-GB" sz="900" dirty="0" smtClean="0">
                    <a:solidFill>
                      <a:srgbClr val="363636"/>
                    </a:solidFill>
                  </a:rPr>
                  <a:t>14.9</a:t>
                </a:r>
                <a:endParaRPr lang="en-GB" sz="900" dirty="0">
                  <a:solidFill>
                    <a:srgbClr val="363636"/>
                  </a:solidFill>
                </a:endParaRPr>
              </a:p>
            </p:txBody>
          </p:sp>
        </p:grpSp>
        <p:sp>
          <p:nvSpPr>
            <p:cNvPr id="13" name="TextBox 12"/>
            <p:cNvSpPr txBox="1"/>
            <p:nvPr/>
          </p:nvSpPr>
          <p:spPr>
            <a:xfrm>
              <a:off x="602860" y="4526185"/>
              <a:ext cx="2849807" cy="276999"/>
            </a:xfrm>
            <a:prstGeom prst="rect">
              <a:avLst/>
            </a:prstGeom>
            <a:noFill/>
          </p:spPr>
          <p:txBody>
            <a:bodyPr wrap="square" rtlCol="0">
              <a:spAutoFit/>
            </a:bodyPr>
            <a:lstStyle/>
            <a:p>
              <a:pPr>
                <a:tabLst>
                  <a:tab pos="165100" algn="ctr"/>
                  <a:tab pos="639763" algn="ctr"/>
                  <a:tab pos="1106488" algn="ctr"/>
                  <a:tab pos="1570038" algn="ctr"/>
                  <a:tab pos="2047875" algn="ctr"/>
                  <a:tab pos="2524125" algn="ctr"/>
                  <a:tab pos="2911475" algn="l"/>
                </a:tabLst>
              </a:pPr>
              <a:r>
                <a:rPr lang="en-GB" sz="1200" dirty="0" smtClean="0">
                  <a:solidFill>
                    <a:srgbClr val="363636"/>
                  </a:solidFill>
                </a:rPr>
                <a:t>	0	12	24	36	48	60</a:t>
              </a:r>
              <a:endParaRPr lang="en-GB" sz="1200" dirty="0">
                <a:solidFill>
                  <a:srgbClr val="363636"/>
                </a:solidFill>
              </a:endParaRPr>
            </a:p>
          </p:txBody>
        </p:sp>
        <p:sp>
          <p:nvSpPr>
            <p:cNvPr id="14" name="TextBox 13"/>
            <p:cNvSpPr txBox="1"/>
            <p:nvPr/>
          </p:nvSpPr>
          <p:spPr>
            <a:xfrm>
              <a:off x="303191" y="1688471"/>
              <a:ext cx="460585" cy="2867452"/>
            </a:xfrm>
            <a:prstGeom prst="rect">
              <a:avLst/>
            </a:prstGeom>
            <a:noFill/>
          </p:spPr>
          <p:txBody>
            <a:bodyPr wrap="square" rtlCol="0">
              <a:spAutoFit/>
            </a:bodyPr>
            <a:lstStyle/>
            <a:p>
              <a:pPr algn="r">
                <a:spcAft>
                  <a:spcPts val="2600"/>
                </a:spcAft>
              </a:pPr>
              <a:r>
                <a:rPr lang="en-GB" sz="1200" dirty="0" smtClean="0">
                  <a:solidFill>
                    <a:srgbClr val="363636"/>
                  </a:solidFill>
                </a:rPr>
                <a:t>10</a:t>
              </a:r>
            </a:p>
            <a:p>
              <a:pPr algn="r">
                <a:spcAft>
                  <a:spcPts val="2600"/>
                </a:spcAft>
              </a:pPr>
              <a:r>
                <a:rPr lang="en-GB" sz="1200" dirty="0" smtClean="0">
                  <a:solidFill>
                    <a:srgbClr val="363636"/>
                  </a:solidFill>
                </a:rPr>
                <a:t>0.8</a:t>
              </a:r>
            </a:p>
            <a:p>
              <a:pPr algn="r">
                <a:spcAft>
                  <a:spcPts val="2600"/>
                </a:spcAft>
              </a:pPr>
              <a:r>
                <a:rPr lang="en-GB" sz="1200" dirty="0" smtClean="0">
                  <a:solidFill>
                    <a:srgbClr val="363636"/>
                  </a:solidFill>
                </a:rPr>
                <a:t>0.6</a:t>
              </a:r>
            </a:p>
            <a:p>
              <a:pPr algn="r">
                <a:spcAft>
                  <a:spcPts val="2600"/>
                </a:spcAft>
              </a:pPr>
              <a:r>
                <a:rPr lang="en-GB" sz="1200" dirty="0" smtClean="0">
                  <a:solidFill>
                    <a:srgbClr val="363636"/>
                  </a:solidFill>
                </a:rPr>
                <a:t>0.4</a:t>
              </a:r>
            </a:p>
            <a:p>
              <a:pPr algn="r">
                <a:spcAft>
                  <a:spcPts val="2600"/>
                </a:spcAft>
              </a:pPr>
              <a:r>
                <a:rPr lang="en-GB" sz="1200" dirty="0" smtClean="0">
                  <a:solidFill>
                    <a:srgbClr val="363636"/>
                  </a:solidFill>
                </a:rPr>
                <a:t>0.2</a:t>
              </a:r>
            </a:p>
            <a:p>
              <a:pPr algn="r">
                <a:spcAft>
                  <a:spcPts val="2600"/>
                </a:spcAft>
              </a:pPr>
              <a:r>
                <a:rPr lang="en-GB" sz="1200" dirty="0" smtClean="0">
                  <a:solidFill>
                    <a:srgbClr val="363636"/>
                  </a:solidFill>
                </a:rPr>
                <a:t>0.0</a:t>
              </a:r>
              <a:endParaRPr lang="en-GB" sz="1200" dirty="0">
                <a:solidFill>
                  <a:srgbClr val="363636"/>
                </a:solidFill>
              </a:endParaRPr>
            </a:p>
          </p:txBody>
        </p:sp>
        <p:sp>
          <p:nvSpPr>
            <p:cNvPr id="15" name="TextBox 14"/>
            <p:cNvSpPr txBox="1"/>
            <p:nvPr/>
          </p:nvSpPr>
          <p:spPr>
            <a:xfrm rot="16200000">
              <a:off x="-491477" y="2968940"/>
              <a:ext cx="1554160" cy="276999"/>
            </a:xfrm>
            <a:prstGeom prst="rect">
              <a:avLst/>
            </a:prstGeom>
            <a:noFill/>
          </p:spPr>
          <p:txBody>
            <a:bodyPr wrap="square" rtlCol="0">
              <a:spAutoFit/>
            </a:bodyPr>
            <a:lstStyle/>
            <a:p>
              <a:pPr algn="ctr"/>
              <a:r>
                <a:rPr lang="en-GB" sz="1200" dirty="0" smtClean="0">
                  <a:solidFill>
                    <a:srgbClr val="363636"/>
                  </a:solidFill>
                </a:rPr>
                <a:t>OS probability</a:t>
              </a:r>
              <a:endParaRPr lang="en-GB" sz="1200" dirty="0">
                <a:solidFill>
                  <a:srgbClr val="363636"/>
                </a:solidFill>
              </a:endParaRPr>
            </a:p>
          </p:txBody>
        </p:sp>
        <p:sp>
          <p:nvSpPr>
            <p:cNvPr id="16" name="TextBox 15"/>
            <p:cNvSpPr txBox="1"/>
            <p:nvPr/>
          </p:nvSpPr>
          <p:spPr>
            <a:xfrm>
              <a:off x="2259928" y="1756867"/>
              <a:ext cx="1854273" cy="230832"/>
            </a:xfrm>
            <a:prstGeom prst="rect">
              <a:avLst/>
            </a:prstGeom>
            <a:noFill/>
          </p:spPr>
          <p:txBody>
            <a:bodyPr wrap="square" rtlCol="0">
              <a:spAutoFit/>
            </a:bodyPr>
            <a:lstStyle/>
            <a:p>
              <a:pPr algn="ctr"/>
              <a:r>
                <a:rPr lang="en-GB" sz="900" dirty="0" smtClean="0">
                  <a:solidFill>
                    <a:srgbClr val="363636"/>
                  </a:solidFill>
                </a:rPr>
                <a:t>Median OS in months</a:t>
              </a:r>
              <a:endParaRPr lang="en-GB" sz="900" dirty="0">
                <a:solidFill>
                  <a:srgbClr val="363636"/>
                </a:solidFill>
              </a:endParaRPr>
            </a:p>
          </p:txBody>
        </p:sp>
        <p:sp>
          <p:nvSpPr>
            <p:cNvPr id="17" name="TextBox 16"/>
            <p:cNvSpPr txBox="1"/>
            <p:nvPr/>
          </p:nvSpPr>
          <p:spPr>
            <a:xfrm>
              <a:off x="1808857" y="1966374"/>
              <a:ext cx="927136" cy="230832"/>
            </a:xfrm>
            <a:prstGeom prst="rect">
              <a:avLst/>
            </a:prstGeom>
            <a:noFill/>
          </p:spPr>
          <p:txBody>
            <a:bodyPr wrap="square" rtlCol="0">
              <a:spAutoFit/>
            </a:bodyPr>
            <a:lstStyle/>
            <a:p>
              <a:r>
                <a:rPr lang="en-GB" sz="900" dirty="0" err="1" smtClean="0">
                  <a:solidFill>
                    <a:srgbClr val="363636"/>
                  </a:solidFill>
                </a:rPr>
                <a:t>Metachronous</a:t>
              </a:r>
              <a:endParaRPr lang="en-GB" sz="900" dirty="0">
                <a:solidFill>
                  <a:srgbClr val="363636"/>
                </a:solidFill>
              </a:endParaRPr>
            </a:p>
          </p:txBody>
        </p:sp>
        <p:sp>
          <p:nvSpPr>
            <p:cNvPr id="18" name="TextBox 17"/>
            <p:cNvSpPr txBox="1"/>
            <p:nvPr/>
          </p:nvSpPr>
          <p:spPr>
            <a:xfrm>
              <a:off x="2989326" y="1966374"/>
              <a:ext cx="453390" cy="230832"/>
            </a:xfrm>
            <a:prstGeom prst="rect">
              <a:avLst/>
            </a:prstGeom>
            <a:noFill/>
          </p:spPr>
          <p:txBody>
            <a:bodyPr wrap="square" rtlCol="0">
              <a:spAutoFit/>
            </a:bodyPr>
            <a:lstStyle/>
            <a:p>
              <a:r>
                <a:rPr lang="en-GB" sz="900" dirty="0" smtClean="0">
                  <a:solidFill>
                    <a:srgbClr val="363636"/>
                  </a:solidFill>
                </a:rPr>
                <a:t>24.8</a:t>
              </a:r>
              <a:endParaRPr lang="en-GB" sz="900" dirty="0">
                <a:solidFill>
                  <a:srgbClr val="363636"/>
                </a:solidFill>
              </a:endParaRPr>
            </a:p>
          </p:txBody>
        </p:sp>
        <p:sp>
          <p:nvSpPr>
            <p:cNvPr id="19" name="TextBox 18"/>
            <p:cNvSpPr txBox="1"/>
            <p:nvPr/>
          </p:nvSpPr>
          <p:spPr>
            <a:xfrm>
              <a:off x="3290316" y="1966374"/>
              <a:ext cx="1205217" cy="230832"/>
            </a:xfrm>
            <a:prstGeom prst="rect">
              <a:avLst/>
            </a:prstGeom>
            <a:noFill/>
          </p:spPr>
          <p:txBody>
            <a:bodyPr wrap="square" rtlCol="0">
              <a:spAutoFit/>
            </a:bodyPr>
            <a:lstStyle/>
            <a:p>
              <a:r>
                <a:rPr lang="en-GB" sz="900" dirty="0">
                  <a:solidFill>
                    <a:srgbClr val="363636"/>
                  </a:solidFill>
                </a:rPr>
                <a:t>(</a:t>
              </a:r>
              <a:r>
                <a:rPr lang="en-GB" sz="900" dirty="0" smtClean="0">
                  <a:solidFill>
                    <a:srgbClr val="363636"/>
                  </a:solidFill>
                </a:rPr>
                <a:t>95% CI 22.0, 29.7)</a:t>
              </a:r>
              <a:endParaRPr lang="en-GB" sz="900" dirty="0">
                <a:solidFill>
                  <a:srgbClr val="363636"/>
                </a:solidFill>
              </a:endParaRPr>
            </a:p>
          </p:txBody>
        </p:sp>
        <p:sp>
          <p:nvSpPr>
            <p:cNvPr id="20" name="TextBox 19"/>
            <p:cNvSpPr txBox="1"/>
            <p:nvPr/>
          </p:nvSpPr>
          <p:spPr>
            <a:xfrm>
              <a:off x="1808856" y="2268066"/>
              <a:ext cx="992255" cy="230832"/>
            </a:xfrm>
            <a:prstGeom prst="rect">
              <a:avLst/>
            </a:prstGeom>
            <a:noFill/>
          </p:spPr>
          <p:txBody>
            <a:bodyPr wrap="square" rtlCol="0">
              <a:spAutoFit/>
            </a:bodyPr>
            <a:lstStyle/>
            <a:p>
              <a:r>
                <a:rPr lang="en-GB" sz="900" dirty="0" smtClean="0">
                  <a:solidFill>
                    <a:srgbClr val="363636"/>
                  </a:solidFill>
                </a:rPr>
                <a:t>Synchronous-R</a:t>
              </a:r>
              <a:endParaRPr lang="en-GB" sz="900" dirty="0">
                <a:solidFill>
                  <a:srgbClr val="363636"/>
                </a:solidFill>
              </a:endParaRPr>
            </a:p>
          </p:txBody>
        </p:sp>
        <p:sp>
          <p:nvSpPr>
            <p:cNvPr id="21" name="TextBox 20"/>
            <p:cNvSpPr txBox="1"/>
            <p:nvPr/>
          </p:nvSpPr>
          <p:spPr>
            <a:xfrm>
              <a:off x="2989326" y="2268066"/>
              <a:ext cx="453390" cy="230832"/>
            </a:xfrm>
            <a:prstGeom prst="rect">
              <a:avLst/>
            </a:prstGeom>
            <a:noFill/>
          </p:spPr>
          <p:txBody>
            <a:bodyPr wrap="square" rtlCol="0">
              <a:spAutoFit/>
            </a:bodyPr>
            <a:lstStyle/>
            <a:p>
              <a:r>
                <a:rPr lang="en-GB" sz="900" dirty="0" smtClean="0">
                  <a:solidFill>
                    <a:srgbClr val="363636"/>
                  </a:solidFill>
                </a:rPr>
                <a:t>21.4</a:t>
              </a:r>
              <a:endParaRPr lang="en-GB" sz="900" dirty="0">
                <a:solidFill>
                  <a:srgbClr val="363636"/>
                </a:solidFill>
              </a:endParaRPr>
            </a:p>
          </p:txBody>
        </p:sp>
        <p:sp>
          <p:nvSpPr>
            <p:cNvPr id="22" name="TextBox 21"/>
            <p:cNvSpPr txBox="1"/>
            <p:nvPr/>
          </p:nvSpPr>
          <p:spPr>
            <a:xfrm>
              <a:off x="3290316" y="2268066"/>
              <a:ext cx="1205217" cy="230832"/>
            </a:xfrm>
            <a:prstGeom prst="rect">
              <a:avLst/>
            </a:prstGeom>
            <a:noFill/>
          </p:spPr>
          <p:txBody>
            <a:bodyPr wrap="square" rtlCol="0">
              <a:spAutoFit/>
            </a:bodyPr>
            <a:lstStyle/>
            <a:p>
              <a:r>
                <a:rPr lang="en-GB" sz="900" dirty="0">
                  <a:solidFill>
                    <a:srgbClr val="363636"/>
                  </a:solidFill>
                </a:rPr>
                <a:t>(</a:t>
              </a:r>
              <a:r>
                <a:rPr lang="en-GB" sz="900" dirty="0" smtClean="0">
                  <a:solidFill>
                    <a:srgbClr val="363636"/>
                  </a:solidFill>
                </a:rPr>
                <a:t>95% CI 18.7, 24.2)</a:t>
              </a:r>
              <a:endParaRPr lang="en-GB" sz="900" dirty="0">
                <a:solidFill>
                  <a:srgbClr val="363636"/>
                </a:solidFill>
              </a:endParaRPr>
            </a:p>
          </p:txBody>
        </p:sp>
        <p:sp>
          <p:nvSpPr>
            <p:cNvPr id="23" name="TextBox 22"/>
            <p:cNvSpPr txBox="1"/>
            <p:nvPr/>
          </p:nvSpPr>
          <p:spPr>
            <a:xfrm>
              <a:off x="1808857" y="2122170"/>
              <a:ext cx="538865" cy="230832"/>
            </a:xfrm>
            <a:prstGeom prst="rect">
              <a:avLst/>
            </a:prstGeom>
            <a:noFill/>
          </p:spPr>
          <p:txBody>
            <a:bodyPr wrap="square" rtlCol="0">
              <a:spAutoFit/>
            </a:bodyPr>
            <a:lstStyle/>
            <a:p>
              <a:r>
                <a:rPr lang="en-GB" sz="900" dirty="0" smtClean="0">
                  <a:solidFill>
                    <a:srgbClr val="363636"/>
                  </a:solidFill>
                </a:rPr>
                <a:t>n=147</a:t>
              </a:r>
              <a:endParaRPr lang="en-GB" sz="900" dirty="0">
                <a:solidFill>
                  <a:srgbClr val="363636"/>
                </a:solidFill>
              </a:endParaRPr>
            </a:p>
          </p:txBody>
        </p:sp>
        <p:sp>
          <p:nvSpPr>
            <p:cNvPr id="24" name="TextBox 23"/>
            <p:cNvSpPr txBox="1"/>
            <p:nvPr/>
          </p:nvSpPr>
          <p:spPr>
            <a:xfrm>
              <a:off x="1808857" y="2415540"/>
              <a:ext cx="538865" cy="230832"/>
            </a:xfrm>
            <a:prstGeom prst="rect">
              <a:avLst/>
            </a:prstGeom>
            <a:noFill/>
          </p:spPr>
          <p:txBody>
            <a:bodyPr wrap="square" rtlCol="0">
              <a:spAutoFit/>
            </a:bodyPr>
            <a:lstStyle/>
            <a:p>
              <a:r>
                <a:rPr lang="en-GB" sz="900" dirty="0" smtClean="0">
                  <a:solidFill>
                    <a:srgbClr val="363636"/>
                  </a:solidFill>
                </a:rPr>
                <a:t>n=180</a:t>
              </a:r>
              <a:endParaRPr lang="en-GB" sz="900" dirty="0">
                <a:solidFill>
                  <a:srgbClr val="363636"/>
                </a:solidFill>
              </a:endParaRPr>
            </a:p>
          </p:txBody>
        </p:sp>
        <p:sp>
          <p:nvSpPr>
            <p:cNvPr id="25" name="TextBox 24"/>
            <p:cNvSpPr txBox="1"/>
            <p:nvPr/>
          </p:nvSpPr>
          <p:spPr>
            <a:xfrm>
              <a:off x="1808855" y="2570226"/>
              <a:ext cx="1169421" cy="230832"/>
            </a:xfrm>
            <a:prstGeom prst="rect">
              <a:avLst/>
            </a:prstGeom>
            <a:noFill/>
          </p:spPr>
          <p:txBody>
            <a:bodyPr wrap="square" rtlCol="0">
              <a:spAutoFit/>
            </a:bodyPr>
            <a:lstStyle/>
            <a:p>
              <a:r>
                <a:rPr lang="en-GB" sz="900" dirty="0" smtClean="0">
                  <a:solidFill>
                    <a:srgbClr val="363636"/>
                  </a:solidFill>
                </a:rPr>
                <a:t>Synchronous-</a:t>
              </a:r>
              <a:r>
                <a:rPr lang="en-GB" sz="900" dirty="0" err="1" smtClean="0">
                  <a:solidFill>
                    <a:srgbClr val="363636"/>
                  </a:solidFill>
                </a:rPr>
                <a:t>nR</a:t>
              </a:r>
              <a:endParaRPr lang="en-GB" sz="900" dirty="0">
                <a:solidFill>
                  <a:srgbClr val="363636"/>
                </a:solidFill>
              </a:endParaRPr>
            </a:p>
          </p:txBody>
        </p:sp>
        <p:sp>
          <p:nvSpPr>
            <p:cNvPr id="26" name="TextBox 25"/>
            <p:cNvSpPr txBox="1"/>
            <p:nvPr/>
          </p:nvSpPr>
          <p:spPr>
            <a:xfrm>
              <a:off x="2989326" y="2570226"/>
              <a:ext cx="453390" cy="230832"/>
            </a:xfrm>
            <a:prstGeom prst="rect">
              <a:avLst/>
            </a:prstGeom>
            <a:noFill/>
          </p:spPr>
          <p:txBody>
            <a:bodyPr wrap="square" rtlCol="0">
              <a:spAutoFit/>
            </a:bodyPr>
            <a:lstStyle/>
            <a:p>
              <a:r>
                <a:rPr lang="en-GB" sz="900" dirty="0" smtClean="0">
                  <a:solidFill>
                    <a:srgbClr val="363636"/>
                  </a:solidFill>
                </a:rPr>
                <a:t>15.7</a:t>
              </a:r>
              <a:endParaRPr lang="en-GB" sz="900" dirty="0">
                <a:solidFill>
                  <a:srgbClr val="363636"/>
                </a:solidFill>
              </a:endParaRPr>
            </a:p>
          </p:txBody>
        </p:sp>
        <p:sp>
          <p:nvSpPr>
            <p:cNvPr id="27" name="TextBox 26"/>
            <p:cNvSpPr txBox="1"/>
            <p:nvPr/>
          </p:nvSpPr>
          <p:spPr>
            <a:xfrm>
              <a:off x="3290316" y="2570226"/>
              <a:ext cx="1205217" cy="230832"/>
            </a:xfrm>
            <a:prstGeom prst="rect">
              <a:avLst/>
            </a:prstGeom>
            <a:noFill/>
          </p:spPr>
          <p:txBody>
            <a:bodyPr wrap="square" rtlCol="0">
              <a:spAutoFit/>
            </a:bodyPr>
            <a:lstStyle/>
            <a:p>
              <a:r>
                <a:rPr lang="en-GB" sz="900" dirty="0">
                  <a:solidFill>
                    <a:srgbClr val="363636"/>
                  </a:solidFill>
                </a:rPr>
                <a:t>(</a:t>
              </a:r>
              <a:r>
                <a:rPr lang="en-GB" sz="900" dirty="0" smtClean="0">
                  <a:solidFill>
                    <a:srgbClr val="363636"/>
                  </a:solidFill>
                </a:rPr>
                <a:t>95% CI 13.2, 17.6)</a:t>
              </a:r>
              <a:endParaRPr lang="en-GB" sz="900" dirty="0">
                <a:solidFill>
                  <a:srgbClr val="363636"/>
                </a:solidFill>
              </a:endParaRPr>
            </a:p>
          </p:txBody>
        </p:sp>
        <p:sp>
          <p:nvSpPr>
            <p:cNvPr id="28" name="TextBox 27"/>
            <p:cNvSpPr txBox="1"/>
            <p:nvPr/>
          </p:nvSpPr>
          <p:spPr>
            <a:xfrm>
              <a:off x="1808857" y="2726844"/>
              <a:ext cx="538865" cy="230832"/>
            </a:xfrm>
            <a:prstGeom prst="rect">
              <a:avLst/>
            </a:prstGeom>
            <a:noFill/>
          </p:spPr>
          <p:txBody>
            <a:bodyPr wrap="square" rtlCol="0">
              <a:spAutoFit/>
            </a:bodyPr>
            <a:lstStyle/>
            <a:p>
              <a:r>
                <a:rPr lang="en-GB" sz="900" dirty="0" smtClean="0">
                  <a:solidFill>
                    <a:srgbClr val="363636"/>
                  </a:solidFill>
                </a:rPr>
                <a:t>n=230</a:t>
              </a:r>
              <a:endParaRPr lang="en-GB" sz="900" dirty="0">
                <a:solidFill>
                  <a:srgbClr val="363636"/>
                </a:solidFill>
              </a:endParaRPr>
            </a:p>
          </p:txBody>
        </p:sp>
        <p:sp>
          <p:nvSpPr>
            <p:cNvPr id="29" name="TextBox 28"/>
            <p:cNvSpPr txBox="1"/>
            <p:nvPr/>
          </p:nvSpPr>
          <p:spPr>
            <a:xfrm>
              <a:off x="2259928" y="2879656"/>
              <a:ext cx="1854273" cy="230832"/>
            </a:xfrm>
            <a:prstGeom prst="rect">
              <a:avLst/>
            </a:prstGeom>
            <a:noFill/>
          </p:spPr>
          <p:txBody>
            <a:bodyPr wrap="square" rtlCol="0">
              <a:spAutoFit/>
            </a:bodyPr>
            <a:lstStyle/>
            <a:p>
              <a:pPr algn="ctr"/>
              <a:r>
                <a:rPr lang="en-GB" sz="900" dirty="0" smtClean="0">
                  <a:solidFill>
                    <a:srgbClr val="363636"/>
                  </a:solidFill>
                </a:rPr>
                <a:t>Log-rank p-value &lt;0.0001</a:t>
              </a:r>
              <a:endParaRPr lang="en-GB" sz="900" dirty="0">
                <a:solidFill>
                  <a:srgbClr val="363636"/>
                </a:solidFill>
              </a:endParaRPr>
            </a:p>
          </p:txBody>
        </p:sp>
        <p:sp>
          <p:nvSpPr>
            <p:cNvPr id="30" name="TextBox 29"/>
            <p:cNvSpPr txBox="1"/>
            <p:nvPr/>
          </p:nvSpPr>
          <p:spPr>
            <a:xfrm>
              <a:off x="2015489" y="3118108"/>
              <a:ext cx="2457369" cy="369332"/>
            </a:xfrm>
            <a:prstGeom prst="rect">
              <a:avLst/>
            </a:prstGeom>
            <a:noFill/>
          </p:spPr>
          <p:txBody>
            <a:bodyPr wrap="square" rtlCol="0">
              <a:spAutoFit/>
            </a:bodyPr>
            <a:lstStyle/>
            <a:p>
              <a:pPr algn="ctr"/>
              <a:r>
                <a:rPr lang="en-GB" sz="900" dirty="0" smtClean="0">
                  <a:solidFill>
                    <a:srgbClr val="363636"/>
                  </a:solidFill>
                </a:rPr>
                <a:t>Induction treatment of 6x cycles CAPOX-B prior to randomisation not included (4–5 </a:t>
              </a:r>
              <a:r>
                <a:rPr lang="en-GB" sz="900" dirty="0" err="1" smtClean="0">
                  <a:solidFill>
                    <a:srgbClr val="363636"/>
                  </a:solidFill>
                </a:rPr>
                <a:t>mo</a:t>
              </a:r>
              <a:r>
                <a:rPr lang="en-GB" sz="900" dirty="0" smtClean="0">
                  <a:solidFill>
                    <a:srgbClr val="363636"/>
                  </a:solidFill>
                </a:rPr>
                <a:t>)</a:t>
              </a:r>
              <a:endParaRPr lang="en-GB" sz="900" dirty="0">
                <a:solidFill>
                  <a:srgbClr val="363636"/>
                </a:solidFill>
              </a:endParaRPr>
            </a:p>
          </p:txBody>
        </p:sp>
        <p:grpSp>
          <p:nvGrpSpPr>
            <p:cNvPr id="31" name="Group 30"/>
            <p:cNvGrpSpPr/>
            <p:nvPr/>
          </p:nvGrpSpPr>
          <p:grpSpPr>
            <a:xfrm>
              <a:off x="703325" y="1806484"/>
              <a:ext cx="2876551" cy="2760662"/>
              <a:chOff x="639317" y="1806484"/>
              <a:chExt cx="2876551" cy="2760662"/>
            </a:xfrm>
          </p:grpSpPr>
          <p:sp>
            <p:nvSpPr>
              <p:cNvPr id="34" name="Line 5"/>
              <p:cNvSpPr>
                <a:spLocks noChangeShapeType="1"/>
              </p:cNvSpPr>
              <p:nvPr/>
            </p:nvSpPr>
            <p:spPr bwMode="auto">
              <a:xfrm>
                <a:off x="691705" y="1806484"/>
                <a:ext cx="0" cy="2601912"/>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6"/>
              <p:cNvSpPr>
                <a:spLocks noChangeShapeType="1"/>
              </p:cNvSpPr>
              <p:nvPr/>
            </p:nvSpPr>
            <p:spPr bwMode="auto">
              <a:xfrm>
                <a:off x="639317" y="4400459"/>
                <a:ext cx="5556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7"/>
              <p:cNvSpPr>
                <a:spLocks noChangeShapeType="1"/>
              </p:cNvSpPr>
              <p:nvPr/>
            </p:nvSpPr>
            <p:spPr bwMode="auto">
              <a:xfrm>
                <a:off x="639317" y="3884521"/>
                <a:ext cx="5556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8"/>
              <p:cNvSpPr>
                <a:spLocks noChangeShapeType="1"/>
              </p:cNvSpPr>
              <p:nvPr/>
            </p:nvSpPr>
            <p:spPr bwMode="auto">
              <a:xfrm>
                <a:off x="639317" y="3365409"/>
                <a:ext cx="5556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9"/>
              <p:cNvSpPr>
                <a:spLocks noChangeShapeType="1"/>
              </p:cNvSpPr>
              <p:nvPr/>
            </p:nvSpPr>
            <p:spPr bwMode="auto">
              <a:xfrm>
                <a:off x="639317" y="2849471"/>
                <a:ext cx="5556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10"/>
              <p:cNvSpPr>
                <a:spLocks noChangeShapeType="1"/>
              </p:cNvSpPr>
              <p:nvPr/>
            </p:nvSpPr>
            <p:spPr bwMode="auto">
              <a:xfrm>
                <a:off x="639317" y="2330359"/>
                <a:ext cx="5556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Line 11"/>
              <p:cNvSpPr>
                <a:spLocks noChangeShapeType="1"/>
              </p:cNvSpPr>
              <p:nvPr/>
            </p:nvSpPr>
            <p:spPr bwMode="auto">
              <a:xfrm>
                <a:off x="639317" y="1814421"/>
                <a:ext cx="5556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Line 12"/>
              <p:cNvSpPr>
                <a:spLocks noChangeShapeType="1"/>
              </p:cNvSpPr>
              <p:nvPr/>
            </p:nvSpPr>
            <p:spPr bwMode="auto">
              <a:xfrm>
                <a:off x="796480" y="4509996"/>
                <a:ext cx="2368550"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Line 13"/>
              <p:cNvSpPr>
                <a:spLocks noChangeShapeType="1"/>
              </p:cNvSpPr>
              <p:nvPr/>
            </p:nvSpPr>
            <p:spPr bwMode="auto">
              <a:xfrm flipV="1">
                <a:off x="3157092" y="4506821"/>
                <a:ext cx="0" cy="60325"/>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 name="Line 14"/>
              <p:cNvSpPr>
                <a:spLocks noChangeShapeType="1"/>
              </p:cNvSpPr>
              <p:nvPr/>
            </p:nvSpPr>
            <p:spPr bwMode="auto">
              <a:xfrm flipV="1">
                <a:off x="2687192" y="4506821"/>
                <a:ext cx="0" cy="60325"/>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 name="Line 15"/>
              <p:cNvSpPr>
                <a:spLocks noChangeShapeType="1"/>
              </p:cNvSpPr>
              <p:nvPr/>
            </p:nvSpPr>
            <p:spPr bwMode="auto">
              <a:xfrm flipV="1">
                <a:off x="2217292" y="4506821"/>
                <a:ext cx="0" cy="60325"/>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 name="Line 16"/>
              <p:cNvSpPr>
                <a:spLocks noChangeShapeType="1"/>
              </p:cNvSpPr>
              <p:nvPr/>
            </p:nvSpPr>
            <p:spPr bwMode="auto">
              <a:xfrm flipV="1">
                <a:off x="1745805" y="4506821"/>
                <a:ext cx="0" cy="60325"/>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6" name="Line 17"/>
              <p:cNvSpPr>
                <a:spLocks noChangeShapeType="1"/>
              </p:cNvSpPr>
              <p:nvPr/>
            </p:nvSpPr>
            <p:spPr bwMode="auto">
              <a:xfrm flipV="1">
                <a:off x="1275905" y="4506821"/>
                <a:ext cx="0" cy="60325"/>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7" name="Line 18"/>
              <p:cNvSpPr>
                <a:spLocks noChangeShapeType="1"/>
              </p:cNvSpPr>
              <p:nvPr/>
            </p:nvSpPr>
            <p:spPr bwMode="auto">
              <a:xfrm flipV="1">
                <a:off x="804417" y="4506821"/>
                <a:ext cx="0" cy="60325"/>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 name="Freeform 19"/>
              <p:cNvSpPr>
                <a:spLocks/>
              </p:cNvSpPr>
              <p:nvPr/>
            </p:nvSpPr>
            <p:spPr bwMode="auto">
              <a:xfrm>
                <a:off x="820292" y="1817596"/>
                <a:ext cx="2435225" cy="2486025"/>
              </a:xfrm>
              <a:custGeom>
                <a:avLst/>
                <a:gdLst>
                  <a:gd name="T0" fmla="*/ 31 w 1534"/>
                  <a:gd name="T1" fmla="*/ 19 h 1566"/>
                  <a:gd name="T2" fmla="*/ 50 w 1534"/>
                  <a:gd name="T3" fmla="*/ 27 h 1566"/>
                  <a:gd name="T4" fmla="*/ 59 w 1534"/>
                  <a:gd name="T5" fmla="*/ 53 h 1566"/>
                  <a:gd name="T6" fmla="*/ 73 w 1534"/>
                  <a:gd name="T7" fmla="*/ 74 h 1566"/>
                  <a:gd name="T8" fmla="*/ 78 w 1534"/>
                  <a:gd name="T9" fmla="*/ 102 h 1566"/>
                  <a:gd name="T10" fmla="*/ 95 w 1534"/>
                  <a:gd name="T11" fmla="*/ 117 h 1566"/>
                  <a:gd name="T12" fmla="*/ 99 w 1534"/>
                  <a:gd name="T13" fmla="*/ 152 h 1566"/>
                  <a:gd name="T14" fmla="*/ 116 w 1534"/>
                  <a:gd name="T15" fmla="*/ 164 h 1566"/>
                  <a:gd name="T16" fmla="*/ 125 w 1534"/>
                  <a:gd name="T17" fmla="*/ 183 h 1566"/>
                  <a:gd name="T18" fmla="*/ 149 w 1534"/>
                  <a:gd name="T19" fmla="*/ 228 h 1566"/>
                  <a:gd name="T20" fmla="*/ 154 w 1534"/>
                  <a:gd name="T21" fmla="*/ 278 h 1566"/>
                  <a:gd name="T22" fmla="*/ 168 w 1534"/>
                  <a:gd name="T23" fmla="*/ 297 h 1566"/>
                  <a:gd name="T24" fmla="*/ 180 w 1534"/>
                  <a:gd name="T25" fmla="*/ 316 h 1566"/>
                  <a:gd name="T26" fmla="*/ 194 w 1534"/>
                  <a:gd name="T27" fmla="*/ 332 h 1566"/>
                  <a:gd name="T28" fmla="*/ 201 w 1534"/>
                  <a:gd name="T29" fmla="*/ 361 h 1566"/>
                  <a:gd name="T30" fmla="*/ 220 w 1534"/>
                  <a:gd name="T31" fmla="*/ 415 h 1566"/>
                  <a:gd name="T32" fmla="*/ 230 w 1534"/>
                  <a:gd name="T33" fmla="*/ 475 h 1566"/>
                  <a:gd name="T34" fmla="*/ 239 w 1534"/>
                  <a:gd name="T35" fmla="*/ 496 h 1566"/>
                  <a:gd name="T36" fmla="*/ 249 w 1534"/>
                  <a:gd name="T37" fmla="*/ 539 h 1566"/>
                  <a:gd name="T38" fmla="*/ 268 w 1534"/>
                  <a:gd name="T39" fmla="*/ 555 h 1566"/>
                  <a:gd name="T40" fmla="*/ 275 w 1534"/>
                  <a:gd name="T41" fmla="*/ 615 h 1566"/>
                  <a:gd name="T42" fmla="*/ 289 w 1534"/>
                  <a:gd name="T43" fmla="*/ 638 h 1566"/>
                  <a:gd name="T44" fmla="*/ 299 w 1534"/>
                  <a:gd name="T45" fmla="*/ 705 h 1566"/>
                  <a:gd name="T46" fmla="*/ 315 w 1534"/>
                  <a:gd name="T47" fmla="*/ 712 h 1566"/>
                  <a:gd name="T48" fmla="*/ 327 w 1534"/>
                  <a:gd name="T49" fmla="*/ 724 h 1566"/>
                  <a:gd name="T50" fmla="*/ 348 w 1534"/>
                  <a:gd name="T51" fmla="*/ 752 h 1566"/>
                  <a:gd name="T52" fmla="*/ 358 w 1534"/>
                  <a:gd name="T53" fmla="*/ 776 h 1566"/>
                  <a:gd name="T54" fmla="*/ 374 w 1534"/>
                  <a:gd name="T55" fmla="*/ 811 h 1566"/>
                  <a:gd name="T56" fmla="*/ 386 w 1534"/>
                  <a:gd name="T57" fmla="*/ 842 h 1566"/>
                  <a:gd name="T58" fmla="*/ 403 w 1534"/>
                  <a:gd name="T59" fmla="*/ 883 h 1566"/>
                  <a:gd name="T60" fmla="*/ 417 w 1534"/>
                  <a:gd name="T61" fmla="*/ 902 h 1566"/>
                  <a:gd name="T62" fmla="*/ 427 w 1534"/>
                  <a:gd name="T63" fmla="*/ 951 h 1566"/>
                  <a:gd name="T64" fmla="*/ 448 w 1534"/>
                  <a:gd name="T65" fmla="*/ 977 h 1566"/>
                  <a:gd name="T66" fmla="*/ 457 w 1534"/>
                  <a:gd name="T67" fmla="*/ 1020 h 1566"/>
                  <a:gd name="T68" fmla="*/ 472 w 1534"/>
                  <a:gd name="T69" fmla="*/ 1027 h 1566"/>
                  <a:gd name="T70" fmla="*/ 486 w 1534"/>
                  <a:gd name="T71" fmla="*/ 1053 h 1566"/>
                  <a:gd name="T72" fmla="*/ 505 w 1534"/>
                  <a:gd name="T73" fmla="*/ 1063 h 1566"/>
                  <a:gd name="T74" fmla="*/ 524 w 1534"/>
                  <a:gd name="T75" fmla="*/ 1096 h 1566"/>
                  <a:gd name="T76" fmla="*/ 536 w 1534"/>
                  <a:gd name="T77" fmla="*/ 1117 h 1566"/>
                  <a:gd name="T78" fmla="*/ 557 w 1534"/>
                  <a:gd name="T79" fmla="*/ 1151 h 1566"/>
                  <a:gd name="T80" fmla="*/ 583 w 1534"/>
                  <a:gd name="T81" fmla="*/ 1165 h 1566"/>
                  <a:gd name="T82" fmla="*/ 612 w 1534"/>
                  <a:gd name="T83" fmla="*/ 1181 h 1566"/>
                  <a:gd name="T84" fmla="*/ 628 w 1534"/>
                  <a:gd name="T85" fmla="*/ 1196 h 1566"/>
                  <a:gd name="T86" fmla="*/ 647 w 1534"/>
                  <a:gd name="T87" fmla="*/ 1222 h 1566"/>
                  <a:gd name="T88" fmla="*/ 659 w 1534"/>
                  <a:gd name="T89" fmla="*/ 1231 h 1566"/>
                  <a:gd name="T90" fmla="*/ 668 w 1534"/>
                  <a:gd name="T91" fmla="*/ 1267 h 1566"/>
                  <a:gd name="T92" fmla="*/ 680 w 1534"/>
                  <a:gd name="T93" fmla="*/ 1279 h 1566"/>
                  <a:gd name="T94" fmla="*/ 687 w 1534"/>
                  <a:gd name="T95" fmla="*/ 1295 h 1566"/>
                  <a:gd name="T96" fmla="*/ 721 w 1534"/>
                  <a:gd name="T97" fmla="*/ 1302 h 1566"/>
                  <a:gd name="T98" fmla="*/ 728 w 1534"/>
                  <a:gd name="T99" fmla="*/ 1331 h 1566"/>
                  <a:gd name="T100" fmla="*/ 773 w 1534"/>
                  <a:gd name="T101" fmla="*/ 1350 h 1566"/>
                  <a:gd name="T102" fmla="*/ 780 w 1534"/>
                  <a:gd name="T103" fmla="*/ 1376 h 1566"/>
                  <a:gd name="T104" fmla="*/ 799 w 1534"/>
                  <a:gd name="T105" fmla="*/ 1388 h 1566"/>
                  <a:gd name="T106" fmla="*/ 806 w 1534"/>
                  <a:gd name="T107" fmla="*/ 1433 h 1566"/>
                  <a:gd name="T108" fmla="*/ 827 w 1534"/>
                  <a:gd name="T109" fmla="*/ 1440 h 1566"/>
                  <a:gd name="T110" fmla="*/ 856 w 1534"/>
                  <a:gd name="T111" fmla="*/ 1471 h 1566"/>
                  <a:gd name="T112" fmla="*/ 1060 w 1534"/>
                  <a:gd name="T113" fmla="*/ 1509 h 1566"/>
                  <a:gd name="T114" fmla="*/ 1086 w 1534"/>
                  <a:gd name="T115" fmla="*/ 1532 h 1566"/>
                  <a:gd name="T116" fmla="*/ 1254 w 1534"/>
                  <a:gd name="T117" fmla="*/ 1561 h 1566"/>
                  <a:gd name="T118" fmla="*/ 1534 w 1534"/>
                  <a:gd name="T119" fmla="*/ 1566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4" h="1566">
                    <a:moveTo>
                      <a:pt x="0" y="0"/>
                    </a:moveTo>
                    <a:lnTo>
                      <a:pt x="31" y="0"/>
                    </a:lnTo>
                    <a:lnTo>
                      <a:pt x="31" y="19"/>
                    </a:lnTo>
                    <a:lnTo>
                      <a:pt x="42" y="19"/>
                    </a:lnTo>
                    <a:lnTo>
                      <a:pt x="42" y="27"/>
                    </a:lnTo>
                    <a:lnTo>
                      <a:pt x="50" y="27"/>
                    </a:lnTo>
                    <a:lnTo>
                      <a:pt x="50" y="38"/>
                    </a:lnTo>
                    <a:lnTo>
                      <a:pt x="59" y="38"/>
                    </a:lnTo>
                    <a:lnTo>
                      <a:pt x="59" y="53"/>
                    </a:lnTo>
                    <a:lnTo>
                      <a:pt x="68" y="53"/>
                    </a:lnTo>
                    <a:lnTo>
                      <a:pt x="68" y="74"/>
                    </a:lnTo>
                    <a:lnTo>
                      <a:pt x="73" y="74"/>
                    </a:lnTo>
                    <a:lnTo>
                      <a:pt x="73" y="81"/>
                    </a:lnTo>
                    <a:lnTo>
                      <a:pt x="78" y="81"/>
                    </a:lnTo>
                    <a:lnTo>
                      <a:pt x="78" y="102"/>
                    </a:lnTo>
                    <a:lnTo>
                      <a:pt x="87" y="102"/>
                    </a:lnTo>
                    <a:lnTo>
                      <a:pt x="87" y="117"/>
                    </a:lnTo>
                    <a:lnTo>
                      <a:pt x="95" y="117"/>
                    </a:lnTo>
                    <a:lnTo>
                      <a:pt x="95" y="143"/>
                    </a:lnTo>
                    <a:lnTo>
                      <a:pt x="99" y="143"/>
                    </a:lnTo>
                    <a:lnTo>
                      <a:pt x="99" y="152"/>
                    </a:lnTo>
                    <a:lnTo>
                      <a:pt x="109" y="152"/>
                    </a:lnTo>
                    <a:lnTo>
                      <a:pt x="109" y="164"/>
                    </a:lnTo>
                    <a:lnTo>
                      <a:pt x="116" y="164"/>
                    </a:lnTo>
                    <a:lnTo>
                      <a:pt x="116" y="176"/>
                    </a:lnTo>
                    <a:lnTo>
                      <a:pt x="125" y="176"/>
                    </a:lnTo>
                    <a:lnTo>
                      <a:pt x="125" y="183"/>
                    </a:lnTo>
                    <a:lnTo>
                      <a:pt x="135" y="183"/>
                    </a:lnTo>
                    <a:lnTo>
                      <a:pt x="135" y="228"/>
                    </a:lnTo>
                    <a:lnTo>
                      <a:pt x="149" y="228"/>
                    </a:lnTo>
                    <a:lnTo>
                      <a:pt x="149" y="238"/>
                    </a:lnTo>
                    <a:lnTo>
                      <a:pt x="154" y="238"/>
                    </a:lnTo>
                    <a:lnTo>
                      <a:pt x="154" y="278"/>
                    </a:lnTo>
                    <a:lnTo>
                      <a:pt x="161" y="278"/>
                    </a:lnTo>
                    <a:lnTo>
                      <a:pt x="161" y="297"/>
                    </a:lnTo>
                    <a:lnTo>
                      <a:pt x="168" y="297"/>
                    </a:lnTo>
                    <a:lnTo>
                      <a:pt x="168" y="306"/>
                    </a:lnTo>
                    <a:lnTo>
                      <a:pt x="180" y="306"/>
                    </a:lnTo>
                    <a:lnTo>
                      <a:pt x="180" y="316"/>
                    </a:lnTo>
                    <a:lnTo>
                      <a:pt x="185" y="316"/>
                    </a:lnTo>
                    <a:lnTo>
                      <a:pt x="185" y="332"/>
                    </a:lnTo>
                    <a:lnTo>
                      <a:pt x="194" y="332"/>
                    </a:lnTo>
                    <a:lnTo>
                      <a:pt x="194" y="344"/>
                    </a:lnTo>
                    <a:lnTo>
                      <a:pt x="201" y="344"/>
                    </a:lnTo>
                    <a:lnTo>
                      <a:pt x="201" y="361"/>
                    </a:lnTo>
                    <a:lnTo>
                      <a:pt x="208" y="361"/>
                    </a:lnTo>
                    <a:lnTo>
                      <a:pt x="208" y="415"/>
                    </a:lnTo>
                    <a:lnTo>
                      <a:pt x="220" y="415"/>
                    </a:lnTo>
                    <a:lnTo>
                      <a:pt x="220" y="437"/>
                    </a:lnTo>
                    <a:lnTo>
                      <a:pt x="230" y="437"/>
                    </a:lnTo>
                    <a:lnTo>
                      <a:pt x="230" y="475"/>
                    </a:lnTo>
                    <a:lnTo>
                      <a:pt x="234" y="475"/>
                    </a:lnTo>
                    <a:lnTo>
                      <a:pt x="234" y="496"/>
                    </a:lnTo>
                    <a:lnTo>
                      <a:pt x="239" y="496"/>
                    </a:lnTo>
                    <a:lnTo>
                      <a:pt x="239" y="506"/>
                    </a:lnTo>
                    <a:lnTo>
                      <a:pt x="249" y="506"/>
                    </a:lnTo>
                    <a:lnTo>
                      <a:pt x="249" y="539"/>
                    </a:lnTo>
                    <a:lnTo>
                      <a:pt x="258" y="539"/>
                    </a:lnTo>
                    <a:lnTo>
                      <a:pt x="258" y="555"/>
                    </a:lnTo>
                    <a:lnTo>
                      <a:pt x="268" y="555"/>
                    </a:lnTo>
                    <a:lnTo>
                      <a:pt x="268" y="581"/>
                    </a:lnTo>
                    <a:lnTo>
                      <a:pt x="275" y="581"/>
                    </a:lnTo>
                    <a:lnTo>
                      <a:pt x="275" y="615"/>
                    </a:lnTo>
                    <a:lnTo>
                      <a:pt x="280" y="615"/>
                    </a:lnTo>
                    <a:lnTo>
                      <a:pt x="280" y="638"/>
                    </a:lnTo>
                    <a:lnTo>
                      <a:pt x="289" y="638"/>
                    </a:lnTo>
                    <a:lnTo>
                      <a:pt x="289" y="657"/>
                    </a:lnTo>
                    <a:lnTo>
                      <a:pt x="299" y="657"/>
                    </a:lnTo>
                    <a:lnTo>
                      <a:pt x="299" y="705"/>
                    </a:lnTo>
                    <a:lnTo>
                      <a:pt x="310" y="705"/>
                    </a:lnTo>
                    <a:lnTo>
                      <a:pt x="310" y="712"/>
                    </a:lnTo>
                    <a:lnTo>
                      <a:pt x="315" y="712"/>
                    </a:lnTo>
                    <a:lnTo>
                      <a:pt x="315" y="717"/>
                    </a:lnTo>
                    <a:lnTo>
                      <a:pt x="327" y="717"/>
                    </a:lnTo>
                    <a:lnTo>
                      <a:pt x="327" y="724"/>
                    </a:lnTo>
                    <a:lnTo>
                      <a:pt x="336" y="724"/>
                    </a:lnTo>
                    <a:lnTo>
                      <a:pt x="336" y="752"/>
                    </a:lnTo>
                    <a:lnTo>
                      <a:pt x="348" y="752"/>
                    </a:lnTo>
                    <a:lnTo>
                      <a:pt x="348" y="769"/>
                    </a:lnTo>
                    <a:lnTo>
                      <a:pt x="358" y="769"/>
                    </a:lnTo>
                    <a:lnTo>
                      <a:pt x="358" y="776"/>
                    </a:lnTo>
                    <a:lnTo>
                      <a:pt x="358" y="783"/>
                    </a:lnTo>
                    <a:lnTo>
                      <a:pt x="374" y="783"/>
                    </a:lnTo>
                    <a:lnTo>
                      <a:pt x="374" y="811"/>
                    </a:lnTo>
                    <a:lnTo>
                      <a:pt x="379" y="811"/>
                    </a:lnTo>
                    <a:lnTo>
                      <a:pt x="379" y="842"/>
                    </a:lnTo>
                    <a:lnTo>
                      <a:pt x="386" y="842"/>
                    </a:lnTo>
                    <a:lnTo>
                      <a:pt x="386" y="873"/>
                    </a:lnTo>
                    <a:lnTo>
                      <a:pt x="403" y="873"/>
                    </a:lnTo>
                    <a:lnTo>
                      <a:pt x="403" y="883"/>
                    </a:lnTo>
                    <a:lnTo>
                      <a:pt x="410" y="883"/>
                    </a:lnTo>
                    <a:lnTo>
                      <a:pt x="410" y="902"/>
                    </a:lnTo>
                    <a:lnTo>
                      <a:pt x="417" y="902"/>
                    </a:lnTo>
                    <a:lnTo>
                      <a:pt x="417" y="916"/>
                    </a:lnTo>
                    <a:lnTo>
                      <a:pt x="427" y="916"/>
                    </a:lnTo>
                    <a:lnTo>
                      <a:pt x="427" y="951"/>
                    </a:lnTo>
                    <a:lnTo>
                      <a:pt x="436" y="951"/>
                    </a:lnTo>
                    <a:lnTo>
                      <a:pt x="436" y="977"/>
                    </a:lnTo>
                    <a:lnTo>
                      <a:pt x="448" y="977"/>
                    </a:lnTo>
                    <a:lnTo>
                      <a:pt x="448" y="1004"/>
                    </a:lnTo>
                    <a:lnTo>
                      <a:pt x="457" y="1004"/>
                    </a:lnTo>
                    <a:lnTo>
                      <a:pt x="457" y="1020"/>
                    </a:lnTo>
                    <a:lnTo>
                      <a:pt x="462" y="1020"/>
                    </a:lnTo>
                    <a:lnTo>
                      <a:pt x="462" y="1027"/>
                    </a:lnTo>
                    <a:lnTo>
                      <a:pt x="472" y="1027"/>
                    </a:lnTo>
                    <a:lnTo>
                      <a:pt x="472" y="1034"/>
                    </a:lnTo>
                    <a:lnTo>
                      <a:pt x="486" y="1034"/>
                    </a:lnTo>
                    <a:lnTo>
                      <a:pt x="486" y="1053"/>
                    </a:lnTo>
                    <a:lnTo>
                      <a:pt x="491" y="1053"/>
                    </a:lnTo>
                    <a:lnTo>
                      <a:pt x="491" y="1063"/>
                    </a:lnTo>
                    <a:lnTo>
                      <a:pt x="505" y="1063"/>
                    </a:lnTo>
                    <a:lnTo>
                      <a:pt x="505" y="1077"/>
                    </a:lnTo>
                    <a:lnTo>
                      <a:pt x="524" y="1077"/>
                    </a:lnTo>
                    <a:lnTo>
                      <a:pt x="524" y="1096"/>
                    </a:lnTo>
                    <a:lnTo>
                      <a:pt x="529" y="1096"/>
                    </a:lnTo>
                    <a:lnTo>
                      <a:pt x="529" y="1117"/>
                    </a:lnTo>
                    <a:lnTo>
                      <a:pt x="536" y="1117"/>
                    </a:lnTo>
                    <a:lnTo>
                      <a:pt x="536" y="1139"/>
                    </a:lnTo>
                    <a:lnTo>
                      <a:pt x="557" y="1139"/>
                    </a:lnTo>
                    <a:lnTo>
                      <a:pt x="557" y="1151"/>
                    </a:lnTo>
                    <a:lnTo>
                      <a:pt x="576" y="1151"/>
                    </a:lnTo>
                    <a:lnTo>
                      <a:pt x="576" y="1165"/>
                    </a:lnTo>
                    <a:lnTo>
                      <a:pt x="583" y="1165"/>
                    </a:lnTo>
                    <a:lnTo>
                      <a:pt x="583" y="1174"/>
                    </a:lnTo>
                    <a:lnTo>
                      <a:pt x="612" y="1174"/>
                    </a:lnTo>
                    <a:lnTo>
                      <a:pt x="612" y="1181"/>
                    </a:lnTo>
                    <a:lnTo>
                      <a:pt x="619" y="1181"/>
                    </a:lnTo>
                    <a:lnTo>
                      <a:pt x="619" y="1196"/>
                    </a:lnTo>
                    <a:lnTo>
                      <a:pt x="628" y="1196"/>
                    </a:lnTo>
                    <a:lnTo>
                      <a:pt x="628" y="1215"/>
                    </a:lnTo>
                    <a:lnTo>
                      <a:pt x="647" y="1215"/>
                    </a:lnTo>
                    <a:lnTo>
                      <a:pt x="647" y="1222"/>
                    </a:lnTo>
                    <a:lnTo>
                      <a:pt x="652" y="1222"/>
                    </a:lnTo>
                    <a:lnTo>
                      <a:pt x="652" y="1231"/>
                    </a:lnTo>
                    <a:lnTo>
                      <a:pt x="659" y="1231"/>
                    </a:lnTo>
                    <a:lnTo>
                      <a:pt x="659" y="1238"/>
                    </a:lnTo>
                    <a:lnTo>
                      <a:pt x="668" y="1238"/>
                    </a:lnTo>
                    <a:lnTo>
                      <a:pt x="668" y="1267"/>
                    </a:lnTo>
                    <a:lnTo>
                      <a:pt x="676" y="1267"/>
                    </a:lnTo>
                    <a:lnTo>
                      <a:pt x="676" y="1279"/>
                    </a:lnTo>
                    <a:lnTo>
                      <a:pt x="680" y="1279"/>
                    </a:lnTo>
                    <a:lnTo>
                      <a:pt x="680" y="1286"/>
                    </a:lnTo>
                    <a:lnTo>
                      <a:pt x="687" y="1286"/>
                    </a:lnTo>
                    <a:lnTo>
                      <a:pt x="687" y="1295"/>
                    </a:lnTo>
                    <a:lnTo>
                      <a:pt x="714" y="1295"/>
                    </a:lnTo>
                    <a:lnTo>
                      <a:pt x="714" y="1302"/>
                    </a:lnTo>
                    <a:lnTo>
                      <a:pt x="721" y="1302"/>
                    </a:lnTo>
                    <a:lnTo>
                      <a:pt x="721" y="1317"/>
                    </a:lnTo>
                    <a:lnTo>
                      <a:pt x="728" y="1317"/>
                    </a:lnTo>
                    <a:lnTo>
                      <a:pt x="728" y="1331"/>
                    </a:lnTo>
                    <a:lnTo>
                      <a:pt x="737" y="1331"/>
                    </a:lnTo>
                    <a:lnTo>
                      <a:pt x="737" y="1350"/>
                    </a:lnTo>
                    <a:lnTo>
                      <a:pt x="773" y="1350"/>
                    </a:lnTo>
                    <a:lnTo>
                      <a:pt x="773" y="1366"/>
                    </a:lnTo>
                    <a:lnTo>
                      <a:pt x="780" y="1366"/>
                    </a:lnTo>
                    <a:lnTo>
                      <a:pt x="780" y="1376"/>
                    </a:lnTo>
                    <a:lnTo>
                      <a:pt x="787" y="1376"/>
                    </a:lnTo>
                    <a:lnTo>
                      <a:pt x="787" y="1388"/>
                    </a:lnTo>
                    <a:lnTo>
                      <a:pt x="799" y="1388"/>
                    </a:lnTo>
                    <a:lnTo>
                      <a:pt x="799" y="1400"/>
                    </a:lnTo>
                    <a:lnTo>
                      <a:pt x="806" y="1400"/>
                    </a:lnTo>
                    <a:lnTo>
                      <a:pt x="806" y="1433"/>
                    </a:lnTo>
                    <a:lnTo>
                      <a:pt x="820" y="1433"/>
                    </a:lnTo>
                    <a:lnTo>
                      <a:pt x="820" y="1440"/>
                    </a:lnTo>
                    <a:lnTo>
                      <a:pt x="827" y="1440"/>
                    </a:lnTo>
                    <a:lnTo>
                      <a:pt x="827" y="1459"/>
                    </a:lnTo>
                    <a:lnTo>
                      <a:pt x="856" y="1459"/>
                    </a:lnTo>
                    <a:lnTo>
                      <a:pt x="856" y="1471"/>
                    </a:lnTo>
                    <a:lnTo>
                      <a:pt x="929" y="1471"/>
                    </a:lnTo>
                    <a:lnTo>
                      <a:pt x="929" y="1509"/>
                    </a:lnTo>
                    <a:lnTo>
                      <a:pt x="1060" y="1509"/>
                    </a:lnTo>
                    <a:lnTo>
                      <a:pt x="1060" y="1518"/>
                    </a:lnTo>
                    <a:lnTo>
                      <a:pt x="1086" y="1518"/>
                    </a:lnTo>
                    <a:lnTo>
                      <a:pt x="1086" y="1532"/>
                    </a:lnTo>
                    <a:lnTo>
                      <a:pt x="1086" y="1535"/>
                    </a:lnTo>
                    <a:lnTo>
                      <a:pt x="1254" y="1535"/>
                    </a:lnTo>
                    <a:lnTo>
                      <a:pt x="1254" y="1561"/>
                    </a:lnTo>
                    <a:lnTo>
                      <a:pt x="1261" y="1561"/>
                    </a:lnTo>
                    <a:lnTo>
                      <a:pt x="1261" y="1566"/>
                    </a:lnTo>
                    <a:lnTo>
                      <a:pt x="1534" y="1566"/>
                    </a:ln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 name="Freeform 20"/>
              <p:cNvSpPr>
                <a:spLocks/>
              </p:cNvSpPr>
              <p:nvPr/>
            </p:nvSpPr>
            <p:spPr bwMode="auto">
              <a:xfrm>
                <a:off x="812355" y="1811246"/>
                <a:ext cx="2703513" cy="2465387"/>
              </a:xfrm>
              <a:custGeom>
                <a:avLst/>
                <a:gdLst>
                  <a:gd name="T0" fmla="*/ 78 w 1703"/>
                  <a:gd name="T1" fmla="*/ 9 h 1553"/>
                  <a:gd name="T2" fmla="*/ 104 w 1703"/>
                  <a:gd name="T3" fmla="*/ 26 h 1553"/>
                  <a:gd name="T4" fmla="*/ 123 w 1703"/>
                  <a:gd name="T5" fmla="*/ 40 h 1553"/>
                  <a:gd name="T6" fmla="*/ 149 w 1703"/>
                  <a:gd name="T7" fmla="*/ 59 h 1553"/>
                  <a:gd name="T8" fmla="*/ 161 w 1703"/>
                  <a:gd name="T9" fmla="*/ 68 h 1553"/>
                  <a:gd name="T10" fmla="*/ 187 w 1703"/>
                  <a:gd name="T11" fmla="*/ 87 h 1553"/>
                  <a:gd name="T12" fmla="*/ 206 w 1703"/>
                  <a:gd name="T13" fmla="*/ 104 h 1553"/>
                  <a:gd name="T14" fmla="*/ 216 w 1703"/>
                  <a:gd name="T15" fmla="*/ 123 h 1553"/>
                  <a:gd name="T16" fmla="*/ 266 w 1703"/>
                  <a:gd name="T17" fmla="*/ 137 h 1553"/>
                  <a:gd name="T18" fmla="*/ 285 w 1703"/>
                  <a:gd name="T19" fmla="*/ 170 h 1553"/>
                  <a:gd name="T20" fmla="*/ 294 w 1703"/>
                  <a:gd name="T21" fmla="*/ 220 h 1553"/>
                  <a:gd name="T22" fmla="*/ 315 w 1703"/>
                  <a:gd name="T23" fmla="*/ 270 h 1553"/>
                  <a:gd name="T24" fmla="*/ 334 w 1703"/>
                  <a:gd name="T25" fmla="*/ 339 h 1553"/>
                  <a:gd name="T26" fmla="*/ 344 w 1703"/>
                  <a:gd name="T27" fmla="*/ 372 h 1553"/>
                  <a:gd name="T28" fmla="*/ 356 w 1703"/>
                  <a:gd name="T29" fmla="*/ 382 h 1553"/>
                  <a:gd name="T30" fmla="*/ 384 w 1703"/>
                  <a:gd name="T31" fmla="*/ 410 h 1553"/>
                  <a:gd name="T32" fmla="*/ 396 w 1703"/>
                  <a:gd name="T33" fmla="*/ 438 h 1553"/>
                  <a:gd name="T34" fmla="*/ 405 w 1703"/>
                  <a:gd name="T35" fmla="*/ 455 h 1553"/>
                  <a:gd name="T36" fmla="*/ 422 w 1703"/>
                  <a:gd name="T37" fmla="*/ 472 h 1553"/>
                  <a:gd name="T38" fmla="*/ 441 w 1703"/>
                  <a:gd name="T39" fmla="*/ 510 h 1553"/>
                  <a:gd name="T40" fmla="*/ 455 w 1703"/>
                  <a:gd name="T41" fmla="*/ 529 h 1553"/>
                  <a:gd name="T42" fmla="*/ 472 w 1703"/>
                  <a:gd name="T43" fmla="*/ 571 h 1553"/>
                  <a:gd name="T44" fmla="*/ 484 w 1703"/>
                  <a:gd name="T45" fmla="*/ 583 h 1553"/>
                  <a:gd name="T46" fmla="*/ 500 w 1703"/>
                  <a:gd name="T47" fmla="*/ 616 h 1553"/>
                  <a:gd name="T48" fmla="*/ 512 w 1703"/>
                  <a:gd name="T49" fmla="*/ 638 h 1553"/>
                  <a:gd name="T50" fmla="*/ 524 w 1703"/>
                  <a:gd name="T51" fmla="*/ 657 h 1553"/>
                  <a:gd name="T52" fmla="*/ 534 w 1703"/>
                  <a:gd name="T53" fmla="*/ 678 h 1553"/>
                  <a:gd name="T54" fmla="*/ 550 w 1703"/>
                  <a:gd name="T55" fmla="*/ 697 h 1553"/>
                  <a:gd name="T56" fmla="*/ 567 w 1703"/>
                  <a:gd name="T57" fmla="*/ 728 h 1553"/>
                  <a:gd name="T58" fmla="*/ 586 w 1703"/>
                  <a:gd name="T59" fmla="*/ 749 h 1553"/>
                  <a:gd name="T60" fmla="*/ 595 w 1703"/>
                  <a:gd name="T61" fmla="*/ 789 h 1553"/>
                  <a:gd name="T62" fmla="*/ 607 w 1703"/>
                  <a:gd name="T63" fmla="*/ 806 h 1553"/>
                  <a:gd name="T64" fmla="*/ 628 w 1703"/>
                  <a:gd name="T65" fmla="*/ 827 h 1553"/>
                  <a:gd name="T66" fmla="*/ 690 w 1703"/>
                  <a:gd name="T67" fmla="*/ 880 h 1553"/>
                  <a:gd name="T68" fmla="*/ 707 w 1703"/>
                  <a:gd name="T69" fmla="*/ 917 h 1553"/>
                  <a:gd name="T70" fmla="*/ 723 w 1703"/>
                  <a:gd name="T71" fmla="*/ 929 h 1553"/>
                  <a:gd name="T72" fmla="*/ 735 w 1703"/>
                  <a:gd name="T73" fmla="*/ 979 h 1553"/>
                  <a:gd name="T74" fmla="*/ 752 w 1703"/>
                  <a:gd name="T75" fmla="*/ 1036 h 1553"/>
                  <a:gd name="T76" fmla="*/ 773 w 1703"/>
                  <a:gd name="T77" fmla="*/ 1062 h 1553"/>
                  <a:gd name="T78" fmla="*/ 785 w 1703"/>
                  <a:gd name="T79" fmla="*/ 1083 h 1553"/>
                  <a:gd name="T80" fmla="*/ 802 w 1703"/>
                  <a:gd name="T81" fmla="*/ 1098 h 1553"/>
                  <a:gd name="T82" fmla="*/ 813 w 1703"/>
                  <a:gd name="T83" fmla="*/ 1129 h 1553"/>
                  <a:gd name="T84" fmla="*/ 858 w 1703"/>
                  <a:gd name="T85" fmla="*/ 1145 h 1553"/>
                  <a:gd name="T86" fmla="*/ 870 w 1703"/>
                  <a:gd name="T87" fmla="*/ 1164 h 1553"/>
                  <a:gd name="T88" fmla="*/ 896 w 1703"/>
                  <a:gd name="T89" fmla="*/ 1176 h 1553"/>
                  <a:gd name="T90" fmla="*/ 913 w 1703"/>
                  <a:gd name="T91" fmla="*/ 1200 h 1553"/>
                  <a:gd name="T92" fmla="*/ 941 w 1703"/>
                  <a:gd name="T93" fmla="*/ 1214 h 1553"/>
                  <a:gd name="T94" fmla="*/ 986 w 1703"/>
                  <a:gd name="T95" fmla="*/ 1252 h 1553"/>
                  <a:gd name="T96" fmla="*/ 998 w 1703"/>
                  <a:gd name="T97" fmla="*/ 1266 h 1553"/>
                  <a:gd name="T98" fmla="*/ 1008 w 1703"/>
                  <a:gd name="T99" fmla="*/ 1276 h 1553"/>
                  <a:gd name="T100" fmla="*/ 1020 w 1703"/>
                  <a:gd name="T101" fmla="*/ 1306 h 1553"/>
                  <a:gd name="T102" fmla="*/ 1036 w 1703"/>
                  <a:gd name="T103" fmla="*/ 1321 h 1553"/>
                  <a:gd name="T104" fmla="*/ 1048 w 1703"/>
                  <a:gd name="T105" fmla="*/ 1332 h 1553"/>
                  <a:gd name="T106" fmla="*/ 1126 w 1703"/>
                  <a:gd name="T107" fmla="*/ 1354 h 1553"/>
                  <a:gd name="T108" fmla="*/ 1143 w 1703"/>
                  <a:gd name="T109" fmla="*/ 1368 h 1553"/>
                  <a:gd name="T110" fmla="*/ 1157 w 1703"/>
                  <a:gd name="T111" fmla="*/ 1387 h 1553"/>
                  <a:gd name="T112" fmla="*/ 1176 w 1703"/>
                  <a:gd name="T113" fmla="*/ 1408 h 1553"/>
                  <a:gd name="T114" fmla="*/ 1207 w 1703"/>
                  <a:gd name="T115" fmla="*/ 1430 h 1553"/>
                  <a:gd name="T116" fmla="*/ 1226 w 1703"/>
                  <a:gd name="T117" fmla="*/ 1458 h 1553"/>
                  <a:gd name="T118" fmla="*/ 1250 w 1703"/>
                  <a:gd name="T119" fmla="*/ 1482 h 1553"/>
                  <a:gd name="T120" fmla="*/ 1259 w 1703"/>
                  <a:gd name="T121" fmla="*/ 1491 h 1553"/>
                  <a:gd name="T122" fmla="*/ 1281 w 1703"/>
                  <a:gd name="T123" fmla="*/ 1503 h 1553"/>
                  <a:gd name="T124" fmla="*/ 1295 w 1703"/>
                  <a:gd name="T125" fmla="*/ 1546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3" h="1553">
                    <a:moveTo>
                      <a:pt x="0" y="0"/>
                    </a:moveTo>
                    <a:lnTo>
                      <a:pt x="55" y="0"/>
                    </a:lnTo>
                    <a:lnTo>
                      <a:pt x="55" y="9"/>
                    </a:lnTo>
                    <a:lnTo>
                      <a:pt x="78" y="9"/>
                    </a:lnTo>
                    <a:lnTo>
                      <a:pt x="78" y="19"/>
                    </a:lnTo>
                    <a:lnTo>
                      <a:pt x="97" y="19"/>
                    </a:lnTo>
                    <a:lnTo>
                      <a:pt x="97" y="26"/>
                    </a:lnTo>
                    <a:lnTo>
                      <a:pt x="104" y="26"/>
                    </a:lnTo>
                    <a:lnTo>
                      <a:pt x="104" y="33"/>
                    </a:lnTo>
                    <a:lnTo>
                      <a:pt x="116" y="33"/>
                    </a:lnTo>
                    <a:lnTo>
                      <a:pt x="116" y="40"/>
                    </a:lnTo>
                    <a:lnTo>
                      <a:pt x="123" y="40"/>
                    </a:lnTo>
                    <a:lnTo>
                      <a:pt x="123" y="49"/>
                    </a:lnTo>
                    <a:lnTo>
                      <a:pt x="138" y="49"/>
                    </a:lnTo>
                    <a:lnTo>
                      <a:pt x="138" y="59"/>
                    </a:lnTo>
                    <a:lnTo>
                      <a:pt x="149" y="59"/>
                    </a:lnTo>
                    <a:lnTo>
                      <a:pt x="149" y="64"/>
                    </a:lnTo>
                    <a:lnTo>
                      <a:pt x="156" y="64"/>
                    </a:lnTo>
                    <a:lnTo>
                      <a:pt x="156" y="68"/>
                    </a:lnTo>
                    <a:lnTo>
                      <a:pt x="161" y="68"/>
                    </a:lnTo>
                    <a:lnTo>
                      <a:pt x="161" y="80"/>
                    </a:lnTo>
                    <a:lnTo>
                      <a:pt x="166" y="80"/>
                    </a:lnTo>
                    <a:lnTo>
                      <a:pt x="166" y="87"/>
                    </a:lnTo>
                    <a:lnTo>
                      <a:pt x="187" y="87"/>
                    </a:lnTo>
                    <a:lnTo>
                      <a:pt x="187" y="99"/>
                    </a:lnTo>
                    <a:lnTo>
                      <a:pt x="199" y="99"/>
                    </a:lnTo>
                    <a:lnTo>
                      <a:pt x="199" y="104"/>
                    </a:lnTo>
                    <a:lnTo>
                      <a:pt x="206" y="104"/>
                    </a:lnTo>
                    <a:lnTo>
                      <a:pt x="206" y="114"/>
                    </a:lnTo>
                    <a:lnTo>
                      <a:pt x="211" y="114"/>
                    </a:lnTo>
                    <a:lnTo>
                      <a:pt x="211" y="123"/>
                    </a:lnTo>
                    <a:lnTo>
                      <a:pt x="216" y="123"/>
                    </a:lnTo>
                    <a:lnTo>
                      <a:pt x="216" y="130"/>
                    </a:lnTo>
                    <a:lnTo>
                      <a:pt x="230" y="130"/>
                    </a:lnTo>
                    <a:lnTo>
                      <a:pt x="230" y="137"/>
                    </a:lnTo>
                    <a:lnTo>
                      <a:pt x="266" y="137"/>
                    </a:lnTo>
                    <a:lnTo>
                      <a:pt x="266" y="159"/>
                    </a:lnTo>
                    <a:lnTo>
                      <a:pt x="273" y="159"/>
                    </a:lnTo>
                    <a:lnTo>
                      <a:pt x="273" y="170"/>
                    </a:lnTo>
                    <a:lnTo>
                      <a:pt x="285" y="170"/>
                    </a:lnTo>
                    <a:lnTo>
                      <a:pt x="285" y="208"/>
                    </a:lnTo>
                    <a:lnTo>
                      <a:pt x="289" y="208"/>
                    </a:lnTo>
                    <a:lnTo>
                      <a:pt x="289" y="220"/>
                    </a:lnTo>
                    <a:lnTo>
                      <a:pt x="294" y="220"/>
                    </a:lnTo>
                    <a:lnTo>
                      <a:pt x="294" y="237"/>
                    </a:lnTo>
                    <a:lnTo>
                      <a:pt x="311" y="237"/>
                    </a:lnTo>
                    <a:lnTo>
                      <a:pt x="311" y="270"/>
                    </a:lnTo>
                    <a:lnTo>
                      <a:pt x="315" y="270"/>
                    </a:lnTo>
                    <a:lnTo>
                      <a:pt x="315" y="327"/>
                    </a:lnTo>
                    <a:lnTo>
                      <a:pt x="322" y="327"/>
                    </a:lnTo>
                    <a:lnTo>
                      <a:pt x="322" y="339"/>
                    </a:lnTo>
                    <a:lnTo>
                      <a:pt x="334" y="339"/>
                    </a:lnTo>
                    <a:lnTo>
                      <a:pt x="334" y="348"/>
                    </a:lnTo>
                    <a:lnTo>
                      <a:pt x="339" y="348"/>
                    </a:lnTo>
                    <a:lnTo>
                      <a:pt x="339" y="372"/>
                    </a:lnTo>
                    <a:lnTo>
                      <a:pt x="344" y="372"/>
                    </a:lnTo>
                    <a:lnTo>
                      <a:pt x="344" y="377"/>
                    </a:lnTo>
                    <a:lnTo>
                      <a:pt x="351" y="377"/>
                    </a:lnTo>
                    <a:lnTo>
                      <a:pt x="351" y="382"/>
                    </a:lnTo>
                    <a:lnTo>
                      <a:pt x="356" y="382"/>
                    </a:lnTo>
                    <a:lnTo>
                      <a:pt x="356" y="398"/>
                    </a:lnTo>
                    <a:lnTo>
                      <a:pt x="363" y="398"/>
                    </a:lnTo>
                    <a:lnTo>
                      <a:pt x="363" y="410"/>
                    </a:lnTo>
                    <a:lnTo>
                      <a:pt x="384" y="410"/>
                    </a:lnTo>
                    <a:lnTo>
                      <a:pt x="384" y="431"/>
                    </a:lnTo>
                    <a:lnTo>
                      <a:pt x="389" y="431"/>
                    </a:lnTo>
                    <a:lnTo>
                      <a:pt x="389" y="438"/>
                    </a:lnTo>
                    <a:lnTo>
                      <a:pt x="396" y="438"/>
                    </a:lnTo>
                    <a:lnTo>
                      <a:pt x="396" y="448"/>
                    </a:lnTo>
                    <a:lnTo>
                      <a:pt x="401" y="448"/>
                    </a:lnTo>
                    <a:lnTo>
                      <a:pt x="401" y="455"/>
                    </a:lnTo>
                    <a:lnTo>
                      <a:pt x="405" y="455"/>
                    </a:lnTo>
                    <a:lnTo>
                      <a:pt x="405" y="460"/>
                    </a:lnTo>
                    <a:lnTo>
                      <a:pt x="417" y="460"/>
                    </a:lnTo>
                    <a:lnTo>
                      <a:pt x="417" y="472"/>
                    </a:lnTo>
                    <a:lnTo>
                      <a:pt x="422" y="472"/>
                    </a:lnTo>
                    <a:lnTo>
                      <a:pt x="422" y="493"/>
                    </a:lnTo>
                    <a:lnTo>
                      <a:pt x="434" y="493"/>
                    </a:lnTo>
                    <a:lnTo>
                      <a:pt x="434" y="510"/>
                    </a:lnTo>
                    <a:lnTo>
                      <a:pt x="441" y="510"/>
                    </a:lnTo>
                    <a:lnTo>
                      <a:pt x="441" y="521"/>
                    </a:lnTo>
                    <a:lnTo>
                      <a:pt x="446" y="521"/>
                    </a:lnTo>
                    <a:lnTo>
                      <a:pt x="446" y="529"/>
                    </a:lnTo>
                    <a:lnTo>
                      <a:pt x="455" y="529"/>
                    </a:lnTo>
                    <a:lnTo>
                      <a:pt x="455" y="533"/>
                    </a:lnTo>
                    <a:lnTo>
                      <a:pt x="462" y="533"/>
                    </a:lnTo>
                    <a:lnTo>
                      <a:pt x="462" y="571"/>
                    </a:lnTo>
                    <a:lnTo>
                      <a:pt x="472" y="571"/>
                    </a:lnTo>
                    <a:lnTo>
                      <a:pt x="472" y="578"/>
                    </a:lnTo>
                    <a:lnTo>
                      <a:pt x="479" y="578"/>
                    </a:lnTo>
                    <a:lnTo>
                      <a:pt x="479" y="583"/>
                    </a:lnTo>
                    <a:lnTo>
                      <a:pt x="484" y="583"/>
                    </a:lnTo>
                    <a:lnTo>
                      <a:pt x="484" y="593"/>
                    </a:lnTo>
                    <a:lnTo>
                      <a:pt x="491" y="593"/>
                    </a:lnTo>
                    <a:lnTo>
                      <a:pt x="491" y="616"/>
                    </a:lnTo>
                    <a:lnTo>
                      <a:pt x="500" y="616"/>
                    </a:lnTo>
                    <a:lnTo>
                      <a:pt x="500" y="623"/>
                    </a:lnTo>
                    <a:lnTo>
                      <a:pt x="507" y="623"/>
                    </a:lnTo>
                    <a:lnTo>
                      <a:pt x="507" y="638"/>
                    </a:lnTo>
                    <a:lnTo>
                      <a:pt x="512" y="638"/>
                    </a:lnTo>
                    <a:lnTo>
                      <a:pt x="512" y="649"/>
                    </a:lnTo>
                    <a:lnTo>
                      <a:pt x="517" y="649"/>
                    </a:lnTo>
                    <a:lnTo>
                      <a:pt x="517" y="657"/>
                    </a:lnTo>
                    <a:lnTo>
                      <a:pt x="524" y="657"/>
                    </a:lnTo>
                    <a:lnTo>
                      <a:pt x="524" y="666"/>
                    </a:lnTo>
                    <a:lnTo>
                      <a:pt x="529" y="666"/>
                    </a:lnTo>
                    <a:lnTo>
                      <a:pt x="529" y="678"/>
                    </a:lnTo>
                    <a:lnTo>
                      <a:pt x="534" y="678"/>
                    </a:lnTo>
                    <a:lnTo>
                      <a:pt x="534" y="690"/>
                    </a:lnTo>
                    <a:lnTo>
                      <a:pt x="545" y="690"/>
                    </a:lnTo>
                    <a:lnTo>
                      <a:pt x="545" y="697"/>
                    </a:lnTo>
                    <a:lnTo>
                      <a:pt x="550" y="697"/>
                    </a:lnTo>
                    <a:lnTo>
                      <a:pt x="550" y="716"/>
                    </a:lnTo>
                    <a:lnTo>
                      <a:pt x="564" y="716"/>
                    </a:lnTo>
                    <a:lnTo>
                      <a:pt x="564" y="728"/>
                    </a:lnTo>
                    <a:lnTo>
                      <a:pt x="567" y="728"/>
                    </a:lnTo>
                    <a:lnTo>
                      <a:pt x="567" y="737"/>
                    </a:lnTo>
                    <a:lnTo>
                      <a:pt x="579" y="737"/>
                    </a:lnTo>
                    <a:lnTo>
                      <a:pt x="579" y="749"/>
                    </a:lnTo>
                    <a:lnTo>
                      <a:pt x="586" y="749"/>
                    </a:lnTo>
                    <a:lnTo>
                      <a:pt x="586" y="778"/>
                    </a:lnTo>
                    <a:lnTo>
                      <a:pt x="590" y="778"/>
                    </a:lnTo>
                    <a:lnTo>
                      <a:pt x="590" y="789"/>
                    </a:lnTo>
                    <a:lnTo>
                      <a:pt x="595" y="789"/>
                    </a:lnTo>
                    <a:lnTo>
                      <a:pt x="595" y="794"/>
                    </a:lnTo>
                    <a:lnTo>
                      <a:pt x="602" y="794"/>
                    </a:lnTo>
                    <a:lnTo>
                      <a:pt x="602" y="806"/>
                    </a:lnTo>
                    <a:lnTo>
                      <a:pt x="607" y="806"/>
                    </a:lnTo>
                    <a:lnTo>
                      <a:pt x="607" y="818"/>
                    </a:lnTo>
                    <a:lnTo>
                      <a:pt x="624" y="818"/>
                    </a:lnTo>
                    <a:lnTo>
                      <a:pt x="624" y="827"/>
                    </a:lnTo>
                    <a:lnTo>
                      <a:pt x="628" y="827"/>
                    </a:lnTo>
                    <a:lnTo>
                      <a:pt x="628" y="868"/>
                    </a:lnTo>
                    <a:lnTo>
                      <a:pt x="685" y="868"/>
                    </a:lnTo>
                    <a:lnTo>
                      <a:pt x="685" y="880"/>
                    </a:lnTo>
                    <a:lnTo>
                      <a:pt x="690" y="880"/>
                    </a:lnTo>
                    <a:lnTo>
                      <a:pt x="690" y="906"/>
                    </a:lnTo>
                    <a:lnTo>
                      <a:pt x="702" y="906"/>
                    </a:lnTo>
                    <a:lnTo>
                      <a:pt x="702" y="917"/>
                    </a:lnTo>
                    <a:lnTo>
                      <a:pt x="707" y="917"/>
                    </a:lnTo>
                    <a:lnTo>
                      <a:pt x="707" y="925"/>
                    </a:lnTo>
                    <a:lnTo>
                      <a:pt x="714" y="925"/>
                    </a:lnTo>
                    <a:lnTo>
                      <a:pt x="714" y="929"/>
                    </a:lnTo>
                    <a:lnTo>
                      <a:pt x="723" y="929"/>
                    </a:lnTo>
                    <a:lnTo>
                      <a:pt x="723" y="974"/>
                    </a:lnTo>
                    <a:lnTo>
                      <a:pt x="730" y="974"/>
                    </a:lnTo>
                    <a:lnTo>
                      <a:pt x="730" y="979"/>
                    </a:lnTo>
                    <a:lnTo>
                      <a:pt x="735" y="979"/>
                    </a:lnTo>
                    <a:lnTo>
                      <a:pt x="735" y="989"/>
                    </a:lnTo>
                    <a:lnTo>
                      <a:pt x="740" y="989"/>
                    </a:lnTo>
                    <a:lnTo>
                      <a:pt x="740" y="1036"/>
                    </a:lnTo>
                    <a:lnTo>
                      <a:pt x="752" y="1036"/>
                    </a:lnTo>
                    <a:lnTo>
                      <a:pt x="752" y="1046"/>
                    </a:lnTo>
                    <a:lnTo>
                      <a:pt x="768" y="1046"/>
                    </a:lnTo>
                    <a:lnTo>
                      <a:pt x="768" y="1062"/>
                    </a:lnTo>
                    <a:lnTo>
                      <a:pt x="773" y="1062"/>
                    </a:lnTo>
                    <a:lnTo>
                      <a:pt x="773" y="1074"/>
                    </a:lnTo>
                    <a:lnTo>
                      <a:pt x="780" y="1074"/>
                    </a:lnTo>
                    <a:lnTo>
                      <a:pt x="780" y="1083"/>
                    </a:lnTo>
                    <a:lnTo>
                      <a:pt x="785" y="1083"/>
                    </a:lnTo>
                    <a:lnTo>
                      <a:pt x="785" y="1091"/>
                    </a:lnTo>
                    <a:lnTo>
                      <a:pt x="790" y="1091"/>
                    </a:lnTo>
                    <a:lnTo>
                      <a:pt x="790" y="1098"/>
                    </a:lnTo>
                    <a:lnTo>
                      <a:pt x="802" y="1098"/>
                    </a:lnTo>
                    <a:lnTo>
                      <a:pt x="802" y="1124"/>
                    </a:lnTo>
                    <a:lnTo>
                      <a:pt x="806" y="1124"/>
                    </a:lnTo>
                    <a:lnTo>
                      <a:pt x="806" y="1129"/>
                    </a:lnTo>
                    <a:lnTo>
                      <a:pt x="813" y="1129"/>
                    </a:lnTo>
                    <a:lnTo>
                      <a:pt x="813" y="1136"/>
                    </a:lnTo>
                    <a:lnTo>
                      <a:pt x="842" y="1136"/>
                    </a:lnTo>
                    <a:lnTo>
                      <a:pt x="842" y="1145"/>
                    </a:lnTo>
                    <a:lnTo>
                      <a:pt x="858" y="1145"/>
                    </a:lnTo>
                    <a:lnTo>
                      <a:pt x="858" y="1150"/>
                    </a:lnTo>
                    <a:lnTo>
                      <a:pt x="866" y="1150"/>
                    </a:lnTo>
                    <a:lnTo>
                      <a:pt x="866" y="1164"/>
                    </a:lnTo>
                    <a:lnTo>
                      <a:pt x="870" y="1164"/>
                    </a:lnTo>
                    <a:lnTo>
                      <a:pt x="870" y="1169"/>
                    </a:lnTo>
                    <a:lnTo>
                      <a:pt x="875" y="1169"/>
                    </a:lnTo>
                    <a:lnTo>
                      <a:pt x="875" y="1176"/>
                    </a:lnTo>
                    <a:lnTo>
                      <a:pt x="896" y="1176"/>
                    </a:lnTo>
                    <a:lnTo>
                      <a:pt x="896" y="1181"/>
                    </a:lnTo>
                    <a:lnTo>
                      <a:pt x="906" y="1181"/>
                    </a:lnTo>
                    <a:lnTo>
                      <a:pt x="906" y="1200"/>
                    </a:lnTo>
                    <a:lnTo>
                      <a:pt x="913" y="1200"/>
                    </a:lnTo>
                    <a:lnTo>
                      <a:pt x="913" y="1207"/>
                    </a:lnTo>
                    <a:lnTo>
                      <a:pt x="934" y="1207"/>
                    </a:lnTo>
                    <a:lnTo>
                      <a:pt x="934" y="1214"/>
                    </a:lnTo>
                    <a:lnTo>
                      <a:pt x="941" y="1214"/>
                    </a:lnTo>
                    <a:lnTo>
                      <a:pt x="941" y="1235"/>
                    </a:lnTo>
                    <a:lnTo>
                      <a:pt x="979" y="1235"/>
                    </a:lnTo>
                    <a:lnTo>
                      <a:pt x="979" y="1252"/>
                    </a:lnTo>
                    <a:lnTo>
                      <a:pt x="986" y="1252"/>
                    </a:lnTo>
                    <a:lnTo>
                      <a:pt x="986" y="1259"/>
                    </a:lnTo>
                    <a:lnTo>
                      <a:pt x="991" y="1259"/>
                    </a:lnTo>
                    <a:lnTo>
                      <a:pt x="991" y="1266"/>
                    </a:lnTo>
                    <a:lnTo>
                      <a:pt x="998" y="1266"/>
                    </a:lnTo>
                    <a:lnTo>
                      <a:pt x="998" y="1268"/>
                    </a:lnTo>
                    <a:lnTo>
                      <a:pt x="1003" y="1268"/>
                    </a:lnTo>
                    <a:lnTo>
                      <a:pt x="1003" y="1276"/>
                    </a:lnTo>
                    <a:lnTo>
                      <a:pt x="1008" y="1276"/>
                    </a:lnTo>
                    <a:lnTo>
                      <a:pt x="1008" y="1285"/>
                    </a:lnTo>
                    <a:lnTo>
                      <a:pt x="1010" y="1285"/>
                    </a:lnTo>
                    <a:lnTo>
                      <a:pt x="1010" y="1306"/>
                    </a:lnTo>
                    <a:lnTo>
                      <a:pt x="1020" y="1306"/>
                    </a:lnTo>
                    <a:lnTo>
                      <a:pt x="1020" y="1314"/>
                    </a:lnTo>
                    <a:lnTo>
                      <a:pt x="1024" y="1314"/>
                    </a:lnTo>
                    <a:lnTo>
                      <a:pt x="1024" y="1321"/>
                    </a:lnTo>
                    <a:lnTo>
                      <a:pt x="1036" y="1321"/>
                    </a:lnTo>
                    <a:lnTo>
                      <a:pt x="1036" y="1325"/>
                    </a:lnTo>
                    <a:lnTo>
                      <a:pt x="1041" y="1325"/>
                    </a:lnTo>
                    <a:lnTo>
                      <a:pt x="1041" y="1332"/>
                    </a:lnTo>
                    <a:lnTo>
                      <a:pt x="1048" y="1332"/>
                    </a:lnTo>
                    <a:lnTo>
                      <a:pt x="1048" y="1335"/>
                    </a:lnTo>
                    <a:lnTo>
                      <a:pt x="1119" y="1335"/>
                    </a:lnTo>
                    <a:lnTo>
                      <a:pt x="1119" y="1354"/>
                    </a:lnTo>
                    <a:lnTo>
                      <a:pt x="1126" y="1354"/>
                    </a:lnTo>
                    <a:lnTo>
                      <a:pt x="1126" y="1359"/>
                    </a:lnTo>
                    <a:lnTo>
                      <a:pt x="1136" y="1359"/>
                    </a:lnTo>
                    <a:lnTo>
                      <a:pt x="1136" y="1368"/>
                    </a:lnTo>
                    <a:lnTo>
                      <a:pt x="1143" y="1368"/>
                    </a:lnTo>
                    <a:lnTo>
                      <a:pt x="1143" y="1380"/>
                    </a:lnTo>
                    <a:lnTo>
                      <a:pt x="1148" y="1380"/>
                    </a:lnTo>
                    <a:lnTo>
                      <a:pt x="1148" y="1387"/>
                    </a:lnTo>
                    <a:lnTo>
                      <a:pt x="1157" y="1387"/>
                    </a:lnTo>
                    <a:lnTo>
                      <a:pt x="1157" y="1392"/>
                    </a:lnTo>
                    <a:lnTo>
                      <a:pt x="1169" y="1392"/>
                    </a:lnTo>
                    <a:lnTo>
                      <a:pt x="1169" y="1408"/>
                    </a:lnTo>
                    <a:lnTo>
                      <a:pt x="1176" y="1408"/>
                    </a:lnTo>
                    <a:lnTo>
                      <a:pt x="1176" y="1413"/>
                    </a:lnTo>
                    <a:lnTo>
                      <a:pt x="1181" y="1413"/>
                    </a:lnTo>
                    <a:lnTo>
                      <a:pt x="1181" y="1430"/>
                    </a:lnTo>
                    <a:lnTo>
                      <a:pt x="1207" y="1430"/>
                    </a:lnTo>
                    <a:lnTo>
                      <a:pt x="1207" y="1444"/>
                    </a:lnTo>
                    <a:lnTo>
                      <a:pt x="1214" y="1444"/>
                    </a:lnTo>
                    <a:lnTo>
                      <a:pt x="1214" y="1458"/>
                    </a:lnTo>
                    <a:lnTo>
                      <a:pt x="1226" y="1458"/>
                    </a:lnTo>
                    <a:lnTo>
                      <a:pt x="1226" y="1475"/>
                    </a:lnTo>
                    <a:lnTo>
                      <a:pt x="1236" y="1475"/>
                    </a:lnTo>
                    <a:lnTo>
                      <a:pt x="1236" y="1482"/>
                    </a:lnTo>
                    <a:lnTo>
                      <a:pt x="1250" y="1482"/>
                    </a:lnTo>
                    <a:lnTo>
                      <a:pt x="1250" y="1487"/>
                    </a:lnTo>
                    <a:lnTo>
                      <a:pt x="1254" y="1487"/>
                    </a:lnTo>
                    <a:lnTo>
                      <a:pt x="1254" y="1491"/>
                    </a:lnTo>
                    <a:lnTo>
                      <a:pt x="1259" y="1491"/>
                    </a:lnTo>
                    <a:lnTo>
                      <a:pt x="1259" y="1498"/>
                    </a:lnTo>
                    <a:lnTo>
                      <a:pt x="1273" y="1498"/>
                    </a:lnTo>
                    <a:lnTo>
                      <a:pt x="1273" y="1503"/>
                    </a:lnTo>
                    <a:lnTo>
                      <a:pt x="1281" y="1503"/>
                    </a:lnTo>
                    <a:lnTo>
                      <a:pt x="1281" y="1527"/>
                    </a:lnTo>
                    <a:lnTo>
                      <a:pt x="1288" y="1527"/>
                    </a:lnTo>
                    <a:lnTo>
                      <a:pt x="1288" y="1546"/>
                    </a:lnTo>
                    <a:lnTo>
                      <a:pt x="1295" y="1546"/>
                    </a:lnTo>
                    <a:lnTo>
                      <a:pt x="1295" y="1553"/>
                    </a:lnTo>
                    <a:lnTo>
                      <a:pt x="1703" y="1553"/>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Freeform 21"/>
              <p:cNvSpPr>
                <a:spLocks/>
              </p:cNvSpPr>
              <p:nvPr/>
            </p:nvSpPr>
            <p:spPr bwMode="auto">
              <a:xfrm>
                <a:off x="801242" y="1811246"/>
                <a:ext cx="2649538" cy="2390775"/>
              </a:xfrm>
              <a:custGeom>
                <a:avLst/>
                <a:gdLst>
                  <a:gd name="T0" fmla="*/ 85 w 1669"/>
                  <a:gd name="T1" fmla="*/ 12 h 1506"/>
                  <a:gd name="T2" fmla="*/ 111 w 1669"/>
                  <a:gd name="T3" fmla="*/ 26 h 1506"/>
                  <a:gd name="T4" fmla="*/ 123 w 1669"/>
                  <a:gd name="T5" fmla="*/ 59 h 1506"/>
                  <a:gd name="T6" fmla="*/ 135 w 1669"/>
                  <a:gd name="T7" fmla="*/ 106 h 1506"/>
                  <a:gd name="T8" fmla="*/ 168 w 1669"/>
                  <a:gd name="T9" fmla="*/ 121 h 1506"/>
                  <a:gd name="T10" fmla="*/ 190 w 1669"/>
                  <a:gd name="T11" fmla="*/ 149 h 1506"/>
                  <a:gd name="T12" fmla="*/ 201 w 1669"/>
                  <a:gd name="T13" fmla="*/ 170 h 1506"/>
                  <a:gd name="T14" fmla="*/ 223 w 1669"/>
                  <a:gd name="T15" fmla="*/ 204 h 1506"/>
                  <a:gd name="T16" fmla="*/ 237 w 1669"/>
                  <a:gd name="T17" fmla="*/ 220 h 1506"/>
                  <a:gd name="T18" fmla="*/ 251 w 1669"/>
                  <a:gd name="T19" fmla="*/ 268 h 1506"/>
                  <a:gd name="T20" fmla="*/ 270 w 1669"/>
                  <a:gd name="T21" fmla="*/ 339 h 1506"/>
                  <a:gd name="T22" fmla="*/ 292 w 1669"/>
                  <a:gd name="T23" fmla="*/ 353 h 1506"/>
                  <a:gd name="T24" fmla="*/ 311 w 1669"/>
                  <a:gd name="T25" fmla="*/ 382 h 1506"/>
                  <a:gd name="T26" fmla="*/ 327 w 1669"/>
                  <a:gd name="T27" fmla="*/ 410 h 1506"/>
                  <a:gd name="T28" fmla="*/ 341 w 1669"/>
                  <a:gd name="T29" fmla="*/ 460 h 1506"/>
                  <a:gd name="T30" fmla="*/ 363 w 1669"/>
                  <a:gd name="T31" fmla="*/ 529 h 1506"/>
                  <a:gd name="T32" fmla="*/ 382 w 1669"/>
                  <a:gd name="T33" fmla="*/ 550 h 1506"/>
                  <a:gd name="T34" fmla="*/ 396 w 1669"/>
                  <a:gd name="T35" fmla="*/ 576 h 1506"/>
                  <a:gd name="T36" fmla="*/ 420 w 1669"/>
                  <a:gd name="T37" fmla="*/ 583 h 1506"/>
                  <a:gd name="T38" fmla="*/ 436 w 1669"/>
                  <a:gd name="T39" fmla="*/ 600 h 1506"/>
                  <a:gd name="T40" fmla="*/ 448 w 1669"/>
                  <a:gd name="T41" fmla="*/ 638 h 1506"/>
                  <a:gd name="T42" fmla="*/ 474 w 1669"/>
                  <a:gd name="T43" fmla="*/ 728 h 1506"/>
                  <a:gd name="T44" fmla="*/ 495 w 1669"/>
                  <a:gd name="T45" fmla="*/ 747 h 1506"/>
                  <a:gd name="T46" fmla="*/ 514 w 1669"/>
                  <a:gd name="T47" fmla="*/ 766 h 1506"/>
                  <a:gd name="T48" fmla="*/ 526 w 1669"/>
                  <a:gd name="T49" fmla="*/ 806 h 1506"/>
                  <a:gd name="T50" fmla="*/ 533 w 1669"/>
                  <a:gd name="T51" fmla="*/ 846 h 1506"/>
                  <a:gd name="T52" fmla="*/ 548 w 1669"/>
                  <a:gd name="T53" fmla="*/ 863 h 1506"/>
                  <a:gd name="T54" fmla="*/ 560 w 1669"/>
                  <a:gd name="T55" fmla="*/ 884 h 1506"/>
                  <a:gd name="T56" fmla="*/ 574 w 1669"/>
                  <a:gd name="T57" fmla="*/ 898 h 1506"/>
                  <a:gd name="T58" fmla="*/ 586 w 1669"/>
                  <a:gd name="T59" fmla="*/ 929 h 1506"/>
                  <a:gd name="T60" fmla="*/ 600 w 1669"/>
                  <a:gd name="T61" fmla="*/ 967 h 1506"/>
                  <a:gd name="T62" fmla="*/ 619 w 1669"/>
                  <a:gd name="T63" fmla="*/ 986 h 1506"/>
                  <a:gd name="T64" fmla="*/ 638 w 1669"/>
                  <a:gd name="T65" fmla="*/ 1015 h 1506"/>
                  <a:gd name="T66" fmla="*/ 657 w 1669"/>
                  <a:gd name="T67" fmla="*/ 1029 h 1506"/>
                  <a:gd name="T68" fmla="*/ 676 w 1669"/>
                  <a:gd name="T69" fmla="*/ 1050 h 1506"/>
                  <a:gd name="T70" fmla="*/ 692 w 1669"/>
                  <a:gd name="T71" fmla="*/ 1065 h 1506"/>
                  <a:gd name="T72" fmla="*/ 709 w 1669"/>
                  <a:gd name="T73" fmla="*/ 1081 h 1506"/>
                  <a:gd name="T74" fmla="*/ 721 w 1669"/>
                  <a:gd name="T75" fmla="*/ 1102 h 1506"/>
                  <a:gd name="T76" fmla="*/ 768 w 1669"/>
                  <a:gd name="T77" fmla="*/ 1140 h 1506"/>
                  <a:gd name="T78" fmla="*/ 787 w 1669"/>
                  <a:gd name="T79" fmla="*/ 1176 h 1506"/>
                  <a:gd name="T80" fmla="*/ 801 w 1669"/>
                  <a:gd name="T81" fmla="*/ 1193 h 1506"/>
                  <a:gd name="T82" fmla="*/ 816 w 1669"/>
                  <a:gd name="T83" fmla="*/ 1212 h 1506"/>
                  <a:gd name="T84" fmla="*/ 830 w 1669"/>
                  <a:gd name="T85" fmla="*/ 1245 h 1506"/>
                  <a:gd name="T86" fmla="*/ 849 w 1669"/>
                  <a:gd name="T87" fmla="*/ 1266 h 1506"/>
                  <a:gd name="T88" fmla="*/ 863 w 1669"/>
                  <a:gd name="T89" fmla="*/ 1280 h 1506"/>
                  <a:gd name="T90" fmla="*/ 901 w 1669"/>
                  <a:gd name="T91" fmla="*/ 1306 h 1506"/>
                  <a:gd name="T92" fmla="*/ 920 w 1669"/>
                  <a:gd name="T93" fmla="*/ 1335 h 1506"/>
                  <a:gd name="T94" fmla="*/ 1010 w 1669"/>
                  <a:gd name="T95" fmla="*/ 1368 h 1506"/>
                  <a:gd name="T96" fmla="*/ 1084 w 1669"/>
                  <a:gd name="T97" fmla="*/ 1394 h 1506"/>
                  <a:gd name="T98" fmla="*/ 1145 w 1669"/>
                  <a:gd name="T99" fmla="*/ 1423 h 1506"/>
                  <a:gd name="T100" fmla="*/ 1250 w 1669"/>
                  <a:gd name="T101" fmla="*/ 1446 h 1506"/>
                  <a:gd name="T102" fmla="*/ 1299 w 1669"/>
                  <a:gd name="T103" fmla="*/ 1465 h 1506"/>
                  <a:gd name="T104" fmla="*/ 1669 w 1669"/>
                  <a:gd name="T105" fmla="*/ 1506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9" h="1506">
                    <a:moveTo>
                      <a:pt x="0" y="0"/>
                    </a:moveTo>
                    <a:lnTo>
                      <a:pt x="62" y="0"/>
                    </a:lnTo>
                    <a:lnTo>
                      <a:pt x="62" y="12"/>
                    </a:lnTo>
                    <a:lnTo>
                      <a:pt x="85" y="12"/>
                    </a:lnTo>
                    <a:lnTo>
                      <a:pt x="85" y="19"/>
                    </a:lnTo>
                    <a:lnTo>
                      <a:pt x="104" y="19"/>
                    </a:lnTo>
                    <a:lnTo>
                      <a:pt x="104" y="26"/>
                    </a:lnTo>
                    <a:lnTo>
                      <a:pt x="111" y="26"/>
                    </a:lnTo>
                    <a:lnTo>
                      <a:pt x="111" y="40"/>
                    </a:lnTo>
                    <a:lnTo>
                      <a:pt x="121" y="40"/>
                    </a:lnTo>
                    <a:lnTo>
                      <a:pt x="121" y="59"/>
                    </a:lnTo>
                    <a:lnTo>
                      <a:pt x="123" y="59"/>
                    </a:lnTo>
                    <a:lnTo>
                      <a:pt x="123" y="90"/>
                    </a:lnTo>
                    <a:lnTo>
                      <a:pt x="128" y="90"/>
                    </a:lnTo>
                    <a:lnTo>
                      <a:pt x="128" y="106"/>
                    </a:lnTo>
                    <a:lnTo>
                      <a:pt x="135" y="106"/>
                    </a:lnTo>
                    <a:lnTo>
                      <a:pt x="135" y="114"/>
                    </a:lnTo>
                    <a:lnTo>
                      <a:pt x="149" y="114"/>
                    </a:lnTo>
                    <a:lnTo>
                      <a:pt x="149" y="121"/>
                    </a:lnTo>
                    <a:lnTo>
                      <a:pt x="168" y="121"/>
                    </a:lnTo>
                    <a:lnTo>
                      <a:pt x="168" y="125"/>
                    </a:lnTo>
                    <a:lnTo>
                      <a:pt x="180" y="125"/>
                    </a:lnTo>
                    <a:lnTo>
                      <a:pt x="180" y="149"/>
                    </a:lnTo>
                    <a:lnTo>
                      <a:pt x="190" y="149"/>
                    </a:lnTo>
                    <a:lnTo>
                      <a:pt x="190" y="159"/>
                    </a:lnTo>
                    <a:lnTo>
                      <a:pt x="199" y="159"/>
                    </a:lnTo>
                    <a:lnTo>
                      <a:pt x="201" y="159"/>
                    </a:lnTo>
                    <a:lnTo>
                      <a:pt x="201" y="170"/>
                    </a:lnTo>
                    <a:lnTo>
                      <a:pt x="211" y="170"/>
                    </a:lnTo>
                    <a:lnTo>
                      <a:pt x="211" y="187"/>
                    </a:lnTo>
                    <a:lnTo>
                      <a:pt x="223" y="187"/>
                    </a:lnTo>
                    <a:lnTo>
                      <a:pt x="223" y="204"/>
                    </a:lnTo>
                    <a:lnTo>
                      <a:pt x="230" y="204"/>
                    </a:lnTo>
                    <a:lnTo>
                      <a:pt x="230" y="211"/>
                    </a:lnTo>
                    <a:lnTo>
                      <a:pt x="237" y="211"/>
                    </a:lnTo>
                    <a:lnTo>
                      <a:pt x="237" y="220"/>
                    </a:lnTo>
                    <a:lnTo>
                      <a:pt x="242" y="220"/>
                    </a:lnTo>
                    <a:lnTo>
                      <a:pt x="242" y="253"/>
                    </a:lnTo>
                    <a:lnTo>
                      <a:pt x="251" y="253"/>
                    </a:lnTo>
                    <a:lnTo>
                      <a:pt x="251" y="268"/>
                    </a:lnTo>
                    <a:lnTo>
                      <a:pt x="263" y="268"/>
                    </a:lnTo>
                    <a:lnTo>
                      <a:pt x="263" y="306"/>
                    </a:lnTo>
                    <a:lnTo>
                      <a:pt x="270" y="306"/>
                    </a:lnTo>
                    <a:lnTo>
                      <a:pt x="270" y="339"/>
                    </a:lnTo>
                    <a:lnTo>
                      <a:pt x="287" y="339"/>
                    </a:lnTo>
                    <a:lnTo>
                      <a:pt x="287" y="344"/>
                    </a:lnTo>
                    <a:lnTo>
                      <a:pt x="292" y="344"/>
                    </a:lnTo>
                    <a:lnTo>
                      <a:pt x="292" y="353"/>
                    </a:lnTo>
                    <a:lnTo>
                      <a:pt x="301" y="353"/>
                    </a:lnTo>
                    <a:lnTo>
                      <a:pt x="301" y="360"/>
                    </a:lnTo>
                    <a:lnTo>
                      <a:pt x="311" y="360"/>
                    </a:lnTo>
                    <a:lnTo>
                      <a:pt x="311" y="382"/>
                    </a:lnTo>
                    <a:lnTo>
                      <a:pt x="320" y="382"/>
                    </a:lnTo>
                    <a:lnTo>
                      <a:pt x="320" y="398"/>
                    </a:lnTo>
                    <a:lnTo>
                      <a:pt x="327" y="398"/>
                    </a:lnTo>
                    <a:lnTo>
                      <a:pt x="327" y="410"/>
                    </a:lnTo>
                    <a:lnTo>
                      <a:pt x="334" y="410"/>
                    </a:lnTo>
                    <a:lnTo>
                      <a:pt x="334" y="419"/>
                    </a:lnTo>
                    <a:lnTo>
                      <a:pt x="341" y="419"/>
                    </a:lnTo>
                    <a:lnTo>
                      <a:pt x="341" y="460"/>
                    </a:lnTo>
                    <a:lnTo>
                      <a:pt x="353" y="460"/>
                    </a:lnTo>
                    <a:lnTo>
                      <a:pt x="353" y="488"/>
                    </a:lnTo>
                    <a:lnTo>
                      <a:pt x="363" y="488"/>
                    </a:lnTo>
                    <a:lnTo>
                      <a:pt x="363" y="529"/>
                    </a:lnTo>
                    <a:lnTo>
                      <a:pt x="375" y="529"/>
                    </a:lnTo>
                    <a:lnTo>
                      <a:pt x="375" y="543"/>
                    </a:lnTo>
                    <a:lnTo>
                      <a:pt x="382" y="543"/>
                    </a:lnTo>
                    <a:lnTo>
                      <a:pt x="382" y="550"/>
                    </a:lnTo>
                    <a:lnTo>
                      <a:pt x="389" y="550"/>
                    </a:lnTo>
                    <a:lnTo>
                      <a:pt x="389" y="566"/>
                    </a:lnTo>
                    <a:lnTo>
                      <a:pt x="396" y="566"/>
                    </a:lnTo>
                    <a:lnTo>
                      <a:pt x="396" y="576"/>
                    </a:lnTo>
                    <a:lnTo>
                      <a:pt x="396" y="578"/>
                    </a:lnTo>
                    <a:lnTo>
                      <a:pt x="410" y="578"/>
                    </a:lnTo>
                    <a:lnTo>
                      <a:pt x="410" y="583"/>
                    </a:lnTo>
                    <a:lnTo>
                      <a:pt x="420" y="583"/>
                    </a:lnTo>
                    <a:lnTo>
                      <a:pt x="420" y="590"/>
                    </a:lnTo>
                    <a:lnTo>
                      <a:pt x="429" y="590"/>
                    </a:lnTo>
                    <a:lnTo>
                      <a:pt x="429" y="600"/>
                    </a:lnTo>
                    <a:lnTo>
                      <a:pt x="436" y="600"/>
                    </a:lnTo>
                    <a:lnTo>
                      <a:pt x="436" y="607"/>
                    </a:lnTo>
                    <a:lnTo>
                      <a:pt x="441" y="607"/>
                    </a:lnTo>
                    <a:lnTo>
                      <a:pt x="441" y="638"/>
                    </a:lnTo>
                    <a:lnTo>
                      <a:pt x="448" y="638"/>
                    </a:lnTo>
                    <a:lnTo>
                      <a:pt x="448" y="673"/>
                    </a:lnTo>
                    <a:lnTo>
                      <a:pt x="462" y="673"/>
                    </a:lnTo>
                    <a:lnTo>
                      <a:pt x="462" y="728"/>
                    </a:lnTo>
                    <a:lnTo>
                      <a:pt x="474" y="728"/>
                    </a:lnTo>
                    <a:lnTo>
                      <a:pt x="474" y="737"/>
                    </a:lnTo>
                    <a:lnTo>
                      <a:pt x="486" y="737"/>
                    </a:lnTo>
                    <a:lnTo>
                      <a:pt x="486" y="747"/>
                    </a:lnTo>
                    <a:lnTo>
                      <a:pt x="495" y="747"/>
                    </a:lnTo>
                    <a:lnTo>
                      <a:pt x="495" y="756"/>
                    </a:lnTo>
                    <a:lnTo>
                      <a:pt x="510" y="756"/>
                    </a:lnTo>
                    <a:lnTo>
                      <a:pt x="510" y="766"/>
                    </a:lnTo>
                    <a:lnTo>
                      <a:pt x="514" y="766"/>
                    </a:lnTo>
                    <a:lnTo>
                      <a:pt x="514" y="782"/>
                    </a:lnTo>
                    <a:lnTo>
                      <a:pt x="519" y="782"/>
                    </a:lnTo>
                    <a:lnTo>
                      <a:pt x="519" y="806"/>
                    </a:lnTo>
                    <a:lnTo>
                      <a:pt x="526" y="806"/>
                    </a:lnTo>
                    <a:lnTo>
                      <a:pt x="526" y="827"/>
                    </a:lnTo>
                    <a:lnTo>
                      <a:pt x="533" y="827"/>
                    </a:lnTo>
                    <a:lnTo>
                      <a:pt x="533" y="839"/>
                    </a:lnTo>
                    <a:lnTo>
                      <a:pt x="533" y="846"/>
                    </a:lnTo>
                    <a:lnTo>
                      <a:pt x="541" y="846"/>
                    </a:lnTo>
                    <a:lnTo>
                      <a:pt x="541" y="851"/>
                    </a:lnTo>
                    <a:lnTo>
                      <a:pt x="548" y="851"/>
                    </a:lnTo>
                    <a:lnTo>
                      <a:pt x="548" y="863"/>
                    </a:lnTo>
                    <a:lnTo>
                      <a:pt x="552" y="863"/>
                    </a:lnTo>
                    <a:lnTo>
                      <a:pt x="552" y="868"/>
                    </a:lnTo>
                    <a:lnTo>
                      <a:pt x="560" y="868"/>
                    </a:lnTo>
                    <a:lnTo>
                      <a:pt x="560" y="884"/>
                    </a:lnTo>
                    <a:lnTo>
                      <a:pt x="567" y="884"/>
                    </a:lnTo>
                    <a:lnTo>
                      <a:pt x="567" y="891"/>
                    </a:lnTo>
                    <a:lnTo>
                      <a:pt x="574" y="891"/>
                    </a:lnTo>
                    <a:lnTo>
                      <a:pt x="574" y="898"/>
                    </a:lnTo>
                    <a:lnTo>
                      <a:pt x="581" y="898"/>
                    </a:lnTo>
                    <a:lnTo>
                      <a:pt x="581" y="922"/>
                    </a:lnTo>
                    <a:lnTo>
                      <a:pt x="586" y="922"/>
                    </a:lnTo>
                    <a:lnTo>
                      <a:pt x="586" y="929"/>
                    </a:lnTo>
                    <a:lnTo>
                      <a:pt x="593" y="929"/>
                    </a:lnTo>
                    <a:lnTo>
                      <a:pt x="593" y="953"/>
                    </a:lnTo>
                    <a:lnTo>
                      <a:pt x="600" y="953"/>
                    </a:lnTo>
                    <a:lnTo>
                      <a:pt x="600" y="967"/>
                    </a:lnTo>
                    <a:lnTo>
                      <a:pt x="612" y="967"/>
                    </a:lnTo>
                    <a:lnTo>
                      <a:pt x="612" y="979"/>
                    </a:lnTo>
                    <a:lnTo>
                      <a:pt x="619" y="979"/>
                    </a:lnTo>
                    <a:lnTo>
                      <a:pt x="619" y="986"/>
                    </a:lnTo>
                    <a:lnTo>
                      <a:pt x="631" y="986"/>
                    </a:lnTo>
                    <a:lnTo>
                      <a:pt x="631" y="993"/>
                    </a:lnTo>
                    <a:lnTo>
                      <a:pt x="638" y="993"/>
                    </a:lnTo>
                    <a:lnTo>
                      <a:pt x="638" y="1015"/>
                    </a:lnTo>
                    <a:lnTo>
                      <a:pt x="654" y="1015"/>
                    </a:lnTo>
                    <a:lnTo>
                      <a:pt x="654" y="1024"/>
                    </a:lnTo>
                    <a:lnTo>
                      <a:pt x="657" y="1024"/>
                    </a:lnTo>
                    <a:lnTo>
                      <a:pt x="657" y="1029"/>
                    </a:lnTo>
                    <a:lnTo>
                      <a:pt x="671" y="1029"/>
                    </a:lnTo>
                    <a:lnTo>
                      <a:pt x="671" y="1043"/>
                    </a:lnTo>
                    <a:lnTo>
                      <a:pt x="676" y="1043"/>
                    </a:lnTo>
                    <a:lnTo>
                      <a:pt x="676" y="1050"/>
                    </a:lnTo>
                    <a:lnTo>
                      <a:pt x="683" y="1050"/>
                    </a:lnTo>
                    <a:lnTo>
                      <a:pt x="683" y="1057"/>
                    </a:lnTo>
                    <a:lnTo>
                      <a:pt x="692" y="1057"/>
                    </a:lnTo>
                    <a:lnTo>
                      <a:pt x="692" y="1065"/>
                    </a:lnTo>
                    <a:lnTo>
                      <a:pt x="704" y="1065"/>
                    </a:lnTo>
                    <a:lnTo>
                      <a:pt x="704" y="1074"/>
                    </a:lnTo>
                    <a:lnTo>
                      <a:pt x="709" y="1074"/>
                    </a:lnTo>
                    <a:lnTo>
                      <a:pt x="709" y="1081"/>
                    </a:lnTo>
                    <a:lnTo>
                      <a:pt x="718" y="1081"/>
                    </a:lnTo>
                    <a:lnTo>
                      <a:pt x="718" y="1088"/>
                    </a:lnTo>
                    <a:lnTo>
                      <a:pt x="721" y="1088"/>
                    </a:lnTo>
                    <a:lnTo>
                      <a:pt x="721" y="1102"/>
                    </a:lnTo>
                    <a:lnTo>
                      <a:pt x="749" y="1102"/>
                    </a:lnTo>
                    <a:lnTo>
                      <a:pt x="749" y="1114"/>
                    </a:lnTo>
                    <a:lnTo>
                      <a:pt x="768" y="1114"/>
                    </a:lnTo>
                    <a:lnTo>
                      <a:pt x="768" y="1140"/>
                    </a:lnTo>
                    <a:lnTo>
                      <a:pt x="780" y="1140"/>
                    </a:lnTo>
                    <a:lnTo>
                      <a:pt x="780" y="1164"/>
                    </a:lnTo>
                    <a:lnTo>
                      <a:pt x="787" y="1164"/>
                    </a:lnTo>
                    <a:lnTo>
                      <a:pt x="787" y="1176"/>
                    </a:lnTo>
                    <a:lnTo>
                      <a:pt x="794" y="1176"/>
                    </a:lnTo>
                    <a:lnTo>
                      <a:pt x="794" y="1183"/>
                    </a:lnTo>
                    <a:lnTo>
                      <a:pt x="801" y="1183"/>
                    </a:lnTo>
                    <a:lnTo>
                      <a:pt x="801" y="1193"/>
                    </a:lnTo>
                    <a:lnTo>
                      <a:pt x="809" y="1193"/>
                    </a:lnTo>
                    <a:lnTo>
                      <a:pt x="809" y="1202"/>
                    </a:lnTo>
                    <a:lnTo>
                      <a:pt x="816" y="1202"/>
                    </a:lnTo>
                    <a:lnTo>
                      <a:pt x="816" y="1212"/>
                    </a:lnTo>
                    <a:lnTo>
                      <a:pt x="820" y="1212"/>
                    </a:lnTo>
                    <a:lnTo>
                      <a:pt x="820" y="1235"/>
                    </a:lnTo>
                    <a:lnTo>
                      <a:pt x="830" y="1235"/>
                    </a:lnTo>
                    <a:lnTo>
                      <a:pt x="830" y="1245"/>
                    </a:lnTo>
                    <a:lnTo>
                      <a:pt x="844" y="1245"/>
                    </a:lnTo>
                    <a:lnTo>
                      <a:pt x="844" y="1252"/>
                    </a:lnTo>
                    <a:lnTo>
                      <a:pt x="849" y="1252"/>
                    </a:lnTo>
                    <a:lnTo>
                      <a:pt x="849" y="1266"/>
                    </a:lnTo>
                    <a:lnTo>
                      <a:pt x="858" y="1266"/>
                    </a:lnTo>
                    <a:lnTo>
                      <a:pt x="858" y="1266"/>
                    </a:lnTo>
                    <a:lnTo>
                      <a:pt x="858" y="1280"/>
                    </a:lnTo>
                    <a:lnTo>
                      <a:pt x="863" y="1280"/>
                    </a:lnTo>
                    <a:lnTo>
                      <a:pt x="863" y="1297"/>
                    </a:lnTo>
                    <a:lnTo>
                      <a:pt x="880" y="1297"/>
                    </a:lnTo>
                    <a:lnTo>
                      <a:pt x="880" y="1306"/>
                    </a:lnTo>
                    <a:lnTo>
                      <a:pt x="901" y="1306"/>
                    </a:lnTo>
                    <a:lnTo>
                      <a:pt x="901" y="1316"/>
                    </a:lnTo>
                    <a:lnTo>
                      <a:pt x="908" y="1316"/>
                    </a:lnTo>
                    <a:lnTo>
                      <a:pt x="908" y="1335"/>
                    </a:lnTo>
                    <a:lnTo>
                      <a:pt x="920" y="1335"/>
                    </a:lnTo>
                    <a:lnTo>
                      <a:pt x="920" y="1344"/>
                    </a:lnTo>
                    <a:lnTo>
                      <a:pt x="929" y="1344"/>
                    </a:lnTo>
                    <a:lnTo>
                      <a:pt x="929" y="1368"/>
                    </a:lnTo>
                    <a:lnTo>
                      <a:pt x="1010" y="1368"/>
                    </a:lnTo>
                    <a:lnTo>
                      <a:pt x="1010" y="1380"/>
                    </a:lnTo>
                    <a:lnTo>
                      <a:pt x="1015" y="1380"/>
                    </a:lnTo>
                    <a:lnTo>
                      <a:pt x="1015" y="1394"/>
                    </a:lnTo>
                    <a:lnTo>
                      <a:pt x="1084" y="1394"/>
                    </a:lnTo>
                    <a:lnTo>
                      <a:pt x="1084" y="1413"/>
                    </a:lnTo>
                    <a:lnTo>
                      <a:pt x="1138" y="1413"/>
                    </a:lnTo>
                    <a:lnTo>
                      <a:pt x="1138" y="1423"/>
                    </a:lnTo>
                    <a:lnTo>
                      <a:pt x="1145" y="1423"/>
                    </a:lnTo>
                    <a:lnTo>
                      <a:pt x="1145" y="1437"/>
                    </a:lnTo>
                    <a:lnTo>
                      <a:pt x="1150" y="1437"/>
                    </a:lnTo>
                    <a:lnTo>
                      <a:pt x="1150" y="1446"/>
                    </a:lnTo>
                    <a:lnTo>
                      <a:pt x="1250" y="1446"/>
                    </a:lnTo>
                    <a:lnTo>
                      <a:pt x="1250" y="1458"/>
                    </a:lnTo>
                    <a:lnTo>
                      <a:pt x="1292" y="1458"/>
                    </a:lnTo>
                    <a:lnTo>
                      <a:pt x="1292" y="1465"/>
                    </a:lnTo>
                    <a:lnTo>
                      <a:pt x="1299" y="1465"/>
                    </a:lnTo>
                    <a:lnTo>
                      <a:pt x="1299" y="1484"/>
                    </a:lnTo>
                    <a:lnTo>
                      <a:pt x="1333" y="1484"/>
                    </a:lnTo>
                    <a:lnTo>
                      <a:pt x="1333" y="1506"/>
                    </a:lnTo>
                    <a:lnTo>
                      <a:pt x="1669" y="1506"/>
                    </a:lnTo>
                  </a:path>
                </a:pathLst>
              </a:custGeom>
              <a:noFill/>
              <a:ln w="158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Line 22"/>
              <p:cNvSpPr>
                <a:spLocks noChangeShapeType="1"/>
              </p:cNvSpPr>
              <p:nvPr/>
            </p:nvSpPr>
            <p:spPr bwMode="auto">
              <a:xfrm>
                <a:off x="2841224" y="2077946"/>
                <a:ext cx="150813"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Line 23"/>
              <p:cNvSpPr>
                <a:spLocks noChangeShapeType="1"/>
              </p:cNvSpPr>
              <p:nvPr/>
            </p:nvSpPr>
            <p:spPr bwMode="auto">
              <a:xfrm>
                <a:off x="2841224" y="2379571"/>
                <a:ext cx="150813" cy="0"/>
              </a:xfrm>
              <a:prstGeom prst="line">
                <a:avLst/>
              </a:prstGeom>
              <a:noFill/>
              <a:ln w="158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Line 24"/>
              <p:cNvSpPr>
                <a:spLocks noChangeShapeType="1"/>
              </p:cNvSpPr>
              <p:nvPr/>
            </p:nvSpPr>
            <p:spPr bwMode="auto">
              <a:xfrm>
                <a:off x="2841224" y="2676434"/>
                <a:ext cx="150813" cy="0"/>
              </a:xfrm>
              <a:prstGeom prst="line">
                <a:avLst/>
              </a:prstGeom>
              <a:noFill/>
              <a:ln w="158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sp>
        <p:nvSpPr>
          <p:cNvPr id="111" name="TextBox 110"/>
          <p:cNvSpPr txBox="1"/>
          <p:nvPr/>
        </p:nvSpPr>
        <p:spPr>
          <a:xfrm>
            <a:off x="1280713" y="4992450"/>
            <a:ext cx="1554160" cy="276999"/>
          </a:xfrm>
          <a:prstGeom prst="rect">
            <a:avLst/>
          </a:prstGeom>
          <a:noFill/>
        </p:spPr>
        <p:txBody>
          <a:bodyPr wrap="square" rtlCol="0">
            <a:spAutoFit/>
          </a:bodyPr>
          <a:lstStyle/>
          <a:p>
            <a:pPr algn="ctr"/>
            <a:r>
              <a:rPr lang="en-GB" sz="1200" dirty="0" smtClean="0">
                <a:solidFill>
                  <a:srgbClr val="363636"/>
                </a:solidFill>
              </a:rPr>
              <a:t>Time (months)</a:t>
            </a:r>
            <a:endParaRPr lang="en-GB" sz="1200" dirty="0">
              <a:solidFill>
                <a:srgbClr val="363636"/>
              </a:solidFill>
            </a:endParaRPr>
          </a:p>
        </p:txBody>
      </p:sp>
      <p:sp>
        <p:nvSpPr>
          <p:cNvPr id="112" name="TextBox 111"/>
          <p:cNvSpPr txBox="1"/>
          <p:nvPr/>
        </p:nvSpPr>
        <p:spPr>
          <a:xfrm>
            <a:off x="5604506" y="4992450"/>
            <a:ext cx="1554160" cy="276999"/>
          </a:xfrm>
          <a:prstGeom prst="rect">
            <a:avLst/>
          </a:prstGeom>
          <a:noFill/>
        </p:spPr>
        <p:txBody>
          <a:bodyPr wrap="square" rtlCol="0">
            <a:spAutoFit/>
          </a:bodyPr>
          <a:lstStyle/>
          <a:p>
            <a:pPr algn="ctr"/>
            <a:r>
              <a:rPr lang="en-GB" sz="1200" dirty="0" smtClean="0">
                <a:solidFill>
                  <a:srgbClr val="363636"/>
                </a:solidFill>
              </a:rPr>
              <a:t>Time (months)</a:t>
            </a:r>
            <a:endParaRPr lang="en-GB" sz="1200" dirty="0">
              <a:solidFill>
                <a:srgbClr val="363636"/>
              </a:solidFill>
            </a:endParaRPr>
          </a:p>
        </p:txBody>
      </p:sp>
    </p:spTree>
    <p:extLst>
      <p:ext uri="{BB962C8B-B14F-4D97-AF65-F5344CB8AC3E}">
        <p14:creationId xmlns:p14="http://schemas.microsoft.com/office/powerpoint/2010/main" val="1133424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864339" cy="1362075"/>
          </a:xfrm>
        </p:spPr>
        <p:txBody>
          <a:bodyPr/>
          <a:lstStyle/>
          <a:p>
            <a:r>
              <a:rPr lang="en-GB" dirty="0" smtClean="0"/>
              <a:t>Perioperative treatment</a:t>
            </a:r>
            <a:endParaRPr lang="en-GB" dirty="0"/>
          </a:p>
        </p:txBody>
      </p:sp>
      <p:sp>
        <p:nvSpPr>
          <p:cNvPr id="3" name="Text Placeholder 2"/>
          <p:cNvSpPr>
            <a:spLocks noGrp="1"/>
          </p:cNvSpPr>
          <p:nvPr>
            <p:ph type="body" idx="1"/>
          </p:nvPr>
        </p:nvSpPr>
        <p:spPr/>
        <p:txBody>
          <a:bodyPr/>
          <a:lstStyle/>
          <a:p>
            <a:r>
              <a:rPr lang="en-GB" b="1" dirty="0" smtClean="0"/>
              <a:t>RECTAL CANCER</a:t>
            </a:r>
            <a:endParaRPr lang="en-GB" b="1" dirty="0"/>
          </a:p>
        </p:txBody>
      </p:sp>
    </p:spTree>
    <p:extLst>
      <p:ext uri="{BB962C8B-B14F-4D97-AF65-F5344CB8AC3E}">
        <p14:creationId xmlns:p14="http://schemas.microsoft.com/office/powerpoint/2010/main" val="113187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BIOMARKERS</a:t>
            </a:r>
            <a:endParaRPr lang="en-GB" dirty="0"/>
          </a:p>
        </p:txBody>
      </p:sp>
      <p:sp>
        <p:nvSpPr>
          <p:cNvPr id="3" name="Text Placeholder 2"/>
          <p:cNvSpPr>
            <a:spLocks noGrp="1"/>
          </p:cNvSpPr>
          <p:nvPr>
            <p:ph type="body" idx="1"/>
          </p:nvPr>
        </p:nvSpPr>
        <p:spPr/>
        <p:txBody>
          <a:bodyPr/>
          <a:lstStyle/>
          <a:p>
            <a:r>
              <a:rPr lang="en-GB" b="1" dirty="0" smtClean="0"/>
              <a:t>COLORECTAL </a:t>
            </a:r>
            <a:r>
              <a:rPr lang="en-GB" b="1" dirty="0"/>
              <a:t>CANCER</a:t>
            </a:r>
          </a:p>
        </p:txBody>
      </p:sp>
    </p:spTree>
    <p:extLst>
      <p:ext uri="{BB962C8B-B14F-4D97-AF65-F5344CB8AC3E}">
        <p14:creationId xmlns:p14="http://schemas.microsoft.com/office/powerpoint/2010/main" val="2064617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GB" sz="1800" dirty="0" smtClean="0"/>
              <a:t>445: Mutations within the EGFR </a:t>
            </a:r>
            <a:r>
              <a:rPr lang="en-US" sz="1800" dirty="0" smtClean="0"/>
              <a:t>signaling</a:t>
            </a:r>
            <a:r>
              <a:rPr lang="en-GB" sz="1800" dirty="0" smtClean="0"/>
              <a:t> pathway: Influence on efficacy in FIRE-3—A randomized phase III study of FOLFIRI plus cetuximab or bevacizumab as first-line treatment for wild-type (WT) KRAS (exon 2) metastatic colorectal cancer (</a:t>
            </a:r>
            <a:r>
              <a:rPr lang="en-GB" sz="1800" dirty="0" err="1" smtClean="0"/>
              <a:t>mCRC</a:t>
            </a:r>
            <a:r>
              <a:rPr lang="en-GB" sz="1800" dirty="0" smtClean="0"/>
              <a:t>) – </a:t>
            </a:r>
            <a:r>
              <a:rPr lang="en-GB" sz="1800" dirty="0" err="1" smtClean="0"/>
              <a:t>Stintzing</a:t>
            </a:r>
            <a:r>
              <a:rPr lang="en-GB" sz="1800" dirty="0" smtClean="0"/>
              <a:t> S et al</a:t>
            </a:r>
            <a:endParaRPr lang="en-GB" sz="1800" dirty="0"/>
          </a:p>
        </p:txBody>
      </p:sp>
      <p:sp>
        <p:nvSpPr>
          <p:cNvPr id="3" name="Content Placeholder 2"/>
          <p:cNvSpPr>
            <a:spLocks noGrp="1"/>
          </p:cNvSpPr>
          <p:nvPr>
            <p:ph idx="1"/>
          </p:nvPr>
        </p:nvSpPr>
        <p:spPr/>
        <p:txBody>
          <a:bodyPr/>
          <a:lstStyle/>
          <a:p>
            <a:r>
              <a:rPr lang="en-GB" sz="1800" b="1" dirty="0" smtClean="0"/>
              <a:t>Study objective</a:t>
            </a:r>
          </a:p>
          <a:p>
            <a:pPr lvl="1"/>
            <a:r>
              <a:rPr lang="en-GB" sz="1800" dirty="0"/>
              <a:t>To </a:t>
            </a:r>
            <a:r>
              <a:rPr lang="en-GB" sz="1800" dirty="0" smtClean="0"/>
              <a:t>investigate the influence of mutations on the efficacy of </a:t>
            </a:r>
            <a:r>
              <a:rPr lang="en-GB" sz="1800" dirty="0"/>
              <a:t>cetuximab in addition to standard </a:t>
            </a:r>
            <a:r>
              <a:rPr lang="en-GB" sz="1800" dirty="0" smtClean="0"/>
              <a:t>CT </a:t>
            </a:r>
            <a:r>
              <a:rPr lang="en-GB" sz="1800" dirty="0"/>
              <a:t>in </a:t>
            </a:r>
            <a:r>
              <a:rPr lang="en-GB" sz="1800" dirty="0" smtClean="0"/>
              <a:t>patients with </a:t>
            </a:r>
            <a:r>
              <a:rPr lang="en-GB" sz="1800" dirty="0" err="1" smtClean="0"/>
              <a:t>mCRC</a:t>
            </a:r>
            <a:endParaRPr lang="en-GB" sz="1800" dirty="0" smtClean="0"/>
          </a:p>
          <a:p>
            <a:pPr marL="252412" lvl="1" indent="0">
              <a:buNone/>
            </a:pPr>
            <a:endParaRPr lang="en-GB" sz="1800" dirty="0"/>
          </a:p>
          <a:p>
            <a:pPr lvl="1"/>
            <a:endParaRPr lang="en-GB" sz="1800" dirty="0"/>
          </a:p>
        </p:txBody>
      </p:sp>
      <p:grpSp>
        <p:nvGrpSpPr>
          <p:cNvPr id="22" name="Group 21"/>
          <p:cNvGrpSpPr/>
          <p:nvPr/>
        </p:nvGrpSpPr>
        <p:grpSpPr>
          <a:xfrm>
            <a:off x="228600" y="2524125"/>
            <a:ext cx="8686800" cy="2651123"/>
            <a:chOff x="228600" y="1600200"/>
            <a:chExt cx="8686800" cy="2651123"/>
          </a:xfrm>
        </p:grpSpPr>
        <p:sp>
          <p:nvSpPr>
            <p:cNvPr id="7" name="Oval 14"/>
            <p:cNvSpPr>
              <a:spLocks noChangeArrowheads="1"/>
            </p:cNvSpPr>
            <p:nvPr/>
          </p:nvSpPr>
          <p:spPr bwMode="auto">
            <a:xfrm>
              <a:off x="3941537" y="2636836"/>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8" name="AutoShape 15"/>
            <p:cNvCxnSpPr>
              <a:cxnSpLocks noChangeShapeType="1"/>
              <a:stCxn id="7" idx="0"/>
            </p:cNvCxnSpPr>
            <p:nvPr/>
          </p:nvCxnSpPr>
          <p:spPr bwMode="auto">
            <a:xfrm rot="5400000" flipH="1" flipV="1">
              <a:off x="4236189" y="2007716"/>
              <a:ext cx="626267" cy="631975"/>
            </a:xfrm>
            <a:prstGeom prst="bentConnector2">
              <a:avLst/>
            </a:prstGeom>
            <a:noFill/>
            <a:ln w="38100">
              <a:solidFill>
                <a:schemeClr val="bg1"/>
              </a:solidFill>
              <a:miter lim="800000"/>
              <a:headEnd/>
              <a:tailEnd type="triangle" w="med" len="med"/>
            </a:ln>
          </p:spPr>
        </p:cxnSp>
        <p:cxnSp>
          <p:nvCxnSpPr>
            <p:cNvPr id="9" name="AutoShape 16"/>
            <p:cNvCxnSpPr>
              <a:cxnSpLocks noChangeShapeType="1"/>
              <a:stCxn id="7" idx="4"/>
            </p:cNvCxnSpPr>
            <p:nvPr/>
          </p:nvCxnSpPr>
          <p:spPr bwMode="auto">
            <a:xfrm rot="16200000" flipH="1">
              <a:off x="4239363" y="3215007"/>
              <a:ext cx="619919" cy="631975"/>
            </a:xfrm>
            <a:prstGeom prst="bentConnector2">
              <a:avLst/>
            </a:prstGeom>
            <a:noFill/>
            <a:ln w="38100">
              <a:solidFill>
                <a:schemeClr val="bg1"/>
              </a:solidFill>
              <a:miter lim="800000"/>
              <a:headEnd/>
              <a:tailEnd type="triangle" w="med" len="med"/>
            </a:ln>
          </p:spPr>
        </p:cxnSp>
        <p:sp>
          <p:nvSpPr>
            <p:cNvPr id="10" name="AutoShape 12"/>
            <p:cNvSpPr>
              <a:spLocks noChangeArrowheads="1"/>
            </p:cNvSpPr>
            <p:nvPr/>
          </p:nvSpPr>
          <p:spPr bwMode="auto">
            <a:xfrm>
              <a:off x="8257722" y="3576636"/>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1" name="AutoShape 12"/>
            <p:cNvSpPr>
              <a:spLocks noChangeArrowheads="1"/>
            </p:cNvSpPr>
            <p:nvPr/>
          </p:nvSpPr>
          <p:spPr bwMode="auto">
            <a:xfrm>
              <a:off x="8257722" y="1746250"/>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3" name="AutoShape 19"/>
            <p:cNvCxnSpPr>
              <a:cxnSpLocks noChangeShapeType="1"/>
              <a:endCxn id="7" idx="2"/>
            </p:cNvCxnSpPr>
            <p:nvPr/>
          </p:nvCxnSpPr>
          <p:spPr bwMode="auto">
            <a:xfrm>
              <a:off x="3684814" y="2928936"/>
              <a:ext cx="256723" cy="0"/>
            </a:xfrm>
            <a:prstGeom prst="straightConnector1">
              <a:avLst/>
            </a:prstGeom>
            <a:noFill/>
            <a:ln w="38100">
              <a:solidFill>
                <a:schemeClr val="bg1"/>
              </a:solidFill>
              <a:round/>
              <a:headEnd/>
              <a:tailEnd type="triangle" w="med" len="med"/>
            </a:ln>
          </p:spPr>
        </p:cxnSp>
        <p:cxnSp>
          <p:nvCxnSpPr>
            <p:cNvPr id="14" name="AutoShape 20"/>
            <p:cNvCxnSpPr>
              <a:cxnSpLocks noChangeShapeType="1"/>
              <a:stCxn id="17" idx="3"/>
              <a:endCxn id="10" idx="1"/>
            </p:cNvCxnSpPr>
            <p:nvPr/>
          </p:nvCxnSpPr>
          <p:spPr bwMode="auto">
            <a:xfrm>
              <a:off x="7542220" y="3840955"/>
              <a:ext cx="715502" cy="0"/>
            </a:xfrm>
            <a:prstGeom prst="straightConnector1">
              <a:avLst/>
            </a:prstGeom>
            <a:noFill/>
            <a:ln w="38100">
              <a:solidFill>
                <a:schemeClr val="bg1"/>
              </a:solidFill>
              <a:prstDash val="solid"/>
              <a:round/>
              <a:headEnd/>
              <a:tailEnd type="triangle" w="med" len="med"/>
            </a:ln>
          </p:spPr>
        </p:cxnSp>
        <p:cxnSp>
          <p:nvCxnSpPr>
            <p:cNvPr id="15" name="AutoShape 21"/>
            <p:cNvCxnSpPr>
              <a:cxnSpLocks noChangeShapeType="1"/>
              <a:stCxn id="18" idx="3"/>
              <a:endCxn id="11" idx="1"/>
            </p:cNvCxnSpPr>
            <p:nvPr/>
          </p:nvCxnSpPr>
          <p:spPr bwMode="auto">
            <a:xfrm>
              <a:off x="7543800" y="2010569"/>
              <a:ext cx="713922" cy="0"/>
            </a:xfrm>
            <a:prstGeom prst="straightConnector1">
              <a:avLst/>
            </a:prstGeom>
            <a:noFill/>
            <a:ln w="38100">
              <a:solidFill>
                <a:schemeClr val="bg1"/>
              </a:solidFill>
              <a:round/>
              <a:headEnd/>
              <a:tailEnd type="triangle" w="med" len="med"/>
            </a:ln>
          </p:spPr>
        </p:cxnSp>
        <p:sp>
          <p:nvSpPr>
            <p:cNvPr id="16" name="AutoShape 9"/>
            <p:cNvSpPr>
              <a:spLocks noChangeArrowheads="1"/>
            </p:cNvSpPr>
            <p:nvPr/>
          </p:nvSpPr>
          <p:spPr bwMode="auto">
            <a:xfrm>
              <a:off x="228600" y="2175636"/>
              <a:ext cx="3456214" cy="1517037"/>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dirty="0" smtClean="0">
                  <a:solidFill>
                    <a:srgbClr val="FFFFFF"/>
                  </a:solidFill>
                  <a:ea typeface="SimSun" pitchFamily="2" charset="-122"/>
                </a:rPr>
                <a:t>Patients with </a:t>
              </a:r>
              <a:r>
                <a:rPr lang="en-US" altLang="zh-CN" dirty="0" err="1" smtClean="0">
                  <a:solidFill>
                    <a:srgbClr val="FFFFFF"/>
                  </a:solidFill>
                  <a:ea typeface="SimSun" pitchFamily="2" charset="-122"/>
                </a:rPr>
                <a:t>mCRC</a:t>
              </a:r>
              <a:r>
                <a:rPr lang="en-US" altLang="zh-CN" dirty="0" smtClean="0">
                  <a:solidFill>
                    <a:srgbClr val="FFFFFF"/>
                  </a:solidFill>
                  <a:ea typeface="SimSun" pitchFamily="2" charset="-122"/>
                </a:rPr>
                <a:t> </a:t>
              </a:r>
              <a:endParaRPr lang="en-US" altLang="zh-CN" dirty="0">
                <a:solidFill>
                  <a:srgbClr val="FFFFFF"/>
                </a:solidFill>
                <a:ea typeface="SimSun" pitchFamily="2" charset="-122"/>
              </a:endParaRP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First-line therapy</a:t>
              </a:r>
              <a:endParaRPr lang="en-GB" altLang="zh-CN" i="1" dirty="0">
                <a:solidFill>
                  <a:srgbClr val="FFFFFF"/>
                </a:solidFill>
                <a:ea typeface="SimSun" pitchFamily="2" charset="-122"/>
              </a:endParaRPr>
            </a:p>
            <a:p>
              <a:pPr marL="180975" indent="-180975" defTabSz="892175" eaLnBrk="0" hangingPunct="0">
                <a:spcAft>
                  <a:spcPct val="30000"/>
                </a:spcAft>
                <a:buFont typeface="Arial" pitchFamily="34" charset="0"/>
                <a:buChar char="•"/>
              </a:pPr>
              <a:r>
                <a:rPr lang="en-US" altLang="zh-CN" i="1" dirty="0" smtClean="0">
                  <a:solidFill>
                    <a:srgbClr val="FFFFFF"/>
                  </a:solidFill>
                  <a:ea typeface="SimSun" pitchFamily="2" charset="-122"/>
                </a:rPr>
                <a:t>KRAS </a:t>
              </a:r>
              <a:r>
                <a:rPr lang="en-US" altLang="zh-CN" dirty="0" smtClean="0">
                  <a:solidFill>
                    <a:srgbClr val="FFFFFF"/>
                  </a:solidFill>
                  <a:ea typeface="SimSun" pitchFamily="2" charset="-122"/>
                </a:rPr>
                <a:t>wild-type</a:t>
              </a:r>
            </a:p>
            <a:p>
              <a:pPr defTabSz="892175" eaLnBrk="0" hangingPunct="0">
                <a:spcAft>
                  <a:spcPct val="30000"/>
                </a:spcAft>
              </a:pPr>
              <a:r>
                <a:rPr lang="en-GB" altLang="zh-CN" dirty="0" smtClean="0">
                  <a:solidFill>
                    <a:srgbClr val="FFFFFF"/>
                  </a:solidFill>
                  <a:ea typeface="SimSun" pitchFamily="2" charset="-122"/>
                </a:rPr>
                <a:t>(n=592)</a:t>
              </a:r>
              <a:endParaRPr lang="en-GB" altLang="zh-CN" dirty="0">
                <a:solidFill>
                  <a:srgbClr val="FFFFFF"/>
                </a:solidFill>
                <a:ea typeface="SimSun" pitchFamily="2" charset="-122"/>
              </a:endParaRPr>
            </a:p>
          </p:txBody>
        </p:sp>
        <p:sp>
          <p:nvSpPr>
            <p:cNvPr id="17" name="AutoShape 12"/>
            <p:cNvSpPr>
              <a:spLocks noChangeArrowheads="1"/>
            </p:cNvSpPr>
            <p:nvPr/>
          </p:nvSpPr>
          <p:spPr bwMode="auto">
            <a:xfrm>
              <a:off x="4865310" y="3430587"/>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err="1" smtClean="0">
                  <a:solidFill>
                    <a:srgbClr val="363636"/>
                  </a:solidFill>
                  <a:ea typeface="SimSun" pitchFamily="2" charset="-122"/>
                </a:rPr>
                <a:t>FOLFIRI+bevacizumab</a:t>
              </a:r>
              <a:r>
                <a:rPr lang="en-GB" altLang="zh-CN" dirty="0" smtClean="0">
                  <a:solidFill>
                    <a:srgbClr val="363636"/>
                  </a:solidFill>
                  <a:ea typeface="SimSun" pitchFamily="2" charset="-122"/>
                </a:rPr>
                <a:t/>
              </a:r>
              <a:br>
                <a:rPr lang="en-GB" altLang="zh-CN" dirty="0" smtClean="0">
                  <a:solidFill>
                    <a:srgbClr val="363636"/>
                  </a:solidFill>
                  <a:ea typeface="SimSun" pitchFamily="2" charset="-122"/>
                </a:rPr>
              </a:br>
              <a:r>
                <a:rPr lang="en-GB" altLang="zh-CN" dirty="0" smtClean="0">
                  <a:solidFill>
                    <a:srgbClr val="363636"/>
                  </a:solidFill>
                  <a:ea typeface="SimSun" pitchFamily="2" charset="-122"/>
                </a:rPr>
                <a:t>(n=295)</a:t>
              </a:r>
              <a:endParaRPr lang="en-GB" altLang="zh-CN" dirty="0">
                <a:solidFill>
                  <a:srgbClr val="363636"/>
                </a:solidFill>
                <a:ea typeface="SimSun" pitchFamily="2" charset="-122"/>
              </a:endParaRPr>
            </a:p>
          </p:txBody>
        </p:sp>
        <p:sp>
          <p:nvSpPr>
            <p:cNvPr id="18" name="AutoShape 8"/>
            <p:cNvSpPr>
              <a:spLocks noChangeArrowheads="1"/>
            </p:cNvSpPr>
            <p:nvPr/>
          </p:nvSpPr>
          <p:spPr bwMode="auto">
            <a:xfrm>
              <a:off x="4865310" y="1600200"/>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err="1" smtClean="0">
                  <a:solidFill>
                    <a:srgbClr val="FFFFFF"/>
                  </a:solidFill>
                  <a:ea typeface="SimSun" pitchFamily="2" charset="-122"/>
                </a:rPr>
                <a:t>FOLFIRI+cetuximab</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(n=297)</a:t>
              </a:r>
            </a:p>
          </p:txBody>
        </p:sp>
      </p:grpSp>
      <p:sp>
        <p:nvSpPr>
          <p:cNvPr id="19" name="Rectangle 9"/>
          <p:cNvSpPr txBox="1">
            <a:spLocks noChangeArrowheads="1"/>
          </p:cNvSpPr>
          <p:nvPr/>
        </p:nvSpPr>
        <p:spPr bwMode="auto">
          <a:xfrm>
            <a:off x="264349" y="5145370"/>
            <a:ext cx="531705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ORR</a:t>
            </a:r>
          </a:p>
        </p:txBody>
      </p:sp>
      <p:sp>
        <p:nvSpPr>
          <p:cNvPr id="20" name="Text Box 9"/>
          <p:cNvSpPr txBox="1">
            <a:spLocks noChangeArrowheads="1"/>
          </p:cNvSpPr>
          <p:nvPr/>
        </p:nvSpPr>
        <p:spPr bwMode="auto">
          <a:xfrm>
            <a:off x="231774" y="5945947"/>
            <a:ext cx="4785499" cy="74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b">
            <a:spAutoFit/>
          </a:bodyPr>
          <a:lstStyle/>
          <a:p>
            <a:r>
              <a:rPr lang="en-GB" sz="1100" dirty="0" smtClean="0">
                <a:solidFill>
                  <a:srgbClr val="363636"/>
                </a:solidFill>
              </a:rPr>
              <a:t>FOLFIRI q2w, 5-FU: 400 mg/m</a:t>
            </a:r>
            <a:r>
              <a:rPr lang="en-GB" sz="1100" baseline="30000" dirty="0" smtClean="0">
                <a:solidFill>
                  <a:srgbClr val="363636"/>
                </a:solidFill>
              </a:rPr>
              <a:t>2</a:t>
            </a:r>
            <a:r>
              <a:rPr lang="en-GB" sz="1100" dirty="0" smtClean="0">
                <a:solidFill>
                  <a:srgbClr val="363636"/>
                </a:solidFill>
              </a:rPr>
              <a:t> (IV bolus), </a:t>
            </a:r>
            <a:r>
              <a:rPr lang="en-GB" sz="1100" dirty="0" err="1" smtClean="0">
                <a:solidFill>
                  <a:srgbClr val="363636"/>
                </a:solidFill>
              </a:rPr>
              <a:t>folinic</a:t>
            </a:r>
            <a:r>
              <a:rPr lang="en-GB" sz="1100" dirty="0" smtClean="0">
                <a:solidFill>
                  <a:srgbClr val="363636"/>
                </a:solidFill>
              </a:rPr>
              <a:t> acid 400 mg/m</a:t>
            </a:r>
            <a:r>
              <a:rPr lang="en-GB" sz="1100" baseline="30000" dirty="0">
                <a:solidFill>
                  <a:srgbClr val="363636"/>
                </a:solidFill>
              </a:rPr>
              <a:t>2</a:t>
            </a:r>
            <a:r>
              <a:rPr lang="en-GB" sz="1100" dirty="0" smtClean="0">
                <a:solidFill>
                  <a:srgbClr val="363636"/>
                </a:solidFill>
              </a:rPr>
              <a:t>, irinotecan 180 mg/m</a:t>
            </a:r>
            <a:r>
              <a:rPr lang="en-GB" sz="1100" baseline="30000" dirty="0">
                <a:solidFill>
                  <a:srgbClr val="363636"/>
                </a:solidFill>
              </a:rPr>
              <a:t>2</a:t>
            </a:r>
            <a:r>
              <a:rPr lang="en-GB" sz="1100" dirty="0" smtClean="0">
                <a:solidFill>
                  <a:srgbClr val="363636"/>
                </a:solidFill>
              </a:rPr>
              <a:t>; 5-FU 2400 mg/m</a:t>
            </a:r>
            <a:r>
              <a:rPr lang="en-GB" sz="1100" baseline="30000" dirty="0">
                <a:solidFill>
                  <a:srgbClr val="363636"/>
                </a:solidFill>
              </a:rPr>
              <a:t>2</a:t>
            </a:r>
            <a:r>
              <a:rPr lang="en-GB" sz="1100" dirty="0" smtClean="0">
                <a:solidFill>
                  <a:srgbClr val="363636"/>
                </a:solidFill>
              </a:rPr>
              <a:t> (IV 46 h)</a:t>
            </a:r>
            <a:br>
              <a:rPr lang="en-GB" sz="1100" dirty="0" smtClean="0">
                <a:solidFill>
                  <a:srgbClr val="363636"/>
                </a:solidFill>
              </a:rPr>
            </a:br>
            <a:r>
              <a:rPr lang="en-GB" sz="1100" dirty="0" smtClean="0">
                <a:solidFill>
                  <a:srgbClr val="363636"/>
                </a:solidFill>
              </a:rPr>
              <a:t>Cetuximab: 400 mg/m</a:t>
            </a:r>
            <a:r>
              <a:rPr lang="en-GB" sz="1100" baseline="30000" dirty="0">
                <a:solidFill>
                  <a:srgbClr val="363636"/>
                </a:solidFill>
              </a:rPr>
              <a:t>2</a:t>
            </a:r>
            <a:r>
              <a:rPr lang="en-GB" sz="1100" dirty="0" smtClean="0">
                <a:solidFill>
                  <a:srgbClr val="363636"/>
                </a:solidFill>
              </a:rPr>
              <a:t> IV 120 min initial dose, then 250 mg/</a:t>
            </a:r>
            <a:r>
              <a:rPr lang="en-GB" sz="1100" baseline="30000" dirty="0">
                <a:solidFill>
                  <a:srgbClr val="363636"/>
                </a:solidFill>
              </a:rPr>
              <a:t>2</a:t>
            </a:r>
            <a:r>
              <a:rPr lang="en-GB" sz="1100" dirty="0" smtClean="0">
                <a:solidFill>
                  <a:srgbClr val="363636"/>
                </a:solidFill>
              </a:rPr>
              <a:t> IV 60 min q1w</a:t>
            </a:r>
            <a:br>
              <a:rPr lang="en-GB" sz="1100" dirty="0" smtClean="0">
                <a:solidFill>
                  <a:srgbClr val="363636"/>
                </a:solidFill>
              </a:rPr>
            </a:br>
            <a:r>
              <a:rPr lang="en-GB" sz="1100" dirty="0" smtClean="0">
                <a:solidFill>
                  <a:srgbClr val="363636"/>
                </a:solidFill>
              </a:rPr>
              <a:t>Bevacizumab: 5 mg/kg IV 30–90 I q2w</a:t>
            </a:r>
            <a:endParaRPr lang="en-GB" sz="1100" dirty="0">
              <a:solidFill>
                <a:srgbClr val="363636"/>
              </a:solidFill>
            </a:endParaRPr>
          </a:p>
        </p:txBody>
      </p:sp>
      <p:sp>
        <p:nvSpPr>
          <p:cNvPr id="24"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Stintzing</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445)</a:t>
            </a:r>
            <a:endParaRPr lang="en-GB" sz="1100" dirty="0">
              <a:solidFill>
                <a:srgbClr val="363636"/>
              </a:solidFill>
            </a:endParaRPr>
          </a:p>
        </p:txBody>
      </p:sp>
    </p:spTree>
    <p:extLst>
      <p:ext uri="{BB962C8B-B14F-4D97-AF65-F5344CB8AC3E}">
        <p14:creationId xmlns:p14="http://schemas.microsoft.com/office/powerpoint/2010/main" val="12078693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445: Mutations within the EGFR </a:t>
            </a:r>
            <a:r>
              <a:rPr lang="en-US" sz="1800" dirty="0" smtClean="0"/>
              <a:t>signaling</a:t>
            </a:r>
            <a:r>
              <a:rPr lang="en-GB" sz="1800" dirty="0" smtClean="0"/>
              <a:t> </a:t>
            </a:r>
            <a:r>
              <a:rPr lang="en-GB" sz="1800" dirty="0"/>
              <a:t>pathway: Influence on efficacy in FIRE-3—A randomized phase III study of FOLFIRI plus cetuximab or bevacizumab as first-line treatment for wild-type (WT) KRAS (exon 2) metastatic colorectal cancer (</a:t>
            </a:r>
            <a:r>
              <a:rPr lang="en-GB" sz="1800" dirty="0" err="1"/>
              <a:t>mCRC</a:t>
            </a:r>
            <a:r>
              <a:rPr lang="en-GB" sz="1800" dirty="0"/>
              <a:t>) – </a:t>
            </a:r>
            <a:r>
              <a:rPr lang="en-GB" sz="1800" dirty="0" err="1"/>
              <a:t>Stintzing</a:t>
            </a:r>
            <a:r>
              <a:rPr lang="en-GB" sz="1800" dirty="0"/>
              <a:t> S et al</a:t>
            </a:r>
            <a:endParaRPr lang="en-GB" sz="2000" dirty="0"/>
          </a:p>
        </p:txBody>
      </p:sp>
      <p:sp>
        <p:nvSpPr>
          <p:cNvPr id="3" name="Content Placeholder 2"/>
          <p:cNvSpPr>
            <a:spLocks noGrp="1"/>
          </p:cNvSpPr>
          <p:nvPr>
            <p:ph idx="1"/>
          </p:nvPr>
        </p:nvSpPr>
        <p:spPr/>
        <p:txBody>
          <a:bodyPr/>
          <a:lstStyle/>
          <a:p>
            <a:r>
              <a:rPr lang="en-GB" sz="1600" b="1" dirty="0" smtClean="0"/>
              <a:t>Key results</a:t>
            </a:r>
          </a:p>
          <a:p>
            <a:pPr lvl="1"/>
            <a:r>
              <a:rPr lang="en-GB" sz="1600" dirty="0" smtClean="0"/>
              <a:t>Frequency of mutations in the EGFR pathway</a:t>
            </a:r>
          </a:p>
          <a:p>
            <a:pPr marL="0" indent="0">
              <a:buNone/>
            </a:pPr>
            <a:endParaRPr lang="en-GB" sz="1600" dirty="0"/>
          </a:p>
        </p:txBody>
      </p:sp>
      <p:graphicFrame>
        <p:nvGraphicFramePr>
          <p:cNvPr id="7" name="Table 6"/>
          <p:cNvGraphicFramePr>
            <a:graphicFrameLocks noGrp="1"/>
          </p:cNvGraphicFramePr>
          <p:nvPr>
            <p:extLst>
              <p:ext uri="{D42A27DB-BD31-4B8C-83A1-F6EECF244321}">
                <p14:modId xmlns:p14="http://schemas.microsoft.com/office/powerpoint/2010/main" val="2411119333"/>
              </p:ext>
            </p:extLst>
          </p:nvPr>
        </p:nvGraphicFramePr>
        <p:xfrm>
          <a:off x="555172" y="2075409"/>
          <a:ext cx="7774373" cy="1828800"/>
        </p:xfrm>
        <a:graphic>
          <a:graphicData uri="http://schemas.openxmlformats.org/drawingml/2006/table">
            <a:tbl>
              <a:tblPr firstRow="1" bandRow="1">
                <a:tableStyleId>{69012ECD-51FC-41F1-AA8D-1B2483CD663E}</a:tableStyleId>
              </a:tblPr>
              <a:tblGrid>
                <a:gridCol w="1102178"/>
                <a:gridCol w="741355"/>
                <a:gridCol w="741355"/>
                <a:gridCol w="741355"/>
                <a:gridCol w="741355"/>
                <a:gridCol w="741355"/>
                <a:gridCol w="741355"/>
                <a:gridCol w="741355"/>
                <a:gridCol w="741355"/>
                <a:gridCol w="741355"/>
              </a:tblGrid>
              <a:tr h="282303">
                <a:tc>
                  <a:txBody>
                    <a:bodyPr/>
                    <a:lstStyle/>
                    <a:p>
                      <a:r>
                        <a:rPr lang="en-GB" sz="1400" dirty="0" smtClean="0">
                          <a:solidFill>
                            <a:schemeClr val="tx2"/>
                          </a:solidFill>
                        </a:rPr>
                        <a:t>Exon</a:t>
                      </a:r>
                      <a:endParaRPr lang="en-GB" sz="1400" dirty="0">
                        <a:solidFill>
                          <a:schemeClr val="tx2"/>
                        </a:solidFill>
                      </a:endParaRPr>
                    </a:p>
                  </a:txBody>
                  <a:tcPr/>
                </a:tc>
                <a:tc>
                  <a:txBody>
                    <a:bodyPr/>
                    <a:lstStyle/>
                    <a:p>
                      <a:pPr algn="ctr"/>
                      <a:r>
                        <a:rPr lang="en-GB" sz="1400" dirty="0" smtClean="0">
                          <a:solidFill>
                            <a:schemeClr val="tx2"/>
                          </a:solidFill>
                        </a:rPr>
                        <a:t>1</a:t>
                      </a:r>
                      <a:endParaRPr lang="en-GB" sz="1400" dirty="0">
                        <a:solidFill>
                          <a:schemeClr val="tx2"/>
                        </a:solidFill>
                      </a:endParaRPr>
                    </a:p>
                  </a:txBody>
                  <a:tcPr/>
                </a:tc>
                <a:tc>
                  <a:txBody>
                    <a:bodyPr/>
                    <a:lstStyle/>
                    <a:p>
                      <a:pPr algn="ctr"/>
                      <a:r>
                        <a:rPr lang="en-GB" sz="1400" dirty="0" smtClean="0">
                          <a:solidFill>
                            <a:schemeClr val="tx2"/>
                          </a:solidFill>
                        </a:rPr>
                        <a:t>2</a:t>
                      </a:r>
                      <a:endParaRPr lang="en-GB" sz="1400" dirty="0">
                        <a:solidFill>
                          <a:schemeClr val="tx2"/>
                        </a:solidFill>
                      </a:endParaRPr>
                    </a:p>
                  </a:txBody>
                  <a:tcPr/>
                </a:tc>
                <a:tc>
                  <a:txBody>
                    <a:bodyPr/>
                    <a:lstStyle/>
                    <a:p>
                      <a:pPr algn="ctr"/>
                      <a:r>
                        <a:rPr lang="en-GB" sz="1400" baseline="0" dirty="0" smtClean="0">
                          <a:solidFill>
                            <a:schemeClr val="tx2"/>
                          </a:solidFill>
                        </a:rPr>
                        <a:t>3</a:t>
                      </a:r>
                      <a:endParaRPr lang="en-GB" sz="1400" dirty="0">
                        <a:solidFill>
                          <a:schemeClr val="tx2"/>
                        </a:solidFill>
                      </a:endParaRPr>
                    </a:p>
                  </a:txBody>
                  <a:tcPr/>
                </a:tc>
                <a:tc>
                  <a:txBody>
                    <a:bodyPr/>
                    <a:lstStyle/>
                    <a:p>
                      <a:pPr algn="ctr"/>
                      <a:r>
                        <a:rPr lang="en-GB" sz="1400" dirty="0" smtClean="0">
                          <a:solidFill>
                            <a:schemeClr val="tx2"/>
                          </a:solidFill>
                        </a:rPr>
                        <a:t>4 </a:t>
                      </a:r>
                      <a:endParaRPr lang="en-GB" sz="1400" dirty="0">
                        <a:solidFill>
                          <a:schemeClr val="tx2"/>
                        </a:solidFill>
                      </a:endParaRPr>
                    </a:p>
                  </a:txBody>
                  <a:tcPr/>
                </a:tc>
                <a:tc>
                  <a:txBody>
                    <a:bodyPr/>
                    <a:lstStyle/>
                    <a:p>
                      <a:pPr algn="ctr"/>
                      <a:r>
                        <a:rPr lang="en-GB" sz="1400" dirty="0" smtClean="0">
                          <a:solidFill>
                            <a:schemeClr val="tx2"/>
                          </a:solidFill>
                        </a:rPr>
                        <a:t>9</a:t>
                      </a:r>
                      <a:endParaRPr lang="en-GB" sz="1400" dirty="0">
                        <a:solidFill>
                          <a:schemeClr val="tx2"/>
                        </a:solidFill>
                      </a:endParaRPr>
                    </a:p>
                  </a:txBody>
                  <a:tcPr/>
                </a:tc>
                <a:tc>
                  <a:txBody>
                    <a:bodyPr/>
                    <a:lstStyle/>
                    <a:p>
                      <a:pPr algn="ctr"/>
                      <a:r>
                        <a:rPr lang="en-GB" sz="1400" dirty="0" smtClean="0">
                          <a:solidFill>
                            <a:schemeClr val="tx2"/>
                          </a:solidFill>
                        </a:rPr>
                        <a:t>11</a:t>
                      </a:r>
                      <a:endParaRPr lang="en-GB" sz="1400" dirty="0">
                        <a:solidFill>
                          <a:schemeClr val="tx2"/>
                        </a:solidFill>
                      </a:endParaRPr>
                    </a:p>
                  </a:txBody>
                  <a:tcPr/>
                </a:tc>
                <a:tc>
                  <a:txBody>
                    <a:bodyPr/>
                    <a:lstStyle/>
                    <a:p>
                      <a:pPr algn="ctr"/>
                      <a:r>
                        <a:rPr lang="en-GB" sz="1400" dirty="0" smtClean="0">
                          <a:solidFill>
                            <a:schemeClr val="tx2"/>
                          </a:solidFill>
                        </a:rPr>
                        <a:t>15</a:t>
                      </a:r>
                      <a:endParaRPr lang="en-GB" sz="1400" dirty="0">
                        <a:solidFill>
                          <a:schemeClr val="tx2"/>
                        </a:solidFill>
                      </a:endParaRPr>
                    </a:p>
                  </a:txBody>
                  <a:tcPr/>
                </a:tc>
                <a:tc>
                  <a:txBody>
                    <a:bodyPr/>
                    <a:lstStyle/>
                    <a:p>
                      <a:pPr algn="ctr"/>
                      <a:r>
                        <a:rPr lang="en-GB" sz="1400" baseline="0" dirty="0" smtClean="0">
                          <a:solidFill>
                            <a:schemeClr val="tx2"/>
                          </a:solidFill>
                        </a:rPr>
                        <a:t>20</a:t>
                      </a:r>
                      <a:endParaRPr lang="en-GB" sz="1400" dirty="0">
                        <a:solidFill>
                          <a:schemeClr val="tx2"/>
                        </a:solidFill>
                      </a:endParaRPr>
                    </a:p>
                  </a:txBody>
                  <a:tcPr/>
                </a:tc>
                <a:tc>
                  <a:txBody>
                    <a:bodyPr/>
                    <a:lstStyle/>
                    <a:p>
                      <a:pPr algn="ctr"/>
                      <a:r>
                        <a:rPr lang="en-GB" sz="1400" dirty="0" smtClean="0">
                          <a:solidFill>
                            <a:schemeClr val="tx2"/>
                          </a:solidFill>
                        </a:rPr>
                        <a:t>E17K</a:t>
                      </a:r>
                      <a:endParaRPr lang="en-GB" sz="1400" dirty="0">
                        <a:solidFill>
                          <a:schemeClr val="tx2"/>
                        </a:solidFill>
                      </a:endParaRPr>
                    </a:p>
                  </a:txBody>
                  <a:tcPr/>
                </a:tc>
              </a:tr>
              <a:tr h="282303">
                <a:tc>
                  <a:txBody>
                    <a:bodyPr/>
                    <a:lstStyle/>
                    <a:p>
                      <a:r>
                        <a:rPr lang="en-GB" sz="1400" i="0" dirty="0" smtClean="0"/>
                        <a:t>KRAS, %</a:t>
                      </a:r>
                      <a:endParaRPr lang="en-GB" sz="1400" i="0" dirty="0"/>
                    </a:p>
                  </a:txBody>
                  <a:tcPr>
                    <a:lnR w="1270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tc>
                  <a:txBody>
                    <a:bodyPr/>
                    <a:lstStyle/>
                    <a:p>
                      <a:pPr algn="ct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tc>
                  <a:txBody>
                    <a:bodyPr/>
                    <a:lstStyle/>
                    <a:p>
                      <a:pPr algn="ctr"/>
                      <a:r>
                        <a:rPr lang="en-GB" sz="1400" dirty="0" err="1" smtClean="0"/>
                        <a:t>wt</a:t>
                      </a: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tc>
                  <a:txBody>
                    <a:bodyPr/>
                    <a:lstStyle/>
                    <a:p>
                      <a:pPr algn="ctr"/>
                      <a:r>
                        <a:rPr lang="en-GB" sz="1400" dirty="0" smtClean="0"/>
                        <a:t>4.3</a:t>
                      </a: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noFill/>
                  </a:tcPr>
                </a:tc>
                <a:tc>
                  <a:txBody>
                    <a:bodyPr/>
                    <a:lstStyle/>
                    <a:p>
                      <a:pPr algn="ctr"/>
                      <a:r>
                        <a:rPr lang="en-GB" sz="1400" dirty="0" smtClean="0"/>
                        <a:t>4.9</a:t>
                      </a: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noFill/>
                  </a:tcPr>
                </a:tc>
                <a:tc gridSpan="5">
                  <a:txBody>
                    <a:bodyPr/>
                    <a:lstStyle/>
                    <a:p>
                      <a:pPr algn="ctr"/>
                      <a:endParaRPr lang="en-GB" sz="1400" dirty="0"/>
                    </a:p>
                  </a:txBody>
                  <a:tcPr>
                    <a:lnL w="12700" cap="flat" cmpd="sng" algn="ctr">
                      <a:solidFill>
                        <a:schemeClr val="accent1"/>
                      </a:solidFill>
                      <a:prstDash val="solid"/>
                      <a:round/>
                      <a:headEnd type="none" w="med" len="med"/>
                      <a:tailEnd type="none" w="med" len="med"/>
                    </a:lnL>
                    <a:lnB w="1905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B w="12700" cap="flat" cmpd="sng" algn="ctr">
                      <a:solidFill>
                        <a:schemeClr val="accent1"/>
                      </a:solidFill>
                      <a:prstDash val="solid"/>
                      <a:round/>
                      <a:headEnd type="none" w="med" len="med"/>
                      <a:tailEnd type="none" w="med" len="med"/>
                    </a:lnB>
                    <a:noFill/>
                  </a:tcPr>
                </a:tc>
              </a:tr>
              <a:tr h="282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i="0" dirty="0" smtClean="0"/>
                        <a:t>NRAS, %</a:t>
                      </a:r>
                    </a:p>
                  </a:txBody>
                  <a:tcPr>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GB" sz="1400" dirty="0" smtClean="0"/>
                        <a:t>3.8</a:t>
                      </a: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GB" sz="1400" dirty="0" smtClean="0"/>
                        <a:t>2</a:t>
                      </a: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r>
                        <a:rPr lang="en-GB" sz="1400" dirty="0" smtClean="0"/>
                        <a:t>0</a:t>
                      </a: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gridSpan="5">
                  <a:txBody>
                    <a:bodyPr/>
                    <a:lstStyle/>
                    <a:p>
                      <a:pPr algn="ctr"/>
                      <a:endParaRPr lang="en-GB" sz="1400" dirty="0"/>
                    </a:p>
                  </a:txBody>
                  <a:tcPr>
                    <a:lnL w="1270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282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i="0" dirty="0" smtClean="0"/>
                        <a:t>BRAF, %</a:t>
                      </a:r>
                    </a:p>
                  </a:txBody>
                  <a:tcPr>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gridSpan="5">
                  <a:txBody>
                    <a:bodyPr/>
                    <a:lstStyle/>
                    <a:p>
                      <a:pPr algn="ct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400" dirty="0" smtClean="0"/>
                        <a:t>0</a:t>
                      </a: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r>
                        <a:rPr lang="en-GB" sz="1400" dirty="0" smtClean="0"/>
                        <a:t>10</a:t>
                      </a: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gridSpan="2">
                  <a:txBody>
                    <a:bodyPr/>
                    <a:lstStyle/>
                    <a:p>
                      <a:pPr algn="ctr"/>
                      <a:endParaRPr lang="en-GB" sz="1400" dirty="0"/>
                    </a:p>
                  </a:txBody>
                  <a:tcPr>
                    <a:lnL w="1270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282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i="0" dirty="0" smtClean="0"/>
                        <a:t>PIK3CA, %</a:t>
                      </a:r>
                    </a:p>
                  </a:txBody>
                  <a:tcPr>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gridSpan="4">
                  <a:txBody>
                    <a:bodyPr/>
                    <a:lstStyle/>
                    <a:p>
                      <a:pPr algn="ct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400" dirty="0" smtClean="0"/>
                        <a:t>5.3</a:t>
                      </a: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gridSpan="2">
                  <a:txBody>
                    <a:bodyPr/>
                    <a:lstStyle/>
                    <a:p>
                      <a:pPr algn="ct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400" dirty="0" smtClean="0"/>
                        <a:t>2.0</a:t>
                      </a: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endParaRPr lang="en-GB" sz="1400" dirty="0"/>
                    </a:p>
                  </a:txBody>
                  <a:tcPr>
                    <a:lnL w="1270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r>
              <a:tr h="282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i="0" dirty="0" smtClean="0"/>
                        <a:t>AKT, %</a:t>
                      </a:r>
                    </a:p>
                  </a:txBody>
                  <a:tcPr>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gridSpan="8">
                  <a:txBody>
                    <a:bodyPr/>
                    <a:lstStyle/>
                    <a:p>
                      <a:pPr algn="ctr"/>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ctr"/>
                      <a:endParaRPr lang="en-GB" sz="1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GB" sz="1400" dirty="0" smtClean="0"/>
                        <a:t>0.9</a:t>
                      </a:r>
                      <a:endParaRPr lang="en-GB" sz="1400" dirty="0"/>
                    </a:p>
                  </a:txBody>
                  <a:tcPr>
                    <a:lnL w="1270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bl>
          </a:graphicData>
        </a:graphic>
      </p:graphicFrame>
      <p:sp>
        <p:nvSpPr>
          <p:cNvPr id="8"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Stintzing</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445)</a:t>
            </a:r>
            <a:endParaRPr lang="en-GB" sz="1100" dirty="0">
              <a:solidFill>
                <a:srgbClr val="363636"/>
              </a:solidFill>
            </a:endParaRPr>
          </a:p>
        </p:txBody>
      </p:sp>
    </p:spTree>
    <p:extLst>
      <p:ext uri="{BB962C8B-B14F-4D97-AF65-F5344CB8AC3E}">
        <p14:creationId xmlns:p14="http://schemas.microsoft.com/office/powerpoint/2010/main" val="33037760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445: Mutations within the EGFR </a:t>
            </a:r>
            <a:r>
              <a:rPr lang="en-US" sz="1800" dirty="0" smtClean="0"/>
              <a:t>signaling</a:t>
            </a:r>
            <a:r>
              <a:rPr lang="en-GB" sz="1800" dirty="0" smtClean="0"/>
              <a:t> </a:t>
            </a:r>
            <a:r>
              <a:rPr lang="en-GB" sz="1800" dirty="0"/>
              <a:t>pathway: Influence on efficacy in FIRE-3—A randomized phase III study of FOLFIRI plus cetuximab or bevacizumab as first-line treatment for wild-type (WT) KRAS (exon 2) metastatic colorectal cancer (</a:t>
            </a:r>
            <a:r>
              <a:rPr lang="en-GB" sz="1800" dirty="0" err="1"/>
              <a:t>mCRC</a:t>
            </a:r>
            <a:r>
              <a:rPr lang="en-GB" sz="1800" dirty="0"/>
              <a:t>) – </a:t>
            </a:r>
            <a:r>
              <a:rPr lang="en-GB" sz="1800" dirty="0" err="1"/>
              <a:t>Stintzing</a:t>
            </a:r>
            <a:r>
              <a:rPr lang="en-GB" sz="1800" dirty="0"/>
              <a:t> S et al</a:t>
            </a:r>
            <a:endParaRPr lang="en-GB" sz="2000" dirty="0"/>
          </a:p>
        </p:txBody>
      </p:sp>
      <p:sp>
        <p:nvSpPr>
          <p:cNvPr id="3" name="Content Placeholder 2"/>
          <p:cNvSpPr>
            <a:spLocks noGrp="1"/>
          </p:cNvSpPr>
          <p:nvPr>
            <p:ph idx="1"/>
          </p:nvPr>
        </p:nvSpPr>
        <p:spPr/>
        <p:txBody>
          <a:bodyPr/>
          <a:lstStyle/>
          <a:p>
            <a:r>
              <a:rPr lang="en-GB" sz="1600" b="1" dirty="0" smtClean="0"/>
              <a:t>Key results</a:t>
            </a:r>
          </a:p>
          <a:p>
            <a:pPr marL="0" indent="0">
              <a:buNone/>
            </a:pPr>
            <a:endParaRPr lang="en-GB" sz="1600" dirty="0"/>
          </a:p>
        </p:txBody>
      </p:sp>
      <p:graphicFrame>
        <p:nvGraphicFramePr>
          <p:cNvPr id="8" name="Table 7"/>
          <p:cNvGraphicFramePr>
            <a:graphicFrameLocks noGrp="1"/>
          </p:cNvGraphicFramePr>
          <p:nvPr>
            <p:extLst>
              <p:ext uri="{D42A27DB-BD31-4B8C-83A1-F6EECF244321}">
                <p14:modId xmlns:p14="http://schemas.microsoft.com/office/powerpoint/2010/main" val="210303121"/>
              </p:ext>
            </p:extLst>
          </p:nvPr>
        </p:nvGraphicFramePr>
        <p:xfrm>
          <a:off x="428626" y="1747356"/>
          <a:ext cx="8324853" cy="3840480"/>
        </p:xfrm>
        <a:graphic>
          <a:graphicData uri="http://schemas.openxmlformats.org/drawingml/2006/table">
            <a:tbl>
              <a:tblPr firstRow="1" bandRow="1">
                <a:tableStyleId>{69012ECD-51FC-41F1-AA8D-1B2483CD663E}</a:tableStyleId>
              </a:tblPr>
              <a:tblGrid>
                <a:gridCol w="3181349"/>
                <a:gridCol w="1393825"/>
                <a:gridCol w="1393825"/>
                <a:gridCol w="1393825"/>
                <a:gridCol w="962029"/>
              </a:tblGrid>
              <a:tr h="282303">
                <a:tc>
                  <a:txBody>
                    <a:bodyPr/>
                    <a:lstStyle/>
                    <a:p>
                      <a:r>
                        <a:rPr lang="en-GB" sz="1400" dirty="0" smtClean="0">
                          <a:solidFill>
                            <a:schemeClr val="tx2"/>
                          </a:solidFill>
                        </a:rPr>
                        <a:t>ORR</a:t>
                      </a:r>
                      <a:endParaRPr lang="en-GB" sz="1400" dirty="0">
                        <a:solidFill>
                          <a:schemeClr val="tx2"/>
                        </a:solidFill>
                      </a:endParaRPr>
                    </a:p>
                  </a:txBody>
                  <a:tcPr anchor="b"/>
                </a:tc>
                <a:tc>
                  <a:txBody>
                    <a:bodyPr/>
                    <a:lstStyle/>
                    <a:p>
                      <a:pPr algn="ctr"/>
                      <a:r>
                        <a:rPr lang="en-GB" sz="1400" dirty="0" smtClean="0">
                          <a:solidFill>
                            <a:schemeClr val="tx2"/>
                          </a:solidFill>
                        </a:rPr>
                        <a:t>FOLFIRI+</a:t>
                      </a:r>
                      <a:br>
                        <a:rPr lang="en-GB" sz="1400" dirty="0" smtClean="0">
                          <a:solidFill>
                            <a:schemeClr val="tx2"/>
                          </a:solidFill>
                        </a:rPr>
                      </a:br>
                      <a:r>
                        <a:rPr lang="en-GB" sz="1400" dirty="0" smtClean="0">
                          <a:solidFill>
                            <a:schemeClr val="tx2"/>
                          </a:solidFill>
                        </a:rPr>
                        <a:t>cetuximab</a:t>
                      </a:r>
                      <a:br>
                        <a:rPr lang="en-GB" sz="1400" dirty="0" smtClean="0">
                          <a:solidFill>
                            <a:schemeClr val="tx2"/>
                          </a:solidFill>
                        </a:rPr>
                      </a:br>
                      <a:r>
                        <a:rPr lang="en-GB" sz="1400" dirty="0" smtClean="0">
                          <a:solidFill>
                            <a:schemeClr val="tx2"/>
                          </a:solidFill>
                        </a:rPr>
                        <a:t>% (95% CI)</a:t>
                      </a:r>
                      <a:endParaRPr lang="en-GB" sz="1400" dirty="0">
                        <a:solidFill>
                          <a:schemeClr val="tx2"/>
                        </a:solidFill>
                      </a:endParaRPr>
                    </a:p>
                  </a:txBody>
                  <a:tcPr anchor="b"/>
                </a:tc>
                <a:tc>
                  <a:txBody>
                    <a:bodyPr/>
                    <a:lstStyle/>
                    <a:p>
                      <a:pPr algn="ctr"/>
                      <a:r>
                        <a:rPr lang="en-GB" sz="1400" dirty="0" smtClean="0">
                          <a:solidFill>
                            <a:schemeClr val="tx2"/>
                          </a:solidFill>
                        </a:rPr>
                        <a:t>FOLFIRI+</a:t>
                      </a:r>
                      <a:br>
                        <a:rPr lang="en-GB" sz="1400" dirty="0" smtClean="0">
                          <a:solidFill>
                            <a:schemeClr val="tx2"/>
                          </a:solidFill>
                        </a:rPr>
                      </a:br>
                      <a:r>
                        <a:rPr lang="en-GB" sz="1400" dirty="0" smtClean="0">
                          <a:solidFill>
                            <a:schemeClr val="tx2"/>
                          </a:solidFill>
                        </a:rPr>
                        <a:t>bevacizumab</a:t>
                      </a:r>
                    </a:p>
                    <a:p>
                      <a:pPr algn="ctr"/>
                      <a:r>
                        <a:rPr lang="en-GB" sz="1400" dirty="0" smtClean="0">
                          <a:solidFill>
                            <a:schemeClr val="tx2"/>
                          </a:solidFill>
                        </a:rPr>
                        <a:t>% (95% CI)</a:t>
                      </a:r>
                      <a:endParaRPr lang="en-GB" sz="1400" dirty="0">
                        <a:solidFill>
                          <a:schemeClr val="tx2"/>
                        </a:solidFill>
                      </a:endParaRPr>
                    </a:p>
                  </a:txBody>
                  <a:tcPr anchor="b"/>
                </a:tc>
                <a:tc>
                  <a:txBody>
                    <a:bodyPr/>
                    <a:lstStyle/>
                    <a:p>
                      <a:pPr algn="ctr"/>
                      <a:r>
                        <a:rPr lang="en-GB" sz="1400" dirty="0" smtClean="0">
                          <a:solidFill>
                            <a:schemeClr val="tx2"/>
                          </a:solidFill>
                        </a:rPr>
                        <a:t>Odds ratio (95% CI)</a:t>
                      </a:r>
                      <a:endParaRPr lang="en-GB" sz="1400" dirty="0">
                        <a:solidFill>
                          <a:schemeClr val="tx2"/>
                        </a:solidFill>
                      </a:endParaRPr>
                    </a:p>
                  </a:txBody>
                  <a:tcPr anchor="b"/>
                </a:tc>
                <a:tc>
                  <a:txBody>
                    <a:bodyPr/>
                    <a:lstStyle/>
                    <a:p>
                      <a:pPr algn="ctr"/>
                      <a:r>
                        <a:rPr lang="en-GB" sz="1400" dirty="0" smtClean="0">
                          <a:solidFill>
                            <a:schemeClr val="tx2"/>
                          </a:solidFill>
                        </a:rPr>
                        <a:t>p-value</a:t>
                      </a:r>
                      <a:endParaRPr lang="en-GB" sz="1400" dirty="0">
                        <a:solidFill>
                          <a:schemeClr val="tx2"/>
                        </a:solidFill>
                      </a:endParaRPr>
                    </a:p>
                  </a:txBody>
                  <a:tcPr anchor="b"/>
                </a:tc>
              </a:tr>
              <a:tr h="365760">
                <a:tc>
                  <a:txBody>
                    <a:bodyPr/>
                    <a:lstStyle/>
                    <a:p>
                      <a:r>
                        <a:rPr lang="en-GB" sz="1400" dirty="0" smtClean="0"/>
                        <a:t>KRAS exon 2</a:t>
                      </a:r>
                      <a:r>
                        <a:rPr lang="en-GB" sz="1400" baseline="0" dirty="0" smtClean="0"/>
                        <a:t> WT (ITT; n=592)</a:t>
                      </a:r>
                      <a:endParaRPr lang="en-GB" sz="1400" dirty="0"/>
                    </a:p>
                  </a:txBody>
                  <a:tcPr/>
                </a:tc>
                <a:tc>
                  <a:txBody>
                    <a:bodyPr/>
                    <a:lstStyle/>
                    <a:p>
                      <a:pPr algn="ctr"/>
                      <a:r>
                        <a:rPr lang="en-GB" sz="1400" dirty="0" smtClean="0"/>
                        <a:t>62.0 </a:t>
                      </a:r>
                      <a:br>
                        <a:rPr lang="en-GB" sz="1400" dirty="0" smtClean="0"/>
                      </a:br>
                      <a:r>
                        <a:rPr lang="en-GB" sz="1400" dirty="0" smtClean="0"/>
                        <a:t>(56.2, 67.5)</a:t>
                      </a:r>
                      <a:endParaRPr lang="en-GB" sz="1400" dirty="0"/>
                    </a:p>
                  </a:txBody>
                  <a:tcPr/>
                </a:tc>
                <a:tc>
                  <a:txBody>
                    <a:bodyPr/>
                    <a:lstStyle/>
                    <a:p>
                      <a:pPr algn="ctr"/>
                      <a:r>
                        <a:rPr lang="en-GB" sz="1400" dirty="0" smtClean="0"/>
                        <a:t>58.0</a:t>
                      </a:r>
                      <a:br>
                        <a:rPr lang="en-GB" sz="1400" dirty="0" smtClean="0"/>
                      </a:br>
                      <a:r>
                        <a:rPr lang="en-GB" sz="1400" dirty="0" smtClean="0"/>
                        <a:t>(52.1,</a:t>
                      </a:r>
                      <a:r>
                        <a:rPr lang="en-GB" sz="1400" baseline="0" dirty="0" smtClean="0"/>
                        <a:t> 63.7)</a:t>
                      </a:r>
                      <a:endParaRPr lang="en-GB" sz="1400" dirty="0"/>
                    </a:p>
                  </a:txBody>
                  <a:tcPr/>
                </a:tc>
                <a:tc>
                  <a:txBody>
                    <a:bodyPr/>
                    <a:lstStyle/>
                    <a:p>
                      <a:pPr algn="ctr"/>
                      <a:r>
                        <a:rPr lang="en-GB" sz="1400" dirty="0" smtClean="0"/>
                        <a:t>1.18 </a:t>
                      </a:r>
                      <a:br>
                        <a:rPr lang="en-GB" sz="1400" dirty="0" smtClean="0"/>
                      </a:br>
                      <a:r>
                        <a:rPr lang="en-GB" sz="1400" dirty="0" smtClean="0"/>
                        <a:t>(0.85, 1.64)</a:t>
                      </a:r>
                      <a:endParaRPr lang="en-GB" sz="1400" dirty="0"/>
                    </a:p>
                  </a:txBody>
                  <a:tcPr/>
                </a:tc>
                <a:tc>
                  <a:txBody>
                    <a:bodyPr/>
                    <a:lstStyle/>
                    <a:p>
                      <a:pPr algn="ctr"/>
                      <a:r>
                        <a:rPr lang="en-GB" sz="1400" dirty="0" smtClean="0"/>
                        <a:t>0.183</a:t>
                      </a:r>
                      <a:endParaRPr lang="en-GB" sz="14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RAS WT (n=342)</a:t>
                      </a:r>
                    </a:p>
                  </a:txBody>
                  <a:tcPr/>
                </a:tc>
                <a:tc>
                  <a:txBody>
                    <a:bodyPr/>
                    <a:lstStyle/>
                    <a:p>
                      <a:pPr algn="ctr"/>
                      <a:r>
                        <a:rPr lang="en-GB" sz="1400" dirty="0" smtClean="0"/>
                        <a:t>65.5</a:t>
                      </a:r>
                      <a:br>
                        <a:rPr lang="en-GB" sz="1400" dirty="0" smtClean="0"/>
                      </a:br>
                      <a:r>
                        <a:rPr lang="en-GB" sz="1400" dirty="0" smtClean="0"/>
                        <a:t>(57.9, 72.6)</a:t>
                      </a:r>
                      <a:endParaRPr lang="en-GB" sz="1400" dirty="0"/>
                    </a:p>
                  </a:txBody>
                  <a:tcPr/>
                </a:tc>
                <a:tc>
                  <a:txBody>
                    <a:bodyPr/>
                    <a:lstStyle/>
                    <a:p>
                      <a:pPr algn="ctr"/>
                      <a:r>
                        <a:rPr lang="en-GB" sz="1400" dirty="0" smtClean="0"/>
                        <a:t>59.6 </a:t>
                      </a:r>
                      <a:br>
                        <a:rPr lang="en-GB" sz="1400" dirty="0" smtClean="0"/>
                      </a:br>
                      <a:r>
                        <a:rPr lang="en-GB" sz="1400" dirty="0" smtClean="0"/>
                        <a:t>(51.9, 67.1)</a:t>
                      </a:r>
                      <a:endParaRPr lang="en-GB" sz="1400" dirty="0"/>
                    </a:p>
                  </a:txBody>
                  <a:tcPr/>
                </a:tc>
                <a:tc>
                  <a:txBody>
                    <a:bodyPr/>
                    <a:lstStyle/>
                    <a:p>
                      <a:pPr algn="ctr"/>
                      <a:r>
                        <a:rPr lang="en-GB" sz="1400" dirty="0" smtClean="0"/>
                        <a:t>1.28 </a:t>
                      </a:r>
                      <a:br>
                        <a:rPr lang="en-GB" sz="1400" dirty="0" smtClean="0"/>
                      </a:br>
                      <a:r>
                        <a:rPr lang="en-GB" sz="1400" dirty="0" smtClean="0"/>
                        <a:t>(0.83, 1.99)</a:t>
                      </a:r>
                      <a:endParaRPr lang="en-GB" sz="1400" dirty="0"/>
                    </a:p>
                  </a:txBody>
                  <a:tcPr/>
                </a:tc>
                <a:tc>
                  <a:txBody>
                    <a:bodyPr/>
                    <a:lstStyle/>
                    <a:p>
                      <a:pPr algn="ctr"/>
                      <a:r>
                        <a:rPr lang="en-GB" sz="1400" dirty="0" smtClean="0"/>
                        <a:t>0.32</a:t>
                      </a:r>
                      <a:endParaRPr lang="en-GB" sz="14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RAS MT (n=65)</a:t>
                      </a:r>
                    </a:p>
                  </a:txBody>
                  <a:tcPr/>
                </a:tc>
                <a:tc>
                  <a:txBody>
                    <a:bodyPr/>
                    <a:lstStyle/>
                    <a:p>
                      <a:pPr algn="ctr"/>
                      <a:r>
                        <a:rPr lang="en-GB" sz="1400" dirty="0" smtClean="0"/>
                        <a:t>38.2 </a:t>
                      </a:r>
                      <a:br>
                        <a:rPr lang="en-GB" sz="1400" dirty="0" smtClean="0"/>
                      </a:br>
                      <a:r>
                        <a:rPr lang="en-GB" sz="1400" dirty="0" smtClean="0"/>
                        <a:t>(22.2, 56.4)</a:t>
                      </a:r>
                      <a:endParaRPr lang="en-GB" sz="1400" dirty="0"/>
                    </a:p>
                  </a:txBody>
                  <a:tcPr/>
                </a:tc>
                <a:tc>
                  <a:txBody>
                    <a:bodyPr/>
                    <a:lstStyle/>
                    <a:p>
                      <a:pPr algn="ctr"/>
                      <a:r>
                        <a:rPr lang="en-GB" sz="1400" dirty="0" smtClean="0"/>
                        <a:t>58.1</a:t>
                      </a:r>
                      <a:br>
                        <a:rPr lang="en-GB" sz="1400" dirty="0" smtClean="0"/>
                      </a:br>
                      <a:r>
                        <a:rPr lang="en-GB" sz="1400" dirty="0" smtClean="0"/>
                        <a:t>(39.1,</a:t>
                      </a:r>
                      <a:r>
                        <a:rPr lang="en-GB" sz="1400" baseline="0" dirty="0" smtClean="0"/>
                        <a:t> 75.5)</a:t>
                      </a:r>
                      <a:endParaRPr lang="en-GB" sz="1400" dirty="0"/>
                    </a:p>
                  </a:txBody>
                  <a:tcPr/>
                </a:tc>
                <a:tc>
                  <a:txBody>
                    <a:bodyPr/>
                    <a:lstStyle/>
                    <a:p>
                      <a:pPr algn="ctr"/>
                      <a:r>
                        <a:rPr lang="en-GB" sz="1400" dirty="0" smtClean="0"/>
                        <a:t>0.45</a:t>
                      </a:r>
                      <a:br>
                        <a:rPr lang="en-GB" sz="1400" dirty="0" smtClean="0"/>
                      </a:br>
                      <a:r>
                        <a:rPr lang="en-GB" sz="1400" dirty="0" smtClean="0"/>
                        <a:t>(0.17, 1.21)</a:t>
                      </a:r>
                      <a:endParaRPr lang="en-GB" sz="1400" dirty="0"/>
                    </a:p>
                  </a:txBody>
                  <a:tcPr/>
                </a:tc>
                <a:tc>
                  <a:txBody>
                    <a:bodyPr/>
                    <a:lstStyle/>
                    <a:p>
                      <a:pPr algn="ctr"/>
                      <a:r>
                        <a:rPr lang="en-GB" sz="1400" dirty="0" smtClean="0"/>
                        <a:t>0.14</a:t>
                      </a:r>
                      <a:endParaRPr lang="en-GB" sz="14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i="0" dirty="0" smtClean="0"/>
                        <a:t>KRAS exon 2 MT &amp; RAS MT (n=178)</a:t>
                      </a:r>
                    </a:p>
                  </a:txBody>
                  <a:tcPr/>
                </a:tc>
                <a:tc>
                  <a:txBody>
                    <a:bodyPr/>
                    <a:lstStyle/>
                    <a:p>
                      <a:pPr algn="ctr"/>
                      <a:r>
                        <a:rPr lang="en-GB" sz="1400" dirty="0" smtClean="0"/>
                        <a:t>38.0</a:t>
                      </a:r>
                      <a:br>
                        <a:rPr lang="en-GB" sz="1400" dirty="0" smtClean="0"/>
                      </a:br>
                      <a:r>
                        <a:rPr lang="en-GB" sz="1400" dirty="0" smtClean="0"/>
                        <a:t>(28.1, 48.8)</a:t>
                      </a:r>
                      <a:endParaRPr lang="en-GB" sz="1400" dirty="0"/>
                    </a:p>
                  </a:txBody>
                  <a:tcPr/>
                </a:tc>
                <a:tc>
                  <a:txBody>
                    <a:bodyPr/>
                    <a:lstStyle/>
                    <a:p>
                      <a:pPr algn="ctr"/>
                      <a:r>
                        <a:rPr lang="en-GB" sz="1400" dirty="0" smtClean="0"/>
                        <a:t>52.1 </a:t>
                      </a:r>
                      <a:br>
                        <a:rPr lang="en-GB" sz="1400" dirty="0" smtClean="0"/>
                      </a:br>
                      <a:r>
                        <a:rPr lang="en-GB" sz="1400" dirty="0" smtClean="0"/>
                        <a:t>(40.1, 62.1)</a:t>
                      </a:r>
                      <a:endParaRPr lang="en-GB" sz="1400" dirty="0"/>
                    </a:p>
                  </a:txBody>
                  <a:tcPr/>
                </a:tc>
                <a:tc>
                  <a:txBody>
                    <a:bodyPr/>
                    <a:lstStyle/>
                    <a:p>
                      <a:pPr algn="ctr"/>
                      <a:r>
                        <a:rPr lang="en-GB" sz="1400" dirty="0" smtClean="0"/>
                        <a:t>0.59 </a:t>
                      </a:r>
                      <a:br>
                        <a:rPr lang="en-GB" sz="1400" dirty="0" smtClean="0"/>
                      </a:br>
                      <a:r>
                        <a:rPr lang="en-GB" sz="1400" dirty="0" smtClean="0"/>
                        <a:t>(0.32,</a:t>
                      </a:r>
                      <a:r>
                        <a:rPr lang="en-GB" sz="1400" baseline="0" dirty="0" smtClean="0"/>
                        <a:t> 1.06)</a:t>
                      </a:r>
                      <a:endParaRPr lang="en-GB" sz="1400" dirty="0"/>
                    </a:p>
                  </a:txBody>
                  <a:tcPr/>
                </a:tc>
                <a:tc>
                  <a:txBody>
                    <a:bodyPr/>
                    <a:lstStyle/>
                    <a:p>
                      <a:pPr algn="ctr"/>
                      <a:r>
                        <a:rPr lang="en-GB" sz="1400" dirty="0" smtClean="0"/>
                        <a:t>0.097</a:t>
                      </a:r>
                      <a:endParaRPr lang="en-GB" sz="14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i="0" dirty="0" smtClean="0"/>
                        <a:t>BRAF mutant</a:t>
                      </a:r>
                      <a:r>
                        <a:rPr lang="en-GB" sz="1400" i="0" baseline="0" dirty="0" smtClean="0"/>
                        <a:t> (n=48)</a:t>
                      </a:r>
                      <a:endParaRPr lang="en-GB" sz="1400" i="0" dirty="0" smtClean="0"/>
                    </a:p>
                  </a:txBody>
                  <a:tcPr/>
                </a:tc>
                <a:tc>
                  <a:txBody>
                    <a:bodyPr/>
                    <a:lstStyle/>
                    <a:p>
                      <a:pPr algn="ctr"/>
                      <a:r>
                        <a:rPr lang="en-GB" sz="1400" dirty="0" smtClean="0"/>
                        <a:t>52.2</a:t>
                      </a:r>
                      <a:br>
                        <a:rPr lang="en-GB" sz="1400" dirty="0" smtClean="0"/>
                      </a:br>
                      <a:r>
                        <a:rPr lang="en-GB" sz="1400" dirty="0" smtClean="0"/>
                        <a:t>(30.6, 73.2)</a:t>
                      </a:r>
                      <a:endParaRPr lang="en-GB" sz="1400" dirty="0"/>
                    </a:p>
                  </a:txBody>
                  <a:tcPr/>
                </a:tc>
                <a:tc>
                  <a:txBody>
                    <a:bodyPr/>
                    <a:lstStyle/>
                    <a:p>
                      <a:pPr algn="ctr"/>
                      <a:r>
                        <a:rPr lang="en-GB" sz="1400" dirty="0" smtClean="0"/>
                        <a:t>40.0</a:t>
                      </a:r>
                      <a:br>
                        <a:rPr lang="en-GB" sz="1400" dirty="0" smtClean="0"/>
                      </a:br>
                      <a:r>
                        <a:rPr lang="en-GB" sz="1400" dirty="0" smtClean="0"/>
                        <a:t>(21.1, 61.3)</a:t>
                      </a:r>
                      <a:endParaRPr lang="en-GB" sz="1400" dirty="0"/>
                    </a:p>
                  </a:txBody>
                  <a:tcPr/>
                </a:tc>
                <a:tc>
                  <a:txBody>
                    <a:bodyPr/>
                    <a:lstStyle/>
                    <a:p>
                      <a:pPr algn="ctr"/>
                      <a:r>
                        <a:rPr lang="en-GB" sz="1400" dirty="0" smtClean="0"/>
                        <a:t>1.64</a:t>
                      </a:r>
                      <a:br>
                        <a:rPr lang="en-GB" sz="1400" dirty="0" smtClean="0"/>
                      </a:br>
                      <a:r>
                        <a:rPr lang="en-GB" sz="1400" dirty="0" smtClean="0"/>
                        <a:t>(0.52, 5.14)</a:t>
                      </a:r>
                      <a:endParaRPr lang="en-GB" sz="1400" dirty="0"/>
                    </a:p>
                  </a:txBody>
                  <a:tcPr/>
                </a:tc>
                <a:tc>
                  <a:txBody>
                    <a:bodyPr/>
                    <a:lstStyle/>
                    <a:p>
                      <a:pPr algn="ctr"/>
                      <a:r>
                        <a:rPr lang="en-GB" sz="1400" dirty="0" smtClean="0"/>
                        <a:t>0.29</a:t>
                      </a:r>
                      <a:endParaRPr lang="en-GB" sz="14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i="0" dirty="0" smtClean="0"/>
                        <a:t>PIK3CA</a:t>
                      </a:r>
                      <a:r>
                        <a:rPr lang="en-GB" sz="1400" i="0" baseline="0" dirty="0" smtClean="0"/>
                        <a:t> mutant (n=38)</a:t>
                      </a:r>
                      <a:endParaRPr lang="en-GB" sz="1400" i="0" dirty="0" smtClean="0"/>
                    </a:p>
                  </a:txBody>
                  <a:tcPr/>
                </a:tc>
                <a:tc>
                  <a:txBody>
                    <a:bodyPr/>
                    <a:lstStyle/>
                    <a:p>
                      <a:pPr algn="ctr"/>
                      <a:r>
                        <a:rPr lang="en-GB" sz="1400" dirty="0" smtClean="0"/>
                        <a:t>47.4</a:t>
                      </a:r>
                      <a:br>
                        <a:rPr lang="en-GB" sz="1400" dirty="0" smtClean="0"/>
                      </a:br>
                      <a:r>
                        <a:rPr lang="en-GB" sz="1400" dirty="0" smtClean="0"/>
                        <a:t>(24.4, 71.1)</a:t>
                      </a:r>
                      <a:endParaRPr lang="en-GB" sz="1400" dirty="0"/>
                    </a:p>
                  </a:txBody>
                  <a:tcPr/>
                </a:tc>
                <a:tc>
                  <a:txBody>
                    <a:bodyPr/>
                    <a:lstStyle/>
                    <a:p>
                      <a:pPr algn="ctr"/>
                      <a:r>
                        <a:rPr lang="en-GB" sz="1400" dirty="0" smtClean="0"/>
                        <a:t>57.0</a:t>
                      </a:r>
                      <a:br>
                        <a:rPr lang="en-GB" sz="1400" dirty="0" smtClean="0"/>
                      </a:br>
                      <a:r>
                        <a:rPr lang="en-GB" sz="1400" dirty="0" smtClean="0"/>
                        <a:t>(33.5, 79.7)</a:t>
                      </a:r>
                      <a:endParaRPr lang="en-GB" sz="1400" dirty="0"/>
                    </a:p>
                  </a:txBody>
                  <a:tcPr/>
                </a:tc>
                <a:tc>
                  <a:txBody>
                    <a:bodyPr/>
                    <a:lstStyle/>
                    <a:p>
                      <a:pPr algn="ctr"/>
                      <a:r>
                        <a:rPr lang="en-GB" sz="1400" dirty="0" smtClean="0"/>
                        <a:t>0.65</a:t>
                      </a:r>
                      <a:br>
                        <a:rPr lang="en-GB" sz="1400" dirty="0" smtClean="0"/>
                      </a:br>
                      <a:r>
                        <a:rPr lang="en-GB" sz="1400" dirty="0" smtClean="0"/>
                        <a:t>(0.18,</a:t>
                      </a:r>
                      <a:r>
                        <a:rPr lang="en-GB" sz="1400" baseline="0" dirty="0" smtClean="0"/>
                        <a:t> 2.36)</a:t>
                      </a:r>
                      <a:endParaRPr lang="en-GB" sz="1400" dirty="0"/>
                    </a:p>
                  </a:txBody>
                  <a:tcPr/>
                </a:tc>
                <a:tc>
                  <a:txBody>
                    <a:bodyPr/>
                    <a:lstStyle/>
                    <a:p>
                      <a:pPr algn="ctr"/>
                      <a:r>
                        <a:rPr lang="en-GB" sz="1400" dirty="0" smtClean="0"/>
                        <a:t>0.84</a:t>
                      </a:r>
                      <a:endParaRPr lang="en-GB" sz="1400" dirty="0"/>
                    </a:p>
                  </a:txBody>
                  <a:tcPr/>
                </a:tc>
              </a:tr>
            </a:tbl>
          </a:graphicData>
        </a:graphic>
      </p:graphicFrame>
      <p:sp>
        <p:nvSpPr>
          <p:cNvPr id="7"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Stintzing</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445)</a:t>
            </a:r>
            <a:endParaRPr lang="en-GB" sz="1100" dirty="0">
              <a:solidFill>
                <a:srgbClr val="363636"/>
              </a:solidFill>
            </a:endParaRPr>
          </a:p>
        </p:txBody>
      </p:sp>
    </p:spTree>
    <p:extLst>
      <p:ext uri="{BB962C8B-B14F-4D97-AF65-F5344CB8AC3E}">
        <p14:creationId xmlns:p14="http://schemas.microsoft.com/office/powerpoint/2010/main" val="9500325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445: Mutations within the EGFR </a:t>
            </a:r>
            <a:r>
              <a:rPr lang="en-US" sz="1800" dirty="0" smtClean="0"/>
              <a:t>signaling</a:t>
            </a:r>
            <a:r>
              <a:rPr lang="en-GB" sz="1800" dirty="0" smtClean="0"/>
              <a:t> </a:t>
            </a:r>
            <a:r>
              <a:rPr lang="en-GB" sz="1800" dirty="0"/>
              <a:t>pathway: Influence on efficacy in FIRE-3—A randomized phase III study of FOLFIRI plus cetuximab or bevacizumab as first-line treatment for wild-type (WT) KRAS (exon 2) metastatic colorectal cancer (</a:t>
            </a:r>
            <a:r>
              <a:rPr lang="en-GB" sz="1800" dirty="0" err="1"/>
              <a:t>mCRC</a:t>
            </a:r>
            <a:r>
              <a:rPr lang="en-GB" sz="1800" dirty="0"/>
              <a:t>) – </a:t>
            </a:r>
            <a:r>
              <a:rPr lang="en-GB" sz="1800" dirty="0" err="1"/>
              <a:t>Stintzing</a:t>
            </a:r>
            <a:r>
              <a:rPr lang="en-GB" sz="1800" dirty="0"/>
              <a:t> S et al</a:t>
            </a:r>
            <a:endParaRPr lang="en-GB" sz="2000" dirty="0"/>
          </a:p>
        </p:txBody>
      </p:sp>
      <p:sp>
        <p:nvSpPr>
          <p:cNvPr id="3" name="Content Placeholder 2"/>
          <p:cNvSpPr>
            <a:spLocks noGrp="1"/>
          </p:cNvSpPr>
          <p:nvPr>
            <p:ph idx="1"/>
          </p:nvPr>
        </p:nvSpPr>
        <p:spPr/>
        <p:txBody>
          <a:bodyPr/>
          <a:lstStyle/>
          <a:p>
            <a:r>
              <a:rPr lang="en-GB" sz="1600" b="1" dirty="0" smtClean="0"/>
              <a:t>Key results</a:t>
            </a:r>
          </a:p>
          <a:p>
            <a:pPr marL="0" indent="0">
              <a:buNone/>
            </a:pPr>
            <a:endParaRPr lang="en-GB" sz="1600" dirty="0"/>
          </a:p>
        </p:txBody>
      </p:sp>
      <p:graphicFrame>
        <p:nvGraphicFramePr>
          <p:cNvPr id="8" name="Table 7"/>
          <p:cNvGraphicFramePr>
            <a:graphicFrameLocks noGrp="1"/>
          </p:cNvGraphicFramePr>
          <p:nvPr>
            <p:extLst>
              <p:ext uri="{D42A27DB-BD31-4B8C-83A1-F6EECF244321}">
                <p14:modId xmlns:p14="http://schemas.microsoft.com/office/powerpoint/2010/main" val="28860806"/>
              </p:ext>
            </p:extLst>
          </p:nvPr>
        </p:nvGraphicFramePr>
        <p:xfrm>
          <a:off x="262376" y="1699856"/>
          <a:ext cx="8572866" cy="4541520"/>
        </p:xfrm>
        <a:graphic>
          <a:graphicData uri="http://schemas.openxmlformats.org/drawingml/2006/table">
            <a:tbl>
              <a:tblPr firstRow="1" bandRow="1">
                <a:tableStyleId>{69012ECD-51FC-41F1-AA8D-1B2483CD663E}</a:tableStyleId>
              </a:tblPr>
              <a:tblGrid>
                <a:gridCol w="1602050"/>
                <a:gridCol w="1947553"/>
                <a:gridCol w="1508166"/>
                <a:gridCol w="1531917"/>
                <a:gridCol w="1116281"/>
                <a:gridCol w="866899"/>
              </a:tblGrid>
              <a:tr h="35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PFS</a:t>
                      </a:r>
                      <a:endParaRPr lang="en-GB" sz="1400" dirty="0">
                        <a:solidFill>
                          <a:schemeClr val="tx2"/>
                        </a:solidFill>
                      </a:endParaRPr>
                    </a:p>
                  </a:txBody>
                  <a:tcPr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chemeClr val="tx2"/>
                        </a:solidFill>
                      </a:endParaRPr>
                    </a:p>
                  </a:txBody>
                  <a:tcPr anchor="b"/>
                </a:tc>
                <a:tc>
                  <a:txBody>
                    <a:bodyPr/>
                    <a:lstStyle/>
                    <a:p>
                      <a:pPr algn="ctr"/>
                      <a:r>
                        <a:rPr lang="en-GB" sz="1400" dirty="0" smtClean="0">
                          <a:solidFill>
                            <a:schemeClr val="tx2"/>
                          </a:solidFill>
                        </a:rPr>
                        <a:t>FOLFIRI+</a:t>
                      </a:r>
                      <a:br>
                        <a:rPr lang="en-GB" sz="1400" dirty="0" smtClean="0">
                          <a:solidFill>
                            <a:schemeClr val="tx2"/>
                          </a:solidFill>
                        </a:rPr>
                      </a:br>
                      <a:r>
                        <a:rPr lang="en-GB" sz="1400" dirty="0" smtClean="0">
                          <a:solidFill>
                            <a:schemeClr val="tx2"/>
                          </a:solidFill>
                        </a:rPr>
                        <a:t>cetuximab</a:t>
                      </a:r>
                      <a:endParaRPr lang="en-GB" sz="1400" dirty="0">
                        <a:solidFill>
                          <a:schemeClr val="tx2"/>
                        </a:solidFill>
                      </a:endParaRPr>
                    </a:p>
                  </a:txBody>
                  <a:tcPr anchor="b"/>
                </a:tc>
                <a:tc>
                  <a:txBody>
                    <a:bodyPr/>
                    <a:lstStyle/>
                    <a:p>
                      <a:pPr algn="ctr"/>
                      <a:r>
                        <a:rPr lang="en-GB" sz="1400" dirty="0" smtClean="0">
                          <a:solidFill>
                            <a:schemeClr val="tx2"/>
                          </a:solidFill>
                        </a:rPr>
                        <a:t>FOLFIRI+</a:t>
                      </a:r>
                      <a:br>
                        <a:rPr lang="en-GB" sz="1400" dirty="0" smtClean="0">
                          <a:solidFill>
                            <a:schemeClr val="tx2"/>
                          </a:solidFill>
                        </a:rPr>
                      </a:br>
                      <a:r>
                        <a:rPr lang="en-GB" sz="1400" dirty="0" smtClean="0">
                          <a:solidFill>
                            <a:schemeClr val="tx2"/>
                          </a:solidFill>
                        </a:rPr>
                        <a:t>bevacizumab</a:t>
                      </a:r>
                      <a:endParaRPr lang="en-GB" sz="1400" dirty="0">
                        <a:solidFill>
                          <a:schemeClr val="tx2"/>
                        </a:solidFill>
                      </a:endParaRPr>
                    </a:p>
                  </a:txBody>
                  <a:tcPr anchor="b"/>
                </a:tc>
                <a:tc>
                  <a:txBody>
                    <a:bodyPr/>
                    <a:lstStyle/>
                    <a:p>
                      <a:pPr algn="ctr"/>
                      <a:r>
                        <a:rPr lang="en-GB" sz="1400" dirty="0" smtClean="0">
                          <a:solidFill>
                            <a:schemeClr val="tx2"/>
                          </a:solidFill>
                        </a:rPr>
                        <a:t>HR </a:t>
                      </a:r>
                      <a:br>
                        <a:rPr lang="en-GB" sz="1400" dirty="0" smtClean="0">
                          <a:solidFill>
                            <a:schemeClr val="tx2"/>
                          </a:solidFill>
                        </a:rPr>
                      </a:br>
                      <a:r>
                        <a:rPr lang="en-GB" sz="1400" dirty="0" smtClean="0">
                          <a:solidFill>
                            <a:schemeClr val="tx2"/>
                          </a:solidFill>
                        </a:rPr>
                        <a:t>(95% CI)</a:t>
                      </a:r>
                      <a:endParaRPr lang="en-GB" sz="1400" dirty="0">
                        <a:solidFill>
                          <a:schemeClr val="tx2"/>
                        </a:solidFill>
                      </a:endParaRPr>
                    </a:p>
                  </a:txBody>
                  <a:tcPr anchor="b"/>
                </a:tc>
                <a:tc>
                  <a:txBody>
                    <a:bodyPr/>
                    <a:lstStyle/>
                    <a:p>
                      <a:pPr algn="ctr"/>
                      <a:r>
                        <a:rPr lang="en-GB" sz="1400" dirty="0" smtClean="0">
                          <a:solidFill>
                            <a:schemeClr val="tx2"/>
                          </a:solidFill>
                        </a:rPr>
                        <a:t>p-value</a:t>
                      </a:r>
                      <a:endParaRPr lang="en-GB" sz="1400" dirty="0">
                        <a:solidFill>
                          <a:schemeClr val="tx2"/>
                        </a:solidFill>
                      </a:endParaRPr>
                    </a:p>
                  </a:txBody>
                  <a:tcPr anchor="b"/>
                </a:tc>
              </a:tr>
              <a:tr h="275803">
                <a:tc>
                  <a:txBody>
                    <a:bodyPr/>
                    <a:lstStyle/>
                    <a:p>
                      <a:r>
                        <a:rPr lang="en-GB" sz="1200" dirty="0" smtClean="0"/>
                        <a:t>KRAS exon 2</a:t>
                      </a:r>
                      <a:r>
                        <a:rPr lang="en-GB" sz="1200" baseline="0" dirty="0" smtClean="0"/>
                        <a:t> WT (ITT; n=592)</a:t>
                      </a:r>
                    </a:p>
                  </a:txBody>
                  <a:tcPr/>
                </a:tc>
                <a:tc>
                  <a:txBody>
                    <a:bodyPr/>
                    <a:lstStyle/>
                    <a:p>
                      <a:r>
                        <a:rPr lang="en-GB" sz="1200" baseline="0" dirty="0" smtClean="0"/>
                        <a:t>Events, n/N (%)</a:t>
                      </a:r>
                    </a:p>
                    <a:p>
                      <a:r>
                        <a:rPr lang="en-GB" sz="1200" baseline="0" dirty="0" smtClean="0"/>
                        <a:t>Median (95% CI), </a:t>
                      </a:r>
                      <a:r>
                        <a:rPr lang="en-GB" sz="1200" baseline="0" dirty="0" err="1" smtClean="0"/>
                        <a:t>mo</a:t>
                      </a:r>
                      <a:endParaRPr lang="en-GB" sz="1200" dirty="0"/>
                    </a:p>
                  </a:txBody>
                  <a:tcPr/>
                </a:tc>
                <a:tc>
                  <a:txBody>
                    <a:bodyPr/>
                    <a:lstStyle/>
                    <a:p>
                      <a:pPr algn="ctr"/>
                      <a:r>
                        <a:rPr lang="en-GB" sz="1200" dirty="0" smtClean="0"/>
                        <a:t>250/297</a:t>
                      </a:r>
                      <a:r>
                        <a:rPr lang="en-GB" sz="1200" baseline="0" dirty="0" smtClean="0"/>
                        <a:t> (84.2)</a:t>
                      </a:r>
                    </a:p>
                    <a:p>
                      <a:pPr algn="ctr"/>
                      <a:r>
                        <a:rPr lang="en-GB" sz="1200" baseline="0" dirty="0" smtClean="0"/>
                        <a:t>10.0 (8.8, 10.8)</a:t>
                      </a:r>
                      <a:endParaRPr lang="en-GB" sz="1200" dirty="0"/>
                    </a:p>
                  </a:txBody>
                  <a:tcPr/>
                </a:tc>
                <a:tc>
                  <a:txBody>
                    <a:bodyPr/>
                    <a:lstStyle/>
                    <a:p>
                      <a:pPr algn="ctr"/>
                      <a:r>
                        <a:rPr lang="en-GB" sz="1200" dirty="0" smtClean="0"/>
                        <a:t>242/295 (82.0)</a:t>
                      </a:r>
                    </a:p>
                    <a:p>
                      <a:pPr algn="ctr"/>
                      <a:r>
                        <a:rPr lang="en-GB" sz="1200" dirty="0" smtClean="0"/>
                        <a:t>10.3 (9.8,</a:t>
                      </a:r>
                      <a:r>
                        <a:rPr lang="en-GB" sz="1200" baseline="0" dirty="0" smtClean="0"/>
                        <a:t> 11.3)</a:t>
                      </a:r>
                      <a:endParaRPr lang="en-GB" sz="1200" dirty="0"/>
                    </a:p>
                  </a:txBody>
                  <a:tcPr/>
                </a:tc>
                <a:tc>
                  <a:txBody>
                    <a:bodyPr/>
                    <a:lstStyle/>
                    <a:p>
                      <a:pPr algn="ctr"/>
                      <a:r>
                        <a:rPr lang="en-GB" sz="1200" dirty="0" smtClean="0"/>
                        <a:t>1.06 </a:t>
                      </a:r>
                      <a:br>
                        <a:rPr lang="en-GB" sz="1200" dirty="0" smtClean="0"/>
                      </a:br>
                      <a:r>
                        <a:rPr lang="en-GB" sz="1200" dirty="0" smtClean="0"/>
                        <a:t>(0.88,</a:t>
                      </a:r>
                      <a:r>
                        <a:rPr lang="en-GB" sz="1200" baseline="0" dirty="0" smtClean="0"/>
                        <a:t> 1.26)</a:t>
                      </a:r>
                      <a:endParaRPr lang="en-GB" sz="1200" dirty="0"/>
                    </a:p>
                  </a:txBody>
                  <a:tcPr/>
                </a:tc>
                <a:tc>
                  <a:txBody>
                    <a:bodyPr/>
                    <a:lstStyle/>
                    <a:p>
                      <a:pPr algn="ctr"/>
                      <a:r>
                        <a:rPr lang="en-GB" sz="1200" dirty="0" smtClean="0"/>
                        <a:t>0.547</a:t>
                      </a:r>
                      <a:endParaRPr lang="en-GB" sz="1200" dirty="0"/>
                    </a:p>
                  </a:txBody>
                  <a:tcPr/>
                </a:tc>
              </a:tr>
              <a:tr h="197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RAS WT (n=342)</a:t>
                      </a:r>
                    </a:p>
                  </a:txBody>
                  <a:tcPr/>
                </a:tc>
                <a:tc>
                  <a:txBody>
                    <a:bodyPr/>
                    <a:lstStyle/>
                    <a:p>
                      <a:r>
                        <a:rPr lang="en-GB" sz="1200" baseline="0" dirty="0" smtClean="0"/>
                        <a:t>Events, n/N (%)</a:t>
                      </a:r>
                    </a:p>
                    <a:p>
                      <a:r>
                        <a:rPr lang="en-GB" sz="1200" baseline="0" dirty="0" smtClean="0"/>
                        <a:t>Median (95% CI), </a:t>
                      </a:r>
                      <a:r>
                        <a:rPr lang="en-GB" sz="1200" baseline="0" dirty="0" err="1" smtClean="0"/>
                        <a:t>mo</a:t>
                      </a:r>
                      <a:endParaRPr lang="en-GB" sz="1200" dirty="0" smtClean="0"/>
                    </a:p>
                  </a:txBody>
                  <a:tcPr/>
                </a:tc>
                <a:tc>
                  <a:txBody>
                    <a:bodyPr/>
                    <a:lstStyle/>
                    <a:p>
                      <a:pPr algn="ctr"/>
                      <a:r>
                        <a:rPr lang="en-GB" sz="1200" dirty="0" smtClean="0"/>
                        <a:t>144/171 (84.2)</a:t>
                      </a:r>
                      <a:br>
                        <a:rPr lang="en-GB" sz="1200" dirty="0" smtClean="0"/>
                      </a:br>
                      <a:r>
                        <a:rPr lang="en-GB" sz="1200" dirty="0" smtClean="0"/>
                        <a:t>10.4 (9.5, 12.2)</a:t>
                      </a:r>
                      <a:endParaRPr lang="en-GB" sz="1200" dirty="0"/>
                    </a:p>
                  </a:txBody>
                  <a:tcPr/>
                </a:tc>
                <a:tc>
                  <a:txBody>
                    <a:bodyPr/>
                    <a:lstStyle/>
                    <a:p>
                      <a:pPr algn="ctr"/>
                      <a:r>
                        <a:rPr lang="en-GB" sz="1200" dirty="0" smtClean="0"/>
                        <a:t>143/171 (83.6)</a:t>
                      </a:r>
                      <a:br>
                        <a:rPr lang="en-GB" sz="1200" dirty="0" smtClean="0"/>
                      </a:br>
                      <a:r>
                        <a:rPr lang="en-GB" sz="1200" dirty="0" smtClean="0"/>
                        <a:t>10.2</a:t>
                      </a:r>
                      <a:r>
                        <a:rPr lang="en-GB" sz="1200" baseline="0" dirty="0" smtClean="0"/>
                        <a:t> (9.3, 11.5)</a:t>
                      </a:r>
                      <a:endParaRPr lang="en-GB" sz="1200" dirty="0"/>
                    </a:p>
                  </a:txBody>
                  <a:tcPr/>
                </a:tc>
                <a:tc>
                  <a:txBody>
                    <a:bodyPr/>
                    <a:lstStyle/>
                    <a:p>
                      <a:pPr algn="ctr"/>
                      <a:r>
                        <a:rPr lang="en-GB" sz="1200" dirty="0" smtClean="0"/>
                        <a:t>0.93 </a:t>
                      </a:r>
                      <a:br>
                        <a:rPr lang="en-GB" sz="1200" dirty="0" smtClean="0"/>
                      </a:br>
                      <a:r>
                        <a:rPr lang="en-GB" sz="1200" dirty="0" smtClean="0"/>
                        <a:t>(0.74, 1.17)</a:t>
                      </a:r>
                      <a:endParaRPr lang="en-GB" sz="1200" dirty="0"/>
                    </a:p>
                  </a:txBody>
                  <a:tcPr/>
                </a:tc>
                <a:tc>
                  <a:txBody>
                    <a:bodyPr/>
                    <a:lstStyle/>
                    <a:p>
                      <a:pPr algn="ctr"/>
                      <a:r>
                        <a:rPr lang="en-GB" sz="1200" dirty="0" smtClean="0"/>
                        <a:t>0.54</a:t>
                      </a:r>
                      <a:endParaRPr lang="en-GB" sz="12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smtClean="0"/>
                        <a:t>BRAF mutant</a:t>
                      </a:r>
                      <a:r>
                        <a:rPr lang="en-GB" sz="1200" i="0" baseline="0" dirty="0" smtClean="0"/>
                        <a:t> (n=48)</a:t>
                      </a:r>
                      <a:endParaRPr lang="en-GB" sz="1200" i="0" dirty="0" smtClean="0"/>
                    </a:p>
                  </a:txBody>
                  <a:tcPr/>
                </a:tc>
                <a:tc>
                  <a:txBody>
                    <a:bodyPr/>
                    <a:lstStyle/>
                    <a:p>
                      <a:r>
                        <a:rPr lang="en-GB" sz="1200" baseline="0" dirty="0" smtClean="0"/>
                        <a:t>Events, n/N (%)</a:t>
                      </a:r>
                    </a:p>
                    <a:p>
                      <a:r>
                        <a:rPr lang="en-GB" sz="1200" baseline="0" dirty="0" smtClean="0"/>
                        <a:t>Median (95% CI), </a:t>
                      </a:r>
                      <a:r>
                        <a:rPr lang="en-GB" sz="1200" baseline="0" dirty="0" err="1" smtClean="0"/>
                        <a:t>mo</a:t>
                      </a:r>
                      <a:endParaRPr lang="en-GB" sz="1200" dirty="0" smtClean="0"/>
                    </a:p>
                  </a:txBody>
                  <a:tcPr/>
                </a:tc>
                <a:tc>
                  <a:txBody>
                    <a:bodyPr/>
                    <a:lstStyle/>
                    <a:p>
                      <a:pPr algn="ctr"/>
                      <a:r>
                        <a:rPr lang="en-GB" sz="1200" dirty="0" smtClean="0"/>
                        <a:t>22/23</a:t>
                      </a:r>
                      <a:r>
                        <a:rPr lang="en-GB" sz="1200" baseline="0" dirty="0" smtClean="0"/>
                        <a:t> (95.7)</a:t>
                      </a:r>
                    </a:p>
                    <a:p>
                      <a:pPr algn="ctr"/>
                      <a:r>
                        <a:rPr lang="en-GB" sz="1200" baseline="0" dirty="0" smtClean="0"/>
                        <a:t>4.9 (2.4, 8.8)</a:t>
                      </a:r>
                      <a:endParaRPr lang="en-GB" sz="1200" dirty="0"/>
                    </a:p>
                  </a:txBody>
                  <a:tcPr/>
                </a:tc>
                <a:tc>
                  <a:txBody>
                    <a:bodyPr/>
                    <a:lstStyle/>
                    <a:p>
                      <a:pPr algn="ctr"/>
                      <a:r>
                        <a:rPr lang="en-GB" sz="1200" dirty="0" smtClean="0"/>
                        <a:t>25/25</a:t>
                      </a:r>
                      <a:r>
                        <a:rPr lang="en-GB" sz="1200" baseline="0" dirty="0" smtClean="0"/>
                        <a:t> (100)</a:t>
                      </a:r>
                    </a:p>
                    <a:p>
                      <a:pPr algn="ctr"/>
                      <a:r>
                        <a:rPr lang="en-GB" sz="1200" baseline="0" dirty="0" smtClean="0"/>
                        <a:t>6.0 (4.3, 7.8)</a:t>
                      </a:r>
                      <a:endParaRPr lang="en-GB" sz="1200" dirty="0"/>
                    </a:p>
                  </a:txBody>
                  <a:tcPr/>
                </a:tc>
                <a:tc>
                  <a:txBody>
                    <a:bodyPr/>
                    <a:lstStyle/>
                    <a:p>
                      <a:pPr algn="ctr"/>
                      <a:r>
                        <a:rPr lang="en-GB" sz="1200" dirty="0" smtClean="0"/>
                        <a:t>0.87</a:t>
                      </a:r>
                      <a:br>
                        <a:rPr lang="en-GB" sz="1200" dirty="0" smtClean="0"/>
                      </a:br>
                      <a:r>
                        <a:rPr lang="en-GB" sz="1200" dirty="0" smtClean="0"/>
                        <a:t>(0.49,</a:t>
                      </a:r>
                      <a:r>
                        <a:rPr lang="en-GB" sz="1200" baseline="0" dirty="0" smtClean="0"/>
                        <a:t> 1.57)</a:t>
                      </a:r>
                      <a:endParaRPr lang="en-GB" sz="1200" dirty="0"/>
                    </a:p>
                  </a:txBody>
                  <a:tcPr/>
                </a:tc>
                <a:tc>
                  <a:txBody>
                    <a:bodyPr/>
                    <a:lstStyle/>
                    <a:p>
                      <a:pPr algn="ctr"/>
                      <a:r>
                        <a:rPr lang="en-GB" sz="1200" dirty="0" smtClean="0"/>
                        <a:t>0.65</a:t>
                      </a:r>
                      <a:endParaRPr lang="en-GB" sz="12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smtClean="0"/>
                        <a:t>PIK3CA</a:t>
                      </a:r>
                      <a:r>
                        <a:rPr lang="en-GB" sz="1200" i="0" baseline="0" dirty="0" smtClean="0"/>
                        <a:t> mutant (n=38)</a:t>
                      </a:r>
                      <a:endParaRPr lang="en-GB" sz="1200" i="0" dirty="0" smtClean="0"/>
                    </a:p>
                  </a:txBody>
                  <a:tcPr/>
                </a:tc>
                <a:tc>
                  <a:txBody>
                    <a:bodyPr/>
                    <a:lstStyle/>
                    <a:p>
                      <a:r>
                        <a:rPr lang="en-GB" sz="1200" baseline="0" dirty="0" smtClean="0"/>
                        <a:t>Events, n/N (%)</a:t>
                      </a:r>
                    </a:p>
                    <a:p>
                      <a:r>
                        <a:rPr lang="en-GB" sz="1200" baseline="0" dirty="0" smtClean="0"/>
                        <a:t>Median (95% CI), </a:t>
                      </a:r>
                      <a:r>
                        <a:rPr lang="en-GB" sz="1200" baseline="0" dirty="0" err="1" smtClean="0"/>
                        <a:t>mo</a:t>
                      </a:r>
                      <a:endParaRPr lang="en-GB" sz="1200" dirty="0" smtClean="0"/>
                    </a:p>
                  </a:txBody>
                  <a:tcPr/>
                </a:tc>
                <a:tc>
                  <a:txBody>
                    <a:bodyPr/>
                    <a:lstStyle/>
                    <a:p>
                      <a:pPr algn="ctr"/>
                      <a:r>
                        <a:rPr lang="en-GB" sz="1200" dirty="0" smtClean="0"/>
                        <a:t>18/19</a:t>
                      </a:r>
                      <a:r>
                        <a:rPr lang="en-GB" sz="1200" baseline="0" dirty="0" smtClean="0"/>
                        <a:t> (94.7)</a:t>
                      </a:r>
                    </a:p>
                    <a:p>
                      <a:pPr algn="ctr"/>
                      <a:r>
                        <a:rPr lang="en-GB" sz="1200" baseline="0" dirty="0" smtClean="0"/>
                        <a:t>7.8 (5.1, 10.8)</a:t>
                      </a:r>
                      <a:endParaRPr lang="en-GB" sz="1200" dirty="0"/>
                    </a:p>
                  </a:txBody>
                  <a:tcPr/>
                </a:tc>
                <a:tc>
                  <a:txBody>
                    <a:bodyPr/>
                    <a:lstStyle/>
                    <a:p>
                      <a:pPr algn="ctr"/>
                      <a:r>
                        <a:rPr lang="en-GB" sz="1200" dirty="0" smtClean="0"/>
                        <a:t>15/19 (78.9)</a:t>
                      </a:r>
                    </a:p>
                    <a:p>
                      <a:pPr algn="ctr"/>
                      <a:r>
                        <a:rPr lang="en-GB" sz="1200" dirty="0" smtClean="0"/>
                        <a:t>13.3 (4.9,</a:t>
                      </a:r>
                      <a:r>
                        <a:rPr lang="en-GB" sz="1200" baseline="0" dirty="0" smtClean="0"/>
                        <a:t> 28.9)</a:t>
                      </a:r>
                      <a:endParaRPr lang="en-GB" sz="1200" dirty="0"/>
                    </a:p>
                  </a:txBody>
                  <a:tcPr/>
                </a:tc>
                <a:tc>
                  <a:txBody>
                    <a:bodyPr/>
                    <a:lstStyle/>
                    <a:p>
                      <a:pPr algn="ctr"/>
                      <a:r>
                        <a:rPr lang="en-GB" sz="1200" dirty="0" smtClean="0"/>
                        <a:t>1.61</a:t>
                      </a:r>
                    </a:p>
                    <a:p>
                      <a:pPr algn="ctr"/>
                      <a:r>
                        <a:rPr lang="en-GB" sz="1200" dirty="0" smtClean="0"/>
                        <a:t>(0.80,</a:t>
                      </a:r>
                      <a:r>
                        <a:rPr lang="en-GB" sz="1200" baseline="0" dirty="0" smtClean="0"/>
                        <a:t> 3.25)</a:t>
                      </a:r>
                      <a:endParaRPr lang="en-GB" sz="1200" dirty="0"/>
                    </a:p>
                  </a:txBody>
                  <a:tcPr/>
                </a:tc>
                <a:tc>
                  <a:txBody>
                    <a:bodyPr/>
                    <a:lstStyle/>
                    <a:p>
                      <a:pPr algn="ctr"/>
                      <a:r>
                        <a:rPr lang="en-GB" sz="1200" dirty="0" smtClean="0"/>
                        <a:t>0.18</a:t>
                      </a:r>
                      <a:endParaRPr lang="en-GB" sz="12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smtClean="0">
                          <a:solidFill>
                            <a:schemeClr val="tx2"/>
                          </a:solidFill>
                        </a:rPr>
                        <a:t>OS</a:t>
                      </a: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i="0" dirty="0" smtClean="0">
                        <a:solidFill>
                          <a:schemeClr val="tx2"/>
                        </a:solidFill>
                      </a:endParaRPr>
                    </a:p>
                  </a:txBody>
                  <a:tcPr>
                    <a:solidFill>
                      <a:schemeClr val="accent1"/>
                    </a:solidFill>
                  </a:tcPr>
                </a:tc>
                <a:tc>
                  <a:txBody>
                    <a:bodyPr/>
                    <a:lstStyle/>
                    <a:p>
                      <a:pPr algn="ctr"/>
                      <a:endParaRPr lang="en-GB" sz="1400" b="1" dirty="0">
                        <a:solidFill>
                          <a:schemeClr val="tx2"/>
                        </a:solidFill>
                      </a:endParaRPr>
                    </a:p>
                  </a:txBody>
                  <a:tcPr>
                    <a:solidFill>
                      <a:schemeClr val="accent1"/>
                    </a:solidFill>
                  </a:tcPr>
                </a:tc>
                <a:tc>
                  <a:txBody>
                    <a:bodyPr/>
                    <a:lstStyle/>
                    <a:p>
                      <a:pPr algn="ctr"/>
                      <a:endParaRPr lang="en-GB" sz="1400" b="1" dirty="0">
                        <a:solidFill>
                          <a:schemeClr val="tx2"/>
                        </a:solidFill>
                      </a:endParaRPr>
                    </a:p>
                  </a:txBody>
                  <a:tcPr>
                    <a:solidFill>
                      <a:schemeClr val="accent1"/>
                    </a:solidFill>
                  </a:tcPr>
                </a:tc>
                <a:tc>
                  <a:txBody>
                    <a:bodyPr/>
                    <a:lstStyle/>
                    <a:p>
                      <a:pPr algn="ctr"/>
                      <a:endParaRPr lang="en-GB" sz="1400" b="1" dirty="0">
                        <a:solidFill>
                          <a:schemeClr val="tx2"/>
                        </a:solidFill>
                      </a:endParaRPr>
                    </a:p>
                  </a:txBody>
                  <a:tcPr>
                    <a:solidFill>
                      <a:schemeClr val="accent1"/>
                    </a:solidFill>
                  </a:tcPr>
                </a:tc>
                <a:tc>
                  <a:txBody>
                    <a:bodyPr/>
                    <a:lstStyle/>
                    <a:p>
                      <a:pPr algn="ctr"/>
                      <a:endParaRPr lang="en-GB" sz="1400" b="1" dirty="0">
                        <a:solidFill>
                          <a:schemeClr val="tx2"/>
                        </a:solidFill>
                      </a:endParaRPr>
                    </a:p>
                  </a:txBody>
                  <a:tcPr>
                    <a:solidFill>
                      <a:schemeClr val="accent1"/>
                    </a:solidFill>
                  </a:tcPr>
                </a:tc>
              </a:tr>
              <a:tr h="307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smtClean="0"/>
                        <a:t>KRAS exon 2 WT (ITT;</a:t>
                      </a:r>
                      <a:r>
                        <a:rPr lang="en-GB" sz="1200" i="0" baseline="0" dirty="0" smtClean="0"/>
                        <a:t> </a:t>
                      </a:r>
                      <a:r>
                        <a:rPr lang="en-GB" sz="1200" i="0" dirty="0" smtClean="0"/>
                        <a:t>592)</a:t>
                      </a:r>
                    </a:p>
                  </a:txBody>
                  <a:tcPr/>
                </a:tc>
                <a:tc>
                  <a:txBody>
                    <a:bodyPr/>
                    <a:lstStyle/>
                    <a:p>
                      <a:r>
                        <a:rPr lang="en-GB" sz="1200" baseline="0" dirty="0" smtClean="0"/>
                        <a:t>Events, n/N (%)</a:t>
                      </a:r>
                    </a:p>
                    <a:p>
                      <a:r>
                        <a:rPr lang="en-GB" sz="1200" baseline="0" dirty="0" smtClean="0"/>
                        <a:t>Median (95% CI), </a:t>
                      </a:r>
                      <a:r>
                        <a:rPr lang="en-GB" sz="1200" baseline="0" dirty="0" err="1" smtClean="0"/>
                        <a:t>mo</a:t>
                      </a:r>
                      <a:endParaRPr lang="en-GB" sz="1200" dirty="0" smtClean="0"/>
                    </a:p>
                  </a:txBody>
                  <a:tcPr/>
                </a:tc>
                <a:tc>
                  <a:txBody>
                    <a:bodyPr/>
                    <a:lstStyle/>
                    <a:p>
                      <a:pPr algn="ctr"/>
                      <a:r>
                        <a:rPr lang="en-GB" sz="1200" dirty="0" smtClean="0"/>
                        <a:t>158/297 (53.2)</a:t>
                      </a:r>
                    </a:p>
                    <a:p>
                      <a:pPr algn="ctr"/>
                      <a:r>
                        <a:rPr lang="en-GB" sz="1200" dirty="0" smtClean="0"/>
                        <a:t>28.7 (24.0,</a:t>
                      </a:r>
                      <a:r>
                        <a:rPr lang="en-GB" sz="1200" baseline="0" dirty="0" smtClean="0"/>
                        <a:t> 36.6)</a:t>
                      </a:r>
                      <a:endParaRPr lang="en-GB" sz="1200" dirty="0"/>
                    </a:p>
                  </a:txBody>
                  <a:tcPr/>
                </a:tc>
                <a:tc>
                  <a:txBody>
                    <a:bodyPr/>
                    <a:lstStyle/>
                    <a:p>
                      <a:pPr algn="ctr"/>
                      <a:r>
                        <a:rPr lang="en-GB" sz="1200" dirty="0" smtClean="0"/>
                        <a:t>185/295 (62.7)</a:t>
                      </a:r>
                    </a:p>
                    <a:p>
                      <a:pPr algn="ctr"/>
                      <a:r>
                        <a:rPr lang="en-GB" sz="1200" dirty="0" smtClean="0"/>
                        <a:t>25.0 (22.7,</a:t>
                      </a:r>
                      <a:r>
                        <a:rPr lang="en-GB" sz="1200" baseline="0" dirty="0" smtClean="0"/>
                        <a:t> 27.6)</a:t>
                      </a:r>
                      <a:endParaRPr lang="en-GB" sz="1200" dirty="0"/>
                    </a:p>
                  </a:txBody>
                  <a:tcPr/>
                </a:tc>
                <a:tc>
                  <a:txBody>
                    <a:bodyPr/>
                    <a:lstStyle/>
                    <a:p>
                      <a:pPr algn="ctr"/>
                      <a:r>
                        <a:rPr lang="en-GB" sz="1200" dirty="0" smtClean="0"/>
                        <a:t>0.77</a:t>
                      </a:r>
                    </a:p>
                    <a:p>
                      <a:pPr algn="ctr"/>
                      <a:r>
                        <a:rPr lang="en-GB" sz="1200" dirty="0" smtClean="0"/>
                        <a:t>(0.62, 0.96)</a:t>
                      </a:r>
                      <a:endParaRPr lang="en-GB" sz="1200" dirty="0"/>
                    </a:p>
                  </a:txBody>
                  <a:tcPr/>
                </a:tc>
                <a:tc>
                  <a:txBody>
                    <a:bodyPr/>
                    <a:lstStyle/>
                    <a:p>
                      <a:pPr algn="ctr"/>
                      <a:r>
                        <a:rPr lang="en-GB" sz="1200" dirty="0" smtClean="0"/>
                        <a:t>0.017</a:t>
                      </a:r>
                      <a:endParaRPr lang="en-GB" sz="1200" dirty="0"/>
                    </a:p>
                  </a:txBody>
                  <a:tcPr/>
                </a:tc>
              </a:tr>
              <a:tr h="133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RAS WT (n=342)</a:t>
                      </a:r>
                    </a:p>
                  </a:txBody>
                  <a:tcPr/>
                </a:tc>
                <a:tc>
                  <a:txBody>
                    <a:bodyPr/>
                    <a:lstStyle/>
                    <a:p>
                      <a:r>
                        <a:rPr lang="en-GB" sz="1200" baseline="0" dirty="0" smtClean="0"/>
                        <a:t>Events, n/N (%)</a:t>
                      </a:r>
                    </a:p>
                    <a:p>
                      <a:r>
                        <a:rPr lang="en-GB" sz="1200" baseline="0" dirty="0" smtClean="0"/>
                        <a:t>Median (95% CI), </a:t>
                      </a:r>
                      <a:r>
                        <a:rPr lang="en-GB" sz="1200" baseline="0" dirty="0" err="1" smtClean="0"/>
                        <a:t>mo</a:t>
                      </a:r>
                      <a:endParaRPr lang="en-GB" sz="1200" dirty="0" smtClean="0"/>
                    </a:p>
                  </a:txBody>
                  <a:tcPr/>
                </a:tc>
                <a:tc>
                  <a:txBody>
                    <a:bodyPr/>
                    <a:lstStyle/>
                    <a:p>
                      <a:pPr algn="ctr"/>
                      <a:r>
                        <a:rPr lang="en-GB" sz="1200" dirty="0" smtClean="0"/>
                        <a:t>91/171</a:t>
                      </a:r>
                      <a:r>
                        <a:rPr lang="en-GB" sz="1200" baseline="0" dirty="0" smtClean="0"/>
                        <a:t> (53.2)</a:t>
                      </a:r>
                    </a:p>
                    <a:p>
                      <a:pPr algn="ctr"/>
                      <a:r>
                        <a:rPr lang="en-GB" sz="1200" baseline="0" dirty="0" smtClean="0"/>
                        <a:t>33.1 (24.5, 39.4)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dirty="0" smtClean="0"/>
                        <a:t>110/171 (64.3)</a:t>
                      </a:r>
                    </a:p>
                    <a:p>
                      <a:pPr algn="ctr"/>
                      <a:r>
                        <a:rPr lang="en-GB" sz="1200" dirty="0" smtClean="0"/>
                        <a:t>25.6</a:t>
                      </a:r>
                      <a:r>
                        <a:rPr lang="en-GB" sz="1200" baseline="0" dirty="0" smtClean="0"/>
                        <a:t> (22.7, 28.6)</a:t>
                      </a:r>
                      <a:endParaRPr lang="en-GB" sz="1200" dirty="0"/>
                    </a:p>
                  </a:txBody>
                  <a:tcPr/>
                </a:tc>
                <a:tc>
                  <a:txBody>
                    <a:bodyPr/>
                    <a:lstStyle/>
                    <a:p>
                      <a:pPr algn="ctr"/>
                      <a:r>
                        <a:rPr lang="en-GB" sz="1200" dirty="0" smtClean="0"/>
                        <a:t>0.70</a:t>
                      </a:r>
                    </a:p>
                    <a:p>
                      <a:pPr algn="ctr"/>
                      <a:r>
                        <a:rPr lang="en-GB" sz="1200" dirty="0" smtClean="0"/>
                        <a:t>(0.53, 0.92)</a:t>
                      </a:r>
                      <a:endParaRPr lang="en-GB" sz="1200" dirty="0"/>
                    </a:p>
                  </a:txBody>
                  <a:tcPr/>
                </a:tc>
                <a:tc>
                  <a:txBody>
                    <a:bodyPr/>
                    <a:lstStyle/>
                    <a:p>
                      <a:pPr algn="ctr"/>
                      <a:r>
                        <a:rPr lang="en-GB" sz="1200" dirty="0" smtClean="0"/>
                        <a:t>0.011</a:t>
                      </a:r>
                      <a:endParaRPr lang="en-GB" sz="1200" dirty="0"/>
                    </a:p>
                  </a:txBody>
                  <a:tcPr/>
                </a:tc>
              </a:tr>
              <a:tr h="339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smtClean="0"/>
                        <a:t>BRAF mutant</a:t>
                      </a:r>
                      <a:r>
                        <a:rPr lang="en-GB" sz="1200" i="0" baseline="0" dirty="0" smtClean="0"/>
                        <a:t> (n=48)</a:t>
                      </a:r>
                      <a:endParaRPr lang="en-GB" sz="1200" i="0" dirty="0" smtClean="0"/>
                    </a:p>
                  </a:txBody>
                  <a:tcPr/>
                </a:tc>
                <a:tc>
                  <a:txBody>
                    <a:bodyPr/>
                    <a:lstStyle/>
                    <a:p>
                      <a:r>
                        <a:rPr lang="en-GB" sz="1200" baseline="0" dirty="0" smtClean="0"/>
                        <a:t>Events, n/N (%)</a:t>
                      </a:r>
                    </a:p>
                    <a:p>
                      <a:r>
                        <a:rPr lang="en-GB" sz="1200" baseline="0" dirty="0" smtClean="0"/>
                        <a:t>Median (95% CI), </a:t>
                      </a:r>
                      <a:r>
                        <a:rPr lang="en-GB" sz="1200" baseline="0" dirty="0" err="1" smtClean="0"/>
                        <a:t>mo</a:t>
                      </a:r>
                      <a:endParaRPr lang="en-GB" sz="1200" dirty="0" smtClean="0"/>
                    </a:p>
                  </a:txBody>
                  <a:tcPr/>
                </a:tc>
                <a:tc>
                  <a:txBody>
                    <a:bodyPr/>
                    <a:lstStyle/>
                    <a:p>
                      <a:pPr algn="ctr"/>
                      <a:r>
                        <a:rPr lang="en-GB" sz="1200" dirty="0" smtClean="0"/>
                        <a:t>18/23</a:t>
                      </a:r>
                      <a:r>
                        <a:rPr lang="en-GB" sz="1200" baseline="0" dirty="0" smtClean="0"/>
                        <a:t> (78.3)</a:t>
                      </a:r>
                    </a:p>
                    <a:p>
                      <a:pPr algn="ctr"/>
                      <a:r>
                        <a:rPr lang="en-GB" sz="1200" baseline="0" dirty="0" smtClean="0"/>
                        <a:t>12.3 (5.5, 21.7)</a:t>
                      </a:r>
                      <a:endParaRPr lang="en-GB" sz="1200" dirty="0"/>
                    </a:p>
                  </a:txBody>
                  <a:tcPr/>
                </a:tc>
                <a:tc>
                  <a:txBody>
                    <a:bodyPr/>
                    <a:lstStyle/>
                    <a:p>
                      <a:pPr algn="ctr"/>
                      <a:r>
                        <a:rPr lang="en-GB" sz="1200" dirty="0" smtClean="0"/>
                        <a:t>24/25 (96.0)</a:t>
                      </a:r>
                    </a:p>
                    <a:p>
                      <a:pPr algn="ctr"/>
                      <a:r>
                        <a:rPr lang="en-GB" sz="1200" dirty="0" smtClean="0"/>
                        <a:t>13.7</a:t>
                      </a:r>
                      <a:r>
                        <a:rPr lang="en-GB" sz="1200" baseline="0" dirty="0" smtClean="0"/>
                        <a:t> (7.8, 19.5)</a:t>
                      </a:r>
                      <a:endParaRPr lang="en-GB" sz="1200" dirty="0"/>
                    </a:p>
                  </a:txBody>
                  <a:tcPr/>
                </a:tc>
                <a:tc>
                  <a:txBody>
                    <a:bodyPr/>
                    <a:lstStyle/>
                    <a:p>
                      <a:pPr algn="ctr"/>
                      <a:r>
                        <a:rPr lang="en-GB" sz="1200" dirty="0" smtClean="0"/>
                        <a:t>0.87 </a:t>
                      </a:r>
                    </a:p>
                    <a:p>
                      <a:pPr algn="ctr"/>
                      <a:r>
                        <a:rPr lang="en-GB" sz="1200" dirty="0" smtClean="0"/>
                        <a:t>(0.47, 1.61)</a:t>
                      </a:r>
                      <a:endParaRPr lang="en-GB" sz="1200" dirty="0"/>
                    </a:p>
                  </a:txBody>
                  <a:tcPr/>
                </a:tc>
                <a:tc>
                  <a:txBody>
                    <a:bodyPr/>
                    <a:lstStyle/>
                    <a:p>
                      <a:pPr algn="ctr"/>
                      <a:r>
                        <a:rPr lang="en-GB" sz="1200" dirty="0" smtClean="0"/>
                        <a:t>0.65</a:t>
                      </a:r>
                      <a:endParaRPr lang="en-GB" sz="12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smtClean="0"/>
                        <a:t>PIK3CA</a:t>
                      </a:r>
                      <a:r>
                        <a:rPr lang="en-GB" sz="1200" i="0" baseline="0" dirty="0" smtClean="0"/>
                        <a:t> mutant (n=38)</a:t>
                      </a:r>
                      <a:endParaRPr lang="en-GB" sz="1200" i="0" dirty="0" smtClean="0"/>
                    </a:p>
                  </a:txBody>
                  <a:tcPr/>
                </a:tc>
                <a:tc>
                  <a:txBody>
                    <a:bodyPr/>
                    <a:lstStyle/>
                    <a:p>
                      <a:r>
                        <a:rPr lang="en-GB" sz="1200" baseline="0" dirty="0" smtClean="0"/>
                        <a:t>Events, n/N (%)</a:t>
                      </a:r>
                    </a:p>
                    <a:p>
                      <a:r>
                        <a:rPr lang="en-GB" sz="1200" baseline="0" dirty="0" smtClean="0"/>
                        <a:t>Median (95% CI), </a:t>
                      </a:r>
                      <a:r>
                        <a:rPr lang="en-GB" sz="1200" baseline="0" dirty="0" err="1" smtClean="0"/>
                        <a:t>mo</a:t>
                      </a:r>
                      <a:endParaRPr lang="en-GB" sz="1200" dirty="0" smtClean="0"/>
                    </a:p>
                  </a:txBody>
                  <a:tcPr/>
                </a:tc>
                <a:tc>
                  <a:txBody>
                    <a:bodyPr/>
                    <a:lstStyle/>
                    <a:p>
                      <a:pPr algn="ctr"/>
                      <a:r>
                        <a:rPr lang="en-GB" sz="1200" dirty="0" smtClean="0"/>
                        <a:t>13/19 (68.4)</a:t>
                      </a:r>
                    </a:p>
                    <a:p>
                      <a:pPr algn="ctr"/>
                      <a:r>
                        <a:rPr lang="en-GB" sz="1200" dirty="0" smtClean="0"/>
                        <a:t>26.5 (14.2, 30.6)</a:t>
                      </a:r>
                      <a:endParaRPr lang="en-GB" sz="1200" dirty="0"/>
                    </a:p>
                  </a:txBody>
                  <a:tcPr/>
                </a:tc>
                <a:tc>
                  <a:txBody>
                    <a:bodyPr/>
                    <a:lstStyle/>
                    <a:p>
                      <a:pPr algn="ctr"/>
                      <a:r>
                        <a:rPr lang="en-GB" sz="1200" dirty="0" smtClean="0"/>
                        <a:t>11/19</a:t>
                      </a:r>
                      <a:r>
                        <a:rPr lang="en-GB" sz="1200" baseline="0" dirty="0" smtClean="0"/>
                        <a:t> (57.9)</a:t>
                      </a:r>
                    </a:p>
                    <a:p>
                      <a:pPr algn="ctr"/>
                      <a:r>
                        <a:rPr lang="en-GB" sz="1200" baseline="0" dirty="0" smtClean="0"/>
                        <a:t>25.9 (21.0, 33.2)</a:t>
                      </a:r>
                      <a:endParaRPr lang="en-GB" sz="1200" dirty="0"/>
                    </a:p>
                  </a:txBody>
                  <a:tcPr/>
                </a:tc>
                <a:tc>
                  <a:txBody>
                    <a:bodyPr/>
                    <a:lstStyle/>
                    <a:p>
                      <a:pPr algn="ctr"/>
                      <a:r>
                        <a:rPr lang="en-GB" sz="1200" dirty="0" smtClean="0"/>
                        <a:t>1.08 </a:t>
                      </a:r>
                    </a:p>
                    <a:p>
                      <a:pPr algn="ctr"/>
                      <a:r>
                        <a:rPr lang="en-GB" sz="1200" dirty="0" smtClean="0"/>
                        <a:t>(0.48,</a:t>
                      </a:r>
                      <a:r>
                        <a:rPr lang="en-GB" sz="1200" baseline="0" dirty="0" smtClean="0"/>
                        <a:t> 2.43)</a:t>
                      </a:r>
                      <a:endParaRPr lang="en-GB" sz="1200" dirty="0"/>
                    </a:p>
                  </a:txBody>
                  <a:tcPr/>
                </a:tc>
                <a:tc>
                  <a:txBody>
                    <a:bodyPr/>
                    <a:lstStyle/>
                    <a:p>
                      <a:pPr algn="ctr"/>
                      <a:r>
                        <a:rPr lang="en-GB" sz="1200" dirty="0" smtClean="0"/>
                        <a:t>0.86</a:t>
                      </a:r>
                      <a:endParaRPr lang="en-GB" sz="1200" dirty="0"/>
                    </a:p>
                  </a:txBody>
                  <a:tcPr/>
                </a:tc>
              </a:tr>
            </a:tbl>
          </a:graphicData>
        </a:graphic>
      </p:graphicFrame>
      <p:sp>
        <p:nvSpPr>
          <p:cNvPr id="7"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Stintzing</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445)</a:t>
            </a:r>
            <a:endParaRPr lang="en-GB" sz="1100" dirty="0">
              <a:solidFill>
                <a:srgbClr val="363636"/>
              </a:solidFill>
            </a:endParaRPr>
          </a:p>
        </p:txBody>
      </p:sp>
    </p:spTree>
    <p:extLst>
      <p:ext uri="{BB962C8B-B14F-4D97-AF65-F5344CB8AC3E}">
        <p14:creationId xmlns:p14="http://schemas.microsoft.com/office/powerpoint/2010/main" val="4522488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445: Mutations within the EGFR </a:t>
            </a:r>
            <a:r>
              <a:rPr lang="en-US" sz="1800" dirty="0" smtClean="0"/>
              <a:t>signaling</a:t>
            </a:r>
            <a:r>
              <a:rPr lang="en-GB" sz="1800" dirty="0" smtClean="0"/>
              <a:t> </a:t>
            </a:r>
            <a:r>
              <a:rPr lang="en-GB" sz="1800" dirty="0"/>
              <a:t>pathway: Influence on efficacy in FIRE-3—A randomized phase III study of FOLFIRI plus cetuximab or bevacizumab as first-line treatment for wild-type (WT) KRAS (exon 2) metastatic colorectal cancer (</a:t>
            </a:r>
            <a:r>
              <a:rPr lang="en-GB" sz="1800" dirty="0" err="1"/>
              <a:t>mCRC</a:t>
            </a:r>
            <a:r>
              <a:rPr lang="en-GB" sz="1800" dirty="0"/>
              <a:t>) – </a:t>
            </a:r>
            <a:r>
              <a:rPr lang="en-GB" sz="1800" dirty="0" err="1"/>
              <a:t>Stintzing</a:t>
            </a:r>
            <a:r>
              <a:rPr lang="en-GB" sz="1800" dirty="0"/>
              <a:t> S et al</a:t>
            </a:r>
            <a:endParaRPr lang="en-US" sz="1800" dirty="0"/>
          </a:p>
        </p:txBody>
      </p:sp>
      <p:sp>
        <p:nvSpPr>
          <p:cNvPr id="3" name="Content Placeholder 2"/>
          <p:cNvSpPr>
            <a:spLocks noGrp="1"/>
          </p:cNvSpPr>
          <p:nvPr>
            <p:ph idx="1"/>
          </p:nvPr>
        </p:nvSpPr>
        <p:spPr/>
        <p:txBody>
          <a:bodyPr/>
          <a:lstStyle/>
          <a:p>
            <a:r>
              <a:rPr lang="en-GB" sz="1800" b="1" dirty="0" smtClean="0"/>
              <a:t>Conclusions</a:t>
            </a:r>
          </a:p>
          <a:p>
            <a:pPr lvl="1"/>
            <a:r>
              <a:rPr lang="en-GB" sz="1800" b="1" dirty="0" smtClean="0"/>
              <a:t>Comparable findings for ORR and PFS were found in both treatment groups in patients with all-RAS wild-type tumours</a:t>
            </a:r>
          </a:p>
          <a:p>
            <a:pPr lvl="1"/>
            <a:r>
              <a:rPr lang="en-GB" sz="1800" b="1" dirty="0" smtClean="0"/>
              <a:t>Patients with all-RAS wild-type tumours who received cetuximab as first-line therapy had a markedly superior OS</a:t>
            </a:r>
          </a:p>
          <a:p>
            <a:pPr lvl="1"/>
            <a:r>
              <a:rPr lang="en-GB" sz="1800" b="1" dirty="0" smtClean="0"/>
              <a:t>In patients with RAS-mutant tumours there was no difference between treatment with </a:t>
            </a:r>
            <a:r>
              <a:rPr lang="en-GB" sz="1800" b="1" dirty="0" err="1" smtClean="0"/>
              <a:t>FOLFIRI+cetuximab</a:t>
            </a:r>
            <a:r>
              <a:rPr lang="en-GB" sz="1800" b="1" dirty="0" smtClean="0"/>
              <a:t> or </a:t>
            </a:r>
            <a:r>
              <a:rPr lang="en-GB" sz="1800" b="1" dirty="0" err="1" smtClean="0"/>
              <a:t>FOLFIRI+bevacizumab</a:t>
            </a:r>
            <a:endParaRPr lang="en-GB" sz="1800" b="1" dirty="0" smtClean="0"/>
          </a:p>
          <a:p>
            <a:pPr lvl="1"/>
            <a:r>
              <a:rPr lang="en-GB" sz="1800" b="1" dirty="0" smtClean="0"/>
              <a:t>Comparable findings for ORR, PFS and OS were demonstrated in patients with BRAF mutant tumours between the two treatment groups</a:t>
            </a:r>
          </a:p>
          <a:p>
            <a:pPr lvl="1"/>
            <a:r>
              <a:rPr lang="en-GB" sz="1800" b="1" dirty="0" smtClean="0"/>
              <a:t>For patients with PIK3CA mutant tumours comparable findings were observed for ORR and OS between the two treatment groups</a:t>
            </a:r>
          </a:p>
          <a:p>
            <a:pPr lvl="1"/>
            <a:r>
              <a:rPr lang="en-GB" sz="1800" b="1" dirty="0" smtClean="0"/>
              <a:t>In patients with PIK3CA mutant tumours PFS was longer (but not significantly) in those who received </a:t>
            </a:r>
            <a:r>
              <a:rPr lang="en-GB" sz="1800" b="1" dirty="0" err="1" smtClean="0"/>
              <a:t>FOLFIRI+bevacizumab</a:t>
            </a:r>
            <a:r>
              <a:rPr lang="en-GB" sz="1800" b="1" dirty="0" smtClean="0"/>
              <a:t> compared with </a:t>
            </a:r>
            <a:r>
              <a:rPr lang="en-GB" sz="1800" b="1" dirty="0" err="1" smtClean="0"/>
              <a:t>FOLFIRI+cetuximab</a:t>
            </a:r>
            <a:endParaRPr lang="en-GB" sz="1800" dirty="0"/>
          </a:p>
          <a:p>
            <a:pPr lvl="1"/>
            <a:r>
              <a:rPr lang="en-GB" sz="1800" b="1" dirty="0" smtClean="0"/>
              <a:t>It is recommended that RAS (KRAS and NRAS) mutation status should be determined upfront in patients with </a:t>
            </a:r>
            <a:r>
              <a:rPr lang="en-GB" sz="1800" b="1" dirty="0" err="1" smtClean="0"/>
              <a:t>mCRC</a:t>
            </a:r>
            <a:endParaRPr lang="en-GB" sz="1800" b="1" dirty="0" smtClean="0"/>
          </a:p>
        </p:txBody>
      </p:sp>
      <p:sp>
        <p:nvSpPr>
          <p:cNvPr id="5"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Stintzing</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445)</a:t>
            </a:r>
            <a:endParaRPr lang="en-GB" sz="1100" dirty="0">
              <a:solidFill>
                <a:srgbClr val="363636"/>
              </a:solidFill>
            </a:endParaRPr>
          </a:p>
        </p:txBody>
      </p:sp>
    </p:spTree>
    <p:extLst>
      <p:ext uri="{BB962C8B-B14F-4D97-AF65-F5344CB8AC3E}">
        <p14:creationId xmlns:p14="http://schemas.microsoft.com/office/powerpoint/2010/main" val="14666286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3539: Correlation of </a:t>
            </a:r>
            <a:r>
              <a:rPr lang="en-GB" sz="1800" i="1" dirty="0" smtClean="0"/>
              <a:t>PI3KCA</a:t>
            </a:r>
            <a:r>
              <a:rPr lang="en-GB" sz="1800" dirty="0" smtClean="0"/>
              <a:t> and extended </a:t>
            </a:r>
            <a:r>
              <a:rPr lang="en-GB" sz="1800" i="1" dirty="0" smtClean="0"/>
              <a:t>RAS</a:t>
            </a:r>
            <a:r>
              <a:rPr lang="en-GB" sz="1800" dirty="0" smtClean="0"/>
              <a:t> gene mutation status with outcomes from the phase III AGITG MAX involving capecitabine (C) along or in combination with bevacizumab (B) with or without </a:t>
            </a:r>
            <a:r>
              <a:rPr lang="en-GB" sz="1800" dirty="0" err="1" smtClean="0"/>
              <a:t>mitomycin</a:t>
            </a:r>
            <a:r>
              <a:rPr lang="en-GB" sz="1800" dirty="0" smtClean="0"/>
              <a:t> C (M) advanced colorectal cancer (CRC) – Price TJ et al</a:t>
            </a:r>
            <a:endParaRPr lang="en-GB" sz="1800" dirty="0"/>
          </a:p>
        </p:txBody>
      </p:sp>
      <p:sp>
        <p:nvSpPr>
          <p:cNvPr id="5123" name="Rectangle 3"/>
          <p:cNvSpPr>
            <a:spLocks noGrp="1" noChangeArrowheads="1"/>
          </p:cNvSpPr>
          <p:nvPr>
            <p:ph type="body" idx="1"/>
          </p:nvPr>
        </p:nvSpPr>
        <p:spPr>
          <a:xfrm>
            <a:off x="287867" y="1377244"/>
            <a:ext cx="8686800" cy="5308600"/>
          </a:xfrm>
        </p:spPr>
        <p:txBody>
          <a:bodyPr/>
          <a:lstStyle/>
          <a:p>
            <a:r>
              <a:rPr lang="en-GB" sz="1800" b="1" dirty="0"/>
              <a:t>Study </a:t>
            </a:r>
            <a:r>
              <a:rPr lang="en-GB" sz="1800" b="1" dirty="0" smtClean="0"/>
              <a:t>objective</a:t>
            </a:r>
          </a:p>
          <a:p>
            <a:pPr lvl="1"/>
            <a:r>
              <a:rPr lang="en-GB" sz="1800" spc="-10" dirty="0" smtClean="0"/>
              <a:t>To investigate the prognostic and predictive value of extended </a:t>
            </a:r>
            <a:r>
              <a:rPr lang="en-GB" sz="1800" i="1" spc="-10" dirty="0" smtClean="0"/>
              <a:t>RAS</a:t>
            </a:r>
            <a:r>
              <a:rPr lang="en-GB" sz="1800" spc="-10" dirty="0" smtClean="0"/>
              <a:t> and </a:t>
            </a:r>
            <a:r>
              <a:rPr lang="en-GB" sz="1800" i="1" spc="-10" dirty="0" smtClean="0"/>
              <a:t>PI3KCA</a:t>
            </a:r>
            <a:r>
              <a:rPr lang="en-GB" sz="1800" spc="-10" dirty="0" smtClean="0"/>
              <a:t> mutation status in patients with advanced CRC treated with capecitabine±</a:t>
            </a:r>
            <a:br>
              <a:rPr lang="en-GB" sz="1800" spc="-10" dirty="0" smtClean="0"/>
            </a:br>
            <a:r>
              <a:rPr lang="en-GB" sz="1800" spc="-10" dirty="0" err="1" smtClean="0"/>
              <a:t>bevacizumab±mitomycin</a:t>
            </a:r>
            <a:r>
              <a:rPr lang="en-GB" sz="1800" spc="-10" dirty="0" smtClean="0"/>
              <a:t> C </a:t>
            </a:r>
            <a:endParaRPr lang="en-GB" sz="1800" dirty="0" smtClean="0"/>
          </a:p>
          <a:p>
            <a:r>
              <a:rPr lang="en-US" sz="1800" b="1" dirty="0" smtClean="0"/>
              <a:t>Study </a:t>
            </a:r>
            <a:r>
              <a:rPr lang="en-US" sz="1800" b="1" dirty="0"/>
              <a:t>design</a:t>
            </a:r>
          </a:p>
          <a:p>
            <a:pPr lvl="1"/>
            <a:r>
              <a:rPr lang="en-GB" sz="1800" dirty="0"/>
              <a:t>Randomised </a:t>
            </a:r>
            <a:r>
              <a:rPr lang="en-GB" sz="1800" dirty="0" smtClean="0"/>
              <a:t>phase </a:t>
            </a:r>
            <a:r>
              <a:rPr lang="en-GB" sz="1800" dirty="0"/>
              <a:t>III study </a:t>
            </a:r>
            <a:r>
              <a:rPr lang="en-GB" sz="1800" dirty="0" smtClean="0"/>
              <a:t>(MAX) of p</a:t>
            </a:r>
            <a:r>
              <a:rPr lang="en-GB" sz="1800" dirty="0"/>
              <a:t>atients </a:t>
            </a:r>
            <a:r>
              <a:rPr lang="en-GB" sz="1800" dirty="0" smtClean="0"/>
              <a:t>with advanced CRC who were </a:t>
            </a:r>
            <a:r>
              <a:rPr lang="en-GB" sz="1800" dirty="0"/>
              <a:t>randomly allocated </a:t>
            </a:r>
            <a:r>
              <a:rPr lang="en-GB" sz="1800" dirty="0" smtClean="0"/>
              <a:t>to capecitabine alone or in combination with bevacizumab with or without </a:t>
            </a:r>
            <a:r>
              <a:rPr lang="en-GB" sz="1800" dirty="0" err="1" smtClean="0"/>
              <a:t>mitomycin</a:t>
            </a:r>
            <a:r>
              <a:rPr lang="en-GB" sz="1800" dirty="0" smtClean="0"/>
              <a:t> C</a:t>
            </a:r>
          </a:p>
          <a:p>
            <a:pPr lvl="1"/>
            <a:r>
              <a:rPr lang="en-GB" sz="1800" dirty="0" smtClean="0"/>
              <a:t>DNA </a:t>
            </a:r>
            <a:r>
              <a:rPr lang="en-GB" sz="1800" dirty="0" err="1" smtClean="0"/>
              <a:t>macrodissected</a:t>
            </a:r>
            <a:r>
              <a:rPr lang="en-GB" sz="1800" dirty="0" smtClean="0"/>
              <a:t> </a:t>
            </a:r>
            <a:r>
              <a:rPr lang="en-GB" sz="1800" dirty="0"/>
              <a:t>from archival </a:t>
            </a:r>
            <a:r>
              <a:rPr lang="en-GB" sz="1800" dirty="0" smtClean="0"/>
              <a:t>formalin-fixed paraffin-embedded </a:t>
            </a:r>
            <a:r>
              <a:rPr lang="en-GB" sz="1800" dirty="0"/>
              <a:t>tumour </a:t>
            </a:r>
            <a:r>
              <a:rPr lang="en-GB" sz="1800" dirty="0" smtClean="0"/>
              <a:t>tissue</a:t>
            </a:r>
          </a:p>
          <a:p>
            <a:pPr lvl="1"/>
            <a:r>
              <a:rPr lang="en-GB" sz="1800" dirty="0" smtClean="0"/>
              <a:t>Mutation </a:t>
            </a:r>
            <a:r>
              <a:rPr lang="en-GB" sz="1800" dirty="0"/>
              <a:t>status for </a:t>
            </a:r>
            <a:r>
              <a:rPr lang="en-GB" sz="1800" i="1" dirty="0"/>
              <a:t>KRAS</a:t>
            </a:r>
            <a:r>
              <a:rPr lang="en-GB" sz="1800" dirty="0"/>
              <a:t> and </a:t>
            </a:r>
            <a:r>
              <a:rPr lang="en-GB" sz="1800" i="1" dirty="0"/>
              <a:t>NRAS</a:t>
            </a:r>
            <a:r>
              <a:rPr lang="en-GB" sz="1800" dirty="0"/>
              <a:t> (both exons 2, 3, 4) </a:t>
            </a:r>
            <a:r>
              <a:rPr lang="en-GB" sz="1800" dirty="0" smtClean="0"/>
              <a:t>determined </a:t>
            </a:r>
            <a:r>
              <a:rPr lang="en-US" sz="1800" dirty="0"/>
              <a:t>using </a:t>
            </a:r>
            <a:r>
              <a:rPr lang="en-US" sz="1800" dirty="0" err="1"/>
              <a:t>pyrosequencing</a:t>
            </a:r>
            <a:r>
              <a:rPr lang="en-US" sz="1800" dirty="0"/>
              <a:t> and confirmed with Sanger sequencing (for equivocal </a:t>
            </a:r>
            <a:r>
              <a:rPr lang="en-US" sz="1800" i="1" dirty="0"/>
              <a:t>RAS</a:t>
            </a:r>
            <a:r>
              <a:rPr lang="en-US" sz="1800" dirty="0" smtClean="0"/>
              <a:t>)</a:t>
            </a:r>
          </a:p>
          <a:p>
            <a:pPr lvl="1"/>
            <a:r>
              <a:rPr lang="en-US" sz="1800" dirty="0" smtClean="0"/>
              <a:t>Mutation </a:t>
            </a:r>
            <a:r>
              <a:rPr lang="en-US" sz="1800" dirty="0"/>
              <a:t>status </a:t>
            </a:r>
            <a:r>
              <a:rPr lang="en-US" sz="1800" dirty="0" smtClean="0"/>
              <a:t>(wild-type </a:t>
            </a:r>
            <a:r>
              <a:rPr lang="en-US" sz="1800" dirty="0" err="1" smtClean="0"/>
              <a:t>vs</a:t>
            </a:r>
            <a:r>
              <a:rPr lang="en-US" sz="1800" dirty="0" smtClean="0"/>
              <a:t> mutated) </a:t>
            </a:r>
            <a:r>
              <a:rPr lang="en-US" sz="1800" dirty="0"/>
              <a:t>was correlated with efficacy outcomes (RR, PFS </a:t>
            </a:r>
            <a:r>
              <a:rPr lang="en-US" sz="1800" dirty="0" smtClean="0"/>
              <a:t>and </a:t>
            </a:r>
            <a:r>
              <a:rPr lang="en-US" sz="1800" dirty="0"/>
              <a:t>OS</a:t>
            </a:r>
            <a:r>
              <a:rPr lang="en-US" sz="1800" dirty="0" smtClean="0"/>
              <a:t>)</a:t>
            </a:r>
            <a:endParaRPr lang="en-US" sz="1800" dirty="0"/>
          </a:p>
          <a:p>
            <a:pPr lvl="1"/>
            <a:r>
              <a:rPr lang="en-US" sz="1800" dirty="0" smtClean="0"/>
              <a:t>Predictive </a:t>
            </a:r>
            <a:r>
              <a:rPr lang="en-US" sz="1800" dirty="0"/>
              <a:t>analyses were </a:t>
            </a:r>
            <a:r>
              <a:rPr lang="en-US" sz="1800" dirty="0" smtClean="0"/>
              <a:t>undertaken using </a:t>
            </a:r>
            <a:r>
              <a:rPr lang="en-US" sz="1800" dirty="0"/>
              <a:t>a test for </a:t>
            </a:r>
            <a:r>
              <a:rPr lang="en-US" sz="1800" dirty="0" smtClean="0"/>
              <a:t>interaction</a:t>
            </a:r>
            <a:endParaRPr lang="en-GB" dirty="0"/>
          </a:p>
        </p:txBody>
      </p:sp>
      <p:sp>
        <p:nvSpPr>
          <p:cNvPr id="5124" name="Text Box 4"/>
          <p:cNvSpPr txBox="1">
            <a:spLocks noChangeArrowheads="1"/>
          </p:cNvSpPr>
          <p:nvPr/>
        </p:nvSpPr>
        <p:spPr bwMode="auto">
          <a:xfrm>
            <a:off x="5193150" y="6474897"/>
            <a:ext cx="373018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Price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3539) </a:t>
            </a:r>
            <a:endParaRPr lang="en-GB" sz="1200" dirty="0">
              <a:solidFill>
                <a:srgbClr val="363636"/>
              </a:solidFill>
            </a:endParaRPr>
          </a:p>
        </p:txBody>
      </p:sp>
    </p:spTree>
    <p:custDataLst>
      <p:tags r:id="rId1"/>
    </p:custDataLst>
    <p:extLst>
      <p:ext uri="{BB962C8B-B14F-4D97-AF65-F5344CB8AC3E}">
        <p14:creationId xmlns:p14="http://schemas.microsoft.com/office/powerpoint/2010/main" val="41759902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3539: Correlation of </a:t>
            </a:r>
            <a:r>
              <a:rPr lang="en-GB" sz="1800" i="1" dirty="0" smtClean="0"/>
              <a:t>PI3KCA</a:t>
            </a:r>
            <a:r>
              <a:rPr lang="en-GB" sz="1800" dirty="0" smtClean="0"/>
              <a:t> and extended </a:t>
            </a:r>
            <a:r>
              <a:rPr lang="en-GB" sz="1800" i="1" dirty="0" smtClean="0"/>
              <a:t>RAS</a:t>
            </a:r>
            <a:r>
              <a:rPr lang="en-GB" sz="1800" dirty="0" smtClean="0"/>
              <a:t> gene mutation status with outcomes from the phase III AGITG MAX involving capecitabine (C) along or in combination with bevacizumab (B) with or without </a:t>
            </a:r>
            <a:r>
              <a:rPr lang="en-GB" sz="1800" dirty="0" err="1" smtClean="0"/>
              <a:t>mitomycin</a:t>
            </a:r>
            <a:r>
              <a:rPr lang="en-GB" sz="1800" dirty="0" smtClean="0"/>
              <a:t> C (M) advanced colorectal cancer (CRC) – Price TJ et al</a:t>
            </a:r>
            <a:endParaRPr lang="en-GB" sz="1800" dirty="0"/>
          </a:p>
        </p:txBody>
      </p:sp>
      <p:sp>
        <p:nvSpPr>
          <p:cNvPr id="5123" name="Rectangle 3"/>
          <p:cNvSpPr>
            <a:spLocks noGrp="1" noChangeArrowheads="1"/>
          </p:cNvSpPr>
          <p:nvPr>
            <p:ph type="body" idx="1"/>
          </p:nvPr>
        </p:nvSpPr>
        <p:spPr/>
        <p:txBody>
          <a:bodyPr/>
          <a:lstStyle/>
          <a:p>
            <a:pPr>
              <a:spcAft>
                <a:spcPts val="400"/>
              </a:spcAft>
            </a:pPr>
            <a:r>
              <a:rPr lang="en-GB" sz="1800" b="1" dirty="0" smtClean="0"/>
              <a:t>Key results</a:t>
            </a:r>
          </a:p>
          <a:p>
            <a:pPr lvl="1">
              <a:spcAft>
                <a:spcPts val="400"/>
              </a:spcAft>
            </a:pPr>
            <a:r>
              <a:rPr lang="en-US" sz="1800" dirty="0"/>
              <a:t>The total proportion with any </a:t>
            </a:r>
            <a:r>
              <a:rPr lang="en-US" sz="1800" i="1" dirty="0"/>
              <a:t>RAS</a:t>
            </a:r>
            <a:r>
              <a:rPr lang="en-US" sz="1800" dirty="0"/>
              <a:t> </a:t>
            </a:r>
            <a:r>
              <a:rPr lang="en-US" sz="1800" dirty="0" smtClean="0"/>
              <a:t>mutant was </a:t>
            </a:r>
            <a:r>
              <a:rPr lang="en-US" sz="1800" dirty="0"/>
              <a:t>40.9</a:t>
            </a:r>
            <a:r>
              <a:rPr lang="en-US" sz="1800" dirty="0" smtClean="0"/>
              <a:t>%</a:t>
            </a:r>
            <a:endParaRPr lang="en-US" sz="1800" dirty="0"/>
          </a:p>
          <a:p>
            <a:pPr lvl="1">
              <a:spcAft>
                <a:spcPts val="400"/>
              </a:spcAft>
            </a:pPr>
            <a:r>
              <a:rPr lang="en-US" sz="1800" i="1" dirty="0" smtClean="0"/>
              <a:t>PI3K</a:t>
            </a:r>
            <a:r>
              <a:rPr lang="en-US" sz="1800" dirty="0" smtClean="0"/>
              <a:t> mutant </a:t>
            </a:r>
            <a:r>
              <a:rPr lang="en-US" sz="1800" dirty="0"/>
              <a:t>rate was 7.5% </a:t>
            </a:r>
            <a:r>
              <a:rPr lang="en-US" sz="1800" dirty="0" smtClean="0"/>
              <a:t>for exon </a:t>
            </a:r>
            <a:r>
              <a:rPr lang="en-US" sz="1800" dirty="0"/>
              <a:t>9, and 3.6% </a:t>
            </a:r>
            <a:r>
              <a:rPr lang="en-US" sz="1800" dirty="0" smtClean="0"/>
              <a:t>for exon 20</a:t>
            </a:r>
            <a:endParaRPr lang="en-US" sz="1800" dirty="0"/>
          </a:p>
          <a:p>
            <a:pPr lvl="1">
              <a:spcAft>
                <a:spcPts val="400"/>
              </a:spcAft>
            </a:pPr>
            <a:r>
              <a:rPr lang="en-US" sz="1800" i="1" dirty="0" smtClean="0"/>
              <a:t>RAS</a:t>
            </a:r>
            <a:r>
              <a:rPr lang="en-US" sz="1800" dirty="0" smtClean="0"/>
              <a:t> status (wild-type </a:t>
            </a:r>
            <a:r>
              <a:rPr lang="en-US" sz="1800" dirty="0" err="1" smtClean="0"/>
              <a:t>vs</a:t>
            </a:r>
            <a:r>
              <a:rPr lang="en-US" sz="1800" dirty="0" smtClean="0"/>
              <a:t> mutated) </a:t>
            </a:r>
            <a:r>
              <a:rPr lang="en-US" sz="1800" dirty="0"/>
              <a:t>had </a:t>
            </a:r>
            <a:r>
              <a:rPr lang="en-US" sz="1800" dirty="0" smtClean="0"/>
              <a:t>no prognostic </a:t>
            </a:r>
            <a:r>
              <a:rPr lang="en-US" sz="1800" dirty="0"/>
              <a:t>impact for </a:t>
            </a:r>
            <a:r>
              <a:rPr lang="en-US" sz="1800" dirty="0" smtClean="0"/>
              <a:t>PFS (HR 0.92) </a:t>
            </a:r>
          </a:p>
          <a:p>
            <a:pPr lvl="1">
              <a:spcAft>
                <a:spcPts val="400"/>
              </a:spcAft>
            </a:pPr>
            <a:r>
              <a:rPr lang="en-US" sz="1800" i="1" dirty="0" smtClean="0"/>
              <a:t>RAS</a:t>
            </a:r>
            <a:r>
              <a:rPr lang="en-US" sz="1800" dirty="0" smtClean="0"/>
              <a:t> status did </a:t>
            </a:r>
            <a:r>
              <a:rPr lang="en-US" sz="1800" dirty="0"/>
              <a:t>not </a:t>
            </a:r>
            <a:r>
              <a:rPr lang="en-US" sz="1800" dirty="0" smtClean="0"/>
              <a:t>predict efficacy of bevacizumab for PFS (p=0.51) </a:t>
            </a:r>
            <a:endParaRPr lang="en-US" sz="1800" dirty="0"/>
          </a:p>
          <a:p>
            <a:pPr lvl="1">
              <a:spcAft>
                <a:spcPts val="400"/>
              </a:spcAft>
            </a:pPr>
            <a:r>
              <a:rPr lang="en-US" sz="1800" i="1" dirty="0" smtClean="0"/>
              <a:t>PI3KCA</a:t>
            </a:r>
            <a:r>
              <a:rPr lang="en-US" sz="1800" dirty="0" smtClean="0"/>
              <a:t> mutation </a:t>
            </a:r>
            <a:r>
              <a:rPr lang="en-US" sz="1800" dirty="0"/>
              <a:t>was neither predictive for bevacizumab effect nor prognostic</a:t>
            </a:r>
            <a:endParaRPr lang="en-GB" sz="1800" dirty="0"/>
          </a:p>
        </p:txBody>
      </p:sp>
      <p:grpSp>
        <p:nvGrpSpPr>
          <p:cNvPr id="6" name="Group 5"/>
          <p:cNvGrpSpPr/>
          <p:nvPr/>
        </p:nvGrpSpPr>
        <p:grpSpPr>
          <a:xfrm>
            <a:off x="166705" y="3398877"/>
            <a:ext cx="8745274" cy="2986125"/>
            <a:chOff x="77866" y="3398877"/>
            <a:chExt cx="8745274" cy="2986125"/>
          </a:xfrm>
        </p:grpSpPr>
        <p:sp>
          <p:nvSpPr>
            <p:cNvPr id="14" name="TextBox 13"/>
            <p:cNvSpPr txBox="1"/>
            <p:nvPr/>
          </p:nvSpPr>
          <p:spPr>
            <a:xfrm>
              <a:off x="1451411" y="3398877"/>
              <a:ext cx="1707519" cy="307777"/>
            </a:xfrm>
            <a:prstGeom prst="rect">
              <a:avLst/>
            </a:prstGeom>
            <a:noFill/>
          </p:spPr>
          <p:txBody>
            <a:bodyPr wrap="none" rtlCol="0">
              <a:spAutoFit/>
            </a:bodyPr>
            <a:lstStyle/>
            <a:p>
              <a:r>
                <a:rPr lang="en-GB" sz="1400" b="1" dirty="0" smtClean="0">
                  <a:solidFill>
                    <a:srgbClr val="363636"/>
                  </a:solidFill>
                </a:rPr>
                <a:t>OS by </a:t>
              </a:r>
              <a:r>
                <a:rPr lang="en-GB" sz="1400" b="1" i="1" dirty="0" smtClean="0">
                  <a:solidFill>
                    <a:srgbClr val="363636"/>
                  </a:solidFill>
                </a:rPr>
                <a:t>RAS</a:t>
              </a:r>
              <a:r>
                <a:rPr lang="en-GB" sz="1400" b="1" dirty="0" smtClean="0">
                  <a:solidFill>
                    <a:srgbClr val="363636"/>
                  </a:solidFill>
                </a:rPr>
                <a:t> status</a:t>
              </a:r>
              <a:endParaRPr lang="en-GB" sz="1400" b="1" dirty="0">
                <a:solidFill>
                  <a:srgbClr val="363636"/>
                </a:solidFill>
              </a:endParaRPr>
            </a:p>
          </p:txBody>
        </p:sp>
        <p:sp>
          <p:nvSpPr>
            <p:cNvPr id="15" name="TextBox 14"/>
            <p:cNvSpPr txBox="1"/>
            <p:nvPr/>
          </p:nvSpPr>
          <p:spPr>
            <a:xfrm>
              <a:off x="5921465" y="3398877"/>
              <a:ext cx="1979773" cy="307777"/>
            </a:xfrm>
            <a:prstGeom prst="rect">
              <a:avLst/>
            </a:prstGeom>
            <a:noFill/>
          </p:spPr>
          <p:txBody>
            <a:bodyPr wrap="none" rtlCol="0">
              <a:spAutoFit/>
            </a:bodyPr>
            <a:lstStyle/>
            <a:p>
              <a:r>
                <a:rPr lang="en-GB" sz="1400" b="1" dirty="0" smtClean="0">
                  <a:solidFill>
                    <a:srgbClr val="363636"/>
                  </a:solidFill>
                </a:rPr>
                <a:t>OS by </a:t>
              </a:r>
              <a:r>
                <a:rPr lang="en-GB" sz="1400" b="1" i="1" dirty="0" smtClean="0">
                  <a:solidFill>
                    <a:srgbClr val="363636"/>
                  </a:solidFill>
                </a:rPr>
                <a:t>PIK3CA</a:t>
              </a:r>
              <a:r>
                <a:rPr lang="en-GB" sz="1400" b="1" dirty="0" smtClean="0">
                  <a:solidFill>
                    <a:srgbClr val="363636"/>
                  </a:solidFill>
                </a:rPr>
                <a:t> status</a:t>
              </a:r>
              <a:endParaRPr lang="en-GB" sz="1400" b="1" dirty="0">
                <a:solidFill>
                  <a:srgbClr val="363636"/>
                </a:solidFill>
              </a:endParaRPr>
            </a:p>
          </p:txBody>
        </p:sp>
        <p:sp>
          <p:nvSpPr>
            <p:cNvPr id="16" name="Rectangle 15"/>
            <p:cNvSpPr/>
            <p:nvPr/>
          </p:nvSpPr>
          <p:spPr>
            <a:xfrm>
              <a:off x="818772" y="5495672"/>
              <a:ext cx="2092239" cy="276999"/>
            </a:xfrm>
            <a:prstGeom prst="rect">
              <a:avLst/>
            </a:prstGeom>
          </p:spPr>
          <p:txBody>
            <a:bodyPr wrap="none">
              <a:spAutoFit/>
            </a:bodyPr>
            <a:lstStyle/>
            <a:p>
              <a:r>
                <a:rPr lang="en-US" sz="1200" dirty="0">
                  <a:solidFill>
                    <a:srgbClr val="000000"/>
                  </a:solidFill>
                </a:rPr>
                <a:t>HR </a:t>
              </a:r>
              <a:r>
                <a:rPr lang="en-US" sz="1200" dirty="0" smtClean="0">
                  <a:solidFill>
                    <a:srgbClr val="000000"/>
                  </a:solidFill>
                </a:rPr>
                <a:t>0.97(0.73, 1.27), p=0.65</a:t>
              </a:r>
              <a:endParaRPr lang="en-GB" sz="1200" dirty="0">
                <a:solidFill>
                  <a:srgbClr val="000000"/>
                </a:solidFill>
              </a:endParaRPr>
            </a:p>
          </p:txBody>
        </p:sp>
        <p:sp>
          <p:nvSpPr>
            <p:cNvPr id="17" name="TextBox 16"/>
            <p:cNvSpPr txBox="1"/>
            <p:nvPr/>
          </p:nvSpPr>
          <p:spPr>
            <a:xfrm>
              <a:off x="964209" y="6108003"/>
              <a:ext cx="2910477" cy="276999"/>
            </a:xfrm>
            <a:prstGeom prst="rect">
              <a:avLst/>
            </a:prstGeom>
            <a:noFill/>
          </p:spPr>
          <p:txBody>
            <a:bodyPr wrap="none" rtlCol="0">
              <a:spAutoFit/>
            </a:bodyPr>
            <a:lstStyle/>
            <a:p>
              <a:pPr algn="ctr"/>
              <a:r>
                <a:rPr lang="en-GB" sz="1200" dirty="0" smtClean="0">
                  <a:solidFill>
                    <a:srgbClr val="000000"/>
                  </a:solidFill>
                </a:rPr>
                <a:t>Time from random assignment (months)</a:t>
              </a:r>
              <a:endParaRPr lang="en-GB" sz="1200" dirty="0">
                <a:solidFill>
                  <a:srgbClr val="000000"/>
                </a:solidFill>
              </a:endParaRPr>
            </a:p>
          </p:txBody>
        </p:sp>
        <p:sp>
          <p:nvSpPr>
            <p:cNvPr id="18" name="TextBox 17"/>
            <p:cNvSpPr txBox="1"/>
            <p:nvPr/>
          </p:nvSpPr>
          <p:spPr>
            <a:xfrm rot="16200000">
              <a:off x="-278962" y="4577103"/>
              <a:ext cx="1021433" cy="307777"/>
            </a:xfrm>
            <a:prstGeom prst="rect">
              <a:avLst/>
            </a:prstGeom>
            <a:noFill/>
          </p:spPr>
          <p:txBody>
            <a:bodyPr wrap="none" rtlCol="0">
              <a:spAutoFit/>
            </a:bodyPr>
            <a:lstStyle/>
            <a:p>
              <a:pPr algn="ctr"/>
              <a:r>
                <a:rPr lang="en-GB" sz="1400" dirty="0" smtClean="0">
                  <a:solidFill>
                    <a:srgbClr val="000000"/>
                  </a:solidFill>
                </a:rPr>
                <a:t>Probability</a:t>
              </a:r>
              <a:endParaRPr lang="en-GB" sz="1400" dirty="0">
                <a:solidFill>
                  <a:srgbClr val="000000"/>
                </a:solidFill>
              </a:endParaRPr>
            </a:p>
          </p:txBody>
        </p:sp>
        <p:sp>
          <p:nvSpPr>
            <p:cNvPr id="19" name="TextBox 18"/>
            <p:cNvSpPr txBox="1"/>
            <p:nvPr/>
          </p:nvSpPr>
          <p:spPr>
            <a:xfrm>
              <a:off x="343209" y="3559372"/>
              <a:ext cx="482824" cy="276999"/>
            </a:xfrm>
            <a:prstGeom prst="rect">
              <a:avLst/>
            </a:prstGeom>
            <a:noFill/>
          </p:spPr>
          <p:txBody>
            <a:bodyPr wrap="none" rtlCol="0">
              <a:spAutoFit/>
            </a:bodyPr>
            <a:lstStyle/>
            <a:p>
              <a:pPr algn="r"/>
              <a:r>
                <a:rPr lang="en-GB" sz="1200" dirty="0" smtClean="0">
                  <a:solidFill>
                    <a:srgbClr val="000000"/>
                  </a:solidFill>
                </a:rPr>
                <a:t>1.00</a:t>
              </a:r>
              <a:endParaRPr lang="en-GB" sz="1200" dirty="0">
                <a:solidFill>
                  <a:srgbClr val="000000"/>
                </a:solidFill>
              </a:endParaRPr>
            </a:p>
          </p:txBody>
        </p:sp>
        <p:sp>
          <p:nvSpPr>
            <p:cNvPr id="20" name="TextBox 19"/>
            <p:cNvSpPr txBox="1"/>
            <p:nvPr/>
          </p:nvSpPr>
          <p:spPr>
            <a:xfrm>
              <a:off x="343209" y="4089370"/>
              <a:ext cx="482824" cy="276999"/>
            </a:xfrm>
            <a:prstGeom prst="rect">
              <a:avLst/>
            </a:prstGeom>
            <a:noFill/>
          </p:spPr>
          <p:txBody>
            <a:bodyPr wrap="none" rtlCol="0">
              <a:spAutoFit/>
            </a:bodyPr>
            <a:lstStyle/>
            <a:p>
              <a:pPr algn="r"/>
              <a:r>
                <a:rPr lang="en-GB" sz="1200" dirty="0" smtClean="0">
                  <a:solidFill>
                    <a:srgbClr val="000000"/>
                  </a:solidFill>
                </a:rPr>
                <a:t>0.75</a:t>
              </a:r>
              <a:endParaRPr lang="en-GB" sz="1200" dirty="0">
                <a:solidFill>
                  <a:srgbClr val="000000"/>
                </a:solidFill>
              </a:endParaRPr>
            </a:p>
          </p:txBody>
        </p:sp>
        <p:sp>
          <p:nvSpPr>
            <p:cNvPr id="21" name="TextBox 20"/>
            <p:cNvSpPr txBox="1"/>
            <p:nvPr/>
          </p:nvSpPr>
          <p:spPr>
            <a:xfrm>
              <a:off x="343209" y="4613826"/>
              <a:ext cx="482824" cy="276999"/>
            </a:xfrm>
            <a:prstGeom prst="rect">
              <a:avLst/>
            </a:prstGeom>
            <a:noFill/>
          </p:spPr>
          <p:txBody>
            <a:bodyPr wrap="none" rtlCol="0">
              <a:spAutoFit/>
            </a:bodyPr>
            <a:lstStyle/>
            <a:p>
              <a:pPr algn="r"/>
              <a:r>
                <a:rPr lang="en-GB" sz="1200" dirty="0" smtClean="0">
                  <a:solidFill>
                    <a:srgbClr val="000000"/>
                  </a:solidFill>
                </a:rPr>
                <a:t>0.50</a:t>
              </a:r>
              <a:endParaRPr lang="en-GB" sz="1200" dirty="0">
                <a:solidFill>
                  <a:srgbClr val="000000"/>
                </a:solidFill>
              </a:endParaRPr>
            </a:p>
          </p:txBody>
        </p:sp>
        <p:sp>
          <p:nvSpPr>
            <p:cNvPr id="22" name="TextBox 21"/>
            <p:cNvSpPr txBox="1"/>
            <p:nvPr/>
          </p:nvSpPr>
          <p:spPr>
            <a:xfrm>
              <a:off x="343209" y="5138282"/>
              <a:ext cx="482824" cy="276999"/>
            </a:xfrm>
            <a:prstGeom prst="rect">
              <a:avLst/>
            </a:prstGeom>
            <a:noFill/>
          </p:spPr>
          <p:txBody>
            <a:bodyPr wrap="none" rtlCol="0">
              <a:spAutoFit/>
            </a:bodyPr>
            <a:lstStyle/>
            <a:p>
              <a:pPr algn="r"/>
              <a:r>
                <a:rPr lang="en-GB" sz="1200" dirty="0" smtClean="0">
                  <a:solidFill>
                    <a:srgbClr val="000000"/>
                  </a:solidFill>
                </a:rPr>
                <a:t>0.25</a:t>
              </a:r>
              <a:endParaRPr lang="en-GB" sz="1200" dirty="0">
                <a:solidFill>
                  <a:srgbClr val="000000"/>
                </a:solidFill>
              </a:endParaRPr>
            </a:p>
          </p:txBody>
        </p:sp>
        <p:sp>
          <p:nvSpPr>
            <p:cNvPr id="23" name="TextBox 22"/>
            <p:cNvSpPr txBox="1"/>
            <p:nvPr/>
          </p:nvSpPr>
          <p:spPr>
            <a:xfrm>
              <a:off x="343209" y="5662738"/>
              <a:ext cx="482824" cy="276999"/>
            </a:xfrm>
            <a:prstGeom prst="rect">
              <a:avLst/>
            </a:prstGeom>
            <a:noFill/>
          </p:spPr>
          <p:txBody>
            <a:bodyPr wrap="none" rtlCol="0">
              <a:spAutoFit/>
            </a:bodyPr>
            <a:lstStyle/>
            <a:p>
              <a:pPr algn="r"/>
              <a:r>
                <a:rPr lang="en-GB" sz="1200" dirty="0" smtClean="0">
                  <a:solidFill>
                    <a:srgbClr val="000000"/>
                  </a:solidFill>
                </a:rPr>
                <a:t>0.00</a:t>
              </a:r>
              <a:endParaRPr lang="en-GB" sz="1200" dirty="0">
                <a:solidFill>
                  <a:srgbClr val="000000"/>
                </a:solidFill>
              </a:endParaRPr>
            </a:p>
          </p:txBody>
        </p:sp>
        <p:sp>
          <p:nvSpPr>
            <p:cNvPr id="24" name="TextBox 23"/>
            <p:cNvSpPr txBox="1"/>
            <p:nvPr/>
          </p:nvSpPr>
          <p:spPr>
            <a:xfrm>
              <a:off x="778460" y="5880831"/>
              <a:ext cx="269625" cy="276999"/>
            </a:xfrm>
            <a:prstGeom prst="rect">
              <a:avLst/>
            </a:prstGeom>
            <a:noFill/>
          </p:spPr>
          <p:txBody>
            <a:bodyPr wrap="none" rtlCol="0">
              <a:spAutoFit/>
            </a:bodyPr>
            <a:lstStyle/>
            <a:p>
              <a:pPr algn="ctr"/>
              <a:r>
                <a:rPr lang="en-GB" sz="1200" dirty="0" smtClean="0">
                  <a:solidFill>
                    <a:srgbClr val="000000"/>
                  </a:solidFill>
                </a:rPr>
                <a:t>0</a:t>
              </a:r>
              <a:endParaRPr lang="en-GB" sz="1200" dirty="0">
                <a:solidFill>
                  <a:srgbClr val="000000"/>
                </a:solidFill>
              </a:endParaRPr>
            </a:p>
          </p:txBody>
        </p:sp>
        <p:sp>
          <p:nvSpPr>
            <p:cNvPr id="25" name="TextBox 24"/>
            <p:cNvSpPr txBox="1"/>
            <p:nvPr/>
          </p:nvSpPr>
          <p:spPr>
            <a:xfrm>
              <a:off x="1397910" y="5880831"/>
              <a:ext cx="269625" cy="276999"/>
            </a:xfrm>
            <a:prstGeom prst="rect">
              <a:avLst/>
            </a:prstGeom>
            <a:noFill/>
          </p:spPr>
          <p:txBody>
            <a:bodyPr wrap="none" rtlCol="0">
              <a:spAutoFit/>
            </a:bodyPr>
            <a:lstStyle/>
            <a:p>
              <a:pPr algn="ctr"/>
              <a:r>
                <a:rPr lang="en-GB" sz="1200" dirty="0" smtClean="0">
                  <a:solidFill>
                    <a:srgbClr val="000000"/>
                  </a:solidFill>
                </a:rPr>
                <a:t>6</a:t>
              </a:r>
              <a:endParaRPr lang="en-GB" sz="1200" dirty="0">
                <a:solidFill>
                  <a:srgbClr val="000000"/>
                </a:solidFill>
              </a:endParaRPr>
            </a:p>
          </p:txBody>
        </p:sp>
        <p:sp>
          <p:nvSpPr>
            <p:cNvPr id="26" name="TextBox 25"/>
            <p:cNvSpPr txBox="1"/>
            <p:nvPr/>
          </p:nvSpPr>
          <p:spPr>
            <a:xfrm>
              <a:off x="1974881" y="5880831"/>
              <a:ext cx="354584" cy="276999"/>
            </a:xfrm>
            <a:prstGeom prst="rect">
              <a:avLst/>
            </a:prstGeom>
            <a:noFill/>
          </p:spPr>
          <p:txBody>
            <a:bodyPr wrap="none" rtlCol="0">
              <a:spAutoFit/>
            </a:bodyPr>
            <a:lstStyle/>
            <a:p>
              <a:pPr algn="ctr"/>
              <a:r>
                <a:rPr lang="en-GB" sz="1200" dirty="0" smtClean="0">
                  <a:solidFill>
                    <a:srgbClr val="000000"/>
                  </a:solidFill>
                </a:rPr>
                <a:t>12</a:t>
              </a:r>
              <a:endParaRPr lang="en-GB" sz="1200" dirty="0">
                <a:solidFill>
                  <a:srgbClr val="000000"/>
                </a:solidFill>
              </a:endParaRPr>
            </a:p>
          </p:txBody>
        </p:sp>
        <p:sp>
          <p:nvSpPr>
            <p:cNvPr id="27" name="TextBox 26"/>
            <p:cNvSpPr txBox="1"/>
            <p:nvPr/>
          </p:nvSpPr>
          <p:spPr>
            <a:xfrm>
              <a:off x="2577705" y="5880831"/>
              <a:ext cx="354584" cy="276999"/>
            </a:xfrm>
            <a:prstGeom prst="rect">
              <a:avLst/>
            </a:prstGeom>
            <a:noFill/>
          </p:spPr>
          <p:txBody>
            <a:bodyPr wrap="none" rtlCol="0">
              <a:spAutoFit/>
            </a:bodyPr>
            <a:lstStyle/>
            <a:p>
              <a:pPr algn="ctr"/>
              <a:r>
                <a:rPr lang="en-GB" sz="1200" dirty="0" smtClean="0">
                  <a:solidFill>
                    <a:srgbClr val="000000"/>
                  </a:solidFill>
                </a:rPr>
                <a:t>18</a:t>
              </a:r>
              <a:endParaRPr lang="en-GB" sz="1200" dirty="0">
                <a:solidFill>
                  <a:srgbClr val="000000"/>
                </a:solidFill>
              </a:endParaRPr>
            </a:p>
          </p:txBody>
        </p:sp>
        <p:sp>
          <p:nvSpPr>
            <p:cNvPr id="28" name="TextBox 27"/>
            <p:cNvSpPr txBox="1"/>
            <p:nvPr/>
          </p:nvSpPr>
          <p:spPr>
            <a:xfrm>
              <a:off x="3186071" y="5880831"/>
              <a:ext cx="354584" cy="276999"/>
            </a:xfrm>
            <a:prstGeom prst="rect">
              <a:avLst/>
            </a:prstGeom>
            <a:noFill/>
          </p:spPr>
          <p:txBody>
            <a:bodyPr wrap="none" rtlCol="0">
              <a:spAutoFit/>
            </a:bodyPr>
            <a:lstStyle/>
            <a:p>
              <a:pPr algn="ctr"/>
              <a:r>
                <a:rPr lang="en-GB" sz="1200" dirty="0" smtClean="0">
                  <a:solidFill>
                    <a:srgbClr val="000000"/>
                  </a:solidFill>
                </a:rPr>
                <a:t>24</a:t>
              </a:r>
              <a:endParaRPr lang="en-GB" sz="1200" dirty="0">
                <a:solidFill>
                  <a:srgbClr val="000000"/>
                </a:solidFill>
              </a:endParaRPr>
            </a:p>
          </p:txBody>
        </p:sp>
        <p:sp>
          <p:nvSpPr>
            <p:cNvPr id="29" name="TextBox 28"/>
            <p:cNvSpPr txBox="1"/>
            <p:nvPr/>
          </p:nvSpPr>
          <p:spPr>
            <a:xfrm>
              <a:off x="3794437" y="5880831"/>
              <a:ext cx="354584" cy="276999"/>
            </a:xfrm>
            <a:prstGeom prst="rect">
              <a:avLst/>
            </a:prstGeom>
            <a:noFill/>
          </p:spPr>
          <p:txBody>
            <a:bodyPr wrap="none" rtlCol="0">
              <a:spAutoFit/>
            </a:bodyPr>
            <a:lstStyle/>
            <a:p>
              <a:pPr algn="ctr"/>
              <a:r>
                <a:rPr lang="en-GB" sz="1200" dirty="0" smtClean="0">
                  <a:solidFill>
                    <a:srgbClr val="000000"/>
                  </a:solidFill>
                </a:rPr>
                <a:t>30</a:t>
              </a:r>
              <a:endParaRPr lang="en-GB" sz="1200" dirty="0">
                <a:solidFill>
                  <a:srgbClr val="000000"/>
                </a:solidFill>
              </a:endParaRPr>
            </a:p>
          </p:txBody>
        </p:sp>
        <p:sp>
          <p:nvSpPr>
            <p:cNvPr id="30" name="TextBox 29"/>
            <p:cNvSpPr txBox="1"/>
            <p:nvPr/>
          </p:nvSpPr>
          <p:spPr>
            <a:xfrm>
              <a:off x="3350765" y="3861741"/>
              <a:ext cx="784189" cy="461665"/>
            </a:xfrm>
            <a:prstGeom prst="rect">
              <a:avLst/>
            </a:prstGeom>
            <a:noFill/>
          </p:spPr>
          <p:txBody>
            <a:bodyPr wrap="none" rtlCol="0">
              <a:spAutoFit/>
            </a:bodyPr>
            <a:lstStyle/>
            <a:p>
              <a:r>
                <a:rPr lang="en-GB" sz="1200" dirty="0" smtClean="0">
                  <a:solidFill>
                    <a:srgbClr val="000000"/>
                  </a:solidFill>
                </a:rPr>
                <a:t>RAS WT</a:t>
              </a:r>
            </a:p>
            <a:p>
              <a:r>
                <a:rPr lang="en-GB" sz="1200" dirty="0" smtClean="0">
                  <a:solidFill>
                    <a:srgbClr val="000000"/>
                  </a:solidFill>
                </a:rPr>
                <a:t>RAS MT</a:t>
              </a:r>
              <a:endParaRPr lang="en-GB" sz="1200" dirty="0">
                <a:solidFill>
                  <a:srgbClr val="000000"/>
                </a:solidFill>
              </a:endParaRPr>
            </a:p>
          </p:txBody>
        </p:sp>
        <p:cxnSp>
          <p:nvCxnSpPr>
            <p:cNvPr id="31" name="Straight Connector 30"/>
            <p:cNvCxnSpPr/>
            <p:nvPr/>
          </p:nvCxnSpPr>
          <p:spPr>
            <a:xfrm>
              <a:off x="2888343" y="3997221"/>
              <a:ext cx="47502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88343" y="4184906"/>
              <a:ext cx="47502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370533" y="5491959"/>
              <a:ext cx="657552" cy="276999"/>
            </a:xfrm>
            <a:prstGeom prst="rect">
              <a:avLst/>
            </a:prstGeom>
          </p:spPr>
          <p:txBody>
            <a:bodyPr wrap="none">
              <a:spAutoFit/>
            </a:bodyPr>
            <a:lstStyle/>
            <a:p>
              <a:r>
                <a:rPr lang="en-US" sz="1200" dirty="0" smtClean="0">
                  <a:solidFill>
                    <a:srgbClr val="000000"/>
                  </a:solidFill>
                </a:rPr>
                <a:t>p=0.79</a:t>
              </a:r>
              <a:endParaRPr lang="en-GB" sz="1200" dirty="0">
                <a:solidFill>
                  <a:srgbClr val="000000"/>
                </a:solidFill>
              </a:endParaRPr>
            </a:p>
          </p:txBody>
        </p:sp>
        <p:sp>
          <p:nvSpPr>
            <p:cNvPr id="34" name="TextBox 33"/>
            <p:cNvSpPr txBox="1"/>
            <p:nvPr/>
          </p:nvSpPr>
          <p:spPr>
            <a:xfrm rot="16200000">
              <a:off x="4145177" y="4599405"/>
              <a:ext cx="1021433" cy="307777"/>
            </a:xfrm>
            <a:prstGeom prst="rect">
              <a:avLst/>
            </a:prstGeom>
            <a:noFill/>
          </p:spPr>
          <p:txBody>
            <a:bodyPr wrap="none" rtlCol="0">
              <a:spAutoFit/>
            </a:bodyPr>
            <a:lstStyle/>
            <a:p>
              <a:pPr algn="ctr"/>
              <a:r>
                <a:rPr lang="en-GB" sz="1400" dirty="0" smtClean="0">
                  <a:solidFill>
                    <a:srgbClr val="000000"/>
                  </a:solidFill>
                </a:rPr>
                <a:t>Probability</a:t>
              </a:r>
              <a:endParaRPr lang="en-GB" sz="1400" dirty="0">
                <a:solidFill>
                  <a:srgbClr val="000000"/>
                </a:solidFill>
              </a:endParaRPr>
            </a:p>
          </p:txBody>
        </p:sp>
        <p:sp>
          <p:nvSpPr>
            <p:cNvPr id="35" name="TextBox 34"/>
            <p:cNvSpPr txBox="1"/>
            <p:nvPr/>
          </p:nvSpPr>
          <p:spPr>
            <a:xfrm>
              <a:off x="4767348" y="3559372"/>
              <a:ext cx="482824" cy="276999"/>
            </a:xfrm>
            <a:prstGeom prst="rect">
              <a:avLst/>
            </a:prstGeom>
            <a:noFill/>
          </p:spPr>
          <p:txBody>
            <a:bodyPr wrap="none" rtlCol="0">
              <a:spAutoFit/>
            </a:bodyPr>
            <a:lstStyle/>
            <a:p>
              <a:pPr algn="r"/>
              <a:r>
                <a:rPr lang="en-GB" sz="1200" dirty="0" smtClean="0">
                  <a:solidFill>
                    <a:srgbClr val="000000"/>
                  </a:solidFill>
                </a:rPr>
                <a:t>1.00</a:t>
              </a:r>
              <a:endParaRPr lang="en-GB" sz="1200" dirty="0">
                <a:solidFill>
                  <a:srgbClr val="000000"/>
                </a:solidFill>
              </a:endParaRPr>
            </a:p>
          </p:txBody>
        </p:sp>
        <p:sp>
          <p:nvSpPr>
            <p:cNvPr id="36" name="TextBox 35"/>
            <p:cNvSpPr txBox="1"/>
            <p:nvPr/>
          </p:nvSpPr>
          <p:spPr>
            <a:xfrm>
              <a:off x="4767348" y="4089370"/>
              <a:ext cx="482824" cy="276999"/>
            </a:xfrm>
            <a:prstGeom prst="rect">
              <a:avLst/>
            </a:prstGeom>
            <a:noFill/>
          </p:spPr>
          <p:txBody>
            <a:bodyPr wrap="none" rtlCol="0">
              <a:spAutoFit/>
            </a:bodyPr>
            <a:lstStyle/>
            <a:p>
              <a:pPr algn="r"/>
              <a:r>
                <a:rPr lang="en-GB" sz="1200" dirty="0" smtClean="0">
                  <a:solidFill>
                    <a:srgbClr val="000000"/>
                  </a:solidFill>
                </a:rPr>
                <a:t>0.75</a:t>
              </a:r>
              <a:endParaRPr lang="en-GB" sz="1200" dirty="0">
                <a:solidFill>
                  <a:srgbClr val="000000"/>
                </a:solidFill>
              </a:endParaRPr>
            </a:p>
          </p:txBody>
        </p:sp>
        <p:sp>
          <p:nvSpPr>
            <p:cNvPr id="37" name="TextBox 36"/>
            <p:cNvSpPr txBox="1"/>
            <p:nvPr/>
          </p:nvSpPr>
          <p:spPr>
            <a:xfrm>
              <a:off x="4767348" y="4613826"/>
              <a:ext cx="482824" cy="276999"/>
            </a:xfrm>
            <a:prstGeom prst="rect">
              <a:avLst/>
            </a:prstGeom>
            <a:noFill/>
          </p:spPr>
          <p:txBody>
            <a:bodyPr wrap="none" rtlCol="0">
              <a:spAutoFit/>
            </a:bodyPr>
            <a:lstStyle/>
            <a:p>
              <a:pPr algn="r"/>
              <a:r>
                <a:rPr lang="en-GB" sz="1200" dirty="0" smtClean="0">
                  <a:solidFill>
                    <a:srgbClr val="000000"/>
                  </a:solidFill>
                </a:rPr>
                <a:t>0.50</a:t>
              </a:r>
              <a:endParaRPr lang="en-GB" sz="1200" dirty="0">
                <a:solidFill>
                  <a:srgbClr val="000000"/>
                </a:solidFill>
              </a:endParaRPr>
            </a:p>
          </p:txBody>
        </p:sp>
        <p:sp>
          <p:nvSpPr>
            <p:cNvPr id="38" name="TextBox 37"/>
            <p:cNvSpPr txBox="1"/>
            <p:nvPr/>
          </p:nvSpPr>
          <p:spPr>
            <a:xfrm>
              <a:off x="4767348" y="5138282"/>
              <a:ext cx="482824" cy="276999"/>
            </a:xfrm>
            <a:prstGeom prst="rect">
              <a:avLst/>
            </a:prstGeom>
            <a:noFill/>
          </p:spPr>
          <p:txBody>
            <a:bodyPr wrap="none" rtlCol="0">
              <a:spAutoFit/>
            </a:bodyPr>
            <a:lstStyle/>
            <a:p>
              <a:pPr algn="r"/>
              <a:r>
                <a:rPr lang="en-GB" sz="1200" dirty="0" smtClean="0">
                  <a:solidFill>
                    <a:srgbClr val="000000"/>
                  </a:solidFill>
                </a:rPr>
                <a:t>0.25</a:t>
              </a:r>
              <a:endParaRPr lang="en-GB" sz="1200" dirty="0">
                <a:solidFill>
                  <a:srgbClr val="000000"/>
                </a:solidFill>
              </a:endParaRPr>
            </a:p>
          </p:txBody>
        </p:sp>
        <p:sp>
          <p:nvSpPr>
            <p:cNvPr id="39" name="TextBox 38"/>
            <p:cNvSpPr txBox="1"/>
            <p:nvPr/>
          </p:nvSpPr>
          <p:spPr>
            <a:xfrm>
              <a:off x="4767348" y="5662738"/>
              <a:ext cx="482824" cy="276999"/>
            </a:xfrm>
            <a:prstGeom prst="rect">
              <a:avLst/>
            </a:prstGeom>
            <a:noFill/>
          </p:spPr>
          <p:txBody>
            <a:bodyPr wrap="none" rtlCol="0">
              <a:spAutoFit/>
            </a:bodyPr>
            <a:lstStyle/>
            <a:p>
              <a:pPr algn="r"/>
              <a:r>
                <a:rPr lang="en-GB" sz="1200" dirty="0" smtClean="0">
                  <a:solidFill>
                    <a:srgbClr val="000000"/>
                  </a:solidFill>
                </a:rPr>
                <a:t>0.00</a:t>
              </a:r>
              <a:endParaRPr lang="en-GB" sz="1200" dirty="0">
                <a:solidFill>
                  <a:srgbClr val="000000"/>
                </a:solidFill>
              </a:endParaRPr>
            </a:p>
          </p:txBody>
        </p:sp>
        <p:sp>
          <p:nvSpPr>
            <p:cNvPr id="40" name="TextBox 39"/>
            <p:cNvSpPr txBox="1"/>
            <p:nvPr/>
          </p:nvSpPr>
          <p:spPr>
            <a:xfrm>
              <a:off x="5388348" y="6108003"/>
              <a:ext cx="2910477" cy="276999"/>
            </a:xfrm>
            <a:prstGeom prst="rect">
              <a:avLst/>
            </a:prstGeom>
            <a:noFill/>
          </p:spPr>
          <p:txBody>
            <a:bodyPr wrap="none" rtlCol="0">
              <a:spAutoFit/>
            </a:bodyPr>
            <a:lstStyle/>
            <a:p>
              <a:pPr algn="ctr"/>
              <a:r>
                <a:rPr lang="en-GB" sz="1200" dirty="0" smtClean="0">
                  <a:solidFill>
                    <a:srgbClr val="000000"/>
                  </a:solidFill>
                </a:rPr>
                <a:t>Time from random assignment (months)</a:t>
              </a:r>
              <a:endParaRPr lang="en-GB" sz="1200" dirty="0">
                <a:solidFill>
                  <a:srgbClr val="000000"/>
                </a:solidFill>
              </a:endParaRPr>
            </a:p>
          </p:txBody>
        </p:sp>
        <p:sp>
          <p:nvSpPr>
            <p:cNvPr id="41" name="TextBox 40"/>
            <p:cNvSpPr txBox="1"/>
            <p:nvPr/>
          </p:nvSpPr>
          <p:spPr>
            <a:xfrm>
              <a:off x="5202599" y="5880831"/>
              <a:ext cx="269625" cy="276999"/>
            </a:xfrm>
            <a:prstGeom prst="rect">
              <a:avLst/>
            </a:prstGeom>
            <a:noFill/>
          </p:spPr>
          <p:txBody>
            <a:bodyPr wrap="none" rtlCol="0">
              <a:spAutoFit/>
            </a:bodyPr>
            <a:lstStyle/>
            <a:p>
              <a:pPr algn="ctr"/>
              <a:r>
                <a:rPr lang="en-GB" sz="1200" dirty="0" smtClean="0">
                  <a:solidFill>
                    <a:srgbClr val="000000"/>
                  </a:solidFill>
                </a:rPr>
                <a:t>0</a:t>
              </a:r>
              <a:endParaRPr lang="en-GB" sz="1200" dirty="0">
                <a:solidFill>
                  <a:srgbClr val="000000"/>
                </a:solidFill>
              </a:endParaRPr>
            </a:p>
          </p:txBody>
        </p:sp>
        <p:sp>
          <p:nvSpPr>
            <p:cNvPr id="42" name="TextBox 41"/>
            <p:cNvSpPr txBox="1"/>
            <p:nvPr/>
          </p:nvSpPr>
          <p:spPr>
            <a:xfrm>
              <a:off x="5822049" y="5880831"/>
              <a:ext cx="269625" cy="276999"/>
            </a:xfrm>
            <a:prstGeom prst="rect">
              <a:avLst/>
            </a:prstGeom>
            <a:noFill/>
          </p:spPr>
          <p:txBody>
            <a:bodyPr wrap="none" rtlCol="0">
              <a:spAutoFit/>
            </a:bodyPr>
            <a:lstStyle/>
            <a:p>
              <a:pPr algn="ctr"/>
              <a:r>
                <a:rPr lang="en-GB" sz="1200" dirty="0" smtClean="0">
                  <a:solidFill>
                    <a:srgbClr val="000000"/>
                  </a:solidFill>
                </a:rPr>
                <a:t>6</a:t>
              </a:r>
              <a:endParaRPr lang="en-GB" sz="1200" dirty="0">
                <a:solidFill>
                  <a:srgbClr val="000000"/>
                </a:solidFill>
              </a:endParaRPr>
            </a:p>
          </p:txBody>
        </p:sp>
        <p:sp>
          <p:nvSpPr>
            <p:cNvPr id="43" name="TextBox 42"/>
            <p:cNvSpPr txBox="1"/>
            <p:nvPr/>
          </p:nvSpPr>
          <p:spPr>
            <a:xfrm>
              <a:off x="6399020" y="5880831"/>
              <a:ext cx="354584" cy="276999"/>
            </a:xfrm>
            <a:prstGeom prst="rect">
              <a:avLst/>
            </a:prstGeom>
            <a:noFill/>
          </p:spPr>
          <p:txBody>
            <a:bodyPr wrap="none" rtlCol="0">
              <a:spAutoFit/>
            </a:bodyPr>
            <a:lstStyle/>
            <a:p>
              <a:pPr algn="ctr"/>
              <a:r>
                <a:rPr lang="en-GB" sz="1200" dirty="0" smtClean="0">
                  <a:solidFill>
                    <a:srgbClr val="000000"/>
                  </a:solidFill>
                </a:rPr>
                <a:t>12</a:t>
              </a:r>
              <a:endParaRPr lang="en-GB" sz="1200" dirty="0">
                <a:solidFill>
                  <a:srgbClr val="000000"/>
                </a:solidFill>
              </a:endParaRPr>
            </a:p>
          </p:txBody>
        </p:sp>
        <p:sp>
          <p:nvSpPr>
            <p:cNvPr id="44" name="TextBox 43"/>
            <p:cNvSpPr txBox="1"/>
            <p:nvPr/>
          </p:nvSpPr>
          <p:spPr>
            <a:xfrm>
              <a:off x="7001844" y="5880831"/>
              <a:ext cx="354584" cy="276999"/>
            </a:xfrm>
            <a:prstGeom prst="rect">
              <a:avLst/>
            </a:prstGeom>
            <a:noFill/>
          </p:spPr>
          <p:txBody>
            <a:bodyPr wrap="none" rtlCol="0">
              <a:spAutoFit/>
            </a:bodyPr>
            <a:lstStyle/>
            <a:p>
              <a:pPr algn="ctr"/>
              <a:r>
                <a:rPr lang="en-GB" sz="1200" dirty="0" smtClean="0">
                  <a:solidFill>
                    <a:srgbClr val="000000"/>
                  </a:solidFill>
                </a:rPr>
                <a:t>18</a:t>
              </a:r>
              <a:endParaRPr lang="en-GB" sz="1200" dirty="0">
                <a:solidFill>
                  <a:srgbClr val="000000"/>
                </a:solidFill>
              </a:endParaRPr>
            </a:p>
          </p:txBody>
        </p:sp>
        <p:sp>
          <p:nvSpPr>
            <p:cNvPr id="45" name="TextBox 44"/>
            <p:cNvSpPr txBox="1"/>
            <p:nvPr/>
          </p:nvSpPr>
          <p:spPr>
            <a:xfrm>
              <a:off x="7610210" y="5880831"/>
              <a:ext cx="354584" cy="276999"/>
            </a:xfrm>
            <a:prstGeom prst="rect">
              <a:avLst/>
            </a:prstGeom>
            <a:noFill/>
          </p:spPr>
          <p:txBody>
            <a:bodyPr wrap="none" rtlCol="0">
              <a:spAutoFit/>
            </a:bodyPr>
            <a:lstStyle/>
            <a:p>
              <a:pPr algn="ctr"/>
              <a:r>
                <a:rPr lang="en-GB" sz="1200" dirty="0" smtClean="0">
                  <a:solidFill>
                    <a:srgbClr val="000000"/>
                  </a:solidFill>
                </a:rPr>
                <a:t>24</a:t>
              </a:r>
              <a:endParaRPr lang="en-GB" sz="1200" dirty="0">
                <a:solidFill>
                  <a:srgbClr val="000000"/>
                </a:solidFill>
              </a:endParaRPr>
            </a:p>
          </p:txBody>
        </p:sp>
        <p:sp>
          <p:nvSpPr>
            <p:cNvPr id="46" name="TextBox 45"/>
            <p:cNvSpPr txBox="1"/>
            <p:nvPr/>
          </p:nvSpPr>
          <p:spPr>
            <a:xfrm>
              <a:off x="8218576" y="5880831"/>
              <a:ext cx="354584" cy="276999"/>
            </a:xfrm>
            <a:prstGeom prst="rect">
              <a:avLst/>
            </a:prstGeom>
            <a:noFill/>
          </p:spPr>
          <p:txBody>
            <a:bodyPr wrap="none" rtlCol="0">
              <a:spAutoFit/>
            </a:bodyPr>
            <a:lstStyle/>
            <a:p>
              <a:pPr algn="ctr"/>
              <a:r>
                <a:rPr lang="en-GB" sz="1200" dirty="0" smtClean="0">
                  <a:solidFill>
                    <a:srgbClr val="000000"/>
                  </a:solidFill>
                </a:rPr>
                <a:t>30</a:t>
              </a:r>
              <a:endParaRPr lang="en-GB" sz="1200" dirty="0">
                <a:solidFill>
                  <a:srgbClr val="000000"/>
                </a:solidFill>
              </a:endParaRPr>
            </a:p>
          </p:txBody>
        </p:sp>
        <p:sp>
          <p:nvSpPr>
            <p:cNvPr id="47" name="TextBox 46"/>
            <p:cNvSpPr txBox="1"/>
            <p:nvPr/>
          </p:nvSpPr>
          <p:spPr>
            <a:xfrm>
              <a:off x="7774904" y="3861741"/>
              <a:ext cx="1048236" cy="461665"/>
            </a:xfrm>
            <a:prstGeom prst="rect">
              <a:avLst/>
            </a:prstGeom>
            <a:noFill/>
          </p:spPr>
          <p:txBody>
            <a:bodyPr wrap="none" rtlCol="0">
              <a:spAutoFit/>
            </a:bodyPr>
            <a:lstStyle/>
            <a:p>
              <a:r>
                <a:rPr lang="en-GB" sz="1200" dirty="0" smtClean="0">
                  <a:solidFill>
                    <a:srgbClr val="000000"/>
                  </a:solidFill>
                </a:rPr>
                <a:t>P13KCA WT</a:t>
              </a:r>
            </a:p>
            <a:p>
              <a:r>
                <a:rPr lang="en-GB" sz="1200" dirty="0" smtClean="0">
                  <a:solidFill>
                    <a:srgbClr val="000000"/>
                  </a:solidFill>
                </a:rPr>
                <a:t>P13KCA MT</a:t>
              </a:r>
              <a:endParaRPr lang="en-GB" sz="1200" dirty="0">
                <a:solidFill>
                  <a:srgbClr val="000000"/>
                </a:solidFill>
              </a:endParaRPr>
            </a:p>
          </p:txBody>
        </p:sp>
        <p:cxnSp>
          <p:nvCxnSpPr>
            <p:cNvPr id="48" name="Straight Connector 47"/>
            <p:cNvCxnSpPr/>
            <p:nvPr/>
          </p:nvCxnSpPr>
          <p:spPr>
            <a:xfrm>
              <a:off x="7312482" y="3997221"/>
              <a:ext cx="47502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312482" y="4184906"/>
              <a:ext cx="47502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50" name="Freeform 24"/>
            <p:cNvSpPr>
              <a:spLocks/>
            </p:cNvSpPr>
            <p:nvPr/>
          </p:nvSpPr>
          <p:spPr bwMode="auto">
            <a:xfrm>
              <a:off x="854892" y="3719250"/>
              <a:ext cx="3109782" cy="1557531"/>
            </a:xfrm>
            <a:custGeom>
              <a:avLst/>
              <a:gdLst>
                <a:gd name="T0" fmla="*/ 238 w 242"/>
                <a:gd name="T1" fmla="*/ 121 h 123"/>
                <a:gd name="T2" fmla="*/ 234 w 242"/>
                <a:gd name="T3" fmla="*/ 119 h 123"/>
                <a:gd name="T4" fmla="*/ 225 w 242"/>
                <a:gd name="T5" fmla="*/ 116 h 123"/>
                <a:gd name="T6" fmla="*/ 220 w 242"/>
                <a:gd name="T7" fmla="*/ 111 h 123"/>
                <a:gd name="T8" fmla="*/ 202 w 242"/>
                <a:gd name="T9" fmla="*/ 107 h 123"/>
                <a:gd name="T10" fmla="*/ 199 w 242"/>
                <a:gd name="T11" fmla="*/ 106 h 123"/>
                <a:gd name="T12" fmla="*/ 198 w 242"/>
                <a:gd name="T13" fmla="*/ 101 h 123"/>
                <a:gd name="T14" fmla="*/ 190 w 242"/>
                <a:gd name="T15" fmla="*/ 100 h 123"/>
                <a:gd name="T16" fmla="*/ 187 w 242"/>
                <a:gd name="T17" fmla="*/ 97 h 123"/>
                <a:gd name="T18" fmla="*/ 181 w 242"/>
                <a:gd name="T19" fmla="*/ 96 h 123"/>
                <a:gd name="T20" fmla="*/ 179 w 242"/>
                <a:gd name="T21" fmla="*/ 89 h 123"/>
                <a:gd name="T22" fmla="*/ 171 w 242"/>
                <a:gd name="T23" fmla="*/ 88 h 123"/>
                <a:gd name="T24" fmla="*/ 168 w 242"/>
                <a:gd name="T25" fmla="*/ 84 h 123"/>
                <a:gd name="T26" fmla="*/ 161 w 242"/>
                <a:gd name="T27" fmla="*/ 83 h 123"/>
                <a:gd name="T28" fmla="*/ 158 w 242"/>
                <a:gd name="T29" fmla="*/ 78 h 123"/>
                <a:gd name="T30" fmla="*/ 148 w 242"/>
                <a:gd name="T31" fmla="*/ 77 h 123"/>
                <a:gd name="T32" fmla="*/ 146 w 242"/>
                <a:gd name="T33" fmla="*/ 74 h 123"/>
                <a:gd name="T34" fmla="*/ 140 w 242"/>
                <a:gd name="T35" fmla="*/ 72 h 123"/>
                <a:gd name="T36" fmla="*/ 136 w 242"/>
                <a:gd name="T37" fmla="*/ 70 h 123"/>
                <a:gd name="T38" fmla="*/ 130 w 242"/>
                <a:gd name="T39" fmla="*/ 68 h 123"/>
                <a:gd name="T40" fmla="*/ 129 w 242"/>
                <a:gd name="T41" fmla="*/ 64 h 123"/>
                <a:gd name="T42" fmla="*/ 124 w 242"/>
                <a:gd name="T43" fmla="*/ 63 h 123"/>
                <a:gd name="T44" fmla="*/ 121 w 242"/>
                <a:gd name="T45" fmla="*/ 60 h 123"/>
                <a:gd name="T46" fmla="*/ 116 w 242"/>
                <a:gd name="T47" fmla="*/ 59 h 123"/>
                <a:gd name="T48" fmla="*/ 114 w 242"/>
                <a:gd name="T49" fmla="*/ 56 h 123"/>
                <a:gd name="T50" fmla="*/ 109 w 242"/>
                <a:gd name="T51" fmla="*/ 55 h 123"/>
                <a:gd name="T52" fmla="*/ 107 w 242"/>
                <a:gd name="T53" fmla="*/ 50 h 123"/>
                <a:gd name="T54" fmla="*/ 99 w 242"/>
                <a:gd name="T55" fmla="*/ 49 h 123"/>
                <a:gd name="T56" fmla="*/ 96 w 242"/>
                <a:gd name="T57" fmla="*/ 46 h 123"/>
                <a:gd name="T58" fmla="*/ 90 w 242"/>
                <a:gd name="T59" fmla="*/ 45 h 123"/>
                <a:gd name="T60" fmla="*/ 87 w 242"/>
                <a:gd name="T61" fmla="*/ 41 h 123"/>
                <a:gd name="T62" fmla="*/ 76 w 242"/>
                <a:gd name="T63" fmla="*/ 40 h 123"/>
                <a:gd name="T64" fmla="*/ 73 w 242"/>
                <a:gd name="T65" fmla="*/ 37 h 123"/>
                <a:gd name="T66" fmla="*/ 67 w 242"/>
                <a:gd name="T67" fmla="*/ 35 h 123"/>
                <a:gd name="T68" fmla="*/ 65 w 242"/>
                <a:gd name="T69" fmla="*/ 33 h 123"/>
                <a:gd name="T70" fmla="*/ 61 w 242"/>
                <a:gd name="T71" fmla="*/ 31 h 123"/>
                <a:gd name="T72" fmla="*/ 60 w 242"/>
                <a:gd name="T73" fmla="*/ 28 h 123"/>
                <a:gd name="T74" fmla="*/ 55 w 242"/>
                <a:gd name="T75" fmla="*/ 27 h 123"/>
                <a:gd name="T76" fmla="*/ 50 w 242"/>
                <a:gd name="T77" fmla="*/ 24 h 123"/>
                <a:gd name="T78" fmla="*/ 45 w 242"/>
                <a:gd name="T79" fmla="*/ 22 h 123"/>
                <a:gd name="T80" fmla="*/ 42 w 242"/>
                <a:gd name="T81" fmla="*/ 17 h 123"/>
                <a:gd name="T82" fmla="*/ 33 w 242"/>
                <a:gd name="T83" fmla="*/ 15 h 123"/>
                <a:gd name="T84" fmla="*/ 29 w 242"/>
                <a:gd name="T85" fmla="*/ 12 h 123"/>
                <a:gd name="T86" fmla="*/ 19 w 242"/>
                <a:gd name="T87" fmla="*/ 9 h 123"/>
                <a:gd name="T88" fmla="*/ 15 w 242"/>
                <a:gd name="T89" fmla="*/ 6 h 123"/>
                <a:gd name="T90" fmla="*/ 10 w 242"/>
                <a:gd name="T91" fmla="*/ 4 h 123"/>
                <a:gd name="T92" fmla="*/ 3 w 242"/>
                <a:gd name="T9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2" h="123">
                  <a:moveTo>
                    <a:pt x="242" y="123"/>
                  </a:moveTo>
                  <a:lnTo>
                    <a:pt x="238" y="123"/>
                  </a:lnTo>
                  <a:lnTo>
                    <a:pt x="238" y="121"/>
                  </a:lnTo>
                  <a:lnTo>
                    <a:pt x="236" y="121"/>
                  </a:lnTo>
                  <a:lnTo>
                    <a:pt x="236" y="119"/>
                  </a:lnTo>
                  <a:lnTo>
                    <a:pt x="234" y="119"/>
                  </a:lnTo>
                  <a:lnTo>
                    <a:pt x="234" y="117"/>
                  </a:lnTo>
                  <a:lnTo>
                    <a:pt x="225" y="117"/>
                  </a:lnTo>
                  <a:lnTo>
                    <a:pt x="225" y="116"/>
                  </a:lnTo>
                  <a:lnTo>
                    <a:pt x="223" y="116"/>
                  </a:lnTo>
                  <a:lnTo>
                    <a:pt x="223" y="111"/>
                  </a:lnTo>
                  <a:lnTo>
                    <a:pt x="220" y="111"/>
                  </a:lnTo>
                  <a:lnTo>
                    <a:pt x="220" y="108"/>
                  </a:lnTo>
                  <a:lnTo>
                    <a:pt x="202" y="108"/>
                  </a:lnTo>
                  <a:lnTo>
                    <a:pt x="202" y="107"/>
                  </a:lnTo>
                  <a:lnTo>
                    <a:pt x="200" y="107"/>
                  </a:lnTo>
                  <a:lnTo>
                    <a:pt x="200" y="106"/>
                  </a:lnTo>
                  <a:lnTo>
                    <a:pt x="199" y="106"/>
                  </a:lnTo>
                  <a:lnTo>
                    <a:pt x="199" y="103"/>
                  </a:lnTo>
                  <a:lnTo>
                    <a:pt x="198" y="103"/>
                  </a:lnTo>
                  <a:lnTo>
                    <a:pt x="198" y="101"/>
                  </a:lnTo>
                  <a:lnTo>
                    <a:pt x="194" y="101"/>
                  </a:lnTo>
                  <a:lnTo>
                    <a:pt x="194" y="100"/>
                  </a:lnTo>
                  <a:lnTo>
                    <a:pt x="190" y="100"/>
                  </a:lnTo>
                  <a:lnTo>
                    <a:pt x="190" y="99"/>
                  </a:lnTo>
                  <a:lnTo>
                    <a:pt x="187" y="99"/>
                  </a:lnTo>
                  <a:lnTo>
                    <a:pt x="187" y="97"/>
                  </a:lnTo>
                  <a:lnTo>
                    <a:pt x="185" y="97"/>
                  </a:lnTo>
                  <a:lnTo>
                    <a:pt x="185" y="96"/>
                  </a:lnTo>
                  <a:lnTo>
                    <a:pt x="181" y="96"/>
                  </a:lnTo>
                  <a:lnTo>
                    <a:pt x="181" y="93"/>
                  </a:lnTo>
                  <a:lnTo>
                    <a:pt x="179" y="93"/>
                  </a:lnTo>
                  <a:lnTo>
                    <a:pt x="179" y="89"/>
                  </a:lnTo>
                  <a:lnTo>
                    <a:pt x="175" y="89"/>
                  </a:lnTo>
                  <a:lnTo>
                    <a:pt x="175" y="88"/>
                  </a:lnTo>
                  <a:lnTo>
                    <a:pt x="171" y="88"/>
                  </a:lnTo>
                  <a:lnTo>
                    <a:pt x="171" y="86"/>
                  </a:lnTo>
                  <a:lnTo>
                    <a:pt x="168" y="86"/>
                  </a:lnTo>
                  <a:lnTo>
                    <a:pt x="168" y="84"/>
                  </a:lnTo>
                  <a:lnTo>
                    <a:pt x="164" y="84"/>
                  </a:lnTo>
                  <a:lnTo>
                    <a:pt x="164" y="83"/>
                  </a:lnTo>
                  <a:lnTo>
                    <a:pt x="161" y="83"/>
                  </a:lnTo>
                  <a:lnTo>
                    <a:pt x="161" y="81"/>
                  </a:lnTo>
                  <a:lnTo>
                    <a:pt x="158" y="81"/>
                  </a:lnTo>
                  <a:lnTo>
                    <a:pt x="158" y="78"/>
                  </a:lnTo>
                  <a:lnTo>
                    <a:pt x="154" y="78"/>
                  </a:lnTo>
                  <a:lnTo>
                    <a:pt x="154" y="77"/>
                  </a:lnTo>
                  <a:lnTo>
                    <a:pt x="148" y="77"/>
                  </a:lnTo>
                  <a:lnTo>
                    <a:pt x="148" y="75"/>
                  </a:lnTo>
                  <a:lnTo>
                    <a:pt x="146" y="75"/>
                  </a:lnTo>
                  <a:lnTo>
                    <a:pt x="146" y="74"/>
                  </a:lnTo>
                  <a:lnTo>
                    <a:pt x="142" y="74"/>
                  </a:lnTo>
                  <a:lnTo>
                    <a:pt x="142" y="72"/>
                  </a:lnTo>
                  <a:lnTo>
                    <a:pt x="140" y="72"/>
                  </a:lnTo>
                  <a:lnTo>
                    <a:pt x="140" y="71"/>
                  </a:lnTo>
                  <a:lnTo>
                    <a:pt x="136" y="71"/>
                  </a:lnTo>
                  <a:lnTo>
                    <a:pt x="136" y="70"/>
                  </a:lnTo>
                  <a:lnTo>
                    <a:pt x="132" y="70"/>
                  </a:lnTo>
                  <a:lnTo>
                    <a:pt x="132" y="68"/>
                  </a:lnTo>
                  <a:lnTo>
                    <a:pt x="130" y="68"/>
                  </a:lnTo>
                  <a:lnTo>
                    <a:pt x="130" y="66"/>
                  </a:lnTo>
                  <a:lnTo>
                    <a:pt x="129" y="66"/>
                  </a:lnTo>
                  <a:lnTo>
                    <a:pt x="129" y="64"/>
                  </a:lnTo>
                  <a:lnTo>
                    <a:pt x="126" y="64"/>
                  </a:lnTo>
                  <a:lnTo>
                    <a:pt x="126" y="63"/>
                  </a:lnTo>
                  <a:lnTo>
                    <a:pt x="124" y="63"/>
                  </a:lnTo>
                  <a:lnTo>
                    <a:pt x="124" y="61"/>
                  </a:lnTo>
                  <a:lnTo>
                    <a:pt x="121" y="61"/>
                  </a:lnTo>
                  <a:lnTo>
                    <a:pt x="121" y="60"/>
                  </a:lnTo>
                  <a:lnTo>
                    <a:pt x="119" y="60"/>
                  </a:lnTo>
                  <a:lnTo>
                    <a:pt x="119" y="59"/>
                  </a:lnTo>
                  <a:lnTo>
                    <a:pt x="116" y="59"/>
                  </a:lnTo>
                  <a:lnTo>
                    <a:pt x="116" y="58"/>
                  </a:lnTo>
                  <a:lnTo>
                    <a:pt x="114" y="58"/>
                  </a:lnTo>
                  <a:lnTo>
                    <a:pt x="114" y="56"/>
                  </a:lnTo>
                  <a:lnTo>
                    <a:pt x="111" y="56"/>
                  </a:lnTo>
                  <a:lnTo>
                    <a:pt x="111" y="55"/>
                  </a:lnTo>
                  <a:lnTo>
                    <a:pt x="109" y="55"/>
                  </a:lnTo>
                  <a:lnTo>
                    <a:pt x="109" y="53"/>
                  </a:lnTo>
                  <a:lnTo>
                    <a:pt x="107" y="53"/>
                  </a:lnTo>
                  <a:lnTo>
                    <a:pt x="107" y="50"/>
                  </a:lnTo>
                  <a:lnTo>
                    <a:pt x="102" y="50"/>
                  </a:lnTo>
                  <a:lnTo>
                    <a:pt x="102" y="49"/>
                  </a:lnTo>
                  <a:lnTo>
                    <a:pt x="99" y="49"/>
                  </a:lnTo>
                  <a:lnTo>
                    <a:pt x="99" y="48"/>
                  </a:lnTo>
                  <a:lnTo>
                    <a:pt x="96" y="48"/>
                  </a:lnTo>
                  <a:lnTo>
                    <a:pt x="96" y="46"/>
                  </a:lnTo>
                  <a:lnTo>
                    <a:pt x="93" y="46"/>
                  </a:lnTo>
                  <a:lnTo>
                    <a:pt x="93" y="45"/>
                  </a:lnTo>
                  <a:lnTo>
                    <a:pt x="90" y="45"/>
                  </a:lnTo>
                  <a:lnTo>
                    <a:pt x="90" y="43"/>
                  </a:lnTo>
                  <a:lnTo>
                    <a:pt x="87" y="43"/>
                  </a:lnTo>
                  <a:lnTo>
                    <a:pt x="87" y="41"/>
                  </a:lnTo>
                  <a:lnTo>
                    <a:pt x="86" y="41"/>
                  </a:lnTo>
                  <a:lnTo>
                    <a:pt x="86" y="40"/>
                  </a:lnTo>
                  <a:lnTo>
                    <a:pt x="76" y="40"/>
                  </a:lnTo>
                  <a:lnTo>
                    <a:pt x="76" y="38"/>
                  </a:lnTo>
                  <a:lnTo>
                    <a:pt x="73" y="38"/>
                  </a:lnTo>
                  <a:lnTo>
                    <a:pt x="73" y="37"/>
                  </a:lnTo>
                  <a:lnTo>
                    <a:pt x="69" y="37"/>
                  </a:lnTo>
                  <a:lnTo>
                    <a:pt x="69" y="35"/>
                  </a:lnTo>
                  <a:lnTo>
                    <a:pt x="67" y="35"/>
                  </a:lnTo>
                  <a:lnTo>
                    <a:pt x="67" y="34"/>
                  </a:lnTo>
                  <a:lnTo>
                    <a:pt x="65" y="34"/>
                  </a:lnTo>
                  <a:lnTo>
                    <a:pt x="65" y="33"/>
                  </a:lnTo>
                  <a:lnTo>
                    <a:pt x="63" y="33"/>
                  </a:lnTo>
                  <a:lnTo>
                    <a:pt x="63" y="31"/>
                  </a:lnTo>
                  <a:lnTo>
                    <a:pt x="61" y="31"/>
                  </a:lnTo>
                  <a:lnTo>
                    <a:pt x="61" y="30"/>
                  </a:lnTo>
                  <a:lnTo>
                    <a:pt x="60" y="30"/>
                  </a:lnTo>
                  <a:lnTo>
                    <a:pt x="60" y="28"/>
                  </a:lnTo>
                  <a:lnTo>
                    <a:pt x="57" y="28"/>
                  </a:lnTo>
                  <a:lnTo>
                    <a:pt x="57" y="27"/>
                  </a:lnTo>
                  <a:lnTo>
                    <a:pt x="55" y="27"/>
                  </a:lnTo>
                  <a:lnTo>
                    <a:pt x="55" y="26"/>
                  </a:lnTo>
                  <a:lnTo>
                    <a:pt x="50" y="26"/>
                  </a:lnTo>
                  <a:lnTo>
                    <a:pt x="50" y="24"/>
                  </a:lnTo>
                  <a:lnTo>
                    <a:pt x="48" y="24"/>
                  </a:lnTo>
                  <a:lnTo>
                    <a:pt x="48" y="22"/>
                  </a:lnTo>
                  <a:lnTo>
                    <a:pt x="45" y="22"/>
                  </a:lnTo>
                  <a:lnTo>
                    <a:pt x="45" y="20"/>
                  </a:lnTo>
                  <a:lnTo>
                    <a:pt x="42" y="20"/>
                  </a:lnTo>
                  <a:lnTo>
                    <a:pt x="42" y="17"/>
                  </a:lnTo>
                  <a:lnTo>
                    <a:pt x="37" y="17"/>
                  </a:lnTo>
                  <a:lnTo>
                    <a:pt x="37" y="15"/>
                  </a:lnTo>
                  <a:lnTo>
                    <a:pt x="33" y="15"/>
                  </a:lnTo>
                  <a:lnTo>
                    <a:pt x="33" y="14"/>
                  </a:lnTo>
                  <a:lnTo>
                    <a:pt x="29" y="14"/>
                  </a:lnTo>
                  <a:lnTo>
                    <a:pt x="29" y="12"/>
                  </a:lnTo>
                  <a:lnTo>
                    <a:pt x="21" y="12"/>
                  </a:lnTo>
                  <a:lnTo>
                    <a:pt x="21" y="9"/>
                  </a:lnTo>
                  <a:lnTo>
                    <a:pt x="19" y="9"/>
                  </a:lnTo>
                  <a:lnTo>
                    <a:pt x="19" y="7"/>
                  </a:lnTo>
                  <a:lnTo>
                    <a:pt x="15" y="7"/>
                  </a:lnTo>
                  <a:lnTo>
                    <a:pt x="15" y="6"/>
                  </a:lnTo>
                  <a:lnTo>
                    <a:pt x="11" y="6"/>
                  </a:lnTo>
                  <a:lnTo>
                    <a:pt x="11" y="4"/>
                  </a:lnTo>
                  <a:lnTo>
                    <a:pt x="10" y="4"/>
                  </a:lnTo>
                  <a:lnTo>
                    <a:pt x="10" y="1"/>
                  </a:lnTo>
                  <a:lnTo>
                    <a:pt x="3" y="1"/>
                  </a:lnTo>
                  <a:lnTo>
                    <a:pt x="3"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25"/>
            <p:cNvSpPr>
              <a:spLocks/>
            </p:cNvSpPr>
            <p:nvPr/>
          </p:nvSpPr>
          <p:spPr bwMode="auto">
            <a:xfrm>
              <a:off x="892126" y="3728196"/>
              <a:ext cx="3032842" cy="1537273"/>
            </a:xfrm>
            <a:custGeom>
              <a:avLst/>
              <a:gdLst>
                <a:gd name="T0" fmla="*/ 234 w 237"/>
                <a:gd name="T1" fmla="*/ 119 h 119"/>
                <a:gd name="T2" fmla="*/ 225 w 237"/>
                <a:gd name="T3" fmla="*/ 116 h 119"/>
                <a:gd name="T4" fmla="*/ 221 w 237"/>
                <a:gd name="T5" fmla="*/ 114 h 119"/>
                <a:gd name="T6" fmla="*/ 217 w 237"/>
                <a:gd name="T7" fmla="*/ 113 h 119"/>
                <a:gd name="T8" fmla="*/ 212 w 237"/>
                <a:gd name="T9" fmla="*/ 110 h 119"/>
                <a:gd name="T10" fmla="*/ 205 w 237"/>
                <a:gd name="T11" fmla="*/ 108 h 119"/>
                <a:gd name="T12" fmla="*/ 204 w 237"/>
                <a:gd name="T13" fmla="*/ 107 h 119"/>
                <a:gd name="T14" fmla="*/ 202 w 237"/>
                <a:gd name="T15" fmla="*/ 105 h 119"/>
                <a:gd name="T16" fmla="*/ 199 w 237"/>
                <a:gd name="T17" fmla="*/ 103 h 119"/>
                <a:gd name="T18" fmla="*/ 197 w 237"/>
                <a:gd name="T19" fmla="*/ 101 h 119"/>
                <a:gd name="T20" fmla="*/ 192 w 237"/>
                <a:gd name="T21" fmla="*/ 99 h 119"/>
                <a:gd name="T22" fmla="*/ 189 w 237"/>
                <a:gd name="T23" fmla="*/ 97 h 119"/>
                <a:gd name="T24" fmla="*/ 186 w 237"/>
                <a:gd name="T25" fmla="*/ 95 h 119"/>
                <a:gd name="T26" fmla="*/ 184 w 237"/>
                <a:gd name="T27" fmla="*/ 92 h 119"/>
                <a:gd name="T28" fmla="*/ 182 w 237"/>
                <a:gd name="T29" fmla="*/ 91 h 119"/>
                <a:gd name="T30" fmla="*/ 178 w 237"/>
                <a:gd name="T31" fmla="*/ 89 h 119"/>
                <a:gd name="T32" fmla="*/ 175 w 237"/>
                <a:gd name="T33" fmla="*/ 87 h 119"/>
                <a:gd name="T34" fmla="*/ 168 w 237"/>
                <a:gd name="T35" fmla="*/ 84 h 119"/>
                <a:gd name="T36" fmla="*/ 166 w 237"/>
                <a:gd name="T37" fmla="*/ 82 h 119"/>
                <a:gd name="T38" fmla="*/ 160 w 237"/>
                <a:gd name="T39" fmla="*/ 78 h 119"/>
                <a:gd name="T40" fmla="*/ 156 w 237"/>
                <a:gd name="T41" fmla="*/ 76 h 119"/>
                <a:gd name="T42" fmla="*/ 149 w 237"/>
                <a:gd name="T43" fmla="*/ 75 h 119"/>
                <a:gd name="T44" fmla="*/ 143 w 237"/>
                <a:gd name="T45" fmla="*/ 74 h 119"/>
                <a:gd name="T46" fmla="*/ 142 w 237"/>
                <a:gd name="T47" fmla="*/ 70 h 119"/>
                <a:gd name="T48" fmla="*/ 140 w 237"/>
                <a:gd name="T49" fmla="*/ 67 h 119"/>
                <a:gd name="T50" fmla="*/ 139 w 237"/>
                <a:gd name="T51" fmla="*/ 63 h 119"/>
                <a:gd name="T52" fmla="*/ 137 w 237"/>
                <a:gd name="T53" fmla="*/ 61 h 119"/>
                <a:gd name="T54" fmla="*/ 134 w 237"/>
                <a:gd name="T55" fmla="*/ 58 h 119"/>
                <a:gd name="T56" fmla="*/ 130 w 237"/>
                <a:gd name="T57" fmla="*/ 56 h 119"/>
                <a:gd name="T58" fmla="*/ 124 w 237"/>
                <a:gd name="T59" fmla="*/ 54 h 119"/>
                <a:gd name="T60" fmla="*/ 114 w 237"/>
                <a:gd name="T61" fmla="*/ 52 h 119"/>
                <a:gd name="T62" fmla="*/ 108 w 237"/>
                <a:gd name="T63" fmla="*/ 51 h 119"/>
                <a:gd name="T64" fmla="*/ 106 w 237"/>
                <a:gd name="T65" fmla="*/ 49 h 119"/>
                <a:gd name="T66" fmla="*/ 105 w 237"/>
                <a:gd name="T67" fmla="*/ 47 h 119"/>
                <a:gd name="T68" fmla="*/ 99 w 237"/>
                <a:gd name="T69" fmla="*/ 43 h 119"/>
                <a:gd name="T70" fmla="*/ 95 w 237"/>
                <a:gd name="T71" fmla="*/ 41 h 119"/>
                <a:gd name="T72" fmla="*/ 86 w 237"/>
                <a:gd name="T73" fmla="*/ 39 h 119"/>
                <a:gd name="T74" fmla="*/ 83 w 237"/>
                <a:gd name="T75" fmla="*/ 38 h 119"/>
                <a:gd name="T76" fmla="*/ 82 w 237"/>
                <a:gd name="T77" fmla="*/ 36 h 119"/>
                <a:gd name="T78" fmla="*/ 79 w 237"/>
                <a:gd name="T79" fmla="*/ 34 h 119"/>
                <a:gd name="T80" fmla="*/ 71 w 237"/>
                <a:gd name="T81" fmla="*/ 33 h 119"/>
                <a:gd name="T82" fmla="*/ 70 w 237"/>
                <a:gd name="T83" fmla="*/ 32 h 119"/>
                <a:gd name="T84" fmla="*/ 64 w 237"/>
                <a:gd name="T85" fmla="*/ 31 h 119"/>
                <a:gd name="T86" fmla="*/ 62 w 237"/>
                <a:gd name="T87" fmla="*/ 29 h 119"/>
                <a:gd name="T88" fmla="*/ 60 w 237"/>
                <a:gd name="T89" fmla="*/ 27 h 119"/>
                <a:gd name="T90" fmla="*/ 58 w 237"/>
                <a:gd name="T91" fmla="*/ 25 h 119"/>
                <a:gd name="T92" fmla="*/ 55 w 237"/>
                <a:gd name="T93" fmla="*/ 23 h 119"/>
                <a:gd name="T94" fmla="*/ 52 w 237"/>
                <a:gd name="T95" fmla="*/ 22 h 119"/>
                <a:gd name="T96" fmla="*/ 51 w 237"/>
                <a:gd name="T97" fmla="*/ 20 h 119"/>
                <a:gd name="T98" fmla="*/ 44 w 237"/>
                <a:gd name="T99" fmla="*/ 18 h 119"/>
                <a:gd name="T100" fmla="*/ 40 w 237"/>
                <a:gd name="T101" fmla="*/ 17 h 119"/>
                <a:gd name="T102" fmla="*/ 37 w 237"/>
                <a:gd name="T103" fmla="*/ 15 h 119"/>
                <a:gd name="T104" fmla="*/ 33 w 237"/>
                <a:gd name="T105" fmla="*/ 14 h 119"/>
                <a:gd name="T106" fmla="*/ 28 w 237"/>
                <a:gd name="T107" fmla="*/ 9 h 119"/>
                <a:gd name="T108" fmla="*/ 22 w 237"/>
                <a:gd name="T109" fmla="*/ 6 h 119"/>
                <a:gd name="T110" fmla="*/ 15 w 237"/>
                <a:gd name="T111" fmla="*/ 5 h 119"/>
                <a:gd name="T112" fmla="*/ 10 w 237"/>
                <a:gd name="T11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119">
                  <a:moveTo>
                    <a:pt x="237" y="119"/>
                  </a:moveTo>
                  <a:lnTo>
                    <a:pt x="234" y="119"/>
                  </a:lnTo>
                  <a:lnTo>
                    <a:pt x="234" y="116"/>
                  </a:lnTo>
                  <a:lnTo>
                    <a:pt x="225" y="116"/>
                  </a:lnTo>
                  <a:lnTo>
                    <a:pt x="225" y="114"/>
                  </a:lnTo>
                  <a:lnTo>
                    <a:pt x="221" y="114"/>
                  </a:lnTo>
                  <a:lnTo>
                    <a:pt x="221" y="113"/>
                  </a:lnTo>
                  <a:lnTo>
                    <a:pt x="217" y="113"/>
                  </a:lnTo>
                  <a:lnTo>
                    <a:pt x="217" y="110"/>
                  </a:lnTo>
                  <a:lnTo>
                    <a:pt x="212" y="110"/>
                  </a:lnTo>
                  <a:lnTo>
                    <a:pt x="212" y="108"/>
                  </a:lnTo>
                  <a:lnTo>
                    <a:pt x="205" y="108"/>
                  </a:lnTo>
                  <a:lnTo>
                    <a:pt x="205" y="107"/>
                  </a:lnTo>
                  <a:lnTo>
                    <a:pt x="204" y="107"/>
                  </a:lnTo>
                  <a:lnTo>
                    <a:pt x="204" y="105"/>
                  </a:lnTo>
                  <a:lnTo>
                    <a:pt x="202" y="105"/>
                  </a:lnTo>
                  <a:lnTo>
                    <a:pt x="202" y="103"/>
                  </a:lnTo>
                  <a:lnTo>
                    <a:pt x="199" y="103"/>
                  </a:lnTo>
                  <a:lnTo>
                    <a:pt x="199" y="101"/>
                  </a:lnTo>
                  <a:lnTo>
                    <a:pt x="197" y="101"/>
                  </a:lnTo>
                  <a:lnTo>
                    <a:pt x="197" y="99"/>
                  </a:lnTo>
                  <a:lnTo>
                    <a:pt x="192" y="99"/>
                  </a:lnTo>
                  <a:lnTo>
                    <a:pt x="192" y="97"/>
                  </a:lnTo>
                  <a:lnTo>
                    <a:pt x="189" y="97"/>
                  </a:lnTo>
                  <a:lnTo>
                    <a:pt x="189" y="95"/>
                  </a:lnTo>
                  <a:lnTo>
                    <a:pt x="186" y="95"/>
                  </a:lnTo>
                  <a:lnTo>
                    <a:pt x="186" y="92"/>
                  </a:lnTo>
                  <a:lnTo>
                    <a:pt x="184" y="92"/>
                  </a:lnTo>
                  <a:lnTo>
                    <a:pt x="184" y="91"/>
                  </a:lnTo>
                  <a:lnTo>
                    <a:pt x="182" y="91"/>
                  </a:lnTo>
                  <a:lnTo>
                    <a:pt x="182" y="89"/>
                  </a:lnTo>
                  <a:lnTo>
                    <a:pt x="178" y="89"/>
                  </a:lnTo>
                  <a:lnTo>
                    <a:pt x="178" y="87"/>
                  </a:lnTo>
                  <a:lnTo>
                    <a:pt x="175" y="87"/>
                  </a:lnTo>
                  <a:lnTo>
                    <a:pt x="175" y="84"/>
                  </a:lnTo>
                  <a:lnTo>
                    <a:pt x="168" y="84"/>
                  </a:lnTo>
                  <a:lnTo>
                    <a:pt x="168" y="82"/>
                  </a:lnTo>
                  <a:lnTo>
                    <a:pt x="166" y="82"/>
                  </a:lnTo>
                  <a:lnTo>
                    <a:pt x="166" y="78"/>
                  </a:lnTo>
                  <a:lnTo>
                    <a:pt x="160" y="78"/>
                  </a:lnTo>
                  <a:lnTo>
                    <a:pt x="160" y="76"/>
                  </a:lnTo>
                  <a:lnTo>
                    <a:pt x="156" y="76"/>
                  </a:lnTo>
                  <a:lnTo>
                    <a:pt x="156" y="75"/>
                  </a:lnTo>
                  <a:lnTo>
                    <a:pt x="149" y="75"/>
                  </a:lnTo>
                  <a:lnTo>
                    <a:pt x="149" y="74"/>
                  </a:lnTo>
                  <a:lnTo>
                    <a:pt x="143" y="74"/>
                  </a:lnTo>
                  <a:lnTo>
                    <a:pt x="143" y="70"/>
                  </a:lnTo>
                  <a:lnTo>
                    <a:pt x="142" y="70"/>
                  </a:lnTo>
                  <a:lnTo>
                    <a:pt x="142" y="67"/>
                  </a:lnTo>
                  <a:lnTo>
                    <a:pt x="140" y="67"/>
                  </a:lnTo>
                  <a:lnTo>
                    <a:pt x="140" y="63"/>
                  </a:lnTo>
                  <a:lnTo>
                    <a:pt x="139" y="63"/>
                  </a:lnTo>
                  <a:lnTo>
                    <a:pt x="139" y="61"/>
                  </a:lnTo>
                  <a:lnTo>
                    <a:pt x="137" y="61"/>
                  </a:lnTo>
                  <a:lnTo>
                    <a:pt x="137" y="58"/>
                  </a:lnTo>
                  <a:lnTo>
                    <a:pt x="134" y="58"/>
                  </a:lnTo>
                  <a:lnTo>
                    <a:pt x="134" y="56"/>
                  </a:lnTo>
                  <a:lnTo>
                    <a:pt x="130" y="56"/>
                  </a:lnTo>
                  <a:lnTo>
                    <a:pt x="130" y="54"/>
                  </a:lnTo>
                  <a:lnTo>
                    <a:pt x="124" y="54"/>
                  </a:lnTo>
                  <a:lnTo>
                    <a:pt x="124" y="52"/>
                  </a:lnTo>
                  <a:lnTo>
                    <a:pt x="114" y="52"/>
                  </a:lnTo>
                  <a:lnTo>
                    <a:pt x="114" y="51"/>
                  </a:lnTo>
                  <a:lnTo>
                    <a:pt x="108" y="51"/>
                  </a:lnTo>
                  <a:lnTo>
                    <a:pt x="108" y="49"/>
                  </a:lnTo>
                  <a:lnTo>
                    <a:pt x="106" y="49"/>
                  </a:lnTo>
                  <a:lnTo>
                    <a:pt x="106" y="47"/>
                  </a:lnTo>
                  <a:lnTo>
                    <a:pt x="105" y="47"/>
                  </a:lnTo>
                  <a:lnTo>
                    <a:pt x="105" y="43"/>
                  </a:lnTo>
                  <a:lnTo>
                    <a:pt x="99" y="43"/>
                  </a:lnTo>
                  <a:lnTo>
                    <a:pt x="99" y="41"/>
                  </a:lnTo>
                  <a:lnTo>
                    <a:pt x="95" y="41"/>
                  </a:lnTo>
                  <a:lnTo>
                    <a:pt x="95" y="39"/>
                  </a:lnTo>
                  <a:lnTo>
                    <a:pt x="86" y="39"/>
                  </a:lnTo>
                  <a:lnTo>
                    <a:pt x="86" y="38"/>
                  </a:lnTo>
                  <a:lnTo>
                    <a:pt x="83" y="38"/>
                  </a:lnTo>
                  <a:lnTo>
                    <a:pt x="83" y="36"/>
                  </a:lnTo>
                  <a:lnTo>
                    <a:pt x="82" y="36"/>
                  </a:lnTo>
                  <a:lnTo>
                    <a:pt x="82" y="34"/>
                  </a:lnTo>
                  <a:lnTo>
                    <a:pt x="79" y="34"/>
                  </a:lnTo>
                  <a:lnTo>
                    <a:pt x="79" y="33"/>
                  </a:lnTo>
                  <a:lnTo>
                    <a:pt x="71" y="33"/>
                  </a:lnTo>
                  <a:lnTo>
                    <a:pt x="71" y="32"/>
                  </a:lnTo>
                  <a:lnTo>
                    <a:pt x="70" y="32"/>
                  </a:lnTo>
                  <a:lnTo>
                    <a:pt x="70" y="31"/>
                  </a:lnTo>
                  <a:lnTo>
                    <a:pt x="64" y="31"/>
                  </a:lnTo>
                  <a:lnTo>
                    <a:pt x="64" y="29"/>
                  </a:lnTo>
                  <a:lnTo>
                    <a:pt x="62" y="29"/>
                  </a:lnTo>
                  <a:lnTo>
                    <a:pt x="62" y="27"/>
                  </a:lnTo>
                  <a:lnTo>
                    <a:pt x="60" y="27"/>
                  </a:lnTo>
                  <a:lnTo>
                    <a:pt x="60" y="25"/>
                  </a:lnTo>
                  <a:lnTo>
                    <a:pt x="58" y="25"/>
                  </a:lnTo>
                  <a:lnTo>
                    <a:pt x="58" y="23"/>
                  </a:lnTo>
                  <a:lnTo>
                    <a:pt x="55" y="23"/>
                  </a:lnTo>
                  <a:lnTo>
                    <a:pt x="55" y="22"/>
                  </a:lnTo>
                  <a:lnTo>
                    <a:pt x="52" y="22"/>
                  </a:lnTo>
                  <a:lnTo>
                    <a:pt x="52" y="20"/>
                  </a:lnTo>
                  <a:lnTo>
                    <a:pt x="51" y="20"/>
                  </a:lnTo>
                  <a:lnTo>
                    <a:pt x="51" y="18"/>
                  </a:lnTo>
                  <a:lnTo>
                    <a:pt x="44" y="18"/>
                  </a:lnTo>
                  <a:lnTo>
                    <a:pt x="44" y="17"/>
                  </a:lnTo>
                  <a:lnTo>
                    <a:pt x="40" y="17"/>
                  </a:lnTo>
                  <a:lnTo>
                    <a:pt x="37" y="17"/>
                  </a:lnTo>
                  <a:lnTo>
                    <a:pt x="37" y="15"/>
                  </a:lnTo>
                  <a:lnTo>
                    <a:pt x="33" y="15"/>
                  </a:lnTo>
                  <a:lnTo>
                    <a:pt x="33" y="14"/>
                  </a:lnTo>
                  <a:lnTo>
                    <a:pt x="28" y="14"/>
                  </a:lnTo>
                  <a:lnTo>
                    <a:pt x="28" y="9"/>
                  </a:lnTo>
                  <a:lnTo>
                    <a:pt x="22" y="9"/>
                  </a:lnTo>
                  <a:lnTo>
                    <a:pt x="22" y="6"/>
                  </a:lnTo>
                  <a:lnTo>
                    <a:pt x="15" y="6"/>
                  </a:lnTo>
                  <a:lnTo>
                    <a:pt x="15" y="5"/>
                  </a:lnTo>
                  <a:lnTo>
                    <a:pt x="10" y="5"/>
                  </a:lnTo>
                  <a:lnTo>
                    <a:pt x="10"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Freeform 26"/>
            <p:cNvSpPr>
              <a:spLocks/>
            </p:cNvSpPr>
            <p:nvPr/>
          </p:nvSpPr>
          <p:spPr bwMode="auto">
            <a:xfrm>
              <a:off x="5281919" y="3711821"/>
              <a:ext cx="3168309" cy="1484070"/>
            </a:xfrm>
            <a:custGeom>
              <a:avLst/>
              <a:gdLst>
                <a:gd name="T0" fmla="*/ 243 w 247"/>
                <a:gd name="T1" fmla="*/ 117 h 119"/>
                <a:gd name="T2" fmla="*/ 237 w 247"/>
                <a:gd name="T3" fmla="*/ 116 h 119"/>
                <a:gd name="T4" fmla="*/ 230 w 247"/>
                <a:gd name="T5" fmla="*/ 111 h 119"/>
                <a:gd name="T6" fmla="*/ 225 w 247"/>
                <a:gd name="T7" fmla="*/ 109 h 119"/>
                <a:gd name="T8" fmla="*/ 221 w 247"/>
                <a:gd name="T9" fmla="*/ 105 h 119"/>
                <a:gd name="T10" fmla="*/ 208 w 247"/>
                <a:gd name="T11" fmla="*/ 104 h 119"/>
                <a:gd name="T12" fmla="*/ 205 w 247"/>
                <a:gd name="T13" fmla="*/ 101 h 119"/>
                <a:gd name="T14" fmla="*/ 201 w 247"/>
                <a:gd name="T15" fmla="*/ 98 h 119"/>
                <a:gd name="T16" fmla="*/ 197 w 247"/>
                <a:gd name="T17" fmla="*/ 95 h 119"/>
                <a:gd name="T18" fmla="*/ 190 w 247"/>
                <a:gd name="T19" fmla="*/ 93 h 119"/>
                <a:gd name="T20" fmla="*/ 187 w 247"/>
                <a:gd name="T21" fmla="*/ 89 h 119"/>
                <a:gd name="T22" fmla="*/ 182 w 247"/>
                <a:gd name="T23" fmla="*/ 86 h 119"/>
                <a:gd name="T24" fmla="*/ 178 w 247"/>
                <a:gd name="T25" fmla="*/ 83 h 119"/>
                <a:gd name="T26" fmla="*/ 171 w 247"/>
                <a:gd name="T27" fmla="*/ 81 h 119"/>
                <a:gd name="T28" fmla="*/ 169 w 247"/>
                <a:gd name="T29" fmla="*/ 78 h 119"/>
                <a:gd name="T30" fmla="*/ 162 w 247"/>
                <a:gd name="T31" fmla="*/ 77 h 119"/>
                <a:gd name="T32" fmla="*/ 160 w 247"/>
                <a:gd name="T33" fmla="*/ 74 h 119"/>
                <a:gd name="T34" fmla="*/ 152 w 247"/>
                <a:gd name="T35" fmla="*/ 72 h 119"/>
                <a:gd name="T36" fmla="*/ 149 w 247"/>
                <a:gd name="T37" fmla="*/ 70 h 119"/>
                <a:gd name="T38" fmla="*/ 141 w 247"/>
                <a:gd name="T39" fmla="*/ 67 h 119"/>
                <a:gd name="T40" fmla="*/ 136 w 247"/>
                <a:gd name="T41" fmla="*/ 62 h 119"/>
                <a:gd name="T42" fmla="*/ 131 w 247"/>
                <a:gd name="T43" fmla="*/ 60 h 119"/>
                <a:gd name="T44" fmla="*/ 125 w 247"/>
                <a:gd name="T45" fmla="*/ 56 h 119"/>
                <a:gd name="T46" fmla="*/ 115 w 247"/>
                <a:gd name="T47" fmla="*/ 55 h 119"/>
                <a:gd name="T48" fmla="*/ 112 w 247"/>
                <a:gd name="T49" fmla="*/ 52 h 119"/>
                <a:gd name="T50" fmla="*/ 108 w 247"/>
                <a:gd name="T51" fmla="*/ 50 h 119"/>
                <a:gd name="T52" fmla="*/ 103 w 247"/>
                <a:gd name="T53" fmla="*/ 48 h 119"/>
                <a:gd name="T54" fmla="*/ 96 w 247"/>
                <a:gd name="T55" fmla="*/ 45 h 119"/>
                <a:gd name="T56" fmla="*/ 93 w 247"/>
                <a:gd name="T57" fmla="*/ 43 h 119"/>
                <a:gd name="T58" fmla="*/ 88 w 247"/>
                <a:gd name="T59" fmla="*/ 41 h 119"/>
                <a:gd name="T60" fmla="*/ 79 w 247"/>
                <a:gd name="T61" fmla="*/ 39 h 119"/>
                <a:gd name="T62" fmla="*/ 72 w 247"/>
                <a:gd name="T63" fmla="*/ 38 h 119"/>
                <a:gd name="T64" fmla="*/ 70 w 247"/>
                <a:gd name="T65" fmla="*/ 35 h 119"/>
                <a:gd name="T66" fmla="*/ 64 w 247"/>
                <a:gd name="T67" fmla="*/ 33 h 119"/>
                <a:gd name="T68" fmla="*/ 61 w 247"/>
                <a:gd name="T69" fmla="*/ 29 h 119"/>
                <a:gd name="T70" fmla="*/ 54 w 247"/>
                <a:gd name="T71" fmla="*/ 28 h 119"/>
                <a:gd name="T72" fmla="*/ 51 w 247"/>
                <a:gd name="T73" fmla="*/ 25 h 119"/>
                <a:gd name="T74" fmla="*/ 45 w 247"/>
                <a:gd name="T75" fmla="*/ 23 h 119"/>
                <a:gd name="T76" fmla="*/ 41 w 247"/>
                <a:gd name="T77" fmla="*/ 19 h 119"/>
                <a:gd name="T78" fmla="*/ 33 w 247"/>
                <a:gd name="T79" fmla="*/ 18 h 119"/>
                <a:gd name="T80" fmla="*/ 30 w 247"/>
                <a:gd name="T81" fmla="*/ 15 h 119"/>
                <a:gd name="T82" fmla="*/ 22 w 247"/>
                <a:gd name="T83" fmla="*/ 12 h 119"/>
                <a:gd name="T84" fmla="*/ 18 w 247"/>
                <a:gd name="T85" fmla="*/ 10 h 119"/>
                <a:gd name="T86" fmla="*/ 11 w 247"/>
                <a:gd name="T87" fmla="*/ 8 h 119"/>
                <a:gd name="T88" fmla="*/ 9 w 247"/>
                <a:gd name="T89" fmla="*/ 2 h 119"/>
                <a:gd name="T90" fmla="*/ 0 w 247"/>
                <a:gd name="T9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 h="119">
                  <a:moveTo>
                    <a:pt x="247" y="119"/>
                  </a:moveTo>
                  <a:lnTo>
                    <a:pt x="243" y="119"/>
                  </a:lnTo>
                  <a:lnTo>
                    <a:pt x="243" y="117"/>
                  </a:lnTo>
                  <a:lnTo>
                    <a:pt x="241" y="117"/>
                  </a:lnTo>
                  <a:lnTo>
                    <a:pt x="241" y="116"/>
                  </a:lnTo>
                  <a:lnTo>
                    <a:pt x="237" y="116"/>
                  </a:lnTo>
                  <a:lnTo>
                    <a:pt x="237" y="114"/>
                  </a:lnTo>
                  <a:lnTo>
                    <a:pt x="230" y="114"/>
                  </a:lnTo>
                  <a:lnTo>
                    <a:pt x="230" y="111"/>
                  </a:lnTo>
                  <a:lnTo>
                    <a:pt x="227" y="111"/>
                  </a:lnTo>
                  <a:lnTo>
                    <a:pt x="227" y="109"/>
                  </a:lnTo>
                  <a:lnTo>
                    <a:pt x="225" y="109"/>
                  </a:lnTo>
                  <a:lnTo>
                    <a:pt x="225" y="106"/>
                  </a:lnTo>
                  <a:lnTo>
                    <a:pt x="221" y="106"/>
                  </a:lnTo>
                  <a:lnTo>
                    <a:pt x="221" y="105"/>
                  </a:lnTo>
                  <a:lnTo>
                    <a:pt x="216" y="105"/>
                  </a:lnTo>
                  <a:lnTo>
                    <a:pt x="216" y="104"/>
                  </a:lnTo>
                  <a:lnTo>
                    <a:pt x="208" y="104"/>
                  </a:lnTo>
                  <a:lnTo>
                    <a:pt x="208" y="102"/>
                  </a:lnTo>
                  <a:lnTo>
                    <a:pt x="205" y="102"/>
                  </a:lnTo>
                  <a:lnTo>
                    <a:pt x="205" y="101"/>
                  </a:lnTo>
                  <a:lnTo>
                    <a:pt x="202" y="101"/>
                  </a:lnTo>
                  <a:lnTo>
                    <a:pt x="202" y="98"/>
                  </a:lnTo>
                  <a:lnTo>
                    <a:pt x="201" y="98"/>
                  </a:lnTo>
                  <a:lnTo>
                    <a:pt x="201" y="96"/>
                  </a:lnTo>
                  <a:lnTo>
                    <a:pt x="197" y="96"/>
                  </a:lnTo>
                  <a:lnTo>
                    <a:pt x="197" y="95"/>
                  </a:lnTo>
                  <a:lnTo>
                    <a:pt x="194" y="95"/>
                  </a:lnTo>
                  <a:lnTo>
                    <a:pt x="194" y="93"/>
                  </a:lnTo>
                  <a:lnTo>
                    <a:pt x="190" y="93"/>
                  </a:lnTo>
                  <a:lnTo>
                    <a:pt x="190" y="91"/>
                  </a:lnTo>
                  <a:lnTo>
                    <a:pt x="187" y="91"/>
                  </a:lnTo>
                  <a:lnTo>
                    <a:pt x="187" y="89"/>
                  </a:lnTo>
                  <a:lnTo>
                    <a:pt x="184" y="89"/>
                  </a:lnTo>
                  <a:lnTo>
                    <a:pt x="184" y="86"/>
                  </a:lnTo>
                  <a:lnTo>
                    <a:pt x="182" y="86"/>
                  </a:lnTo>
                  <a:lnTo>
                    <a:pt x="182" y="84"/>
                  </a:lnTo>
                  <a:lnTo>
                    <a:pt x="178" y="84"/>
                  </a:lnTo>
                  <a:lnTo>
                    <a:pt x="178" y="83"/>
                  </a:lnTo>
                  <a:lnTo>
                    <a:pt x="176" y="83"/>
                  </a:lnTo>
                  <a:lnTo>
                    <a:pt x="176" y="81"/>
                  </a:lnTo>
                  <a:lnTo>
                    <a:pt x="171" y="81"/>
                  </a:lnTo>
                  <a:lnTo>
                    <a:pt x="171" y="80"/>
                  </a:lnTo>
                  <a:lnTo>
                    <a:pt x="169" y="80"/>
                  </a:lnTo>
                  <a:lnTo>
                    <a:pt x="169" y="78"/>
                  </a:lnTo>
                  <a:lnTo>
                    <a:pt x="165" y="78"/>
                  </a:lnTo>
                  <a:lnTo>
                    <a:pt x="165" y="77"/>
                  </a:lnTo>
                  <a:lnTo>
                    <a:pt x="162" y="77"/>
                  </a:lnTo>
                  <a:lnTo>
                    <a:pt x="162" y="75"/>
                  </a:lnTo>
                  <a:lnTo>
                    <a:pt x="160" y="75"/>
                  </a:lnTo>
                  <a:lnTo>
                    <a:pt x="160" y="74"/>
                  </a:lnTo>
                  <a:lnTo>
                    <a:pt x="157" y="74"/>
                  </a:lnTo>
                  <a:lnTo>
                    <a:pt x="157" y="72"/>
                  </a:lnTo>
                  <a:lnTo>
                    <a:pt x="152" y="72"/>
                  </a:lnTo>
                  <a:lnTo>
                    <a:pt x="152" y="71"/>
                  </a:lnTo>
                  <a:lnTo>
                    <a:pt x="149" y="71"/>
                  </a:lnTo>
                  <a:lnTo>
                    <a:pt x="149" y="70"/>
                  </a:lnTo>
                  <a:lnTo>
                    <a:pt x="145" y="70"/>
                  </a:lnTo>
                  <a:lnTo>
                    <a:pt x="145" y="67"/>
                  </a:lnTo>
                  <a:lnTo>
                    <a:pt x="141" y="67"/>
                  </a:lnTo>
                  <a:lnTo>
                    <a:pt x="141" y="65"/>
                  </a:lnTo>
                  <a:lnTo>
                    <a:pt x="136" y="65"/>
                  </a:lnTo>
                  <a:lnTo>
                    <a:pt x="136" y="62"/>
                  </a:lnTo>
                  <a:lnTo>
                    <a:pt x="133" y="62"/>
                  </a:lnTo>
                  <a:lnTo>
                    <a:pt x="133" y="60"/>
                  </a:lnTo>
                  <a:lnTo>
                    <a:pt x="131" y="60"/>
                  </a:lnTo>
                  <a:lnTo>
                    <a:pt x="131" y="58"/>
                  </a:lnTo>
                  <a:lnTo>
                    <a:pt x="125" y="58"/>
                  </a:lnTo>
                  <a:lnTo>
                    <a:pt x="125" y="56"/>
                  </a:lnTo>
                  <a:lnTo>
                    <a:pt x="120" y="56"/>
                  </a:lnTo>
                  <a:lnTo>
                    <a:pt x="120" y="55"/>
                  </a:lnTo>
                  <a:lnTo>
                    <a:pt x="115" y="55"/>
                  </a:lnTo>
                  <a:lnTo>
                    <a:pt x="115" y="54"/>
                  </a:lnTo>
                  <a:lnTo>
                    <a:pt x="112" y="54"/>
                  </a:lnTo>
                  <a:lnTo>
                    <a:pt x="112" y="52"/>
                  </a:lnTo>
                  <a:lnTo>
                    <a:pt x="110" y="52"/>
                  </a:lnTo>
                  <a:lnTo>
                    <a:pt x="110" y="50"/>
                  </a:lnTo>
                  <a:lnTo>
                    <a:pt x="108" y="50"/>
                  </a:lnTo>
                  <a:lnTo>
                    <a:pt x="108" y="49"/>
                  </a:lnTo>
                  <a:lnTo>
                    <a:pt x="103" y="49"/>
                  </a:lnTo>
                  <a:lnTo>
                    <a:pt x="103" y="48"/>
                  </a:lnTo>
                  <a:lnTo>
                    <a:pt x="100" y="48"/>
                  </a:lnTo>
                  <a:lnTo>
                    <a:pt x="100" y="45"/>
                  </a:lnTo>
                  <a:lnTo>
                    <a:pt x="96" y="45"/>
                  </a:lnTo>
                  <a:lnTo>
                    <a:pt x="96" y="45"/>
                  </a:lnTo>
                  <a:lnTo>
                    <a:pt x="93" y="45"/>
                  </a:lnTo>
                  <a:lnTo>
                    <a:pt x="93" y="43"/>
                  </a:lnTo>
                  <a:lnTo>
                    <a:pt x="90" y="43"/>
                  </a:lnTo>
                  <a:lnTo>
                    <a:pt x="90" y="41"/>
                  </a:lnTo>
                  <a:lnTo>
                    <a:pt x="88" y="41"/>
                  </a:lnTo>
                  <a:lnTo>
                    <a:pt x="88" y="40"/>
                  </a:lnTo>
                  <a:lnTo>
                    <a:pt x="79" y="40"/>
                  </a:lnTo>
                  <a:lnTo>
                    <a:pt x="79" y="39"/>
                  </a:lnTo>
                  <a:lnTo>
                    <a:pt x="76" y="39"/>
                  </a:lnTo>
                  <a:lnTo>
                    <a:pt x="76" y="38"/>
                  </a:lnTo>
                  <a:lnTo>
                    <a:pt x="72" y="38"/>
                  </a:lnTo>
                  <a:lnTo>
                    <a:pt x="72" y="36"/>
                  </a:lnTo>
                  <a:lnTo>
                    <a:pt x="70" y="36"/>
                  </a:lnTo>
                  <a:lnTo>
                    <a:pt x="70" y="35"/>
                  </a:lnTo>
                  <a:lnTo>
                    <a:pt x="66" y="35"/>
                  </a:lnTo>
                  <a:lnTo>
                    <a:pt x="66" y="33"/>
                  </a:lnTo>
                  <a:lnTo>
                    <a:pt x="64" y="33"/>
                  </a:lnTo>
                  <a:lnTo>
                    <a:pt x="64" y="31"/>
                  </a:lnTo>
                  <a:lnTo>
                    <a:pt x="61" y="31"/>
                  </a:lnTo>
                  <a:lnTo>
                    <a:pt x="61" y="29"/>
                  </a:lnTo>
                  <a:lnTo>
                    <a:pt x="59" y="29"/>
                  </a:lnTo>
                  <a:lnTo>
                    <a:pt x="59" y="28"/>
                  </a:lnTo>
                  <a:lnTo>
                    <a:pt x="54" y="28"/>
                  </a:lnTo>
                  <a:lnTo>
                    <a:pt x="54" y="27"/>
                  </a:lnTo>
                  <a:lnTo>
                    <a:pt x="51" y="27"/>
                  </a:lnTo>
                  <a:lnTo>
                    <a:pt x="51" y="25"/>
                  </a:lnTo>
                  <a:lnTo>
                    <a:pt x="48" y="25"/>
                  </a:lnTo>
                  <a:lnTo>
                    <a:pt x="48" y="23"/>
                  </a:lnTo>
                  <a:lnTo>
                    <a:pt x="45" y="23"/>
                  </a:lnTo>
                  <a:lnTo>
                    <a:pt x="45" y="21"/>
                  </a:lnTo>
                  <a:lnTo>
                    <a:pt x="41" y="21"/>
                  </a:lnTo>
                  <a:lnTo>
                    <a:pt x="41" y="19"/>
                  </a:lnTo>
                  <a:lnTo>
                    <a:pt x="38" y="19"/>
                  </a:lnTo>
                  <a:lnTo>
                    <a:pt x="38" y="18"/>
                  </a:lnTo>
                  <a:lnTo>
                    <a:pt x="33" y="18"/>
                  </a:lnTo>
                  <a:lnTo>
                    <a:pt x="33" y="16"/>
                  </a:lnTo>
                  <a:lnTo>
                    <a:pt x="30" y="16"/>
                  </a:lnTo>
                  <a:lnTo>
                    <a:pt x="30" y="15"/>
                  </a:lnTo>
                  <a:lnTo>
                    <a:pt x="28" y="15"/>
                  </a:lnTo>
                  <a:lnTo>
                    <a:pt x="28" y="12"/>
                  </a:lnTo>
                  <a:lnTo>
                    <a:pt x="22" y="12"/>
                  </a:lnTo>
                  <a:lnTo>
                    <a:pt x="22" y="11"/>
                  </a:lnTo>
                  <a:lnTo>
                    <a:pt x="18" y="11"/>
                  </a:lnTo>
                  <a:lnTo>
                    <a:pt x="18" y="10"/>
                  </a:lnTo>
                  <a:lnTo>
                    <a:pt x="14" y="10"/>
                  </a:lnTo>
                  <a:lnTo>
                    <a:pt x="14" y="8"/>
                  </a:lnTo>
                  <a:lnTo>
                    <a:pt x="11" y="8"/>
                  </a:lnTo>
                  <a:lnTo>
                    <a:pt x="11" y="6"/>
                  </a:lnTo>
                  <a:lnTo>
                    <a:pt x="9" y="6"/>
                  </a:lnTo>
                  <a:lnTo>
                    <a:pt x="9" y="2"/>
                  </a:lnTo>
                  <a:lnTo>
                    <a:pt x="5" y="2"/>
                  </a:lnTo>
                  <a:lnTo>
                    <a:pt x="5"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Freeform 27"/>
            <p:cNvSpPr>
              <a:spLocks/>
            </p:cNvSpPr>
            <p:nvPr/>
          </p:nvSpPr>
          <p:spPr bwMode="auto">
            <a:xfrm>
              <a:off x="5281918" y="3711821"/>
              <a:ext cx="3137925" cy="1450166"/>
            </a:xfrm>
            <a:custGeom>
              <a:avLst/>
              <a:gdLst>
                <a:gd name="T0" fmla="*/ 244 w 244"/>
                <a:gd name="T1" fmla="*/ 116 h 116"/>
                <a:gd name="T2" fmla="*/ 208 w 244"/>
                <a:gd name="T3" fmla="*/ 116 h 116"/>
                <a:gd name="T4" fmla="*/ 208 w 244"/>
                <a:gd name="T5" fmla="*/ 109 h 116"/>
                <a:gd name="T6" fmla="*/ 186 w 244"/>
                <a:gd name="T7" fmla="*/ 109 h 116"/>
                <a:gd name="T8" fmla="*/ 186 w 244"/>
                <a:gd name="T9" fmla="*/ 104 h 116"/>
                <a:gd name="T10" fmla="*/ 182 w 244"/>
                <a:gd name="T11" fmla="*/ 104 h 116"/>
                <a:gd name="T12" fmla="*/ 182 w 244"/>
                <a:gd name="T13" fmla="*/ 97 h 116"/>
                <a:gd name="T14" fmla="*/ 178 w 244"/>
                <a:gd name="T15" fmla="*/ 97 h 116"/>
                <a:gd name="T16" fmla="*/ 178 w 244"/>
                <a:gd name="T17" fmla="*/ 91 h 116"/>
                <a:gd name="T18" fmla="*/ 174 w 244"/>
                <a:gd name="T19" fmla="*/ 91 h 116"/>
                <a:gd name="T20" fmla="*/ 174 w 244"/>
                <a:gd name="T21" fmla="*/ 85 h 116"/>
                <a:gd name="T22" fmla="*/ 169 w 244"/>
                <a:gd name="T23" fmla="*/ 85 h 116"/>
                <a:gd name="T24" fmla="*/ 169 w 244"/>
                <a:gd name="T25" fmla="*/ 79 h 116"/>
                <a:gd name="T26" fmla="*/ 160 w 244"/>
                <a:gd name="T27" fmla="*/ 79 h 116"/>
                <a:gd name="T28" fmla="*/ 160 w 244"/>
                <a:gd name="T29" fmla="*/ 76 h 116"/>
                <a:gd name="T30" fmla="*/ 158 w 244"/>
                <a:gd name="T31" fmla="*/ 76 h 116"/>
                <a:gd name="T32" fmla="*/ 158 w 244"/>
                <a:gd name="T33" fmla="*/ 69 h 116"/>
                <a:gd name="T34" fmla="*/ 144 w 244"/>
                <a:gd name="T35" fmla="*/ 69 h 116"/>
                <a:gd name="T36" fmla="*/ 144 w 244"/>
                <a:gd name="T37" fmla="*/ 68 h 116"/>
                <a:gd name="T38" fmla="*/ 141 w 244"/>
                <a:gd name="T39" fmla="*/ 68 h 116"/>
                <a:gd name="T40" fmla="*/ 141 w 244"/>
                <a:gd name="T41" fmla="*/ 63 h 116"/>
                <a:gd name="T42" fmla="*/ 136 w 244"/>
                <a:gd name="T43" fmla="*/ 63 h 116"/>
                <a:gd name="T44" fmla="*/ 136 w 244"/>
                <a:gd name="T45" fmla="*/ 58 h 116"/>
                <a:gd name="T46" fmla="*/ 131 w 244"/>
                <a:gd name="T47" fmla="*/ 58 h 116"/>
                <a:gd name="T48" fmla="*/ 131 w 244"/>
                <a:gd name="T49" fmla="*/ 53 h 116"/>
                <a:gd name="T50" fmla="*/ 125 w 244"/>
                <a:gd name="T51" fmla="*/ 53 h 116"/>
                <a:gd name="T52" fmla="*/ 125 w 244"/>
                <a:gd name="T53" fmla="*/ 47 h 116"/>
                <a:gd name="T54" fmla="*/ 118 w 244"/>
                <a:gd name="T55" fmla="*/ 47 h 116"/>
                <a:gd name="T56" fmla="*/ 118 w 244"/>
                <a:gd name="T57" fmla="*/ 36 h 116"/>
                <a:gd name="T58" fmla="*/ 109 w 244"/>
                <a:gd name="T59" fmla="*/ 36 h 116"/>
                <a:gd name="T60" fmla="*/ 109 w 244"/>
                <a:gd name="T61" fmla="*/ 32 h 116"/>
                <a:gd name="T62" fmla="*/ 87 w 244"/>
                <a:gd name="T63" fmla="*/ 32 h 116"/>
                <a:gd name="T64" fmla="*/ 87 w 244"/>
                <a:gd name="T65" fmla="*/ 27 h 116"/>
                <a:gd name="T66" fmla="*/ 63 w 244"/>
                <a:gd name="T67" fmla="*/ 27 h 116"/>
                <a:gd name="T68" fmla="*/ 63 w 244"/>
                <a:gd name="T69" fmla="*/ 16 h 116"/>
                <a:gd name="T70" fmla="*/ 59 w 244"/>
                <a:gd name="T71" fmla="*/ 16 h 116"/>
                <a:gd name="T72" fmla="*/ 59 w 244"/>
                <a:gd name="T73" fmla="*/ 5 h 116"/>
                <a:gd name="T74" fmla="*/ 20 w 244"/>
                <a:gd name="T75" fmla="*/ 5 h 116"/>
                <a:gd name="T76" fmla="*/ 20 w 244"/>
                <a:gd name="T77" fmla="*/ 0 h 116"/>
                <a:gd name="T78" fmla="*/ 0 w 244"/>
                <a:gd name="T7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4" h="116">
                  <a:moveTo>
                    <a:pt x="244" y="116"/>
                  </a:moveTo>
                  <a:lnTo>
                    <a:pt x="208" y="116"/>
                  </a:lnTo>
                  <a:lnTo>
                    <a:pt x="208" y="109"/>
                  </a:lnTo>
                  <a:lnTo>
                    <a:pt x="186" y="109"/>
                  </a:lnTo>
                  <a:lnTo>
                    <a:pt x="186" y="104"/>
                  </a:lnTo>
                  <a:lnTo>
                    <a:pt x="182" y="104"/>
                  </a:lnTo>
                  <a:lnTo>
                    <a:pt x="182" y="97"/>
                  </a:lnTo>
                  <a:lnTo>
                    <a:pt x="178" y="97"/>
                  </a:lnTo>
                  <a:lnTo>
                    <a:pt x="178" y="91"/>
                  </a:lnTo>
                  <a:lnTo>
                    <a:pt x="174" y="91"/>
                  </a:lnTo>
                  <a:lnTo>
                    <a:pt x="174" y="85"/>
                  </a:lnTo>
                  <a:lnTo>
                    <a:pt x="169" y="85"/>
                  </a:lnTo>
                  <a:lnTo>
                    <a:pt x="169" y="79"/>
                  </a:lnTo>
                  <a:lnTo>
                    <a:pt x="160" y="79"/>
                  </a:lnTo>
                  <a:lnTo>
                    <a:pt x="160" y="76"/>
                  </a:lnTo>
                  <a:lnTo>
                    <a:pt x="158" y="76"/>
                  </a:lnTo>
                  <a:lnTo>
                    <a:pt x="158" y="69"/>
                  </a:lnTo>
                  <a:lnTo>
                    <a:pt x="144" y="69"/>
                  </a:lnTo>
                  <a:lnTo>
                    <a:pt x="144" y="68"/>
                  </a:lnTo>
                  <a:lnTo>
                    <a:pt x="141" y="68"/>
                  </a:lnTo>
                  <a:lnTo>
                    <a:pt x="141" y="63"/>
                  </a:lnTo>
                  <a:lnTo>
                    <a:pt x="136" y="63"/>
                  </a:lnTo>
                  <a:lnTo>
                    <a:pt x="136" y="58"/>
                  </a:lnTo>
                  <a:lnTo>
                    <a:pt x="131" y="58"/>
                  </a:lnTo>
                  <a:lnTo>
                    <a:pt x="131" y="53"/>
                  </a:lnTo>
                  <a:lnTo>
                    <a:pt x="125" y="53"/>
                  </a:lnTo>
                  <a:lnTo>
                    <a:pt x="125" y="47"/>
                  </a:lnTo>
                  <a:lnTo>
                    <a:pt x="118" y="47"/>
                  </a:lnTo>
                  <a:lnTo>
                    <a:pt x="118" y="36"/>
                  </a:lnTo>
                  <a:lnTo>
                    <a:pt x="109" y="36"/>
                  </a:lnTo>
                  <a:lnTo>
                    <a:pt x="109" y="32"/>
                  </a:lnTo>
                  <a:lnTo>
                    <a:pt x="87" y="32"/>
                  </a:lnTo>
                  <a:lnTo>
                    <a:pt x="87" y="27"/>
                  </a:lnTo>
                  <a:lnTo>
                    <a:pt x="63" y="27"/>
                  </a:lnTo>
                  <a:lnTo>
                    <a:pt x="63" y="16"/>
                  </a:lnTo>
                  <a:lnTo>
                    <a:pt x="59" y="16"/>
                  </a:lnTo>
                  <a:lnTo>
                    <a:pt x="59" y="5"/>
                  </a:lnTo>
                  <a:lnTo>
                    <a:pt x="20" y="5"/>
                  </a:lnTo>
                  <a:lnTo>
                    <a:pt x="20"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Line 12"/>
            <p:cNvSpPr>
              <a:spLocks noChangeShapeType="1"/>
            </p:cNvSpPr>
            <p:nvPr/>
          </p:nvSpPr>
          <p:spPr bwMode="auto">
            <a:xfrm>
              <a:off x="910258" y="5852925"/>
              <a:ext cx="0" cy="714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Line 4"/>
            <p:cNvSpPr>
              <a:spLocks noChangeShapeType="1"/>
            </p:cNvSpPr>
            <p:nvPr/>
          </p:nvSpPr>
          <p:spPr bwMode="auto">
            <a:xfrm>
              <a:off x="760130" y="4220063"/>
              <a:ext cx="5267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Line 7"/>
            <p:cNvSpPr>
              <a:spLocks noChangeShapeType="1"/>
            </p:cNvSpPr>
            <p:nvPr/>
          </p:nvSpPr>
          <p:spPr bwMode="auto">
            <a:xfrm>
              <a:off x="760130" y="4740263"/>
              <a:ext cx="5267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7" name="Line 9"/>
            <p:cNvSpPr>
              <a:spLocks noChangeShapeType="1"/>
            </p:cNvSpPr>
            <p:nvPr/>
          </p:nvSpPr>
          <p:spPr bwMode="auto">
            <a:xfrm>
              <a:off x="760130" y="5257662"/>
              <a:ext cx="5267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8" name="Line 14"/>
            <p:cNvSpPr>
              <a:spLocks noChangeShapeType="1"/>
            </p:cNvSpPr>
            <p:nvPr/>
          </p:nvSpPr>
          <p:spPr bwMode="auto">
            <a:xfrm>
              <a:off x="1532723" y="5852925"/>
              <a:ext cx="0" cy="714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Line 16"/>
            <p:cNvSpPr>
              <a:spLocks noChangeShapeType="1"/>
            </p:cNvSpPr>
            <p:nvPr/>
          </p:nvSpPr>
          <p:spPr bwMode="auto">
            <a:xfrm>
              <a:off x="2141499" y="5852925"/>
              <a:ext cx="0" cy="714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Line 17"/>
            <p:cNvSpPr>
              <a:spLocks noChangeShapeType="1"/>
            </p:cNvSpPr>
            <p:nvPr/>
          </p:nvSpPr>
          <p:spPr bwMode="auto">
            <a:xfrm>
              <a:off x="2747121" y="5852925"/>
              <a:ext cx="0" cy="714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Line 19"/>
            <p:cNvSpPr>
              <a:spLocks noChangeShapeType="1"/>
            </p:cNvSpPr>
            <p:nvPr/>
          </p:nvSpPr>
          <p:spPr bwMode="auto">
            <a:xfrm>
              <a:off x="3355898" y="5852925"/>
              <a:ext cx="0" cy="714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Line 21"/>
            <p:cNvSpPr>
              <a:spLocks noChangeShapeType="1"/>
            </p:cNvSpPr>
            <p:nvPr/>
          </p:nvSpPr>
          <p:spPr bwMode="auto">
            <a:xfrm>
              <a:off x="3964674" y="5852925"/>
              <a:ext cx="0" cy="714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Line 22"/>
            <p:cNvSpPr>
              <a:spLocks noChangeShapeType="1"/>
            </p:cNvSpPr>
            <p:nvPr/>
          </p:nvSpPr>
          <p:spPr bwMode="auto">
            <a:xfrm>
              <a:off x="777970" y="5798333"/>
              <a:ext cx="5267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Line 23"/>
            <p:cNvSpPr>
              <a:spLocks noChangeShapeType="1"/>
            </p:cNvSpPr>
            <p:nvPr/>
          </p:nvSpPr>
          <p:spPr bwMode="auto">
            <a:xfrm>
              <a:off x="742571" y="3712094"/>
              <a:ext cx="6145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cxnSp>
          <p:nvCxnSpPr>
            <p:cNvPr id="65" name="Straight Connector 64"/>
            <p:cNvCxnSpPr/>
            <p:nvPr/>
          </p:nvCxnSpPr>
          <p:spPr>
            <a:xfrm>
              <a:off x="813163" y="3702523"/>
              <a:ext cx="19830" cy="216158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837028" y="5852925"/>
              <a:ext cx="3164838"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7" name="Line 12"/>
            <p:cNvSpPr>
              <a:spLocks noChangeShapeType="1"/>
            </p:cNvSpPr>
            <p:nvPr/>
          </p:nvSpPr>
          <p:spPr bwMode="auto">
            <a:xfrm>
              <a:off x="5328235" y="5852925"/>
              <a:ext cx="0" cy="714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Line 4"/>
            <p:cNvSpPr>
              <a:spLocks noChangeShapeType="1"/>
            </p:cNvSpPr>
            <p:nvPr/>
          </p:nvSpPr>
          <p:spPr bwMode="auto">
            <a:xfrm>
              <a:off x="5178107" y="4220063"/>
              <a:ext cx="5267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Line 7"/>
            <p:cNvSpPr>
              <a:spLocks noChangeShapeType="1"/>
            </p:cNvSpPr>
            <p:nvPr/>
          </p:nvSpPr>
          <p:spPr bwMode="auto">
            <a:xfrm>
              <a:off x="5178107" y="4740263"/>
              <a:ext cx="5267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Line 9"/>
            <p:cNvSpPr>
              <a:spLocks noChangeShapeType="1"/>
            </p:cNvSpPr>
            <p:nvPr/>
          </p:nvSpPr>
          <p:spPr bwMode="auto">
            <a:xfrm>
              <a:off x="5178107" y="5257662"/>
              <a:ext cx="5267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Line 14"/>
            <p:cNvSpPr>
              <a:spLocks noChangeShapeType="1"/>
            </p:cNvSpPr>
            <p:nvPr/>
          </p:nvSpPr>
          <p:spPr bwMode="auto">
            <a:xfrm>
              <a:off x="5950700" y="5852925"/>
              <a:ext cx="0" cy="714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Line 16"/>
            <p:cNvSpPr>
              <a:spLocks noChangeShapeType="1"/>
            </p:cNvSpPr>
            <p:nvPr/>
          </p:nvSpPr>
          <p:spPr bwMode="auto">
            <a:xfrm>
              <a:off x="6559476" y="5852925"/>
              <a:ext cx="0" cy="714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Line 17"/>
            <p:cNvSpPr>
              <a:spLocks noChangeShapeType="1"/>
            </p:cNvSpPr>
            <p:nvPr/>
          </p:nvSpPr>
          <p:spPr bwMode="auto">
            <a:xfrm>
              <a:off x="7165098" y="5852925"/>
              <a:ext cx="0" cy="714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Line 19"/>
            <p:cNvSpPr>
              <a:spLocks noChangeShapeType="1"/>
            </p:cNvSpPr>
            <p:nvPr/>
          </p:nvSpPr>
          <p:spPr bwMode="auto">
            <a:xfrm>
              <a:off x="7773875" y="5852925"/>
              <a:ext cx="0" cy="714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Line 21"/>
            <p:cNvSpPr>
              <a:spLocks noChangeShapeType="1"/>
            </p:cNvSpPr>
            <p:nvPr/>
          </p:nvSpPr>
          <p:spPr bwMode="auto">
            <a:xfrm>
              <a:off x="8382651" y="5852925"/>
              <a:ext cx="0" cy="714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6" name="Line 22"/>
            <p:cNvSpPr>
              <a:spLocks noChangeShapeType="1"/>
            </p:cNvSpPr>
            <p:nvPr/>
          </p:nvSpPr>
          <p:spPr bwMode="auto">
            <a:xfrm>
              <a:off x="5195947" y="5798333"/>
              <a:ext cx="5267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7" name="Line 23"/>
            <p:cNvSpPr>
              <a:spLocks noChangeShapeType="1"/>
            </p:cNvSpPr>
            <p:nvPr/>
          </p:nvSpPr>
          <p:spPr bwMode="auto">
            <a:xfrm>
              <a:off x="5160548" y="3712094"/>
              <a:ext cx="6145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cxnSp>
          <p:nvCxnSpPr>
            <p:cNvPr id="78" name="Straight Connector 77"/>
            <p:cNvCxnSpPr/>
            <p:nvPr/>
          </p:nvCxnSpPr>
          <p:spPr>
            <a:xfrm>
              <a:off x="5231140" y="3702523"/>
              <a:ext cx="19830" cy="216158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255005" y="5852925"/>
              <a:ext cx="3164838"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2" name="Text Box 4"/>
          <p:cNvSpPr txBox="1">
            <a:spLocks noChangeArrowheads="1"/>
          </p:cNvSpPr>
          <p:nvPr/>
        </p:nvSpPr>
        <p:spPr bwMode="auto">
          <a:xfrm>
            <a:off x="5193150" y="6474897"/>
            <a:ext cx="373018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Price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3539) </a:t>
            </a:r>
            <a:endParaRPr lang="en-GB" sz="1200" dirty="0">
              <a:solidFill>
                <a:srgbClr val="363636"/>
              </a:solidFill>
            </a:endParaRPr>
          </a:p>
        </p:txBody>
      </p:sp>
    </p:spTree>
    <p:custDataLst>
      <p:tags r:id="rId1"/>
    </p:custDataLst>
    <p:extLst>
      <p:ext uri="{BB962C8B-B14F-4D97-AF65-F5344CB8AC3E}">
        <p14:creationId xmlns:p14="http://schemas.microsoft.com/office/powerpoint/2010/main" val="28443468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3539: Correlation of </a:t>
            </a:r>
            <a:r>
              <a:rPr lang="en-GB" sz="1800" i="1" dirty="0" smtClean="0"/>
              <a:t>PI3KCA</a:t>
            </a:r>
            <a:r>
              <a:rPr lang="en-GB" sz="1800" dirty="0" smtClean="0"/>
              <a:t> and extended </a:t>
            </a:r>
            <a:r>
              <a:rPr lang="en-GB" sz="1800" i="1" dirty="0" smtClean="0"/>
              <a:t>RAS</a:t>
            </a:r>
            <a:r>
              <a:rPr lang="en-GB" sz="1800" dirty="0" smtClean="0"/>
              <a:t> gene mutation status with outcomes from the phase III AGITG MAX involving capecitabine (C) along or in combination with bevacizumab (B) with or without </a:t>
            </a:r>
            <a:r>
              <a:rPr lang="en-GB" sz="1800" dirty="0" err="1" smtClean="0"/>
              <a:t>mitomycin</a:t>
            </a:r>
            <a:r>
              <a:rPr lang="en-GB" sz="1800" dirty="0" smtClean="0"/>
              <a:t> C (M) advanced colorectal cancer (CRC) – Price TJ et al</a:t>
            </a:r>
            <a:endParaRPr lang="en-GB" sz="1800" dirty="0"/>
          </a:p>
        </p:txBody>
      </p:sp>
      <p:sp>
        <p:nvSpPr>
          <p:cNvPr id="5123" name="Rectangle 3"/>
          <p:cNvSpPr>
            <a:spLocks noGrp="1" noChangeArrowheads="1"/>
          </p:cNvSpPr>
          <p:nvPr>
            <p:ph type="body" idx="1"/>
          </p:nvPr>
        </p:nvSpPr>
        <p:spPr/>
        <p:txBody>
          <a:bodyPr/>
          <a:lstStyle/>
          <a:p>
            <a:r>
              <a:rPr lang="en-GB" sz="1800" b="1" dirty="0" smtClean="0"/>
              <a:t>Conclusions</a:t>
            </a:r>
          </a:p>
          <a:p>
            <a:pPr lvl="1"/>
            <a:r>
              <a:rPr lang="en-US" sz="1800" b="1" i="1" dirty="0"/>
              <a:t>RAS</a:t>
            </a:r>
            <a:r>
              <a:rPr lang="en-US" sz="1800" b="1" dirty="0"/>
              <a:t> or </a:t>
            </a:r>
            <a:r>
              <a:rPr lang="en-US" sz="1800" b="1" i="1" dirty="0"/>
              <a:t>PI3KCA</a:t>
            </a:r>
            <a:r>
              <a:rPr lang="en-US" sz="1800" b="1" dirty="0"/>
              <a:t> mutation </a:t>
            </a:r>
            <a:r>
              <a:rPr lang="en-US" sz="1800" b="1" dirty="0" smtClean="0"/>
              <a:t>status did not appear to have any therapeutic implication when bevacizumab was given in addition </a:t>
            </a:r>
            <a:r>
              <a:rPr lang="en-US" sz="1800" b="1" dirty="0"/>
              <a:t>to </a:t>
            </a:r>
            <a:r>
              <a:rPr lang="en-US" sz="1800" b="1" dirty="0" err="1" smtClean="0"/>
              <a:t>capecitabine</a:t>
            </a:r>
            <a:r>
              <a:rPr lang="en-US" sz="1800" b="1" dirty="0" smtClean="0"/>
              <a:t> CT</a:t>
            </a:r>
            <a:endParaRPr lang="en-US" sz="1800" b="1" i="1" dirty="0" smtClean="0"/>
          </a:p>
          <a:p>
            <a:pPr lvl="1"/>
            <a:r>
              <a:rPr lang="en-US" sz="1800" b="1" i="1" dirty="0" smtClean="0"/>
              <a:t>RAS</a:t>
            </a:r>
            <a:r>
              <a:rPr lang="en-US" sz="1800" b="1" dirty="0" smtClean="0"/>
              <a:t> or </a:t>
            </a:r>
            <a:r>
              <a:rPr lang="en-US" sz="1800" b="1" i="1" dirty="0" smtClean="0"/>
              <a:t>PI3KCA</a:t>
            </a:r>
            <a:r>
              <a:rPr lang="en-US" sz="1800" b="1" dirty="0" smtClean="0"/>
              <a:t> </a:t>
            </a:r>
            <a:r>
              <a:rPr lang="en-US" sz="1800" b="1" dirty="0"/>
              <a:t>mutation status </a:t>
            </a:r>
            <a:r>
              <a:rPr lang="en-US" sz="1800" b="1" dirty="0" smtClean="0"/>
              <a:t>was not </a:t>
            </a:r>
            <a:r>
              <a:rPr lang="en-US" sz="1800" b="1" dirty="0"/>
              <a:t>prognostic for </a:t>
            </a:r>
            <a:r>
              <a:rPr lang="en-US" sz="1800" b="1" dirty="0" smtClean="0"/>
              <a:t>PFS or OS, </a:t>
            </a:r>
            <a:r>
              <a:rPr lang="en-US" sz="1800" b="1" dirty="0"/>
              <a:t>or predictive of </a:t>
            </a:r>
            <a:r>
              <a:rPr lang="en-US" sz="1800" b="1" dirty="0" smtClean="0"/>
              <a:t>bevacizumab</a:t>
            </a:r>
            <a:r>
              <a:rPr lang="en-US" sz="1800" b="1" dirty="0"/>
              <a:t> </a:t>
            </a:r>
            <a:r>
              <a:rPr lang="en-US" sz="1800" b="1" dirty="0" smtClean="0"/>
              <a:t>outcome </a:t>
            </a:r>
            <a:r>
              <a:rPr lang="en-US" sz="1800" b="1" dirty="0"/>
              <a:t>in patients with advanced </a:t>
            </a:r>
            <a:r>
              <a:rPr lang="en-US" sz="1800" b="1" dirty="0" smtClean="0"/>
              <a:t>CRC</a:t>
            </a:r>
          </a:p>
          <a:p>
            <a:pPr lvl="1"/>
            <a:r>
              <a:rPr lang="en-GB" sz="1800" b="1" dirty="0"/>
              <a:t>A clinically relevant proportion of patients (</a:t>
            </a:r>
            <a:r>
              <a:rPr lang="en-GB" sz="1800" b="1" dirty="0" smtClean="0"/>
              <a:t>11.2</a:t>
            </a:r>
            <a:r>
              <a:rPr lang="en-GB" sz="1800" b="1" dirty="0"/>
              <a:t>%) considered </a:t>
            </a:r>
            <a:r>
              <a:rPr lang="en-GB" sz="1800" b="1" i="1" dirty="0"/>
              <a:t>KRAS</a:t>
            </a:r>
            <a:r>
              <a:rPr lang="en-GB" sz="1800" b="1" dirty="0"/>
              <a:t> </a:t>
            </a:r>
            <a:r>
              <a:rPr lang="en-GB" sz="1800" b="1" dirty="0" smtClean="0"/>
              <a:t/>
            </a:r>
            <a:br>
              <a:rPr lang="en-GB" sz="1800" b="1" dirty="0" smtClean="0"/>
            </a:br>
            <a:r>
              <a:rPr lang="en-GB" sz="1800" b="1" dirty="0" smtClean="0"/>
              <a:t>wild-type have </a:t>
            </a:r>
            <a:r>
              <a:rPr lang="en-GB" sz="1800" b="1" dirty="0"/>
              <a:t>an additional mutation in the </a:t>
            </a:r>
            <a:r>
              <a:rPr lang="en-GB" sz="1800" b="1" i="1" dirty="0"/>
              <a:t>RAS</a:t>
            </a:r>
            <a:r>
              <a:rPr lang="en-GB" sz="1800" b="1" dirty="0"/>
              <a:t> pathway</a:t>
            </a:r>
          </a:p>
        </p:txBody>
      </p:sp>
      <p:sp>
        <p:nvSpPr>
          <p:cNvPr id="5124" name="Text Box 4"/>
          <p:cNvSpPr txBox="1">
            <a:spLocks noChangeArrowheads="1"/>
          </p:cNvSpPr>
          <p:nvPr/>
        </p:nvSpPr>
        <p:spPr bwMode="auto">
          <a:xfrm>
            <a:off x="5193150" y="6474897"/>
            <a:ext cx="373018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Price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3539) </a:t>
            </a:r>
            <a:endParaRPr lang="en-GB" sz="1200" dirty="0">
              <a:solidFill>
                <a:srgbClr val="363636"/>
              </a:solidFill>
            </a:endParaRPr>
          </a:p>
        </p:txBody>
      </p:sp>
    </p:spTree>
    <p:custDataLst>
      <p:tags r:id="rId1"/>
    </p:custDataLst>
    <p:extLst>
      <p:ext uri="{BB962C8B-B14F-4D97-AF65-F5344CB8AC3E}">
        <p14:creationId xmlns:p14="http://schemas.microsoft.com/office/powerpoint/2010/main" val="37316778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smtClean="0"/>
              <a:t>3559: Cell-free DNA levels in colorectal cancer patients treated with irinotecan, healthy controls, and non-cancer patients with comorbidity – </a:t>
            </a:r>
            <a:r>
              <a:rPr lang="en-GB" sz="2000" dirty="0" err="1" smtClean="0"/>
              <a:t>Spindler</a:t>
            </a:r>
            <a:r>
              <a:rPr lang="en-GB" sz="2000" dirty="0" smtClean="0"/>
              <a:t> K-LG et al</a:t>
            </a:r>
            <a:endParaRPr lang="en-GB" sz="2000" dirty="0"/>
          </a:p>
        </p:txBody>
      </p:sp>
      <p:sp>
        <p:nvSpPr>
          <p:cNvPr id="5123" name="Rectangle 3"/>
          <p:cNvSpPr>
            <a:spLocks noGrp="1" noChangeArrowheads="1"/>
          </p:cNvSpPr>
          <p:nvPr>
            <p:ph type="body" idx="1"/>
          </p:nvPr>
        </p:nvSpPr>
        <p:spPr/>
        <p:txBody>
          <a:bodyPr/>
          <a:lstStyle/>
          <a:p>
            <a:r>
              <a:rPr lang="en-GB" sz="1800" b="1" smtClean="0"/>
              <a:t>Study objective</a:t>
            </a:r>
          </a:p>
          <a:p>
            <a:pPr lvl="1"/>
            <a:r>
              <a:rPr lang="en-GB" sz="1800" smtClean="0"/>
              <a:t>To investigate the clinical value of total cell free DNA (cfDNA) measurement in patients with mCRC treated with second-line irinotecan monotherapy</a:t>
            </a:r>
          </a:p>
          <a:p>
            <a:r>
              <a:rPr lang="en-GB" sz="1800" b="1" smtClean="0">
                <a:solidFill>
                  <a:srgbClr val="363636"/>
                </a:solidFill>
              </a:rPr>
              <a:t>Study design</a:t>
            </a:r>
          </a:p>
          <a:p>
            <a:pPr lvl="1"/>
            <a:r>
              <a:rPr lang="en-GB" sz="1800" smtClean="0">
                <a:solidFill>
                  <a:srgbClr val="363636"/>
                </a:solidFill>
              </a:rPr>
              <a:t>Patients with mCRC (n=100) treated with second-line irinotecan were compared with a cohort of healthy controls with and without comorbidity (n=70 and n=100, respectively)</a:t>
            </a:r>
          </a:p>
          <a:p>
            <a:pPr lvl="1"/>
            <a:r>
              <a:rPr lang="en-GB" sz="1800" smtClean="0"/>
              <a:t>Plasma samples drawn prior to the first cycle of chemotherapy and at time of progression were analysed for cfDNA using qPCR </a:t>
            </a:r>
            <a:endParaRPr lang="en-GB" smtClean="0"/>
          </a:p>
          <a:p>
            <a:pPr lvl="1"/>
            <a:endParaRPr lang="en-GB"/>
          </a:p>
        </p:txBody>
      </p:sp>
      <p:sp>
        <p:nvSpPr>
          <p:cNvPr id="5124" name="Text Box 4"/>
          <p:cNvSpPr txBox="1">
            <a:spLocks noChangeArrowheads="1"/>
          </p:cNvSpPr>
          <p:nvPr/>
        </p:nvSpPr>
        <p:spPr bwMode="auto">
          <a:xfrm>
            <a:off x="4981553" y="6474897"/>
            <a:ext cx="3941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Spindler</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3559) </a:t>
            </a:r>
            <a:endParaRPr lang="en-GB" sz="1200" dirty="0">
              <a:solidFill>
                <a:srgbClr val="363636"/>
              </a:solidFill>
            </a:endParaRPr>
          </a:p>
        </p:txBody>
      </p:sp>
    </p:spTree>
    <p:custDataLst>
      <p:tags r:id="rId1"/>
    </p:custDataLst>
    <p:extLst>
      <p:ext uri="{BB962C8B-B14F-4D97-AF65-F5344CB8AC3E}">
        <p14:creationId xmlns:p14="http://schemas.microsoft.com/office/powerpoint/2010/main" val="1039457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a:solidFill>
                  <a:srgbClr val="043882"/>
                </a:solidFill>
              </a:rPr>
              <a:t>3500: Preoperative </a:t>
            </a:r>
            <a:r>
              <a:rPr lang="en-GB" sz="1800" dirty="0" err="1">
                <a:solidFill>
                  <a:srgbClr val="043882"/>
                </a:solidFill>
              </a:rPr>
              <a:t>chemoradiotherapy</a:t>
            </a:r>
            <a:r>
              <a:rPr lang="en-GB" sz="1800" dirty="0">
                <a:solidFill>
                  <a:srgbClr val="043882"/>
                </a:solidFill>
              </a:rPr>
              <a:t> and postoperative chemotherapy with </a:t>
            </a:r>
            <a:r>
              <a:rPr lang="en-GB" sz="1800" dirty="0" smtClean="0">
                <a:solidFill>
                  <a:srgbClr val="043882"/>
                </a:solidFill>
              </a:rPr>
              <a:t/>
            </a:r>
            <a:br>
              <a:rPr lang="en-GB" sz="1800" dirty="0" smtClean="0">
                <a:solidFill>
                  <a:srgbClr val="043882"/>
                </a:solidFill>
              </a:rPr>
            </a:br>
            <a:r>
              <a:rPr lang="en-GB" sz="1800" dirty="0" smtClean="0">
                <a:solidFill>
                  <a:srgbClr val="043882"/>
                </a:solidFill>
              </a:rPr>
              <a:t>5-fluorouracil </a:t>
            </a:r>
            <a:r>
              <a:rPr lang="en-GB" sz="1800" dirty="0">
                <a:solidFill>
                  <a:srgbClr val="043882"/>
                </a:solidFill>
              </a:rPr>
              <a:t>and oxaliplatin versus 5-fluorouracil alone in locally advanced rectal cancer: Results of the German CAO/ARO/AIO-04 randomized phase III trial – </a:t>
            </a:r>
            <a:r>
              <a:rPr lang="en-GB" sz="1800" dirty="0" err="1" smtClean="0">
                <a:solidFill>
                  <a:srgbClr val="043882"/>
                </a:solidFill>
              </a:rPr>
              <a:t>Rodel</a:t>
            </a:r>
            <a:r>
              <a:rPr lang="en-GB" sz="1800" dirty="0" smtClean="0">
                <a:solidFill>
                  <a:srgbClr val="043882"/>
                </a:solidFill>
              </a:rPr>
              <a:t> </a:t>
            </a:r>
            <a:r>
              <a:rPr lang="en-GB" sz="1800" dirty="0">
                <a:solidFill>
                  <a:srgbClr val="043882"/>
                </a:solidFill>
              </a:rPr>
              <a:t>C et al</a:t>
            </a:r>
            <a:endParaRPr lang="en-GB" altLang="zh-CN" dirty="0" smtClean="0">
              <a:solidFill>
                <a:schemeClr val="accent3"/>
              </a:solidFill>
            </a:endParaRPr>
          </a:p>
        </p:txBody>
      </p:sp>
      <p:sp>
        <p:nvSpPr>
          <p:cNvPr id="60419" name="Rectangle 9"/>
          <p:cNvSpPr>
            <a:spLocks noGrp="1" noChangeArrowheads="1"/>
          </p:cNvSpPr>
          <p:nvPr>
            <p:ph sz="half" idx="1"/>
          </p:nvPr>
        </p:nvSpPr>
        <p:spPr>
          <a:xfrm>
            <a:off x="228600" y="5424334"/>
            <a:ext cx="4267200" cy="811010"/>
          </a:xfrm>
        </p:spPr>
        <p:txBody>
          <a:bodyPr/>
          <a:lstStyle/>
          <a:p>
            <a:pPr marL="0" indent="0">
              <a:buNone/>
            </a:pPr>
            <a:r>
              <a:rPr lang="en-GB" sz="1600" b="1" dirty="0" smtClean="0"/>
              <a:t>Primary endpoint</a:t>
            </a:r>
          </a:p>
          <a:p>
            <a:r>
              <a:rPr lang="en-GB" sz="1600" dirty="0" smtClean="0"/>
              <a:t>DFS at 3 years</a:t>
            </a:r>
          </a:p>
          <a:p>
            <a:endParaRPr lang="en-GB" sz="1600" dirty="0" smtClean="0"/>
          </a:p>
        </p:txBody>
      </p:sp>
      <p:sp>
        <p:nvSpPr>
          <p:cNvPr id="23558" name="Oval 14"/>
          <p:cNvSpPr>
            <a:spLocks noChangeArrowheads="1"/>
          </p:cNvSpPr>
          <p:nvPr/>
        </p:nvSpPr>
        <p:spPr bwMode="auto">
          <a:xfrm>
            <a:off x="2894047" y="3539473"/>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23559" name="AutoShape 15"/>
          <p:cNvCxnSpPr>
            <a:cxnSpLocks noChangeShapeType="1"/>
            <a:stCxn id="23558" idx="0"/>
          </p:cNvCxnSpPr>
          <p:nvPr/>
        </p:nvCxnSpPr>
        <p:spPr bwMode="auto">
          <a:xfrm rot="5400000" flipH="1" flipV="1">
            <a:off x="3188699" y="2910353"/>
            <a:ext cx="626267" cy="631975"/>
          </a:xfrm>
          <a:prstGeom prst="bentConnector2">
            <a:avLst/>
          </a:prstGeom>
          <a:noFill/>
          <a:ln w="38100">
            <a:solidFill>
              <a:schemeClr val="bg1"/>
            </a:solidFill>
            <a:miter lim="800000"/>
            <a:headEnd/>
            <a:tailEnd type="triangle" w="med" len="med"/>
          </a:ln>
        </p:spPr>
      </p:cxnSp>
      <p:cxnSp>
        <p:nvCxnSpPr>
          <p:cNvPr id="23560" name="AutoShape 16"/>
          <p:cNvCxnSpPr>
            <a:cxnSpLocks noChangeShapeType="1"/>
            <a:stCxn id="23558" idx="4"/>
          </p:cNvCxnSpPr>
          <p:nvPr/>
        </p:nvCxnSpPr>
        <p:spPr bwMode="auto">
          <a:xfrm rot="16200000" flipH="1">
            <a:off x="3191873" y="4117644"/>
            <a:ext cx="619919" cy="631975"/>
          </a:xfrm>
          <a:prstGeom prst="bentConnector2">
            <a:avLst/>
          </a:prstGeom>
          <a:noFill/>
          <a:ln w="38100">
            <a:solidFill>
              <a:schemeClr val="bg1"/>
            </a:solidFill>
            <a:miter lim="800000"/>
            <a:headEnd/>
            <a:tailEnd type="triangle" w="med" len="med"/>
          </a:ln>
        </p:spPr>
      </p:cxnSp>
      <p:sp>
        <p:nvSpPr>
          <p:cNvPr id="23562" name="AutoShape 12"/>
          <p:cNvSpPr>
            <a:spLocks noChangeArrowheads="1"/>
          </p:cNvSpPr>
          <p:nvPr/>
        </p:nvSpPr>
        <p:spPr bwMode="auto">
          <a:xfrm>
            <a:off x="8257722" y="4463231"/>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23564" name="AutoShape 12"/>
          <p:cNvSpPr>
            <a:spLocks noChangeArrowheads="1"/>
          </p:cNvSpPr>
          <p:nvPr/>
        </p:nvSpPr>
        <p:spPr bwMode="auto">
          <a:xfrm>
            <a:off x="8257722" y="2657596"/>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23566" name="AutoShape 19"/>
          <p:cNvCxnSpPr>
            <a:cxnSpLocks noChangeShapeType="1"/>
            <a:endCxn id="23558" idx="2"/>
          </p:cNvCxnSpPr>
          <p:nvPr/>
        </p:nvCxnSpPr>
        <p:spPr bwMode="auto">
          <a:xfrm>
            <a:off x="2637324" y="3831573"/>
            <a:ext cx="256723" cy="0"/>
          </a:xfrm>
          <a:prstGeom prst="straightConnector1">
            <a:avLst/>
          </a:prstGeom>
          <a:noFill/>
          <a:ln w="38100">
            <a:solidFill>
              <a:schemeClr val="bg1"/>
            </a:solidFill>
            <a:round/>
            <a:headEnd/>
            <a:tailEnd type="triangle" w="med" len="med"/>
          </a:ln>
        </p:spPr>
      </p:cxnSp>
      <p:cxnSp>
        <p:nvCxnSpPr>
          <p:cNvPr id="23567" name="AutoShape 20"/>
          <p:cNvCxnSpPr>
            <a:cxnSpLocks noChangeShapeType="1"/>
            <a:stCxn id="47" idx="3"/>
            <a:endCxn id="23562" idx="1"/>
          </p:cNvCxnSpPr>
          <p:nvPr/>
        </p:nvCxnSpPr>
        <p:spPr bwMode="auto">
          <a:xfrm>
            <a:off x="7873162" y="4725813"/>
            <a:ext cx="384560" cy="1737"/>
          </a:xfrm>
          <a:prstGeom prst="straightConnector1">
            <a:avLst/>
          </a:prstGeom>
          <a:noFill/>
          <a:ln w="38100">
            <a:solidFill>
              <a:schemeClr val="bg1"/>
            </a:solidFill>
            <a:prstDash val="dash"/>
            <a:round/>
            <a:headEnd/>
            <a:tailEnd type="triangle" w="med" len="med"/>
          </a:ln>
        </p:spPr>
      </p:cxnSp>
      <p:cxnSp>
        <p:nvCxnSpPr>
          <p:cNvPr id="23568" name="AutoShape 21"/>
          <p:cNvCxnSpPr>
            <a:cxnSpLocks noChangeShapeType="1"/>
            <a:stCxn id="48" idx="3"/>
            <a:endCxn id="23564" idx="1"/>
          </p:cNvCxnSpPr>
          <p:nvPr/>
        </p:nvCxnSpPr>
        <p:spPr bwMode="auto">
          <a:xfrm flipV="1">
            <a:off x="7874742" y="2921915"/>
            <a:ext cx="382980" cy="91"/>
          </a:xfrm>
          <a:prstGeom prst="straightConnector1">
            <a:avLst/>
          </a:prstGeom>
          <a:noFill/>
          <a:ln w="38100">
            <a:solidFill>
              <a:schemeClr val="bg1"/>
            </a:solidFill>
            <a:round/>
            <a:headEnd/>
            <a:tailEnd type="triangle" w="med" len="med"/>
          </a:ln>
        </p:spPr>
      </p:cxnSp>
      <p:sp>
        <p:nvSpPr>
          <p:cNvPr id="45" name="AutoShape 9"/>
          <p:cNvSpPr>
            <a:spLocks noChangeArrowheads="1"/>
          </p:cNvSpPr>
          <p:nvPr/>
        </p:nvSpPr>
        <p:spPr bwMode="auto">
          <a:xfrm>
            <a:off x="254727" y="2460582"/>
            <a:ext cx="2383971" cy="2740215"/>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dirty="0" smtClean="0">
                <a:solidFill>
                  <a:srgbClr val="FFFFFF"/>
                </a:solidFill>
              </a:rPr>
              <a:t>Rectal adenocarcinoma</a:t>
            </a:r>
          </a:p>
          <a:p>
            <a:pPr marL="228600" indent="-228600" defTabSz="892175" eaLnBrk="0" hangingPunct="0">
              <a:spcAft>
                <a:spcPct val="30000"/>
              </a:spcAft>
              <a:buFont typeface="Arial" pitchFamily="34" charset="0"/>
              <a:buChar char="•"/>
            </a:pPr>
            <a:r>
              <a:rPr lang="en-US" dirty="0" smtClean="0">
                <a:solidFill>
                  <a:srgbClr val="FFFFFF"/>
                </a:solidFill>
              </a:rPr>
              <a:t>cT3/4 </a:t>
            </a:r>
            <a:r>
              <a:rPr lang="en-US" dirty="0">
                <a:solidFill>
                  <a:srgbClr val="FFFFFF"/>
                </a:solidFill>
              </a:rPr>
              <a:t>or </a:t>
            </a:r>
            <a:r>
              <a:rPr lang="en-US" dirty="0" err="1">
                <a:solidFill>
                  <a:srgbClr val="FFFFFF"/>
                </a:solidFill>
              </a:rPr>
              <a:t>cN</a:t>
            </a:r>
            <a:r>
              <a:rPr lang="en-US" dirty="0">
                <a:solidFill>
                  <a:srgbClr val="FFFFFF"/>
                </a:solidFill>
              </a:rPr>
              <a:t>+ rectal </a:t>
            </a:r>
            <a:r>
              <a:rPr lang="en-US" dirty="0" smtClean="0">
                <a:solidFill>
                  <a:srgbClr val="FFFFFF"/>
                </a:solidFill>
              </a:rPr>
              <a:t>cancer</a:t>
            </a:r>
          </a:p>
          <a:p>
            <a:pPr marL="228600" indent="-228600" defTabSz="892175" eaLnBrk="0" hangingPunct="0">
              <a:spcAft>
                <a:spcPct val="30000"/>
              </a:spcAft>
              <a:buFont typeface="Arial" pitchFamily="34" charset="0"/>
              <a:buChar char="•"/>
            </a:pPr>
            <a:r>
              <a:rPr lang="en-US" dirty="0" smtClean="0">
                <a:solidFill>
                  <a:srgbClr val="FFFFFF"/>
                </a:solidFill>
              </a:rPr>
              <a:t>ECOG PS 0–2</a:t>
            </a:r>
            <a:endParaRPr lang="en-US" dirty="0">
              <a:solidFill>
                <a:srgbClr val="FFFFFF"/>
              </a:solidFill>
            </a:endParaRPr>
          </a:p>
          <a:p>
            <a:pPr marL="292100" indent="-292100" defTabSz="892175" eaLnBrk="0" hangingPunct="0">
              <a:spcAft>
                <a:spcPct val="30000"/>
              </a:spcAft>
            </a:pPr>
            <a:r>
              <a:rPr lang="en-GB" altLang="zh-CN" dirty="0">
                <a:solidFill>
                  <a:srgbClr val="FFFFFF"/>
                </a:solidFill>
                <a:ea typeface="SimSun" pitchFamily="2" charset="-122"/>
              </a:rPr>
              <a:t>(</a:t>
            </a:r>
            <a:r>
              <a:rPr lang="en-GB" altLang="zh-CN" dirty="0" smtClean="0">
                <a:solidFill>
                  <a:srgbClr val="FFFFFF"/>
                </a:solidFill>
                <a:ea typeface="SimSun" pitchFamily="2" charset="-122"/>
              </a:rPr>
              <a:t>n=1265)</a:t>
            </a:r>
            <a:endParaRPr lang="en-GB" altLang="zh-CN" dirty="0">
              <a:solidFill>
                <a:srgbClr val="FFFFFF"/>
              </a:solidFill>
              <a:ea typeface="SimSun" pitchFamily="2" charset="-122"/>
            </a:endParaRPr>
          </a:p>
        </p:txBody>
      </p:sp>
      <p:sp>
        <p:nvSpPr>
          <p:cNvPr id="47" name="AutoShape 12"/>
          <p:cNvSpPr>
            <a:spLocks noChangeArrowheads="1"/>
          </p:cNvSpPr>
          <p:nvPr/>
        </p:nvSpPr>
        <p:spPr bwMode="auto">
          <a:xfrm>
            <a:off x="3815846" y="4131853"/>
            <a:ext cx="4057316" cy="118791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RT + </a:t>
            </a:r>
            <a:r>
              <a:rPr lang="en-GB" altLang="zh-CN" dirty="0">
                <a:solidFill>
                  <a:srgbClr val="363636"/>
                </a:solidFill>
                <a:ea typeface="SimSun" pitchFamily="2" charset="-122"/>
              </a:rPr>
              <a:t>2 cycles of </a:t>
            </a:r>
            <a:r>
              <a:rPr lang="en-US" dirty="0" smtClean="0">
                <a:solidFill>
                  <a:srgbClr val="363636"/>
                </a:solidFill>
              </a:rPr>
              <a:t>5</a:t>
            </a:r>
            <a:r>
              <a:rPr lang="en-US" dirty="0">
                <a:solidFill>
                  <a:srgbClr val="363636"/>
                </a:solidFill>
              </a:rPr>
              <a:t>-</a:t>
            </a:r>
            <a:r>
              <a:rPr lang="en-US" dirty="0" smtClean="0">
                <a:solidFill>
                  <a:srgbClr val="363636"/>
                </a:solidFill>
              </a:rPr>
              <a:t>FU + </a:t>
            </a:r>
            <a:r>
              <a:rPr lang="en-US" dirty="0" err="1" smtClean="0">
                <a:solidFill>
                  <a:srgbClr val="363636"/>
                </a:solidFill>
              </a:rPr>
              <a:t>oxaliplatin</a:t>
            </a:r>
            <a:r>
              <a:rPr lang="en-US" dirty="0" smtClean="0">
                <a:solidFill>
                  <a:srgbClr val="363636"/>
                </a:solidFill>
              </a:rPr>
              <a:t> followed by TME+ 8 cycles of oxaliplatin+leucovorin+5-FU</a:t>
            </a:r>
          </a:p>
          <a:p>
            <a:pPr algn="ctr" defTabSz="892175" eaLnBrk="0" hangingPunct="0"/>
            <a:r>
              <a:rPr lang="en-US" altLang="zh-CN" dirty="0" smtClean="0">
                <a:solidFill>
                  <a:srgbClr val="363636"/>
                </a:solidFill>
                <a:ea typeface="SimSun" pitchFamily="2" charset="-122"/>
              </a:rPr>
              <a:t>(n=613)</a:t>
            </a:r>
            <a:endParaRPr lang="en-GB" altLang="zh-CN" dirty="0">
              <a:solidFill>
                <a:srgbClr val="363636"/>
              </a:solidFill>
              <a:ea typeface="SimSun" pitchFamily="2" charset="-122"/>
            </a:endParaRPr>
          </a:p>
        </p:txBody>
      </p:sp>
      <p:sp>
        <p:nvSpPr>
          <p:cNvPr id="48" name="AutoShape 8"/>
          <p:cNvSpPr>
            <a:spLocks noChangeArrowheads="1"/>
          </p:cNvSpPr>
          <p:nvPr/>
        </p:nvSpPr>
        <p:spPr bwMode="auto">
          <a:xfrm>
            <a:off x="3815031" y="2382006"/>
            <a:ext cx="4059711" cy="108000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RT + 2 cycles of </a:t>
            </a:r>
            <a:r>
              <a:rPr lang="en-US" dirty="0" smtClean="0">
                <a:solidFill>
                  <a:srgbClr val="FFFFFF"/>
                </a:solidFill>
              </a:rPr>
              <a:t>5</a:t>
            </a:r>
            <a:r>
              <a:rPr lang="en-US" dirty="0">
                <a:solidFill>
                  <a:srgbClr val="FFFFFF"/>
                </a:solidFill>
              </a:rPr>
              <a:t>-</a:t>
            </a:r>
            <a:r>
              <a:rPr lang="en-US" dirty="0" smtClean="0">
                <a:solidFill>
                  <a:srgbClr val="FFFFFF"/>
                </a:solidFill>
              </a:rPr>
              <a:t>FU followed by TME-surgery + 4 cycles of 5-FU</a:t>
            </a:r>
          </a:p>
          <a:p>
            <a:pPr algn="ctr" defTabSz="892175" eaLnBrk="0" hangingPunct="0"/>
            <a:r>
              <a:rPr lang="en-GB" altLang="zh-CN" dirty="0">
                <a:solidFill>
                  <a:srgbClr val="FFFFFF"/>
                </a:solidFill>
                <a:ea typeface="SimSun" pitchFamily="2" charset="-122"/>
              </a:rPr>
              <a:t>(</a:t>
            </a:r>
            <a:r>
              <a:rPr lang="en-GB" altLang="zh-CN" dirty="0" smtClean="0">
                <a:solidFill>
                  <a:srgbClr val="FFFFFF"/>
                </a:solidFill>
                <a:ea typeface="SimSun" pitchFamily="2" charset="-122"/>
              </a:rPr>
              <a:t>n=623)</a:t>
            </a:r>
            <a:endParaRPr lang="en-GB" altLang="zh-CN" dirty="0">
              <a:solidFill>
                <a:srgbClr val="FFFFFF"/>
              </a:solidFill>
              <a:ea typeface="SimSun" pitchFamily="2" charset="-122"/>
            </a:endParaRPr>
          </a:p>
        </p:txBody>
      </p:sp>
      <p:sp>
        <p:nvSpPr>
          <p:cNvPr id="20" name="Text Box 8"/>
          <p:cNvSpPr txBox="1">
            <a:spLocks noChangeArrowheads="1"/>
          </p:cNvSpPr>
          <p:nvPr/>
        </p:nvSpPr>
        <p:spPr bwMode="auto">
          <a:xfrm>
            <a:off x="5143457" y="6474897"/>
            <a:ext cx="37798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solidFill>
                  <a:srgbClr val="363636"/>
                </a:solidFill>
              </a:rPr>
              <a:t>Rodel</a:t>
            </a:r>
            <a:r>
              <a:rPr lang="en-GB" sz="1200" dirty="0">
                <a:solidFill>
                  <a:srgbClr val="363636"/>
                </a:solidFill>
              </a:rPr>
              <a:t> 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3500) </a:t>
            </a:r>
          </a:p>
        </p:txBody>
      </p:sp>
      <p:sp>
        <p:nvSpPr>
          <p:cNvPr id="21" name="Text Box 9"/>
          <p:cNvSpPr txBox="1">
            <a:spLocks noChangeArrowheads="1"/>
          </p:cNvSpPr>
          <p:nvPr/>
        </p:nvSpPr>
        <p:spPr bwMode="auto">
          <a:xfrm>
            <a:off x="231775" y="6474897"/>
            <a:ext cx="18790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US" sz="1200" dirty="0">
                <a:solidFill>
                  <a:srgbClr val="363636"/>
                </a:solidFill>
              </a:rPr>
              <a:t>RT, radiotherapy of 50.4 </a:t>
            </a:r>
            <a:r>
              <a:rPr lang="en-US" sz="1200" dirty="0" err="1">
                <a:solidFill>
                  <a:srgbClr val="363636"/>
                </a:solidFill>
              </a:rPr>
              <a:t>Gy</a:t>
            </a:r>
            <a:endParaRPr lang="en-US" sz="1200" dirty="0">
              <a:solidFill>
                <a:srgbClr val="363636"/>
              </a:solidFill>
            </a:endParaRPr>
          </a:p>
        </p:txBody>
      </p:sp>
      <p:sp>
        <p:nvSpPr>
          <p:cNvPr id="27" name="Rectangle 3"/>
          <p:cNvSpPr txBox="1">
            <a:spLocks noChangeArrowheads="1"/>
          </p:cNvSpPr>
          <p:nvPr/>
        </p:nvSpPr>
        <p:spPr bwMode="auto">
          <a:xfrm>
            <a:off x="228600" y="1320800"/>
            <a:ext cx="8686800" cy="97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a:buClr>
                <a:srgbClr val="043882"/>
              </a:buClr>
            </a:pPr>
            <a:r>
              <a:rPr lang="en-GB" sz="1600" b="1" dirty="0" smtClean="0">
                <a:solidFill>
                  <a:srgbClr val="363636"/>
                </a:solidFill>
              </a:rPr>
              <a:t>Study objective</a:t>
            </a:r>
          </a:p>
          <a:p>
            <a:pPr lvl="1">
              <a:buClr>
                <a:srgbClr val="043882"/>
              </a:buClr>
            </a:pPr>
            <a:r>
              <a:rPr lang="en-GB" sz="1600" dirty="0" smtClean="0">
                <a:solidFill>
                  <a:srgbClr val="363636"/>
                </a:solidFill>
              </a:rPr>
              <a:t>To assess whether an integrated and more effective systemic treatment in patients with locally advanced rectal cancer improves survival</a:t>
            </a:r>
            <a:endParaRPr lang="en-GB" sz="1600" dirty="0">
              <a:solidFill>
                <a:srgbClr val="363636"/>
              </a:solidFill>
            </a:endParaRPr>
          </a:p>
        </p:txBody>
      </p:sp>
      <p:sp>
        <p:nvSpPr>
          <p:cNvPr id="28" name="Rectangle 27"/>
          <p:cNvSpPr/>
          <p:nvPr/>
        </p:nvSpPr>
        <p:spPr>
          <a:xfrm>
            <a:off x="3140652" y="2491770"/>
            <a:ext cx="694421" cy="307777"/>
          </a:xfrm>
          <a:prstGeom prst="rect">
            <a:avLst/>
          </a:prstGeom>
        </p:spPr>
        <p:txBody>
          <a:bodyPr wrap="none">
            <a:spAutoFit/>
          </a:bodyPr>
          <a:lstStyle/>
          <a:p>
            <a:r>
              <a:rPr lang="en-GB" sz="1400" b="1" dirty="0" smtClean="0">
                <a:solidFill>
                  <a:srgbClr val="363636"/>
                </a:solidFill>
              </a:rPr>
              <a:t>Arm 1</a:t>
            </a:r>
            <a:endParaRPr lang="en-US" sz="1400" b="1" dirty="0">
              <a:solidFill>
                <a:srgbClr val="363636"/>
              </a:solidFill>
            </a:endParaRPr>
          </a:p>
        </p:txBody>
      </p:sp>
      <p:sp>
        <p:nvSpPr>
          <p:cNvPr id="29" name="Rectangle 28"/>
          <p:cNvSpPr/>
          <p:nvPr/>
        </p:nvSpPr>
        <p:spPr>
          <a:xfrm>
            <a:off x="3150345" y="4855852"/>
            <a:ext cx="694421" cy="307777"/>
          </a:xfrm>
          <a:prstGeom prst="rect">
            <a:avLst/>
          </a:prstGeom>
        </p:spPr>
        <p:txBody>
          <a:bodyPr wrap="none">
            <a:spAutoFit/>
          </a:bodyPr>
          <a:lstStyle/>
          <a:p>
            <a:r>
              <a:rPr lang="en-GB" sz="1400" b="1" dirty="0" smtClean="0">
                <a:solidFill>
                  <a:srgbClr val="363636"/>
                </a:solidFill>
              </a:rPr>
              <a:t>Arm 2</a:t>
            </a:r>
            <a:endParaRPr lang="en-US" sz="1400" b="1" dirty="0">
              <a:solidFill>
                <a:srgbClr val="363636"/>
              </a:solidFill>
            </a:endParaRPr>
          </a:p>
        </p:txBody>
      </p:sp>
      <p:sp>
        <p:nvSpPr>
          <p:cNvPr id="22" name="Rectangle 9"/>
          <p:cNvSpPr>
            <a:spLocks noGrp="1" noChangeArrowheads="1"/>
          </p:cNvSpPr>
          <p:nvPr>
            <p:ph sz="half" idx="1"/>
          </p:nvPr>
        </p:nvSpPr>
        <p:spPr>
          <a:xfrm>
            <a:off x="4395651" y="5424334"/>
            <a:ext cx="4513217" cy="811010"/>
          </a:xfrm>
        </p:spPr>
        <p:txBody>
          <a:bodyPr/>
          <a:lstStyle/>
          <a:p>
            <a:pPr marL="0" indent="0">
              <a:buNone/>
            </a:pPr>
            <a:r>
              <a:rPr lang="en-GB" sz="1600" b="1" dirty="0" smtClean="0"/>
              <a:t>Secondary endpoints</a:t>
            </a:r>
          </a:p>
          <a:p>
            <a:r>
              <a:rPr lang="en-GB" sz="1600" dirty="0" smtClean="0"/>
              <a:t>Toxicity, tumour response, recurrence and OS</a:t>
            </a:r>
          </a:p>
          <a:p>
            <a:endParaRPr lang="en-GB" sz="1600" dirty="0" smtClean="0"/>
          </a:p>
        </p:txBody>
      </p:sp>
    </p:spTree>
    <p:extLst>
      <p:ext uri="{BB962C8B-B14F-4D97-AF65-F5344CB8AC3E}">
        <p14:creationId xmlns:p14="http://schemas.microsoft.com/office/powerpoint/2010/main" val="358199252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smtClean="0"/>
              <a:t>3559: Cell-free DNA levels in colorectal cancer patients treated with irinotecan, healthy controls, and non-cancer patients with comorbidity – </a:t>
            </a:r>
            <a:r>
              <a:rPr lang="en-GB" sz="2000" dirty="0" err="1" smtClean="0"/>
              <a:t>Spindler</a:t>
            </a:r>
            <a:r>
              <a:rPr lang="en-GB" sz="2000" dirty="0" smtClean="0"/>
              <a:t> K-LG et al</a:t>
            </a:r>
            <a:endParaRPr lang="en-GB" sz="2000" dirty="0"/>
          </a:p>
        </p:txBody>
      </p:sp>
      <p:sp>
        <p:nvSpPr>
          <p:cNvPr id="5123" name="Rectangle 3"/>
          <p:cNvSpPr>
            <a:spLocks noGrp="1" noChangeArrowheads="1"/>
          </p:cNvSpPr>
          <p:nvPr>
            <p:ph type="body" idx="1"/>
          </p:nvPr>
        </p:nvSpPr>
        <p:spPr>
          <a:xfrm>
            <a:off x="228599" y="1320800"/>
            <a:ext cx="8803105" cy="5308600"/>
          </a:xfrm>
        </p:spPr>
        <p:txBody>
          <a:bodyPr/>
          <a:lstStyle/>
          <a:p>
            <a:r>
              <a:rPr lang="en-GB" sz="1800" b="1" dirty="0" smtClean="0"/>
              <a:t>Key results</a:t>
            </a:r>
          </a:p>
          <a:p>
            <a:pPr lvl="1"/>
            <a:r>
              <a:rPr lang="en-US" sz="1800" dirty="0" err="1"/>
              <a:t>c</a:t>
            </a:r>
            <a:r>
              <a:rPr lang="en-US" sz="1800" dirty="0" err="1" smtClean="0"/>
              <a:t>fDNA</a:t>
            </a:r>
            <a:r>
              <a:rPr lang="en-US" sz="1800" dirty="0" smtClean="0"/>
              <a:t> </a:t>
            </a:r>
            <a:r>
              <a:rPr lang="en-US" sz="1800" dirty="0"/>
              <a:t>levels were significantly higher in cancer patients compared </a:t>
            </a:r>
            <a:r>
              <a:rPr lang="en-US" sz="1800" dirty="0" smtClean="0"/>
              <a:t>with control cohort, </a:t>
            </a:r>
            <a:r>
              <a:rPr lang="en-US" sz="1800" dirty="0"/>
              <a:t>with a clear capability </a:t>
            </a:r>
            <a:r>
              <a:rPr lang="en-US" sz="1800" dirty="0" smtClean="0"/>
              <a:t>for discriminating </a:t>
            </a:r>
            <a:r>
              <a:rPr lang="en-US" sz="1800" dirty="0"/>
              <a:t>between the groups (AUC 0.82, p&lt;0.0001</a:t>
            </a:r>
            <a:r>
              <a:rPr lang="en-US" sz="1800" dirty="0" smtClean="0"/>
              <a:t>)</a:t>
            </a:r>
            <a:endParaRPr lang="en-US" sz="1800" dirty="0"/>
          </a:p>
          <a:p>
            <a:pPr lvl="1"/>
            <a:r>
              <a:rPr lang="en-US" sz="1800" dirty="0" smtClean="0"/>
              <a:t>Patients </a:t>
            </a:r>
            <a:r>
              <a:rPr lang="en-US" sz="1800" dirty="0"/>
              <a:t>with high </a:t>
            </a:r>
            <a:r>
              <a:rPr lang="en-US" sz="1800" dirty="0" smtClean="0"/>
              <a:t>levels of </a:t>
            </a:r>
            <a:r>
              <a:rPr lang="en-US" sz="1800" dirty="0" err="1"/>
              <a:t>c</a:t>
            </a:r>
            <a:r>
              <a:rPr lang="en-US" sz="1800" dirty="0" err="1" smtClean="0"/>
              <a:t>fDNA</a:t>
            </a:r>
            <a:r>
              <a:rPr lang="en-US" sz="1800" dirty="0" smtClean="0"/>
              <a:t> </a:t>
            </a:r>
            <a:r>
              <a:rPr lang="en-US" sz="1800" dirty="0"/>
              <a:t>had a shorter outcome </a:t>
            </a:r>
            <a:r>
              <a:rPr lang="en-US" sz="1800" dirty="0" smtClean="0"/>
              <a:t>compared with </a:t>
            </a:r>
            <a:r>
              <a:rPr lang="en-US" sz="1800" dirty="0"/>
              <a:t>those with </a:t>
            </a:r>
            <a:r>
              <a:rPr lang="en-US" sz="1800" dirty="0" smtClean="0"/>
              <a:t>lower levels according to upper normal limit levels</a:t>
            </a:r>
          </a:p>
          <a:p>
            <a:pPr lvl="2"/>
            <a:r>
              <a:rPr lang="en-US" sz="1800" dirty="0" smtClean="0"/>
              <a:t>PFS: </a:t>
            </a:r>
            <a:r>
              <a:rPr lang="en-US" sz="1800" dirty="0"/>
              <a:t>2.1 </a:t>
            </a:r>
            <a:r>
              <a:rPr lang="en-US" sz="1800" dirty="0" err="1" smtClean="0"/>
              <a:t>vs</a:t>
            </a:r>
            <a:r>
              <a:rPr lang="en-US" sz="1800" dirty="0" smtClean="0"/>
              <a:t> 6.5 months for high </a:t>
            </a:r>
            <a:r>
              <a:rPr lang="en-US" sz="1800" dirty="0" err="1" smtClean="0"/>
              <a:t>vs</a:t>
            </a:r>
            <a:r>
              <a:rPr lang="en-US" sz="1800" dirty="0" smtClean="0"/>
              <a:t> low levels </a:t>
            </a:r>
            <a:r>
              <a:rPr lang="en-US" sz="1800" dirty="0"/>
              <a:t>(HR 2.53 </a:t>
            </a:r>
            <a:r>
              <a:rPr lang="en-US" sz="1800" dirty="0" smtClean="0"/>
              <a:t>[95</a:t>
            </a:r>
            <a:r>
              <a:rPr lang="en-US" sz="1800" dirty="0"/>
              <a:t>% CI </a:t>
            </a:r>
            <a:r>
              <a:rPr lang="en-US" sz="1800" dirty="0" smtClean="0"/>
              <a:t>1.57, 4.06], p≤0.0001</a:t>
            </a:r>
            <a:r>
              <a:rPr lang="en-US" sz="1800" dirty="0"/>
              <a:t>) </a:t>
            </a:r>
          </a:p>
          <a:p>
            <a:pPr lvl="2"/>
            <a:r>
              <a:rPr lang="en-US" sz="1800" dirty="0" smtClean="0"/>
              <a:t>OS: 7.4 </a:t>
            </a:r>
            <a:r>
              <a:rPr lang="en-US" sz="1800" dirty="0" err="1" smtClean="0"/>
              <a:t>vs</a:t>
            </a:r>
            <a:r>
              <a:rPr lang="en-US" sz="1800" dirty="0" smtClean="0"/>
              <a:t> 13.8 </a:t>
            </a:r>
            <a:r>
              <a:rPr lang="en-US" sz="1800" dirty="0"/>
              <a:t>months </a:t>
            </a:r>
            <a:r>
              <a:rPr lang="en-US" sz="1800" dirty="0" smtClean="0"/>
              <a:t>for high </a:t>
            </a:r>
            <a:r>
              <a:rPr lang="en-US" sz="1800" dirty="0" err="1" smtClean="0"/>
              <a:t>vs</a:t>
            </a:r>
            <a:r>
              <a:rPr lang="en-US" sz="1800" dirty="0" smtClean="0"/>
              <a:t> low levels </a:t>
            </a:r>
            <a:r>
              <a:rPr lang="en-US" sz="1800" dirty="0"/>
              <a:t>(HR 2.52 </a:t>
            </a:r>
            <a:r>
              <a:rPr lang="en-US" sz="1800" dirty="0" smtClean="0"/>
              <a:t>[95</a:t>
            </a:r>
            <a:r>
              <a:rPr lang="en-US" sz="1800" dirty="0"/>
              <a:t>% CI </a:t>
            </a:r>
            <a:r>
              <a:rPr lang="en-US" sz="1800" dirty="0" smtClean="0"/>
              <a:t>1.54, 4.13], p&lt;0.0001)</a:t>
            </a:r>
          </a:p>
          <a:p>
            <a:pPr lvl="1"/>
            <a:r>
              <a:rPr lang="en-US" sz="1800" dirty="0"/>
              <a:t>Cox regression multivariate analysis showed a PFS </a:t>
            </a:r>
            <a:r>
              <a:rPr lang="en-US" sz="1800" dirty="0" smtClean="0"/>
              <a:t>HR of </a:t>
            </a:r>
            <a:r>
              <a:rPr lang="en-US" sz="1800" dirty="0"/>
              <a:t>1.4 (95% CI </a:t>
            </a:r>
            <a:r>
              <a:rPr lang="en-US" sz="1800" dirty="0" smtClean="0"/>
              <a:t>1.1, 1.7; p=0.03) for each </a:t>
            </a:r>
            <a:r>
              <a:rPr lang="en-US" sz="1800" dirty="0"/>
              <a:t>increase in </a:t>
            </a:r>
            <a:r>
              <a:rPr lang="en-US" sz="1800" dirty="0" err="1"/>
              <a:t>cfDNA</a:t>
            </a:r>
            <a:r>
              <a:rPr lang="en-US" sz="1800" dirty="0"/>
              <a:t> </a:t>
            </a:r>
            <a:r>
              <a:rPr lang="en-US" sz="1800" dirty="0" smtClean="0"/>
              <a:t>quartile and HR of 1.6 (95% CI 1.3, 2.0; p&lt;0.0001) </a:t>
            </a:r>
            <a:r>
              <a:rPr lang="en-US" sz="1800" dirty="0"/>
              <a:t>for </a:t>
            </a:r>
            <a:r>
              <a:rPr lang="en-US" sz="1800" dirty="0" smtClean="0"/>
              <a:t>OS</a:t>
            </a:r>
            <a:endParaRPr lang="en-GB" sz="4400" dirty="0" smtClean="0"/>
          </a:p>
          <a:p>
            <a:r>
              <a:rPr lang="en-GB" sz="1800" b="1" dirty="0" smtClean="0"/>
              <a:t>Conclusion</a:t>
            </a:r>
            <a:endParaRPr lang="en-GB" sz="1800" b="1" dirty="0"/>
          </a:p>
          <a:p>
            <a:pPr lvl="1"/>
            <a:r>
              <a:rPr lang="en-US" sz="1800" b="1" dirty="0" smtClean="0"/>
              <a:t>Measurement of </a:t>
            </a:r>
            <a:r>
              <a:rPr lang="en-US" sz="1800" b="1" dirty="0" err="1" smtClean="0"/>
              <a:t>cfDNA</a:t>
            </a:r>
            <a:r>
              <a:rPr lang="en-US" sz="1800" b="1" dirty="0" smtClean="0"/>
              <a:t> contains </a:t>
            </a:r>
            <a:r>
              <a:rPr lang="en-US" sz="1800" b="1" dirty="0"/>
              <a:t>important clinical information and </a:t>
            </a:r>
            <a:r>
              <a:rPr lang="en-US" sz="1800" b="1" dirty="0" smtClean="0"/>
              <a:t>may become </a:t>
            </a:r>
            <a:r>
              <a:rPr lang="en-US" sz="1800" b="1" dirty="0"/>
              <a:t>a useful tool for </a:t>
            </a:r>
            <a:r>
              <a:rPr lang="en-US" sz="1800" b="1" dirty="0" smtClean="0"/>
              <a:t>predicting outcomes </a:t>
            </a:r>
            <a:r>
              <a:rPr lang="en-US" sz="1800" b="1" dirty="0"/>
              <a:t>from chemotherapy in </a:t>
            </a:r>
            <a:r>
              <a:rPr lang="en-US" sz="1800" b="1" dirty="0" err="1"/>
              <a:t>mCRC</a:t>
            </a:r>
            <a:endParaRPr lang="en-GB" sz="1800" b="1" dirty="0"/>
          </a:p>
          <a:p>
            <a:pPr lvl="1"/>
            <a:endParaRPr lang="en-GB" dirty="0" smtClean="0"/>
          </a:p>
          <a:p>
            <a:pPr lvl="1"/>
            <a:endParaRPr lang="en-GB" dirty="0"/>
          </a:p>
        </p:txBody>
      </p:sp>
      <p:sp>
        <p:nvSpPr>
          <p:cNvPr id="5124" name="Text Box 4"/>
          <p:cNvSpPr txBox="1">
            <a:spLocks noChangeArrowheads="1"/>
          </p:cNvSpPr>
          <p:nvPr/>
        </p:nvSpPr>
        <p:spPr bwMode="auto">
          <a:xfrm>
            <a:off x="4981553" y="6474897"/>
            <a:ext cx="3941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Spindler</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smtClean="0">
                <a:solidFill>
                  <a:srgbClr val="363636"/>
                </a:solidFill>
              </a:rPr>
              <a:t>(</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3559) </a:t>
            </a:r>
            <a:endParaRPr lang="en-GB" sz="1200" dirty="0">
              <a:solidFill>
                <a:srgbClr val="363636"/>
              </a:solidFill>
            </a:endParaRPr>
          </a:p>
        </p:txBody>
      </p:sp>
    </p:spTree>
    <p:custDataLst>
      <p:tags r:id="rId1"/>
    </p:custDataLst>
    <p:extLst>
      <p:ext uri="{BB962C8B-B14F-4D97-AF65-F5344CB8AC3E}">
        <p14:creationId xmlns:p14="http://schemas.microsoft.com/office/powerpoint/2010/main" val="7432845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3606: Impact of PI3K aberrations on efficacy of </a:t>
            </a:r>
            <a:r>
              <a:rPr lang="en-GB" sz="1800" dirty="0" err="1" smtClean="0"/>
              <a:t>perifosine</a:t>
            </a:r>
            <a:r>
              <a:rPr lang="en-GB" sz="1800" dirty="0" smtClean="0"/>
              <a:t> (P), x-PECT: A phase III randomized study of P plus capecitabine (PC) versus placebo plus capecitabine (C) in refractory metastatic colorectal cancer (</a:t>
            </a:r>
            <a:r>
              <a:rPr lang="en-GB" sz="1800" dirty="0" err="1" smtClean="0"/>
              <a:t>mCRC</a:t>
            </a:r>
            <a:r>
              <a:rPr lang="en-GB" sz="1800" dirty="0" smtClean="0"/>
              <a:t>) patients </a:t>
            </a:r>
            <a:br>
              <a:rPr lang="en-GB" sz="1800" dirty="0" smtClean="0"/>
            </a:br>
            <a:r>
              <a:rPr lang="en-GB" sz="1800" dirty="0" smtClean="0"/>
              <a:t>– </a:t>
            </a:r>
            <a:r>
              <a:rPr lang="en-GB" sz="1800" dirty="0" err="1" smtClean="0"/>
              <a:t>Eng</a:t>
            </a:r>
            <a:r>
              <a:rPr lang="en-GB" sz="1800" dirty="0" smtClean="0"/>
              <a:t> C et al</a:t>
            </a:r>
            <a:endParaRPr lang="en-GB" sz="1800" dirty="0"/>
          </a:p>
        </p:txBody>
      </p:sp>
      <p:sp>
        <p:nvSpPr>
          <p:cNvPr id="5123" name="Rectangle 3"/>
          <p:cNvSpPr>
            <a:spLocks noGrp="1" noChangeArrowheads="1"/>
          </p:cNvSpPr>
          <p:nvPr>
            <p:ph type="body" idx="1"/>
          </p:nvPr>
        </p:nvSpPr>
        <p:spPr/>
        <p:txBody>
          <a:bodyPr/>
          <a:lstStyle/>
          <a:p>
            <a:r>
              <a:rPr lang="en-GB" sz="1800" b="1" dirty="0"/>
              <a:t>Study </a:t>
            </a:r>
            <a:r>
              <a:rPr lang="en-GB" sz="1800" b="1" dirty="0" smtClean="0"/>
              <a:t>objective</a:t>
            </a:r>
          </a:p>
          <a:p>
            <a:pPr lvl="1"/>
            <a:r>
              <a:rPr lang="en-GB" sz="1800" dirty="0" smtClean="0"/>
              <a:t>To investigate whether patients with </a:t>
            </a:r>
            <a:r>
              <a:rPr lang="en-GB" sz="1800" i="1" dirty="0" smtClean="0"/>
              <a:t>PI3K</a:t>
            </a:r>
            <a:r>
              <a:rPr lang="en-GB" sz="1800" dirty="0" smtClean="0"/>
              <a:t> aberrations (</a:t>
            </a:r>
            <a:r>
              <a:rPr lang="en-GB" sz="1800" i="1" dirty="0" smtClean="0"/>
              <a:t>PIK3CA</a:t>
            </a:r>
            <a:r>
              <a:rPr lang="en-GB" sz="1800" dirty="0" smtClean="0"/>
              <a:t> and PTEN loss) would show better outcomes with </a:t>
            </a:r>
            <a:r>
              <a:rPr lang="en-GB" sz="1800" dirty="0" err="1" smtClean="0"/>
              <a:t>perifosine</a:t>
            </a:r>
            <a:r>
              <a:rPr lang="en-GB" sz="1800" dirty="0" smtClean="0"/>
              <a:t>, a synthetic </a:t>
            </a:r>
            <a:r>
              <a:rPr lang="en-GB" sz="1800" dirty="0" err="1" smtClean="0"/>
              <a:t>alkylphospholipid</a:t>
            </a:r>
            <a:r>
              <a:rPr lang="en-GB" sz="1800" dirty="0" smtClean="0"/>
              <a:t> that affects signalling pathways including PI3K/</a:t>
            </a:r>
            <a:r>
              <a:rPr lang="en-GB" sz="1800" dirty="0" err="1" smtClean="0"/>
              <a:t>Akt</a:t>
            </a:r>
            <a:r>
              <a:rPr lang="en-GB" sz="1800" dirty="0" smtClean="0"/>
              <a:t>, PTEN and NF-</a:t>
            </a:r>
            <a:r>
              <a:rPr lang="el-GR" sz="1800" dirty="0" smtClean="0"/>
              <a:t>κ</a:t>
            </a:r>
            <a:r>
              <a:rPr lang="en-GB" sz="1800" dirty="0" smtClean="0"/>
              <a:t>B</a:t>
            </a:r>
            <a:endParaRPr lang="en-GB" sz="1800" dirty="0"/>
          </a:p>
        </p:txBody>
      </p:sp>
      <p:sp>
        <p:nvSpPr>
          <p:cNvPr id="5124" name="Text Box 4"/>
          <p:cNvSpPr txBox="1">
            <a:spLocks noChangeArrowheads="1"/>
          </p:cNvSpPr>
          <p:nvPr/>
        </p:nvSpPr>
        <p:spPr bwMode="auto">
          <a:xfrm>
            <a:off x="5270094" y="6474897"/>
            <a:ext cx="36532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Eng</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3606) </a:t>
            </a:r>
            <a:endParaRPr lang="en-GB" sz="1200" dirty="0">
              <a:solidFill>
                <a:srgbClr val="363636"/>
              </a:solidFill>
            </a:endParaRPr>
          </a:p>
        </p:txBody>
      </p:sp>
      <p:grpSp>
        <p:nvGrpSpPr>
          <p:cNvPr id="5" name="Group 4"/>
          <p:cNvGrpSpPr/>
          <p:nvPr/>
        </p:nvGrpSpPr>
        <p:grpSpPr>
          <a:xfrm>
            <a:off x="424534" y="2880434"/>
            <a:ext cx="8196944" cy="2939965"/>
            <a:chOff x="718456" y="1464336"/>
            <a:chExt cx="8196944" cy="2939965"/>
          </a:xfrm>
        </p:grpSpPr>
        <p:sp>
          <p:nvSpPr>
            <p:cNvPr id="6" name="Oval 14"/>
            <p:cNvSpPr>
              <a:spLocks noChangeArrowheads="1"/>
            </p:cNvSpPr>
            <p:nvPr/>
          </p:nvSpPr>
          <p:spPr bwMode="auto">
            <a:xfrm>
              <a:off x="3941537" y="2636836"/>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7" name="AutoShape 15"/>
            <p:cNvCxnSpPr>
              <a:cxnSpLocks noChangeShapeType="1"/>
              <a:stCxn id="6" idx="0"/>
            </p:cNvCxnSpPr>
            <p:nvPr/>
          </p:nvCxnSpPr>
          <p:spPr bwMode="auto">
            <a:xfrm rot="5400000" flipH="1" flipV="1">
              <a:off x="4236189" y="2007716"/>
              <a:ext cx="626267" cy="631975"/>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6" idx="4"/>
            </p:cNvCxnSpPr>
            <p:nvPr/>
          </p:nvCxnSpPr>
          <p:spPr bwMode="auto">
            <a:xfrm rot="16200000" flipH="1">
              <a:off x="4239363" y="3215007"/>
              <a:ext cx="619919" cy="631975"/>
            </a:xfrm>
            <a:prstGeom prst="bentConnector2">
              <a:avLst/>
            </a:prstGeom>
            <a:noFill/>
            <a:ln w="38100">
              <a:solidFill>
                <a:schemeClr val="bg1"/>
              </a:solidFill>
              <a:miter lim="800000"/>
              <a:headEnd/>
              <a:tailEnd type="triangle" w="med" len="med"/>
            </a:ln>
          </p:spPr>
        </p:cxnSp>
        <p:sp>
          <p:nvSpPr>
            <p:cNvPr id="9" name="AutoShape 12"/>
            <p:cNvSpPr>
              <a:spLocks noChangeArrowheads="1"/>
            </p:cNvSpPr>
            <p:nvPr/>
          </p:nvSpPr>
          <p:spPr bwMode="auto">
            <a:xfrm>
              <a:off x="8257722" y="3576636"/>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0" name="AutoShape 12"/>
            <p:cNvSpPr>
              <a:spLocks noChangeArrowheads="1"/>
            </p:cNvSpPr>
            <p:nvPr/>
          </p:nvSpPr>
          <p:spPr bwMode="auto">
            <a:xfrm>
              <a:off x="8257722" y="1746250"/>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1" name="AutoShape 19"/>
            <p:cNvCxnSpPr>
              <a:cxnSpLocks noChangeShapeType="1"/>
              <a:endCxn id="6" idx="2"/>
            </p:cNvCxnSpPr>
            <p:nvPr/>
          </p:nvCxnSpPr>
          <p:spPr bwMode="auto">
            <a:xfrm>
              <a:off x="3684814" y="2928936"/>
              <a:ext cx="256723" cy="0"/>
            </a:xfrm>
            <a:prstGeom prst="straightConnector1">
              <a:avLst/>
            </a:prstGeom>
            <a:noFill/>
            <a:ln w="38100">
              <a:solidFill>
                <a:schemeClr val="bg1"/>
              </a:solidFill>
              <a:round/>
              <a:headEnd/>
              <a:tailEnd type="triangle" w="med" len="med"/>
            </a:ln>
          </p:spPr>
        </p:cxnSp>
        <p:cxnSp>
          <p:nvCxnSpPr>
            <p:cNvPr id="12" name="AutoShape 20"/>
            <p:cNvCxnSpPr>
              <a:cxnSpLocks noChangeShapeType="1"/>
              <a:stCxn id="15" idx="3"/>
              <a:endCxn id="9" idx="1"/>
            </p:cNvCxnSpPr>
            <p:nvPr/>
          </p:nvCxnSpPr>
          <p:spPr bwMode="auto">
            <a:xfrm>
              <a:off x="7641108" y="3840955"/>
              <a:ext cx="616614" cy="0"/>
            </a:xfrm>
            <a:prstGeom prst="straightConnector1">
              <a:avLst/>
            </a:prstGeom>
            <a:noFill/>
            <a:ln w="38100">
              <a:solidFill>
                <a:schemeClr val="bg1"/>
              </a:solidFill>
              <a:prstDash val="solid"/>
              <a:round/>
              <a:headEnd/>
              <a:tailEnd type="triangle" w="med" len="med"/>
            </a:ln>
          </p:spPr>
        </p:cxnSp>
        <p:cxnSp>
          <p:nvCxnSpPr>
            <p:cNvPr id="13" name="AutoShape 21"/>
            <p:cNvCxnSpPr>
              <a:cxnSpLocks noChangeShapeType="1"/>
              <a:stCxn id="16" idx="3"/>
              <a:endCxn id="10" idx="1"/>
            </p:cNvCxnSpPr>
            <p:nvPr/>
          </p:nvCxnSpPr>
          <p:spPr bwMode="auto">
            <a:xfrm>
              <a:off x="7642746" y="2010569"/>
              <a:ext cx="614976" cy="0"/>
            </a:xfrm>
            <a:prstGeom prst="straightConnector1">
              <a:avLst/>
            </a:prstGeom>
            <a:noFill/>
            <a:ln w="38100">
              <a:solidFill>
                <a:schemeClr val="bg1"/>
              </a:solidFill>
              <a:round/>
              <a:headEnd/>
              <a:tailEnd type="triangle" w="med" len="med"/>
            </a:ln>
          </p:spPr>
        </p:cxnSp>
        <p:sp>
          <p:nvSpPr>
            <p:cNvPr id="14" name="AutoShape 9"/>
            <p:cNvSpPr>
              <a:spLocks noChangeArrowheads="1"/>
            </p:cNvSpPr>
            <p:nvPr/>
          </p:nvSpPr>
          <p:spPr bwMode="auto">
            <a:xfrm>
              <a:off x="718456" y="1464336"/>
              <a:ext cx="2966357" cy="2939965"/>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dirty="0" smtClean="0">
                  <a:solidFill>
                    <a:srgbClr val="FFFFFF"/>
                  </a:solidFill>
                  <a:ea typeface="SimSun" pitchFamily="2" charset="-122"/>
                </a:rPr>
                <a:t>Patients with </a:t>
              </a:r>
              <a:r>
                <a:rPr lang="en-US" altLang="zh-CN" dirty="0" err="1" smtClean="0">
                  <a:solidFill>
                    <a:srgbClr val="FFFFFF"/>
                  </a:solidFill>
                  <a:ea typeface="SimSun" pitchFamily="2" charset="-122"/>
                </a:rPr>
                <a:t>mCRC</a:t>
              </a:r>
              <a:r>
                <a:rPr lang="en-US" altLang="zh-CN" dirty="0" smtClean="0">
                  <a:solidFill>
                    <a:srgbClr val="FFFFFF"/>
                  </a:solidFill>
                  <a:ea typeface="SimSun" pitchFamily="2" charset="-122"/>
                </a:rPr>
                <a:t> </a:t>
              </a:r>
              <a:endParaRPr lang="en-US" altLang="zh-CN" dirty="0">
                <a:solidFill>
                  <a:srgbClr val="FFFFFF"/>
                </a:solidFill>
                <a:ea typeface="SimSun" pitchFamily="2" charset="-122"/>
              </a:endParaRP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Failed all available therapy</a:t>
              </a:r>
            </a:p>
            <a:p>
              <a:pPr marL="180975" indent="-180975" defTabSz="892175" eaLnBrk="0" hangingPunct="0">
                <a:spcAft>
                  <a:spcPct val="30000"/>
                </a:spcAft>
                <a:buFont typeface="Arial" pitchFamily="34" charset="0"/>
                <a:buChar char="•"/>
              </a:pPr>
              <a:r>
                <a:rPr lang="en-GB" altLang="zh-CN" dirty="0" smtClean="0">
                  <a:solidFill>
                    <a:srgbClr val="FFFFFF"/>
                  </a:solidFill>
                  <a:ea typeface="SimSun" pitchFamily="2" charset="-122"/>
                </a:rPr>
                <a:t>Progressive disease</a:t>
              </a:r>
              <a:endParaRPr lang="en-GB" altLang="zh-CN" dirty="0">
                <a:solidFill>
                  <a:srgbClr val="FFFFFF"/>
                </a:solidFill>
                <a:ea typeface="SimSun" pitchFamily="2" charset="-122"/>
              </a:endParaRPr>
            </a:p>
            <a:p>
              <a:pPr marL="180975" indent="-180975" defTabSz="892175" eaLnBrk="0" hangingPunct="0">
                <a:spcAft>
                  <a:spcPct val="30000"/>
                </a:spcAft>
                <a:buFont typeface="Arial" pitchFamily="34" charset="0"/>
                <a:buChar char="•"/>
              </a:pPr>
              <a:r>
                <a:rPr lang="en-US" altLang="zh-CN" i="1" dirty="0" smtClean="0">
                  <a:solidFill>
                    <a:srgbClr val="FFFFFF"/>
                  </a:solidFill>
                  <a:ea typeface="SimSun" pitchFamily="2" charset="-122"/>
                </a:rPr>
                <a:t>KRAS </a:t>
              </a:r>
              <a:r>
                <a:rPr lang="en-US" altLang="zh-CN" dirty="0" smtClean="0">
                  <a:solidFill>
                    <a:srgbClr val="FFFFFF"/>
                  </a:solidFill>
                  <a:ea typeface="SimSun" pitchFamily="2" charset="-122"/>
                </a:rPr>
                <a:t>wild-type</a:t>
              </a:r>
            </a:p>
            <a:p>
              <a:pPr marL="180975" indent="-180975" defTabSz="892175" eaLnBrk="0" hangingPunct="0">
                <a:spcAft>
                  <a:spcPct val="30000"/>
                </a:spcAft>
                <a:buFont typeface="Arial" pitchFamily="34" charset="0"/>
                <a:buChar char="•"/>
              </a:pPr>
              <a:r>
                <a:rPr lang="en-US" altLang="zh-CN" dirty="0" smtClean="0">
                  <a:solidFill>
                    <a:srgbClr val="FFFFFF"/>
                  </a:solidFill>
                  <a:ea typeface="SimSun" pitchFamily="2" charset="-122"/>
                </a:rPr>
                <a:t>EGOG PS 0–1</a:t>
              </a:r>
            </a:p>
            <a:p>
              <a:pPr marL="180975" indent="-180975" defTabSz="892175" eaLnBrk="0" hangingPunct="0">
                <a:spcAft>
                  <a:spcPct val="30000"/>
                </a:spcAft>
                <a:buFont typeface="Arial" pitchFamily="34" charset="0"/>
                <a:buChar char="•"/>
              </a:pPr>
              <a:r>
                <a:rPr lang="en-US" altLang="zh-CN" dirty="0" smtClean="0">
                  <a:solidFill>
                    <a:srgbClr val="FFFFFF"/>
                  </a:solidFill>
                  <a:ea typeface="SimSun" pitchFamily="2" charset="-122"/>
                </a:rPr>
                <a:t>Age ≥18 years </a:t>
              </a:r>
            </a:p>
            <a:p>
              <a:pPr defTabSz="892175" eaLnBrk="0" hangingPunct="0">
                <a:spcAft>
                  <a:spcPct val="30000"/>
                </a:spcAft>
              </a:pPr>
              <a:r>
                <a:rPr lang="en-GB" altLang="zh-CN" dirty="0" smtClean="0">
                  <a:solidFill>
                    <a:srgbClr val="FFFFFF"/>
                  </a:solidFill>
                  <a:ea typeface="SimSun" pitchFamily="2" charset="-122"/>
                </a:rPr>
                <a:t>(n=468)</a:t>
              </a:r>
              <a:endParaRPr lang="en-GB" altLang="zh-CN" dirty="0">
                <a:solidFill>
                  <a:srgbClr val="FFFFFF"/>
                </a:solidFill>
                <a:ea typeface="SimSun" pitchFamily="2" charset="-122"/>
              </a:endParaRPr>
            </a:p>
          </p:txBody>
        </p:sp>
        <p:sp>
          <p:nvSpPr>
            <p:cNvPr id="15" name="AutoShape 12"/>
            <p:cNvSpPr>
              <a:spLocks noChangeArrowheads="1"/>
            </p:cNvSpPr>
            <p:nvPr/>
          </p:nvSpPr>
          <p:spPr bwMode="auto">
            <a:xfrm>
              <a:off x="4865310" y="3430587"/>
              <a:ext cx="2775798"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err="1" smtClean="0">
                  <a:solidFill>
                    <a:srgbClr val="363636"/>
                  </a:solidFill>
                  <a:ea typeface="SimSun" pitchFamily="2" charset="-122"/>
                </a:rPr>
                <a:t>Placebo+capecitabine</a:t>
              </a:r>
              <a:r>
                <a:rPr lang="en-GB" altLang="zh-CN" dirty="0" smtClean="0">
                  <a:solidFill>
                    <a:srgbClr val="363636"/>
                  </a:solidFill>
                  <a:ea typeface="SimSun" pitchFamily="2" charset="-122"/>
                </a:rPr>
                <a:t> (n=136)</a:t>
              </a:r>
              <a:endParaRPr lang="en-GB" altLang="zh-CN" dirty="0">
                <a:solidFill>
                  <a:srgbClr val="363636"/>
                </a:solidFill>
                <a:ea typeface="SimSun" pitchFamily="2" charset="-122"/>
              </a:endParaRPr>
            </a:p>
          </p:txBody>
        </p:sp>
        <p:sp>
          <p:nvSpPr>
            <p:cNvPr id="16" name="AutoShape 8"/>
            <p:cNvSpPr>
              <a:spLocks noChangeArrowheads="1"/>
            </p:cNvSpPr>
            <p:nvPr/>
          </p:nvSpPr>
          <p:spPr bwMode="auto">
            <a:xfrm>
              <a:off x="4865310" y="1600200"/>
              <a:ext cx="2777436"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err="1" smtClean="0">
                  <a:solidFill>
                    <a:srgbClr val="FFFFFF"/>
                  </a:solidFill>
                  <a:ea typeface="SimSun" pitchFamily="2" charset="-122"/>
                </a:rPr>
                <a:t>Perifosine+capecitabine</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(n=136)</a:t>
              </a:r>
            </a:p>
          </p:txBody>
        </p:sp>
      </p:grpSp>
      <p:sp>
        <p:nvSpPr>
          <p:cNvPr id="17" name="Rectangle 9"/>
          <p:cNvSpPr txBox="1">
            <a:spLocks noChangeArrowheads="1"/>
          </p:cNvSpPr>
          <p:nvPr/>
        </p:nvSpPr>
        <p:spPr bwMode="auto">
          <a:xfrm>
            <a:off x="264349" y="5852175"/>
            <a:ext cx="531705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OS</a:t>
            </a:r>
          </a:p>
        </p:txBody>
      </p:sp>
    </p:spTree>
    <p:custDataLst>
      <p:tags r:id="rId1"/>
    </p:custDataLst>
    <p:extLst>
      <p:ext uri="{BB962C8B-B14F-4D97-AF65-F5344CB8AC3E}">
        <p14:creationId xmlns:p14="http://schemas.microsoft.com/office/powerpoint/2010/main" val="14753868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3606: Impact of PI3K aberrations on efficacy of </a:t>
            </a:r>
            <a:r>
              <a:rPr lang="en-GB" sz="1800" dirty="0" err="1" smtClean="0"/>
              <a:t>perifosine</a:t>
            </a:r>
            <a:r>
              <a:rPr lang="en-GB" sz="1800" dirty="0" smtClean="0"/>
              <a:t> (P), x-PECT: A phase III randomized study of P plus capecitabine (PC) versus placebo plus capecitabine (C) in refractory metastatic colorectal cancer (</a:t>
            </a:r>
            <a:r>
              <a:rPr lang="en-GB" sz="1800" dirty="0" err="1" smtClean="0"/>
              <a:t>mCRC</a:t>
            </a:r>
            <a:r>
              <a:rPr lang="en-GB" sz="1800" dirty="0" smtClean="0"/>
              <a:t>) patients </a:t>
            </a:r>
            <a:br>
              <a:rPr lang="en-GB" sz="1800" dirty="0" smtClean="0"/>
            </a:br>
            <a:r>
              <a:rPr lang="en-GB" sz="1800" dirty="0" smtClean="0"/>
              <a:t>– </a:t>
            </a:r>
            <a:r>
              <a:rPr lang="en-GB" sz="1800" dirty="0" err="1" smtClean="0"/>
              <a:t>Eng</a:t>
            </a:r>
            <a:r>
              <a:rPr lang="en-GB" sz="1800" dirty="0" smtClean="0"/>
              <a:t> C et al</a:t>
            </a:r>
            <a:endParaRPr lang="en-GB" sz="1800" dirty="0"/>
          </a:p>
        </p:txBody>
      </p:sp>
      <p:sp>
        <p:nvSpPr>
          <p:cNvPr id="5123" name="Rectangle 3"/>
          <p:cNvSpPr>
            <a:spLocks noGrp="1" noChangeArrowheads="1"/>
          </p:cNvSpPr>
          <p:nvPr>
            <p:ph type="body" idx="1"/>
          </p:nvPr>
        </p:nvSpPr>
        <p:spPr/>
        <p:txBody>
          <a:bodyPr/>
          <a:lstStyle/>
          <a:p>
            <a:r>
              <a:rPr lang="en-GB" sz="1800" b="1" dirty="0" smtClean="0"/>
              <a:t>Key results</a:t>
            </a:r>
          </a:p>
          <a:p>
            <a:pPr lvl="1"/>
            <a:r>
              <a:rPr lang="en-US" sz="1800" dirty="0" smtClean="0"/>
              <a:t>45</a:t>
            </a:r>
            <a:r>
              <a:rPr lang="en-US" sz="1800" dirty="0"/>
              <a:t>% of all </a:t>
            </a:r>
            <a:r>
              <a:rPr lang="en-US" sz="1800" dirty="0" smtClean="0"/>
              <a:t>patients </a:t>
            </a:r>
            <a:r>
              <a:rPr lang="en-US" sz="1800" dirty="0"/>
              <a:t>had a </a:t>
            </a:r>
            <a:r>
              <a:rPr lang="en-US" sz="1800" i="1" dirty="0"/>
              <a:t>KRAS</a:t>
            </a:r>
            <a:r>
              <a:rPr lang="en-US" sz="1800" dirty="0"/>
              <a:t> </a:t>
            </a:r>
            <a:r>
              <a:rPr lang="en-US" sz="1800" dirty="0" smtClean="0"/>
              <a:t>mutation; </a:t>
            </a:r>
            <a:r>
              <a:rPr lang="en-US" sz="1800" i="1" dirty="0"/>
              <a:t>NRAS</a:t>
            </a:r>
            <a:r>
              <a:rPr lang="en-US" sz="1800" dirty="0"/>
              <a:t> (1%); </a:t>
            </a:r>
            <a:r>
              <a:rPr lang="en-US" sz="1800" i="1" dirty="0"/>
              <a:t>BRAF</a:t>
            </a:r>
            <a:r>
              <a:rPr lang="en-US" sz="1800" dirty="0"/>
              <a:t> (3%); </a:t>
            </a:r>
            <a:r>
              <a:rPr lang="en-US" sz="1800" i="1" dirty="0"/>
              <a:t>PIK3CA</a:t>
            </a:r>
            <a:r>
              <a:rPr lang="en-US" sz="1800" dirty="0"/>
              <a:t> (9%); </a:t>
            </a:r>
            <a:r>
              <a:rPr lang="en-US" sz="1800" i="1" dirty="0" err="1"/>
              <a:t>Akt</a:t>
            </a:r>
            <a:r>
              <a:rPr lang="en-US" sz="1800" dirty="0"/>
              <a:t> (&lt;1</a:t>
            </a:r>
            <a:r>
              <a:rPr lang="en-US" sz="1800" dirty="0" smtClean="0"/>
              <a:t>%) and </a:t>
            </a:r>
            <a:r>
              <a:rPr lang="en-US" sz="1800" dirty="0"/>
              <a:t>loss of PTEN (16</a:t>
            </a:r>
            <a:r>
              <a:rPr lang="en-US" sz="1800" dirty="0" smtClean="0"/>
              <a:t>%) by </a:t>
            </a:r>
            <a:r>
              <a:rPr lang="en-US" sz="1800" dirty="0"/>
              <a:t>IHC </a:t>
            </a:r>
            <a:endParaRPr lang="en-US" sz="1800" dirty="0" smtClean="0"/>
          </a:p>
          <a:p>
            <a:pPr lvl="1"/>
            <a:r>
              <a:rPr lang="en-US" sz="1800" i="1" dirty="0" smtClean="0"/>
              <a:t>PIK3CA</a:t>
            </a:r>
            <a:r>
              <a:rPr lang="en-US" sz="1800" dirty="0" smtClean="0"/>
              <a:t> mutation </a:t>
            </a:r>
            <a:r>
              <a:rPr lang="en-US" sz="1800" dirty="0"/>
              <a:t>or loss of PTEN occurred in 25% of </a:t>
            </a:r>
            <a:r>
              <a:rPr lang="en-US" sz="1800" dirty="0" smtClean="0"/>
              <a:t>patients</a:t>
            </a:r>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r>
              <a:rPr lang="en-GB" sz="1800" b="1" dirty="0" smtClean="0"/>
              <a:t>Conclusions</a:t>
            </a:r>
            <a:endParaRPr lang="en-GB" sz="1800" b="1" dirty="0"/>
          </a:p>
          <a:p>
            <a:pPr lvl="1"/>
            <a:r>
              <a:rPr lang="en-US" sz="1800" b="1" dirty="0" smtClean="0"/>
              <a:t>There was no improvement in OS </a:t>
            </a:r>
            <a:r>
              <a:rPr lang="en-US" sz="1800" b="1" dirty="0"/>
              <a:t>with </a:t>
            </a:r>
            <a:r>
              <a:rPr lang="en-US" sz="1800" b="1" dirty="0" err="1" smtClean="0"/>
              <a:t>perifosine+capecitabine</a:t>
            </a:r>
            <a:r>
              <a:rPr lang="en-US" sz="1800" b="1" dirty="0" smtClean="0"/>
              <a:t> </a:t>
            </a:r>
            <a:r>
              <a:rPr lang="en-US" sz="1800" b="1" dirty="0" err="1" smtClean="0"/>
              <a:t>vs</a:t>
            </a:r>
            <a:r>
              <a:rPr lang="en-US" sz="1800" b="1" dirty="0" smtClean="0"/>
              <a:t> capecitabine alone</a:t>
            </a:r>
          </a:p>
          <a:p>
            <a:pPr lvl="1"/>
            <a:r>
              <a:rPr lang="en-US" sz="1800" b="1" dirty="0" smtClean="0"/>
              <a:t>The presence of a </a:t>
            </a:r>
            <a:r>
              <a:rPr lang="en-US" sz="1800" b="1" i="1" dirty="0" smtClean="0"/>
              <a:t>PI3K</a:t>
            </a:r>
            <a:r>
              <a:rPr lang="en-US" sz="1800" b="1" dirty="0" smtClean="0"/>
              <a:t> aberration (</a:t>
            </a:r>
            <a:r>
              <a:rPr lang="en-US" sz="1800" b="1" i="1" dirty="0" smtClean="0"/>
              <a:t>PIK3CA</a:t>
            </a:r>
            <a:r>
              <a:rPr lang="en-US" sz="1800" b="1" dirty="0" smtClean="0"/>
              <a:t> and PTEN loss) did not appear to be associated with an improved efficacy </a:t>
            </a:r>
            <a:r>
              <a:rPr lang="en-US" sz="1800" b="1" dirty="0"/>
              <a:t>of </a:t>
            </a:r>
            <a:r>
              <a:rPr lang="en-US" sz="1800" b="1" dirty="0" err="1" smtClean="0"/>
              <a:t>perifosine</a:t>
            </a:r>
            <a:endParaRPr lang="en-US" sz="1800" b="1" dirty="0"/>
          </a:p>
        </p:txBody>
      </p:sp>
      <p:sp>
        <p:nvSpPr>
          <p:cNvPr id="5124" name="Text Box 4"/>
          <p:cNvSpPr txBox="1">
            <a:spLocks noChangeArrowheads="1"/>
          </p:cNvSpPr>
          <p:nvPr/>
        </p:nvSpPr>
        <p:spPr bwMode="auto">
          <a:xfrm>
            <a:off x="5270094" y="6474897"/>
            <a:ext cx="36532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Eng</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a:t>
            </a:r>
            <a:r>
              <a:rPr lang="en-GB" sz="1200" dirty="0" smtClean="0">
                <a:solidFill>
                  <a:srgbClr val="363636"/>
                </a:solidFill>
              </a:rPr>
              <a:t>3606) </a:t>
            </a:r>
            <a:endParaRPr lang="en-GB" sz="1200" dirty="0">
              <a:solidFill>
                <a:srgbClr val="363636"/>
              </a:solidFill>
            </a:endParaRPr>
          </a:p>
        </p:txBody>
      </p:sp>
      <p:grpSp>
        <p:nvGrpSpPr>
          <p:cNvPr id="9" name="Group 8"/>
          <p:cNvGrpSpPr/>
          <p:nvPr/>
        </p:nvGrpSpPr>
        <p:grpSpPr>
          <a:xfrm>
            <a:off x="407423" y="2844327"/>
            <a:ext cx="3933696" cy="1894527"/>
            <a:chOff x="407423" y="2917071"/>
            <a:chExt cx="3933696" cy="1894527"/>
          </a:xfrm>
        </p:grpSpPr>
        <p:grpSp>
          <p:nvGrpSpPr>
            <p:cNvPr id="11" name="Group 10"/>
            <p:cNvGrpSpPr/>
            <p:nvPr/>
          </p:nvGrpSpPr>
          <p:grpSpPr>
            <a:xfrm>
              <a:off x="898297" y="3187679"/>
              <a:ext cx="3415797" cy="1210989"/>
              <a:chOff x="680583" y="2910161"/>
              <a:chExt cx="3415797" cy="1210989"/>
            </a:xfrm>
          </p:grpSpPr>
          <p:sp>
            <p:nvSpPr>
              <p:cNvPr id="31" name="Freeform 2"/>
              <p:cNvSpPr>
                <a:spLocks/>
              </p:cNvSpPr>
              <p:nvPr/>
            </p:nvSpPr>
            <p:spPr bwMode="auto">
              <a:xfrm>
                <a:off x="753277" y="4045445"/>
                <a:ext cx="3343103" cy="4331"/>
              </a:xfrm>
              <a:custGeom>
                <a:avLst/>
                <a:gdLst>
                  <a:gd name="T0" fmla="*/ 0 w 299"/>
                  <a:gd name="T1" fmla="*/ 0 h 93"/>
                  <a:gd name="T2" fmla="*/ 1 w 299"/>
                  <a:gd name="T3" fmla="*/ 93 h 93"/>
                  <a:gd name="T4" fmla="*/ 299 w 299"/>
                  <a:gd name="T5" fmla="*/ 92 h 93"/>
                  <a:gd name="connsiteX0" fmla="*/ 0 w 10010"/>
                  <a:gd name="connsiteY0" fmla="*/ 0 h 10038"/>
                  <a:gd name="connsiteX1" fmla="*/ 33 w 10010"/>
                  <a:gd name="connsiteY1" fmla="*/ 10000 h 10038"/>
                  <a:gd name="connsiteX2" fmla="*/ 10010 w 10010"/>
                  <a:gd name="connsiteY2" fmla="*/ 10038 h 10038"/>
                  <a:gd name="connsiteX0" fmla="*/ 19 w 9979"/>
                  <a:gd name="connsiteY0" fmla="*/ 0 h 10038"/>
                  <a:gd name="connsiteX1" fmla="*/ 2 w 9979"/>
                  <a:gd name="connsiteY1" fmla="*/ 10000 h 10038"/>
                  <a:gd name="connsiteX2" fmla="*/ 9979 w 9979"/>
                  <a:gd name="connsiteY2" fmla="*/ 10038 h 10038"/>
                  <a:gd name="connsiteX0" fmla="*/ 0 w 10011"/>
                  <a:gd name="connsiteY0" fmla="*/ 0 h 10000"/>
                  <a:gd name="connsiteX1" fmla="*/ 13 w 10011"/>
                  <a:gd name="connsiteY1" fmla="*/ 9962 h 10000"/>
                  <a:gd name="connsiteX2" fmla="*/ 10011 w 10011"/>
                  <a:gd name="connsiteY2" fmla="*/ 10000 h 10000"/>
                  <a:gd name="connsiteX0" fmla="*/ 0 w 9998"/>
                  <a:gd name="connsiteY0" fmla="*/ 0 h 38"/>
                  <a:gd name="connsiteX1" fmla="*/ 9998 w 9998"/>
                  <a:gd name="connsiteY1" fmla="*/ 38 h 38"/>
                </a:gdLst>
                <a:ahLst/>
                <a:cxnLst>
                  <a:cxn ang="0">
                    <a:pos x="connsiteX0" y="connsiteY0"/>
                  </a:cxn>
                  <a:cxn ang="0">
                    <a:pos x="connsiteX1" y="connsiteY1"/>
                  </a:cxn>
                </a:cxnLst>
                <a:rect l="l" t="t" r="r" b="b"/>
                <a:pathLst>
                  <a:path w="9998" h="38">
                    <a:moveTo>
                      <a:pt x="0" y="0"/>
                    </a:moveTo>
                    <a:lnTo>
                      <a:pt x="9998" y="3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3"/>
              <p:cNvSpPr>
                <a:spLocks noChangeShapeType="1"/>
              </p:cNvSpPr>
              <p:nvPr/>
            </p:nvSpPr>
            <p:spPr bwMode="auto">
              <a:xfrm>
                <a:off x="680583" y="2910162"/>
                <a:ext cx="672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4"/>
              <p:cNvSpPr>
                <a:spLocks noChangeShapeType="1"/>
              </p:cNvSpPr>
              <p:nvPr/>
            </p:nvSpPr>
            <p:spPr bwMode="auto">
              <a:xfrm>
                <a:off x="680583" y="3124608"/>
                <a:ext cx="672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5"/>
              <p:cNvSpPr>
                <a:spLocks noChangeShapeType="1"/>
              </p:cNvSpPr>
              <p:nvPr/>
            </p:nvSpPr>
            <p:spPr bwMode="auto">
              <a:xfrm>
                <a:off x="680583" y="3351668"/>
                <a:ext cx="672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6"/>
              <p:cNvSpPr>
                <a:spLocks noChangeShapeType="1"/>
              </p:cNvSpPr>
              <p:nvPr/>
            </p:nvSpPr>
            <p:spPr bwMode="auto">
              <a:xfrm>
                <a:off x="680583" y="3578728"/>
                <a:ext cx="672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7"/>
              <p:cNvSpPr>
                <a:spLocks noChangeShapeType="1"/>
              </p:cNvSpPr>
              <p:nvPr/>
            </p:nvSpPr>
            <p:spPr bwMode="auto">
              <a:xfrm>
                <a:off x="680583" y="3793174"/>
                <a:ext cx="672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8"/>
              <p:cNvSpPr>
                <a:spLocks noChangeShapeType="1"/>
              </p:cNvSpPr>
              <p:nvPr/>
            </p:nvSpPr>
            <p:spPr bwMode="auto">
              <a:xfrm>
                <a:off x="680583" y="4045463"/>
                <a:ext cx="672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9"/>
              <p:cNvSpPr>
                <a:spLocks noChangeShapeType="1"/>
              </p:cNvSpPr>
              <p:nvPr/>
            </p:nvSpPr>
            <p:spPr bwMode="auto">
              <a:xfrm>
                <a:off x="754473" y="4045463"/>
                <a:ext cx="0" cy="756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10"/>
              <p:cNvSpPr>
                <a:spLocks noChangeShapeType="1"/>
              </p:cNvSpPr>
              <p:nvPr/>
            </p:nvSpPr>
            <p:spPr bwMode="auto">
              <a:xfrm>
                <a:off x="1526690" y="4045463"/>
                <a:ext cx="0" cy="756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Line 11"/>
              <p:cNvSpPr>
                <a:spLocks noChangeShapeType="1"/>
              </p:cNvSpPr>
              <p:nvPr/>
            </p:nvSpPr>
            <p:spPr bwMode="auto">
              <a:xfrm>
                <a:off x="2266333" y="4045463"/>
                <a:ext cx="0" cy="756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Line 12"/>
              <p:cNvSpPr>
                <a:spLocks noChangeShapeType="1"/>
              </p:cNvSpPr>
              <p:nvPr/>
            </p:nvSpPr>
            <p:spPr bwMode="auto">
              <a:xfrm>
                <a:off x="3017183" y="4045463"/>
                <a:ext cx="0" cy="756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Line 13"/>
              <p:cNvSpPr>
                <a:spLocks noChangeShapeType="1"/>
              </p:cNvSpPr>
              <p:nvPr/>
            </p:nvSpPr>
            <p:spPr bwMode="auto">
              <a:xfrm>
                <a:off x="3723206" y="4045463"/>
                <a:ext cx="0" cy="756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cxnSp>
            <p:nvCxnSpPr>
              <p:cNvPr id="43" name="Straight Connector 42"/>
              <p:cNvCxnSpPr/>
              <p:nvPr/>
            </p:nvCxnSpPr>
            <p:spPr>
              <a:xfrm>
                <a:off x="751475" y="2910161"/>
                <a:ext cx="0" cy="113530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rot="16200000">
              <a:off x="-292769" y="3661610"/>
              <a:ext cx="1646605" cy="246221"/>
            </a:xfrm>
            <a:prstGeom prst="rect">
              <a:avLst/>
            </a:prstGeom>
            <a:noFill/>
          </p:spPr>
          <p:txBody>
            <a:bodyPr wrap="none" rtlCol="0">
              <a:spAutoFit/>
            </a:bodyPr>
            <a:lstStyle/>
            <a:p>
              <a:r>
                <a:rPr lang="en-GB" sz="1000" dirty="0" smtClean="0">
                  <a:solidFill>
                    <a:srgbClr val="363636"/>
                  </a:solidFill>
                </a:rPr>
                <a:t>Probability of OS survival </a:t>
              </a:r>
              <a:endParaRPr lang="en-GB" sz="1000" dirty="0">
                <a:solidFill>
                  <a:srgbClr val="363636"/>
                </a:solidFill>
              </a:endParaRPr>
            </a:p>
          </p:txBody>
        </p:sp>
        <p:sp>
          <p:nvSpPr>
            <p:cNvPr id="13" name="TextBox 12"/>
            <p:cNvSpPr txBox="1"/>
            <p:nvPr/>
          </p:nvSpPr>
          <p:spPr>
            <a:xfrm>
              <a:off x="604541" y="3284019"/>
              <a:ext cx="360996" cy="246221"/>
            </a:xfrm>
            <a:prstGeom prst="rect">
              <a:avLst/>
            </a:prstGeom>
            <a:noFill/>
          </p:spPr>
          <p:txBody>
            <a:bodyPr wrap="none" rtlCol="0">
              <a:spAutoFit/>
            </a:bodyPr>
            <a:lstStyle/>
            <a:p>
              <a:pPr algn="r"/>
              <a:r>
                <a:rPr lang="en-GB" sz="1000" dirty="0" smtClean="0">
                  <a:solidFill>
                    <a:srgbClr val="363636"/>
                  </a:solidFill>
                </a:rPr>
                <a:t>0.8</a:t>
              </a:r>
              <a:endParaRPr lang="en-GB" sz="1000" dirty="0">
                <a:solidFill>
                  <a:srgbClr val="363636"/>
                </a:solidFill>
              </a:endParaRPr>
            </a:p>
          </p:txBody>
        </p:sp>
        <p:sp>
          <p:nvSpPr>
            <p:cNvPr id="14" name="TextBox 13"/>
            <p:cNvSpPr txBox="1"/>
            <p:nvPr/>
          </p:nvSpPr>
          <p:spPr>
            <a:xfrm>
              <a:off x="604541" y="3725525"/>
              <a:ext cx="360996" cy="246221"/>
            </a:xfrm>
            <a:prstGeom prst="rect">
              <a:avLst/>
            </a:prstGeom>
            <a:noFill/>
          </p:spPr>
          <p:txBody>
            <a:bodyPr wrap="none" rtlCol="0">
              <a:spAutoFit/>
            </a:bodyPr>
            <a:lstStyle/>
            <a:p>
              <a:pPr algn="r"/>
              <a:r>
                <a:rPr lang="en-GB" sz="1000" dirty="0" smtClean="0">
                  <a:solidFill>
                    <a:srgbClr val="363636"/>
                  </a:solidFill>
                </a:rPr>
                <a:t>0.4</a:t>
              </a:r>
              <a:endParaRPr lang="en-GB" sz="1000" dirty="0">
                <a:solidFill>
                  <a:srgbClr val="363636"/>
                </a:solidFill>
              </a:endParaRPr>
            </a:p>
          </p:txBody>
        </p:sp>
        <p:sp>
          <p:nvSpPr>
            <p:cNvPr id="15" name="TextBox 14"/>
            <p:cNvSpPr txBox="1"/>
            <p:nvPr/>
          </p:nvSpPr>
          <p:spPr>
            <a:xfrm>
              <a:off x="604541" y="4203606"/>
              <a:ext cx="360996" cy="246221"/>
            </a:xfrm>
            <a:prstGeom prst="rect">
              <a:avLst/>
            </a:prstGeom>
            <a:noFill/>
          </p:spPr>
          <p:txBody>
            <a:bodyPr wrap="none" rtlCol="0">
              <a:spAutoFit/>
            </a:bodyPr>
            <a:lstStyle/>
            <a:p>
              <a:pPr algn="r"/>
              <a:r>
                <a:rPr lang="en-GB" sz="1000" dirty="0" smtClean="0">
                  <a:solidFill>
                    <a:srgbClr val="363636"/>
                  </a:solidFill>
                </a:rPr>
                <a:t>0.0</a:t>
              </a:r>
              <a:endParaRPr lang="en-GB" sz="1000" dirty="0">
                <a:solidFill>
                  <a:srgbClr val="363636"/>
                </a:solidFill>
              </a:endParaRPr>
            </a:p>
          </p:txBody>
        </p:sp>
        <p:sp>
          <p:nvSpPr>
            <p:cNvPr id="16" name="TextBox 15"/>
            <p:cNvSpPr txBox="1"/>
            <p:nvPr/>
          </p:nvSpPr>
          <p:spPr>
            <a:xfrm>
              <a:off x="2026713" y="4565377"/>
              <a:ext cx="1186543" cy="246221"/>
            </a:xfrm>
            <a:prstGeom prst="rect">
              <a:avLst/>
            </a:prstGeom>
            <a:noFill/>
          </p:spPr>
          <p:txBody>
            <a:bodyPr wrap="none" rtlCol="0">
              <a:spAutoFit/>
            </a:bodyPr>
            <a:lstStyle/>
            <a:p>
              <a:pPr algn="ctr"/>
              <a:r>
                <a:rPr lang="en-GB" sz="1000" dirty="0" smtClean="0">
                  <a:solidFill>
                    <a:srgbClr val="363636"/>
                  </a:solidFill>
                </a:rPr>
                <a:t>OS time (months)</a:t>
              </a:r>
              <a:endParaRPr lang="en-GB" sz="1000" dirty="0">
                <a:solidFill>
                  <a:srgbClr val="363636"/>
                </a:solidFill>
              </a:endParaRPr>
            </a:p>
          </p:txBody>
        </p:sp>
        <p:sp>
          <p:nvSpPr>
            <p:cNvPr id="17" name="TextBox 16"/>
            <p:cNvSpPr txBox="1"/>
            <p:nvPr/>
          </p:nvSpPr>
          <p:spPr>
            <a:xfrm>
              <a:off x="856499" y="4355471"/>
              <a:ext cx="255198" cy="246221"/>
            </a:xfrm>
            <a:prstGeom prst="rect">
              <a:avLst/>
            </a:prstGeom>
            <a:noFill/>
          </p:spPr>
          <p:txBody>
            <a:bodyPr wrap="none" rtlCol="0">
              <a:spAutoFit/>
            </a:bodyPr>
            <a:lstStyle/>
            <a:p>
              <a:pPr algn="ctr"/>
              <a:r>
                <a:rPr lang="en-GB" sz="1000" dirty="0" smtClean="0">
                  <a:solidFill>
                    <a:srgbClr val="363636"/>
                  </a:solidFill>
                </a:rPr>
                <a:t>0</a:t>
              </a:r>
              <a:endParaRPr lang="en-GB" sz="1000" dirty="0">
                <a:solidFill>
                  <a:srgbClr val="363636"/>
                </a:solidFill>
              </a:endParaRPr>
            </a:p>
          </p:txBody>
        </p:sp>
        <p:sp>
          <p:nvSpPr>
            <p:cNvPr id="18" name="TextBox 17"/>
            <p:cNvSpPr txBox="1"/>
            <p:nvPr/>
          </p:nvSpPr>
          <p:spPr>
            <a:xfrm>
              <a:off x="1616805" y="4355471"/>
              <a:ext cx="255198" cy="246221"/>
            </a:xfrm>
            <a:prstGeom prst="rect">
              <a:avLst/>
            </a:prstGeom>
            <a:noFill/>
          </p:spPr>
          <p:txBody>
            <a:bodyPr wrap="none" rtlCol="0">
              <a:spAutoFit/>
            </a:bodyPr>
            <a:lstStyle/>
            <a:p>
              <a:pPr algn="ctr"/>
              <a:r>
                <a:rPr lang="en-GB" sz="1000" dirty="0" smtClean="0">
                  <a:solidFill>
                    <a:srgbClr val="363636"/>
                  </a:solidFill>
                </a:rPr>
                <a:t>5</a:t>
              </a:r>
              <a:endParaRPr lang="en-GB" sz="1000" dirty="0">
                <a:solidFill>
                  <a:srgbClr val="363636"/>
                </a:solidFill>
              </a:endParaRPr>
            </a:p>
          </p:txBody>
        </p:sp>
        <p:sp>
          <p:nvSpPr>
            <p:cNvPr id="19" name="TextBox 18"/>
            <p:cNvSpPr txBox="1"/>
            <p:nvPr/>
          </p:nvSpPr>
          <p:spPr>
            <a:xfrm>
              <a:off x="2341845" y="4355471"/>
              <a:ext cx="325731" cy="246221"/>
            </a:xfrm>
            <a:prstGeom prst="rect">
              <a:avLst/>
            </a:prstGeom>
            <a:noFill/>
          </p:spPr>
          <p:txBody>
            <a:bodyPr wrap="none" rtlCol="0">
              <a:spAutoFit/>
            </a:bodyPr>
            <a:lstStyle/>
            <a:p>
              <a:pPr algn="ctr"/>
              <a:r>
                <a:rPr lang="en-GB" sz="1000" dirty="0" smtClean="0">
                  <a:solidFill>
                    <a:srgbClr val="363636"/>
                  </a:solidFill>
                </a:rPr>
                <a:t>10</a:t>
              </a:r>
              <a:endParaRPr lang="en-GB" sz="1000" dirty="0">
                <a:solidFill>
                  <a:srgbClr val="363636"/>
                </a:solidFill>
              </a:endParaRPr>
            </a:p>
          </p:txBody>
        </p:sp>
        <p:sp>
          <p:nvSpPr>
            <p:cNvPr id="20" name="TextBox 19"/>
            <p:cNvSpPr txBox="1"/>
            <p:nvPr/>
          </p:nvSpPr>
          <p:spPr>
            <a:xfrm>
              <a:off x="3072891" y="4355471"/>
              <a:ext cx="325731" cy="246221"/>
            </a:xfrm>
            <a:prstGeom prst="rect">
              <a:avLst/>
            </a:prstGeom>
            <a:noFill/>
          </p:spPr>
          <p:txBody>
            <a:bodyPr wrap="none" rtlCol="0">
              <a:spAutoFit/>
            </a:bodyPr>
            <a:lstStyle/>
            <a:p>
              <a:pPr algn="ctr"/>
              <a:r>
                <a:rPr lang="en-GB" sz="1000" dirty="0" smtClean="0">
                  <a:solidFill>
                    <a:srgbClr val="363636"/>
                  </a:solidFill>
                </a:rPr>
                <a:t>15</a:t>
              </a:r>
              <a:endParaRPr lang="en-GB" sz="1000" dirty="0">
                <a:solidFill>
                  <a:srgbClr val="363636"/>
                </a:solidFill>
              </a:endParaRPr>
            </a:p>
          </p:txBody>
        </p:sp>
        <p:sp>
          <p:nvSpPr>
            <p:cNvPr id="21" name="TextBox 20"/>
            <p:cNvSpPr txBox="1"/>
            <p:nvPr/>
          </p:nvSpPr>
          <p:spPr>
            <a:xfrm>
              <a:off x="3781992" y="4355471"/>
              <a:ext cx="325731" cy="246221"/>
            </a:xfrm>
            <a:prstGeom prst="rect">
              <a:avLst/>
            </a:prstGeom>
            <a:noFill/>
          </p:spPr>
          <p:txBody>
            <a:bodyPr wrap="none" rtlCol="0">
              <a:spAutoFit/>
            </a:bodyPr>
            <a:lstStyle/>
            <a:p>
              <a:pPr algn="ctr"/>
              <a:r>
                <a:rPr lang="en-GB" sz="1000" dirty="0" smtClean="0">
                  <a:solidFill>
                    <a:srgbClr val="363636"/>
                  </a:solidFill>
                </a:rPr>
                <a:t>20</a:t>
              </a:r>
              <a:endParaRPr lang="en-GB" sz="1000" dirty="0">
                <a:solidFill>
                  <a:srgbClr val="363636"/>
                </a:solidFill>
              </a:endParaRPr>
            </a:p>
          </p:txBody>
        </p:sp>
        <p:sp>
          <p:nvSpPr>
            <p:cNvPr id="22" name="TextBox 21"/>
            <p:cNvSpPr txBox="1"/>
            <p:nvPr/>
          </p:nvSpPr>
          <p:spPr>
            <a:xfrm>
              <a:off x="1027914" y="4070692"/>
              <a:ext cx="647933" cy="246221"/>
            </a:xfrm>
            <a:prstGeom prst="rect">
              <a:avLst/>
            </a:prstGeom>
            <a:noFill/>
          </p:spPr>
          <p:txBody>
            <a:bodyPr wrap="none" rtlCol="0">
              <a:spAutoFit/>
            </a:bodyPr>
            <a:lstStyle/>
            <a:p>
              <a:pPr algn="ctr"/>
              <a:r>
                <a:rPr lang="en-GB" sz="1000" dirty="0" smtClean="0">
                  <a:solidFill>
                    <a:srgbClr val="363636"/>
                  </a:solidFill>
                </a:rPr>
                <a:t>p=0.133</a:t>
              </a:r>
              <a:endParaRPr lang="en-GB" sz="1000" dirty="0">
                <a:solidFill>
                  <a:srgbClr val="363636"/>
                </a:solidFill>
              </a:endParaRPr>
            </a:p>
          </p:txBody>
        </p:sp>
        <p:sp>
          <p:nvSpPr>
            <p:cNvPr id="23" name="TextBox 22"/>
            <p:cNvSpPr txBox="1"/>
            <p:nvPr/>
          </p:nvSpPr>
          <p:spPr>
            <a:xfrm>
              <a:off x="2872626" y="2917072"/>
              <a:ext cx="526105" cy="246221"/>
            </a:xfrm>
            <a:prstGeom prst="rect">
              <a:avLst/>
            </a:prstGeom>
            <a:noFill/>
          </p:spPr>
          <p:txBody>
            <a:bodyPr wrap="none" rtlCol="0">
              <a:spAutoFit/>
            </a:bodyPr>
            <a:lstStyle/>
            <a:p>
              <a:pPr algn="ctr"/>
              <a:r>
                <a:rPr lang="en-GB" sz="1000" i="1" dirty="0" smtClean="0">
                  <a:solidFill>
                    <a:srgbClr val="363636"/>
                  </a:solidFill>
                </a:rPr>
                <a:t>PTEN</a:t>
              </a:r>
            </a:p>
          </p:txBody>
        </p:sp>
        <p:sp>
          <p:nvSpPr>
            <p:cNvPr id="24" name="TextBox 23"/>
            <p:cNvSpPr txBox="1"/>
            <p:nvPr/>
          </p:nvSpPr>
          <p:spPr>
            <a:xfrm>
              <a:off x="3452541" y="2917072"/>
              <a:ext cx="468397" cy="553998"/>
            </a:xfrm>
            <a:prstGeom prst="rect">
              <a:avLst/>
            </a:prstGeom>
            <a:noFill/>
          </p:spPr>
          <p:txBody>
            <a:bodyPr wrap="none" rtlCol="0">
              <a:spAutoFit/>
            </a:bodyPr>
            <a:lstStyle/>
            <a:p>
              <a:pPr algn="ctr"/>
              <a:r>
                <a:rPr lang="en-GB" sz="1000" dirty="0" smtClean="0">
                  <a:solidFill>
                    <a:srgbClr val="363636"/>
                  </a:solidFill>
                </a:rPr>
                <a:t>Total</a:t>
              </a:r>
            </a:p>
            <a:p>
              <a:pPr algn="ctr"/>
              <a:endParaRPr lang="en-GB" sz="1000" dirty="0">
                <a:solidFill>
                  <a:srgbClr val="363636"/>
                </a:solidFill>
              </a:endParaRPr>
            </a:p>
            <a:p>
              <a:pPr algn="ctr"/>
              <a:endParaRPr lang="en-GB" sz="1000" dirty="0">
                <a:solidFill>
                  <a:srgbClr val="363636"/>
                </a:solidFill>
              </a:endParaRPr>
            </a:p>
          </p:txBody>
        </p:sp>
        <p:sp>
          <p:nvSpPr>
            <p:cNvPr id="25" name="TextBox 24"/>
            <p:cNvSpPr txBox="1"/>
            <p:nvPr/>
          </p:nvSpPr>
          <p:spPr>
            <a:xfrm>
              <a:off x="3947261" y="2917071"/>
              <a:ext cx="391454" cy="246221"/>
            </a:xfrm>
            <a:prstGeom prst="rect">
              <a:avLst/>
            </a:prstGeom>
            <a:noFill/>
          </p:spPr>
          <p:txBody>
            <a:bodyPr wrap="none" rtlCol="0">
              <a:spAutoFit/>
            </a:bodyPr>
            <a:lstStyle/>
            <a:p>
              <a:pPr algn="ctr"/>
              <a:r>
                <a:rPr lang="en-GB" sz="1000" dirty="0" smtClean="0">
                  <a:solidFill>
                    <a:srgbClr val="363636"/>
                  </a:solidFill>
                </a:rPr>
                <a:t>Fail</a:t>
              </a:r>
              <a:endParaRPr lang="en-GB" sz="1000" dirty="0">
                <a:solidFill>
                  <a:srgbClr val="363636"/>
                </a:solidFill>
              </a:endParaRPr>
            </a:p>
          </p:txBody>
        </p:sp>
        <p:sp>
          <p:nvSpPr>
            <p:cNvPr id="26" name="TextBox 25"/>
            <p:cNvSpPr txBox="1"/>
            <p:nvPr/>
          </p:nvSpPr>
          <p:spPr>
            <a:xfrm>
              <a:off x="2926326" y="3175465"/>
              <a:ext cx="418704" cy="400110"/>
            </a:xfrm>
            <a:prstGeom prst="rect">
              <a:avLst/>
            </a:prstGeom>
            <a:noFill/>
          </p:spPr>
          <p:txBody>
            <a:bodyPr wrap="none" rtlCol="0">
              <a:spAutoFit/>
            </a:bodyPr>
            <a:lstStyle/>
            <a:p>
              <a:r>
                <a:rPr lang="en-GB" sz="1000" dirty="0" err="1" smtClean="0">
                  <a:solidFill>
                    <a:srgbClr val="363636"/>
                  </a:solidFill>
                </a:rPr>
                <a:t>Neg</a:t>
              </a:r>
              <a:endParaRPr lang="en-GB" sz="1000" dirty="0" smtClean="0">
                <a:solidFill>
                  <a:srgbClr val="363636"/>
                </a:solidFill>
              </a:endParaRPr>
            </a:p>
            <a:p>
              <a:r>
                <a:rPr lang="en-GB" sz="1000" dirty="0" err="1" smtClean="0">
                  <a:solidFill>
                    <a:srgbClr val="363636"/>
                  </a:solidFill>
                </a:rPr>
                <a:t>Pos</a:t>
              </a:r>
              <a:endParaRPr lang="en-GB" sz="1000" dirty="0" smtClean="0">
                <a:solidFill>
                  <a:srgbClr val="363636"/>
                </a:solidFill>
              </a:endParaRPr>
            </a:p>
          </p:txBody>
        </p:sp>
        <p:sp>
          <p:nvSpPr>
            <p:cNvPr id="27" name="TextBox 26"/>
            <p:cNvSpPr txBox="1"/>
            <p:nvPr/>
          </p:nvSpPr>
          <p:spPr>
            <a:xfrm>
              <a:off x="3488608" y="3175465"/>
              <a:ext cx="396262" cy="400110"/>
            </a:xfrm>
            <a:prstGeom prst="rect">
              <a:avLst/>
            </a:prstGeom>
            <a:noFill/>
          </p:spPr>
          <p:txBody>
            <a:bodyPr wrap="none" rtlCol="0">
              <a:spAutoFit/>
            </a:bodyPr>
            <a:lstStyle/>
            <a:p>
              <a:pPr algn="r"/>
              <a:r>
                <a:rPr lang="en-GB" sz="1000" dirty="0" smtClean="0">
                  <a:solidFill>
                    <a:srgbClr val="363636"/>
                  </a:solidFill>
                </a:rPr>
                <a:t>42</a:t>
              </a:r>
            </a:p>
            <a:p>
              <a:pPr algn="r"/>
              <a:r>
                <a:rPr lang="en-GB" sz="1000" dirty="0" smtClean="0">
                  <a:solidFill>
                    <a:srgbClr val="363636"/>
                  </a:solidFill>
                </a:rPr>
                <a:t>223</a:t>
              </a:r>
            </a:p>
          </p:txBody>
        </p:sp>
        <p:sp>
          <p:nvSpPr>
            <p:cNvPr id="28" name="TextBox 27"/>
            <p:cNvSpPr txBox="1"/>
            <p:nvPr/>
          </p:nvSpPr>
          <p:spPr>
            <a:xfrm>
              <a:off x="3944857" y="3175465"/>
              <a:ext cx="396262" cy="400110"/>
            </a:xfrm>
            <a:prstGeom prst="rect">
              <a:avLst/>
            </a:prstGeom>
            <a:noFill/>
          </p:spPr>
          <p:txBody>
            <a:bodyPr wrap="none" rtlCol="0">
              <a:spAutoFit/>
            </a:bodyPr>
            <a:lstStyle/>
            <a:p>
              <a:pPr algn="r"/>
              <a:r>
                <a:rPr lang="en-GB" sz="1000" dirty="0" smtClean="0">
                  <a:solidFill>
                    <a:srgbClr val="363636"/>
                  </a:solidFill>
                </a:rPr>
                <a:t>28</a:t>
              </a:r>
            </a:p>
            <a:p>
              <a:pPr algn="r"/>
              <a:r>
                <a:rPr lang="en-GB" sz="1000" dirty="0" smtClean="0">
                  <a:solidFill>
                    <a:srgbClr val="363636"/>
                  </a:solidFill>
                </a:rPr>
                <a:t>181</a:t>
              </a:r>
            </a:p>
          </p:txBody>
        </p:sp>
        <p:cxnSp>
          <p:nvCxnSpPr>
            <p:cNvPr id="29" name="Straight Connector 28"/>
            <p:cNvCxnSpPr/>
            <p:nvPr/>
          </p:nvCxnSpPr>
          <p:spPr>
            <a:xfrm>
              <a:off x="2494245" y="3295669"/>
              <a:ext cx="3882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94245" y="3448069"/>
              <a:ext cx="388268"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856051" y="2844327"/>
            <a:ext cx="3933696" cy="1894527"/>
            <a:chOff x="407423" y="2917071"/>
            <a:chExt cx="3933696" cy="1894527"/>
          </a:xfrm>
        </p:grpSpPr>
        <p:grpSp>
          <p:nvGrpSpPr>
            <p:cNvPr id="45" name="Group 44"/>
            <p:cNvGrpSpPr/>
            <p:nvPr/>
          </p:nvGrpSpPr>
          <p:grpSpPr>
            <a:xfrm>
              <a:off x="898297" y="3187679"/>
              <a:ext cx="3415797" cy="1210989"/>
              <a:chOff x="680583" y="2910161"/>
              <a:chExt cx="3415797" cy="1210989"/>
            </a:xfrm>
          </p:grpSpPr>
          <p:sp>
            <p:nvSpPr>
              <p:cNvPr id="65" name="Freeform 2"/>
              <p:cNvSpPr>
                <a:spLocks/>
              </p:cNvSpPr>
              <p:nvPr/>
            </p:nvSpPr>
            <p:spPr bwMode="auto">
              <a:xfrm>
                <a:off x="753277" y="4045445"/>
                <a:ext cx="3343103" cy="4331"/>
              </a:xfrm>
              <a:custGeom>
                <a:avLst/>
                <a:gdLst>
                  <a:gd name="T0" fmla="*/ 0 w 299"/>
                  <a:gd name="T1" fmla="*/ 0 h 93"/>
                  <a:gd name="T2" fmla="*/ 1 w 299"/>
                  <a:gd name="T3" fmla="*/ 93 h 93"/>
                  <a:gd name="T4" fmla="*/ 299 w 299"/>
                  <a:gd name="T5" fmla="*/ 92 h 93"/>
                  <a:gd name="connsiteX0" fmla="*/ 0 w 10010"/>
                  <a:gd name="connsiteY0" fmla="*/ 0 h 10038"/>
                  <a:gd name="connsiteX1" fmla="*/ 33 w 10010"/>
                  <a:gd name="connsiteY1" fmla="*/ 10000 h 10038"/>
                  <a:gd name="connsiteX2" fmla="*/ 10010 w 10010"/>
                  <a:gd name="connsiteY2" fmla="*/ 10038 h 10038"/>
                  <a:gd name="connsiteX0" fmla="*/ 19 w 9979"/>
                  <a:gd name="connsiteY0" fmla="*/ 0 h 10038"/>
                  <a:gd name="connsiteX1" fmla="*/ 2 w 9979"/>
                  <a:gd name="connsiteY1" fmla="*/ 10000 h 10038"/>
                  <a:gd name="connsiteX2" fmla="*/ 9979 w 9979"/>
                  <a:gd name="connsiteY2" fmla="*/ 10038 h 10038"/>
                  <a:gd name="connsiteX0" fmla="*/ 0 w 10011"/>
                  <a:gd name="connsiteY0" fmla="*/ 0 h 10000"/>
                  <a:gd name="connsiteX1" fmla="*/ 13 w 10011"/>
                  <a:gd name="connsiteY1" fmla="*/ 9962 h 10000"/>
                  <a:gd name="connsiteX2" fmla="*/ 10011 w 10011"/>
                  <a:gd name="connsiteY2" fmla="*/ 10000 h 10000"/>
                  <a:gd name="connsiteX0" fmla="*/ 0 w 9998"/>
                  <a:gd name="connsiteY0" fmla="*/ 0 h 38"/>
                  <a:gd name="connsiteX1" fmla="*/ 9998 w 9998"/>
                  <a:gd name="connsiteY1" fmla="*/ 38 h 38"/>
                </a:gdLst>
                <a:ahLst/>
                <a:cxnLst>
                  <a:cxn ang="0">
                    <a:pos x="connsiteX0" y="connsiteY0"/>
                  </a:cxn>
                  <a:cxn ang="0">
                    <a:pos x="connsiteX1" y="connsiteY1"/>
                  </a:cxn>
                </a:cxnLst>
                <a:rect l="l" t="t" r="r" b="b"/>
                <a:pathLst>
                  <a:path w="9998" h="38">
                    <a:moveTo>
                      <a:pt x="0" y="0"/>
                    </a:moveTo>
                    <a:lnTo>
                      <a:pt x="9998" y="3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3"/>
              <p:cNvSpPr>
                <a:spLocks noChangeShapeType="1"/>
              </p:cNvSpPr>
              <p:nvPr/>
            </p:nvSpPr>
            <p:spPr bwMode="auto">
              <a:xfrm>
                <a:off x="680583" y="2910162"/>
                <a:ext cx="672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4"/>
              <p:cNvSpPr>
                <a:spLocks noChangeShapeType="1"/>
              </p:cNvSpPr>
              <p:nvPr/>
            </p:nvSpPr>
            <p:spPr bwMode="auto">
              <a:xfrm>
                <a:off x="680583" y="3124608"/>
                <a:ext cx="672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5"/>
              <p:cNvSpPr>
                <a:spLocks noChangeShapeType="1"/>
              </p:cNvSpPr>
              <p:nvPr/>
            </p:nvSpPr>
            <p:spPr bwMode="auto">
              <a:xfrm>
                <a:off x="680583" y="3351668"/>
                <a:ext cx="672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6"/>
              <p:cNvSpPr>
                <a:spLocks noChangeShapeType="1"/>
              </p:cNvSpPr>
              <p:nvPr/>
            </p:nvSpPr>
            <p:spPr bwMode="auto">
              <a:xfrm>
                <a:off x="680583" y="3578728"/>
                <a:ext cx="672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7"/>
              <p:cNvSpPr>
                <a:spLocks noChangeShapeType="1"/>
              </p:cNvSpPr>
              <p:nvPr/>
            </p:nvSpPr>
            <p:spPr bwMode="auto">
              <a:xfrm>
                <a:off x="680583" y="3793174"/>
                <a:ext cx="672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8"/>
              <p:cNvSpPr>
                <a:spLocks noChangeShapeType="1"/>
              </p:cNvSpPr>
              <p:nvPr/>
            </p:nvSpPr>
            <p:spPr bwMode="auto">
              <a:xfrm>
                <a:off x="680583" y="4045463"/>
                <a:ext cx="672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9"/>
              <p:cNvSpPr>
                <a:spLocks noChangeShapeType="1"/>
              </p:cNvSpPr>
              <p:nvPr/>
            </p:nvSpPr>
            <p:spPr bwMode="auto">
              <a:xfrm>
                <a:off x="754473" y="4045463"/>
                <a:ext cx="0" cy="756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Line 10"/>
              <p:cNvSpPr>
                <a:spLocks noChangeShapeType="1"/>
              </p:cNvSpPr>
              <p:nvPr/>
            </p:nvSpPr>
            <p:spPr bwMode="auto">
              <a:xfrm>
                <a:off x="1526690" y="4045463"/>
                <a:ext cx="0" cy="756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4" name="Line 11"/>
              <p:cNvSpPr>
                <a:spLocks noChangeShapeType="1"/>
              </p:cNvSpPr>
              <p:nvPr/>
            </p:nvSpPr>
            <p:spPr bwMode="auto">
              <a:xfrm>
                <a:off x="2266333" y="4045463"/>
                <a:ext cx="0" cy="756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5" name="Line 12"/>
              <p:cNvSpPr>
                <a:spLocks noChangeShapeType="1"/>
              </p:cNvSpPr>
              <p:nvPr/>
            </p:nvSpPr>
            <p:spPr bwMode="auto">
              <a:xfrm>
                <a:off x="3017183" y="4045463"/>
                <a:ext cx="0" cy="756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6" name="Line 13"/>
              <p:cNvSpPr>
                <a:spLocks noChangeShapeType="1"/>
              </p:cNvSpPr>
              <p:nvPr/>
            </p:nvSpPr>
            <p:spPr bwMode="auto">
              <a:xfrm>
                <a:off x="3723206" y="4045463"/>
                <a:ext cx="0" cy="756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cxnSp>
            <p:nvCxnSpPr>
              <p:cNvPr id="77" name="Straight Connector 76"/>
              <p:cNvCxnSpPr/>
              <p:nvPr/>
            </p:nvCxnSpPr>
            <p:spPr>
              <a:xfrm>
                <a:off x="751475" y="2910161"/>
                <a:ext cx="0" cy="113530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rot="16200000">
              <a:off x="-292769" y="3661610"/>
              <a:ext cx="1646605" cy="246221"/>
            </a:xfrm>
            <a:prstGeom prst="rect">
              <a:avLst/>
            </a:prstGeom>
            <a:noFill/>
          </p:spPr>
          <p:txBody>
            <a:bodyPr wrap="none" rtlCol="0">
              <a:spAutoFit/>
            </a:bodyPr>
            <a:lstStyle/>
            <a:p>
              <a:r>
                <a:rPr lang="en-GB" sz="1000" dirty="0" smtClean="0">
                  <a:solidFill>
                    <a:srgbClr val="363636"/>
                  </a:solidFill>
                </a:rPr>
                <a:t>Probability of OS survival </a:t>
              </a:r>
              <a:endParaRPr lang="en-GB" sz="1000" dirty="0">
                <a:solidFill>
                  <a:srgbClr val="363636"/>
                </a:solidFill>
              </a:endParaRPr>
            </a:p>
          </p:txBody>
        </p:sp>
        <p:sp>
          <p:nvSpPr>
            <p:cNvPr id="47" name="TextBox 46"/>
            <p:cNvSpPr txBox="1"/>
            <p:nvPr/>
          </p:nvSpPr>
          <p:spPr>
            <a:xfrm>
              <a:off x="604541" y="3284019"/>
              <a:ext cx="360996" cy="246221"/>
            </a:xfrm>
            <a:prstGeom prst="rect">
              <a:avLst/>
            </a:prstGeom>
            <a:noFill/>
          </p:spPr>
          <p:txBody>
            <a:bodyPr wrap="none" rtlCol="0">
              <a:spAutoFit/>
            </a:bodyPr>
            <a:lstStyle/>
            <a:p>
              <a:pPr algn="r"/>
              <a:r>
                <a:rPr lang="en-GB" sz="1000" dirty="0" smtClean="0">
                  <a:solidFill>
                    <a:srgbClr val="363636"/>
                  </a:solidFill>
                </a:rPr>
                <a:t>0.8</a:t>
              </a:r>
              <a:endParaRPr lang="en-GB" sz="1000" dirty="0">
                <a:solidFill>
                  <a:srgbClr val="363636"/>
                </a:solidFill>
              </a:endParaRPr>
            </a:p>
          </p:txBody>
        </p:sp>
        <p:sp>
          <p:nvSpPr>
            <p:cNvPr id="48" name="TextBox 47"/>
            <p:cNvSpPr txBox="1"/>
            <p:nvPr/>
          </p:nvSpPr>
          <p:spPr>
            <a:xfrm>
              <a:off x="604541" y="3725525"/>
              <a:ext cx="360996" cy="246221"/>
            </a:xfrm>
            <a:prstGeom prst="rect">
              <a:avLst/>
            </a:prstGeom>
            <a:noFill/>
          </p:spPr>
          <p:txBody>
            <a:bodyPr wrap="none" rtlCol="0">
              <a:spAutoFit/>
            </a:bodyPr>
            <a:lstStyle/>
            <a:p>
              <a:pPr algn="r"/>
              <a:r>
                <a:rPr lang="en-GB" sz="1000" dirty="0" smtClean="0">
                  <a:solidFill>
                    <a:srgbClr val="363636"/>
                  </a:solidFill>
                </a:rPr>
                <a:t>0.4</a:t>
              </a:r>
              <a:endParaRPr lang="en-GB" sz="1000" dirty="0">
                <a:solidFill>
                  <a:srgbClr val="363636"/>
                </a:solidFill>
              </a:endParaRPr>
            </a:p>
          </p:txBody>
        </p:sp>
        <p:sp>
          <p:nvSpPr>
            <p:cNvPr id="49" name="TextBox 48"/>
            <p:cNvSpPr txBox="1"/>
            <p:nvPr/>
          </p:nvSpPr>
          <p:spPr>
            <a:xfrm>
              <a:off x="604541" y="4203606"/>
              <a:ext cx="360996" cy="246221"/>
            </a:xfrm>
            <a:prstGeom prst="rect">
              <a:avLst/>
            </a:prstGeom>
            <a:noFill/>
          </p:spPr>
          <p:txBody>
            <a:bodyPr wrap="none" rtlCol="0">
              <a:spAutoFit/>
            </a:bodyPr>
            <a:lstStyle/>
            <a:p>
              <a:pPr algn="r"/>
              <a:r>
                <a:rPr lang="en-GB" sz="1000" dirty="0" smtClean="0">
                  <a:solidFill>
                    <a:srgbClr val="363636"/>
                  </a:solidFill>
                </a:rPr>
                <a:t>0.0</a:t>
              </a:r>
              <a:endParaRPr lang="en-GB" sz="1000" dirty="0">
                <a:solidFill>
                  <a:srgbClr val="363636"/>
                </a:solidFill>
              </a:endParaRPr>
            </a:p>
          </p:txBody>
        </p:sp>
        <p:sp>
          <p:nvSpPr>
            <p:cNvPr id="50" name="TextBox 49"/>
            <p:cNvSpPr txBox="1"/>
            <p:nvPr/>
          </p:nvSpPr>
          <p:spPr>
            <a:xfrm>
              <a:off x="2026713" y="4565377"/>
              <a:ext cx="1186543" cy="246221"/>
            </a:xfrm>
            <a:prstGeom prst="rect">
              <a:avLst/>
            </a:prstGeom>
            <a:noFill/>
          </p:spPr>
          <p:txBody>
            <a:bodyPr wrap="none" rtlCol="0">
              <a:spAutoFit/>
            </a:bodyPr>
            <a:lstStyle/>
            <a:p>
              <a:pPr algn="ctr"/>
              <a:r>
                <a:rPr lang="en-GB" sz="1000" dirty="0" smtClean="0">
                  <a:solidFill>
                    <a:srgbClr val="363636"/>
                  </a:solidFill>
                </a:rPr>
                <a:t>OS time (months)</a:t>
              </a:r>
              <a:endParaRPr lang="en-GB" sz="1000" dirty="0">
                <a:solidFill>
                  <a:srgbClr val="363636"/>
                </a:solidFill>
              </a:endParaRPr>
            </a:p>
          </p:txBody>
        </p:sp>
        <p:sp>
          <p:nvSpPr>
            <p:cNvPr id="51" name="TextBox 50"/>
            <p:cNvSpPr txBox="1"/>
            <p:nvPr/>
          </p:nvSpPr>
          <p:spPr>
            <a:xfrm>
              <a:off x="856499" y="4355471"/>
              <a:ext cx="255198" cy="246221"/>
            </a:xfrm>
            <a:prstGeom prst="rect">
              <a:avLst/>
            </a:prstGeom>
            <a:noFill/>
          </p:spPr>
          <p:txBody>
            <a:bodyPr wrap="none" rtlCol="0">
              <a:spAutoFit/>
            </a:bodyPr>
            <a:lstStyle/>
            <a:p>
              <a:pPr algn="ctr"/>
              <a:r>
                <a:rPr lang="en-GB" sz="1000" dirty="0" smtClean="0">
                  <a:solidFill>
                    <a:srgbClr val="363636"/>
                  </a:solidFill>
                </a:rPr>
                <a:t>0</a:t>
              </a:r>
              <a:endParaRPr lang="en-GB" sz="1000" dirty="0">
                <a:solidFill>
                  <a:srgbClr val="363636"/>
                </a:solidFill>
              </a:endParaRPr>
            </a:p>
          </p:txBody>
        </p:sp>
        <p:sp>
          <p:nvSpPr>
            <p:cNvPr id="52" name="TextBox 51"/>
            <p:cNvSpPr txBox="1"/>
            <p:nvPr/>
          </p:nvSpPr>
          <p:spPr>
            <a:xfrm>
              <a:off x="1616805" y="4355471"/>
              <a:ext cx="255198" cy="246221"/>
            </a:xfrm>
            <a:prstGeom prst="rect">
              <a:avLst/>
            </a:prstGeom>
            <a:noFill/>
          </p:spPr>
          <p:txBody>
            <a:bodyPr wrap="none" rtlCol="0">
              <a:spAutoFit/>
            </a:bodyPr>
            <a:lstStyle/>
            <a:p>
              <a:pPr algn="ctr"/>
              <a:r>
                <a:rPr lang="en-GB" sz="1000" dirty="0" smtClean="0">
                  <a:solidFill>
                    <a:srgbClr val="363636"/>
                  </a:solidFill>
                </a:rPr>
                <a:t>5</a:t>
              </a:r>
              <a:endParaRPr lang="en-GB" sz="1000" dirty="0">
                <a:solidFill>
                  <a:srgbClr val="363636"/>
                </a:solidFill>
              </a:endParaRPr>
            </a:p>
          </p:txBody>
        </p:sp>
        <p:sp>
          <p:nvSpPr>
            <p:cNvPr id="53" name="TextBox 52"/>
            <p:cNvSpPr txBox="1"/>
            <p:nvPr/>
          </p:nvSpPr>
          <p:spPr>
            <a:xfrm>
              <a:off x="2341845" y="4355471"/>
              <a:ext cx="325731" cy="246221"/>
            </a:xfrm>
            <a:prstGeom prst="rect">
              <a:avLst/>
            </a:prstGeom>
            <a:noFill/>
          </p:spPr>
          <p:txBody>
            <a:bodyPr wrap="none" rtlCol="0">
              <a:spAutoFit/>
            </a:bodyPr>
            <a:lstStyle/>
            <a:p>
              <a:pPr algn="ctr"/>
              <a:r>
                <a:rPr lang="en-GB" sz="1000" dirty="0" smtClean="0">
                  <a:solidFill>
                    <a:srgbClr val="363636"/>
                  </a:solidFill>
                </a:rPr>
                <a:t>10</a:t>
              </a:r>
              <a:endParaRPr lang="en-GB" sz="1000" dirty="0">
                <a:solidFill>
                  <a:srgbClr val="363636"/>
                </a:solidFill>
              </a:endParaRPr>
            </a:p>
          </p:txBody>
        </p:sp>
        <p:sp>
          <p:nvSpPr>
            <p:cNvPr id="54" name="TextBox 53"/>
            <p:cNvSpPr txBox="1"/>
            <p:nvPr/>
          </p:nvSpPr>
          <p:spPr>
            <a:xfrm>
              <a:off x="3072891" y="4355471"/>
              <a:ext cx="325731" cy="246221"/>
            </a:xfrm>
            <a:prstGeom prst="rect">
              <a:avLst/>
            </a:prstGeom>
            <a:noFill/>
          </p:spPr>
          <p:txBody>
            <a:bodyPr wrap="none" rtlCol="0">
              <a:spAutoFit/>
            </a:bodyPr>
            <a:lstStyle/>
            <a:p>
              <a:pPr algn="ctr"/>
              <a:r>
                <a:rPr lang="en-GB" sz="1000" dirty="0" smtClean="0">
                  <a:solidFill>
                    <a:srgbClr val="363636"/>
                  </a:solidFill>
                </a:rPr>
                <a:t>15</a:t>
              </a:r>
              <a:endParaRPr lang="en-GB" sz="1000" dirty="0">
                <a:solidFill>
                  <a:srgbClr val="363636"/>
                </a:solidFill>
              </a:endParaRPr>
            </a:p>
          </p:txBody>
        </p:sp>
        <p:sp>
          <p:nvSpPr>
            <p:cNvPr id="55" name="TextBox 54"/>
            <p:cNvSpPr txBox="1"/>
            <p:nvPr/>
          </p:nvSpPr>
          <p:spPr>
            <a:xfrm>
              <a:off x="3781992" y="4355471"/>
              <a:ext cx="325731" cy="246221"/>
            </a:xfrm>
            <a:prstGeom prst="rect">
              <a:avLst/>
            </a:prstGeom>
            <a:noFill/>
          </p:spPr>
          <p:txBody>
            <a:bodyPr wrap="none" rtlCol="0">
              <a:spAutoFit/>
            </a:bodyPr>
            <a:lstStyle/>
            <a:p>
              <a:pPr algn="ctr"/>
              <a:r>
                <a:rPr lang="en-GB" sz="1000" dirty="0" smtClean="0">
                  <a:solidFill>
                    <a:srgbClr val="363636"/>
                  </a:solidFill>
                </a:rPr>
                <a:t>20</a:t>
              </a:r>
              <a:endParaRPr lang="en-GB" sz="1000" dirty="0">
                <a:solidFill>
                  <a:srgbClr val="363636"/>
                </a:solidFill>
              </a:endParaRPr>
            </a:p>
          </p:txBody>
        </p:sp>
        <p:sp>
          <p:nvSpPr>
            <p:cNvPr id="56" name="TextBox 55"/>
            <p:cNvSpPr txBox="1"/>
            <p:nvPr/>
          </p:nvSpPr>
          <p:spPr>
            <a:xfrm>
              <a:off x="1027914" y="4070692"/>
              <a:ext cx="647933" cy="246221"/>
            </a:xfrm>
            <a:prstGeom prst="rect">
              <a:avLst/>
            </a:prstGeom>
            <a:noFill/>
          </p:spPr>
          <p:txBody>
            <a:bodyPr wrap="none" rtlCol="0">
              <a:spAutoFit/>
            </a:bodyPr>
            <a:lstStyle/>
            <a:p>
              <a:pPr algn="ctr"/>
              <a:r>
                <a:rPr lang="en-GB" sz="1000" dirty="0" smtClean="0">
                  <a:solidFill>
                    <a:srgbClr val="363636"/>
                  </a:solidFill>
                </a:rPr>
                <a:t>p=0.666</a:t>
              </a:r>
              <a:endParaRPr lang="en-GB" sz="1000" dirty="0">
                <a:solidFill>
                  <a:srgbClr val="363636"/>
                </a:solidFill>
              </a:endParaRPr>
            </a:p>
          </p:txBody>
        </p:sp>
        <p:sp>
          <p:nvSpPr>
            <p:cNvPr id="57" name="TextBox 56"/>
            <p:cNvSpPr txBox="1"/>
            <p:nvPr/>
          </p:nvSpPr>
          <p:spPr>
            <a:xfrm>
              <a:off x="2834155" y="2917072"/>
              <a:ext cx="603050" cy="246221"/>
            </a:xfrm>
            <a:prstGeom prst="rect">
              <a:avLst/>
            </a:prstGeom>
            <a:noFill/>
          </p:spPr>
          <p:txBody>
            <a:bodyPr wrap="none" rtlCol="0">
              <a:spAutoFit/>
            </a:bodyPr>
            <a:lstStyle/>
            <a:p>
              <a:pPr algn="ctr"/>
              <a:r>
                <a:rPr lang="en-GB" sz="1000" i="1" dirty="0" smtClean="0">
                  <a:solidFill>
                    <a:srgbClr val="363636"/>
                  </a:solidFill>
                </a:rPr>
                <a:t>PK3CA</a:t>
              </a:r>
            </a:p>
          </p:txBody>
        </p:sp>
        <p:sp>
          <p:nvSpPr>
            <p:cNvPr id="58" name="TextBox 57"/>
            <p:cNvSpPr txBox="1"/>
            <p:nvPr/>
          </p:nvSpPr>
          <p:spPr>
            <a:xfrm>
              <a:off x="3452541" y="2917072"/>
              <a:ext cx="468397" cy="553998"/>
            </a:xfrm>
            <a:prstGeom prst="rect">
              <a:avLst/>
            </a:prstGeom>
            <a:noFill/>
          </p:spPr>
          <p:txBody>
            <a:bodyPr wrap="none" rtlCol="0">
              <a:spAutoFit/>
            </a:bodyPr>
            <a:lstStyle/>
            <a:p>
              <a:pPr algn="ctr"/>
              <a:r>
                <a:rPr lang="en-GB" sz="1000" dirty="0" smtClean="0">
                  <a:solidFill>
                    <a:srgbClr val="363636"/>
                  </a:solidFill>
                </a:rPr>
                <a:t>Total</a:t>
              </a:r>
            </a:p>
            <a:p>
              <a:pPr algn="ctr"/>
              <a:endParaRPr lang="en-GB" sz="1000" dirty="0">
                <a:solidFill>
                  <a:srgbClr val="363636"/>
                </a:solidFill>
              </a:endParaRPr>
            </a:p>
            <a:p>
              <a:pPr algn="ctr"/>
              <a:endParaRPr lang="en-GB" sz="1000" dirty="0">
                <a:solidFill>
                  <a:srgbClr val="363636"/>
                </a:solidFill>
              </a:endParaRPr>
            </a:p>
          </p:txBody>
        </p:sp>
        <p:sp>
          <p:nvSpPr>
            <p:cNvPr id="59" name="TextBox 58"/>
            <p:cNvSpPr txBox="1"/>
            <p:nvPr/>
          </p:nvSpPr>
          <p:spPr>
            <a:xfrm>
              <a:off x="3947261" y="2917071"/>
              <a:ext cx="391454" cy="246221"/>
            </a:xfrm>
            <a:prstGeom prst="rect">
              <a:avLst/>
            </a:prstGeom>
            <a:noFill/>
          </p:spPr>
          <p:txBody>
            <a:bodyPr wrap="none" rtlCol="0">
              <a:spAutoFit/>
            </a:bodyPr>
            <a:lstStyle/>
            <a:p>
              <a:pPr algn="ctr"/>
              <a:r>
                <a:rPr lang="en-GB" sz="1000" dirty="0" smtClean="0">
                  <a:solidFill>
                    <a:srgbClr val="363636"/>
                  </a:solidFill>
                </a:rPr>
                <a:t>Fail</a:t>
              </a:r>
              <a:endParaRPr lang="en-GB" sz="1000" dirty="0">
                <a:solidFill>
                  <a:srgbClr val="363636"/>
                </a:solidFill>
              </a:endParaRPr>
            </a:p>
          </p:txBody>
        </p:sp>
        <p:sp>
          <p:nvSpPr>
            <p:cNvPr id="60" name="TextBox 59"/>
            <p:cNvSpPr txBox="1"/>
            <p:nvPr/>
          </p:nvSpPr>
          <p:spPr>
            <a:xfrm>
              <a:off x="2926326" y="3175465"/>
              <a:ext cx="418704" cy="400110"/>
            </a:xfrm>
            <a:prstGeom prst="rect">
              <a:avLst/>
            </a:prstGeom>
            <a:noFill/>
          </p:spPr>
          <p:txBody>
            <a:bodyPr wrap="none" rtlCol="0">
              <a:spAutoFit/>
            </a:bodyPr>
            <a:lstStyle/>
            <a:p>
              <a:r>
                <a:rPr lang="en-GB" sz="1000" dirty="0" err="1" smtClean="0">
                  <a:solidFill>
                    <a:srgbClr val="363636"/>
                  </a:solidFill>
                </a:rPr>
                <a:t>Neg</a:t>
              </a:r>
              <a:endParaRPr lang="en-GB" sz="1000" dirty="0" smtClean="0">
                <a:solidFill>
                  <a:srgbClr val="363636"/>
                </a:solidFill>
              </a:endParaRPr>
            </a:p>
            <a:p>
              <a:r>
                <a:rPr lang="en-GB" sz="1000" dirty="0" err="1" smtClean="0">
                  <a:solidFill>
                    <a:srgbClr val="363636"/>
                  </a:solidFill>
                </a:rPr>
                <a:t>Pos</a:t>
              </a:r>
              <a:endParaRPr lang="en-GB" sz="1000" dirty="0" smtClean="0">
                <a:solidFill>
                  <a:srgbClr val="363636"/>
                </a:solidFill>
              </a:endParaRPr>
            </a:p>
          </p:txBody>
        </p:sp>
        <p:sp>
          <p:nvSpPr>
            <p:cNvPr id="61" name="TextBox 60"/>
            <p:cNvSpPr txBox="1"/>
            <p:nvPr/>
          </p:nvSpPr>
          <p:spPr>
            <a:xfrm>
              <a:off x="3488543" y="3175465"/>
              <a:ext cx="396327" cy="400110"/>
            </a:xfrm>
            <a:prstGeom prst="rect">
              <a:avLst/>
            </a:prstGeom>
            <a:noFill/>
          </p:spPr>
          <p:txBody>
            <a:bodyPr wrap="none" rtlCol="0">
              <a:spAutoFit/>
            </a:bodyPr>
            <a:lstStyle/>
            <a:p>
              <a:pPr algn="r"/>
              <a:r>
                <a:rPr lang="en-GB" sz="1000" dirty="0" smtClean="0">
                  <a:solidFill>
                    <a:srgbClr val="363636"/>
                  </a:solidFill>
                </a:rPr>
                <a:t>236</a:t>
              </a:r>
            </a:p>
            <a:p>
              <a:pPr algn="r"/>
              <a:r>
                <a:rPr lang="en-GB" sz="1000" dirty="0" smtClean="0">
                  <a:solidFill>
                    <a:srgbClr val="363636"/>
                  </a:solidFill>
                </a:rPr>
                <a:t>22</a:t>
              </a:r>
            </a:p>
          </p:txBody>
        </p:sp>
        <p:sp>
          <p:nvSpPr>
            <p:cNvPr id="62" name="TextBox 61"/>
            <p:cNvSpPr txBox="1"/>
            <p:nvPr/>
          </p:nvSpPr>
          <p:spPr>
            <a:xfrm>
              <a:off x="3944792" y="3175465"/>
              <a:ext cx="396327" cy="400110"/>
            </a:xfrm>
            <a:prstGeom prst="rect">
              <a:avLst/>
            </a:prstGeom>
            <a:noFill/>
          </p:spPr>
          <p:txBody>
            <a:bodyPr wrap="none" rtlCol="0">
              <a:spAutoFit/>
            </a:bodyPr>
            <a:lstStyle/>
            <a:p>
              <a:pPr algn="r"/>
              <a:r>
                <a:rPr lang="en-GB" sz="1000" dirty="0" smtClean="0">
                  <a:solidFill>
                    <a:srgbClr val="363636"/>
                  </a:solidFill>
                </a:rPr>
                <a:t>187</a:t>
              </a:r>
            </a:p>
            <a:p>
              <a:pPr algn="r"/>
              <a:r>
                <a:rPr lang="en-GB" sz="1000" dirty="0" smtClean="0">
                  <a:solidFill>
                    <a:srgbClr val="363636"/>
                  </a:solidFill>
                </a:rPr>
                <a:t>16</a:t>
              </a:r>
            </a:p>
          </p:txBody>
        </p:sp>
        <p:cxnSp>
          <p:nvCxnSpPr>
            <p:cNvPr id="63" name="Straight Connector 62"/>
            <p:cNvCxnSpPr/>
            <p:nvPr/>
          </p:nvCxnSpPr>
          <p:spPr>
            <a:xfrm>
              <a:off x="2494245" y="3295669"/>
              <a:ext cx="3882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494245" y="3448069"/>
              <a:ext cx="388268"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964635" y="3079557"/>
            <a:ext cx="3329538" cy="1148283"/>
            <a:chOff x="964634" y="3168630"/>
            <a:chExt cx="2828925" cy="847725"/>
          </a:xfrm>
        </p:grpSpPr>
        <p:sp>
          <p:nvSpPr>
            <p:cNvPr id="79" name="Freeform 14"/>
            <p:cNvSpPr>
              <a:spLocks/>
            </p:cNvSpPr>
            <p:nvPr/>
          </p:nvSpPr>
          <p:spPr bwMode="auto">
            <a:xfrm>
              <a:off x="964634" y="3187680"/>
              <a:ext cx="2828925" cy="809625"/>
            </a:xfrm>
            <a:custGeom>
              <a:avLst/>
              <a:gdLst>
                <a:gd name="T0" fmla="*/ 297 w 297"/>
                <a:gd name="T1" fmla="*/ 85 h 85"/>
                <a:gd name="T2" fmla="*/ 275 w 297"/>
                <a:gd name="T3" fmla="*/ 85 h 85"/>
                <a:gd name="T4" fmla="*/ 275 w 297"/>
                <a:gd name="T5" fmla="*/ 83 h 85"/>
                <a:gd name="T6" fmla="*/ 190 w 297"/>
                <a:gd name="T7" fmla="*/ 83 h 85"/>
                <a:gd name="T8" fmla="*/ 172 w 297"/>
                <a:gd name="T9" fmla="*/ 83 h 85"/>
                <a:gd name="T10" fmla="*/ 172 w 297"/>
                <a:gd name="T11" fmla="*/ 80 h 85"/>
                <a:gd name="T12" fmla="*/ 166 w 297"/>
                <a:gd name="T13" fmla="*/ 80 h 85"/>
                <a:gd name="T14" fmla="*/ 166 w 297"/>
                <a:gd name="T15" fmla="*/ 79 h 85"/>
                <a:gd name="T16" fmla="*/ 150 w 297"/>
                <a:gd name="T17" fmla="*/ 79 h 85"/>
                <a:gd name="T18" fmla="*/ 150 w 297"/>
                <a:gd name="T19" fmla="*/ 77 h 85"/>
                <a:gd name="T20" fmla="*/ 140 w 297"/>
                <a:gd name="T21" fmla="*/ 77 h 85"/>
                <a:gd name="T22" fmla="*/ 140 w 297"/>
                <a:gd name="T23" fmla="*/ 75 h 85"/>
                <a:gd name="T24" fmla="*/ 135 w 297"/>
                <a:gd name="T25" fmla="*/ 75 h 85"/>
                <a:gd name="T26" fmla="*/ 135 w 297"/>
                <a:gd name="T27" fmla="*/ 72 h 85"/>
                <a:gd name="T28" fmla="*/ 129 w 297"/>
                <a:gd name="T29" fmla="*/ 72 h 85"/>
                <a:gd name="T30" fmla="*/ 129 w 297"/>
                <a:gd name="T31" fmla="*/ 70 h 85"/>
                <a:gd name="T32" fmla="*/ 122 w 297"/>
                <a:gd name="T33" fmla="*/ 70 h 85"/>
                <a:gd name="T34" fmla="*/ 122 w 297"/>
                <a:gd name="T35" fmla="*/ 66 h 85"/>
                <a:gd name="T36" fmla="*/ 115 w 297"/>
                <a:gd name="T37" fmla="*/ 66 h 85"/>
                <a:gd name="T38" fmla="*/ 115 w 297"/>
                <a:gd name="T39" fmla="*/ 63 h 85"/>
                <a:gd name="T40" fmla="*/ 109 w 297"/>
                <a:gd name="T41" fmla="*/ 63 h 85"/>
                <a:gd name="T42" fmla="*/ 109 w 297"/>
                <a:gd name="T43" fmla="*/ 60 h 85"/>
                <a:gd name="T44" fmla="*/ 102 w 297"/>
                <a:gd name="T45" fmla="*/ 60 h 85"/>
                <a:gd name="T46" fmla="*/ 102 w 297"/>
                <a:gd name="T47" fmla="*/ 57 h 85"/>
                <a:gd name="T48" fmla="*/ 94 w 297"/>
                <a:gd name="T49" fmla="*/ 57 h 85"/>
                <a:gd name="T50" fmla="*/ 94 w 297"/>
                <a:gd name="T51" fmla="*/ 53 h 85"/>
                <a:gd name="T52" fmla="*/ 91 w 297"/>
                <a:gd name="T53" fmla="*/ 53 h 85"/>
                <a:gd name="T54" fmla="*/ 91 w 297"/>
                <a:gd name="T55" fmla="*/ 49 h 85"/>
                <a:gd name="T56" fmla="*/ 89 w 297"/>
                <a:gd name="T57" fmla="*/ 49 h 85"/>
                <a:gd name="T58" fmla="*/ 89 w 297"/>
                <a:gd name="T59" fmla="*/ 46 h 85"/>
                <a:gd name="T60" fmla="*/ 83 w 297"/>
                <a:gd name="T61" fmla="*/ 46 h 85"/>
                <a:gd name="T62" fmla="*/ 83 w 297"/>
                <a:gd name="T63" fmla="*/ 43 h 85"/>
                <a:gd name="T64" fmla="*/ 74 w 297"/>
                <a:gd name="T65" fmla="*/ 43 h 85"/>
                <a:gd name="T66" fmla="*/ 74 w 297"/>
                <a:gd name="T67" fmla="*/ 38 h 85"/>
                <a:gd name="T68" fmla="*/ 69 w 297"/>
                <a:gd name="T69" fmla="*/ 38 h 85"/>
                <a:gd name="T70" fmla="*/ 69 w 297"/>
                <a:gd name="T71" fmla="*/ 33 h 85"/>
                <a:gd name="T72" fmla="*/ 59 w 297"/>
                <a:gd name="T73" fmla="*/ 33 h 85"/>
                <a:gd name="T74" fmla="*/ 59 w 297"/>
                <a:gd name="T75" fmla="*/ 29 h 85"/>
                <a:gd name="T76" fmla="*/ 55 w 297"/>
                <a:gd name="T77" fmla="*/ 29 h 85"/>
                <a:gd name="T78" fmla="*/ 55 w 297"/>
                <a:gd name="T79" fmla="*/ 24 h 85"/>
                <a:gd name="T80" fmla="*/ 46 w 297"/>
                <a:gd name="T81" fmla="*/ 24 h 85"/>
                <a:gd name="T82" fmla="*/ 46 w 297"/>
                <a:gd name="T83" fmla="*/ 20 h 85"/>
                <a:gd name="T84" fmla="*/ 40 w 297"/>
                <a:gd name="T85" fmla="*/ 20 h 85"/>
                <a:gd name="T86" fmla="*/ 40 w 297"/>
                <a:gd name="T87" fmla="*/ 17 h 85"/>
                <a:gd name="T88" fmla="*/ 37 w 297"/>
                <a:gd name="T89" fmla="*/ 17 h 85"/>
                <a:gd name="T90" fmla="*/ 37 w 297"/>
                <a:gd name="T91" fmla="*/ 14 h 85"/>
                <a:gd name="T92" fmla="*/ 29 w 297"/>
                <a:gd name="T93" fmla="*/ 14 h 85"/>
                <a:gd name="T94" fmla="*/ 29 w 297"/>
                <a:gd name="T95" fmla="*/ 11 h 85"/>
                <a:gd name="T96" fmla="*/ 24 w 297"/>
                <a:gd name="T97" fmla="*/ 11 h 85"/>
                <a:gd name="T98" fmla="*/ 24 w 297"/>
                <a:gd name="T99" fmla="*/ 7 h 85"/>
                <a:gd name="T100" fmla="*/ 20 w 297"/>
                <a:gd name="T101" fmla="*/ 7 h 85"/>
                <a:gd name="T102" fmla="*/ 20 w 297"/>
                <a:gd name="T103" fmla="*/ 5 h 85"/>
                <a:gd name="T104" fmla="*/ 14 w 297"/>
                <a:gd name="T105" fmla="*/ 5 h 85"/>
                <a:gd name="T106" fmla="*/ 14 w 297"/>
                <a:gd name="T107" fmla="*/ 2 h 85"/>
                <a:gd name="T108" fmla="*/ 9 w 297"/>
                <a:gd name="T109" fmla="*/ 2 h 85"/>
                <a:gd name="T110" fmla="*/ 9 w 297"/>
                <a:gd name="T111" fmla="*/ 0 h 85"/>
                <a:gd name="T112" fmla="*/ 0 w 297"/>
                <a:gd name="T11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7" h="85">
                  <a:moveTo>
                    <a:pt x="297" y="85"/>
                  </a:moveTo>
                  <a:lnTo>
                    <a:pt x="275" y="85"/>
                  </a:lnTo>
                  <a:lnTo>
                    <a:pt x="275" y="83"/>
                  </a:lnTo>
                  <a:lnTo>
                    <a:pt x="190" y="83"/>
                  </a:lnTo>
                  <a:lnTo>
                    <a:pt x="172" y="83"/>
                  </a:lnTo>
                  <a:lnTo>
                    <a:pt x="172" y="80"/>
                  </a:lnTo>
                  <a:lnTo>
                    <a:pt x="166" y="80"/>
                  </a:lnTo>
                  <a:lnTo>
                    <a:pt x="166" y="79"/>
                  </a:lnTo>
                  <a:lnTo>
                    <a:pt x="150" y="79"/>
                  </a:lnTo>
                  <a:lnTo>
                    <a:pt x="150" y="77"/>
                  </a:lnTo>
                  <a:lnTo>
                    <a:pt x="140" y="77"/>
                  </a:lnTo>
                  <a:lnTo>
                    <a:pt x="140" y="75"/>
                  </a:lnTo>
                  <a:lnTo>
                    <a:pt x="135" y="75"/>
                  </a:lnTo>
                  <a:cubicBezTo>
                    <a:pt x="135" y="75"/>
                    <a:pt x="137" y="72"/>
                    <a:pt x="135" y="72"/>
                  </a:cubicBezTo>
                  <a:cubicBezTo>
                    <a:pt x="134" y="72"/>
                    <a:pt x="129" y="72"/>
                    <a:pt x="129" y="72"/>
                  </a:cubicBezTo>
                  <a:lnTo>
                    <a:pt x="129" y="70"/>
                  </a:lnTo>
                  <a:lnTo>
                    <a:pt x="122" y="70"/>
                  </a:lnTo>
                  <a:lnTo>
                    <a:pt x="122" y="66"/>
                  </a:lnTo>
                  <a:lnTo>
                    <a:pt x="115" y="66"/>
                  </a:lnTo>
                  <a:lnTo>
                    <a:pt x="115" y="63"/>
                  </a:lnTo>
                  <a:lnTo>
                    <a:pt x="109" y="63"/>
                  </a:lnTo>
                  <a:lnTo>
                    <a:pt x="109" y="60"/>
                  </a:lnTo>
                  <a:lnTo>
                    <a:pt x="102" y="60"/>
                  </a:lnTo>
                  <a:lnTo>
                    <a:pt x="102" y="57"/>
                  </a:lnTo>
                  <a:lnTo>
                    <a:pt x="94" y="57"/>
                  </a:lnTo>
                  <a:lnTo>
                    <a:pt x="94" y="53"/>
                  </a:lnTo>
                  <a:lnTo>
                    <a:pt x="91" y="53"/>
                  </a:lnTo>
                  <a:lnTo>
                    <a:pt x="91" y="49"/>
                  </a:lnTo>
                  <a:lnTo>
                    <a:pt x="89" y="49"/>
                  </a:lnTo>
                  <a:lnTo>
                    <a:pt x="89" y="46"/>
                  </a:lnTo>
                  <a:lnTo>
                    <a:pt x="83" y="46"/>
                  </a:lnTo>
                  <a:lnTo>
                    <a:pt x="83" y="43"/>
                  </a:lnTo>
                  <a:lnTo>
                    <a:pt x="74" y="43"/>
                  </a:lnTo>
                  <a:lnTo>
                    <a:pt x="74" y="38"/>
                  </a:lnTo>
                  <a:lnTo>
                    <a:pt x="69" y="38"/>
                  </a:lnTo>
                  <a:lnTo>
                    <a:pt x="69" y="33"/>
                  </a:lnTo>
                  <a:lnTo>
                    <a:pt x="59" y="33"/>
                  </a:lnTo>
                  <a:lnTo>
                    <a:pt x="59" y="29"/>
                  </a:lnTo>
                  <a:lnTo>
                    <a:pt x="55" y="29"/>
                  </a:lnTo>
                  <a:lnTo>
                    <a:pt x="55" y="24"/>
                  </a:lnTo>
                  <a:lnTo>
                    <a:pt x="46" y="24"/>
                  </a:lnTo>
                  <a:lnTo>
                    <a:pt x="46" y="20"/>
                  </a:lnTo>
                  <a:lnTo>
                    <a:pt x="40" y="20"/>
                  </a:lnTo>
                  <a:lnTo>
                    <a:pt x="40" y="17"/>
                  </a:lnTo>
                  <a:lnTo>
                    <a:pt x="37" y="17"/>
                  </a:lnTo>
                  <a:lnTo>
                    <a:pt x="37" y="14"/>
                  </a:lnTo>
                  <a:lnTo>
                    <a:pt x="29" y="14"/>
                  </a:lnTo>
                  <a:lnTo>
                    <a:pt x="29" y="11"/>
                  </a:lnTo>
                  <a:lnTo>
                    <a:pt x="24" y="11"/>
                  </a:lnTo>
                  <a:lnTo>
                    <a:pt x="24" y="7"/>
                  </a:lnTo>
                  <a:lnTo>
                    <a:pt x="20" y="7"/>
                  </a:lnTo>
                  <a:lnTo>
                    <a:pt x="20" y="5"/>
                  </a:lnTo>
                  <a:lnTo>
                    <a:pt x="14" y="5"/>
                  </a:lnTo>
                  <a:lnTo>
                    <a:pt x="14" y="2"/>
                  </a:lnTo>
                  <a:lnTo>
                    <a:pt x="9" y="2"/>
                  </a:lnTo>
                  <a:lnTo>
                    <a:pt x="9"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0" name="Line 15"/>
            <p:cNvSpPr>
              <a:spLocks noChangeShapeType="1"/>
            </p:cNvSpPr>
            <p:nvPr/>
          </p:nvSpPr>
          <p:spPr bwMode="auto">
            <a:xfrm>
              <a:off x="2021909" y="3749655"/>
              <a:ext cx="0" cy="762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1" name="Line 16"/>
            <p:cNvSpPr>
              <a:spLocks noChangeShapeType="1"/>
            </p:cNvSpPr>
            <p:nvPr/>
          </p:nvSpPr>
          <p:spPr bwMode="auto">
            <a:xfrm>
              <a:off x="1059884" y="3168630"/>
              <a:ext cx="0" cy="762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2" name="Line 17"/>
            <p:cNvSpPr>
              <a:spLocks noChangeShapeType="1"/>
            </p:cNvSpPr>
            <p:nvPr/>
          </p:nvSpPr>
          <p:spPr bwMode="auto">
            <a:xfrm>
              <a:off x="1145609" y="3206730"/>
              <a:ext cx="0" cy="762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3" name="Line 18"/>
            <p:cNvSpPr>
              <a:spLocks noChangeShapeType="1"/>
            </p:cNvSpPr>
            <p:nvPr/>
          </p:nvSpPr>
          <p:spPr bwMode="auto">
            <a:xfrm>
              <a:off x="1498034" y="3425805"/>
              <a:ext cx="0" cy="762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4" name="Line 19"/>
            <p:cNvSpPr>
              <a:spLocks noChangeShapeType="1"/>
            </p:cNvSpPr>
            <p:nvPr/>
          </p:nvSpPr>
          <p:spPr bwMode="auto">
            <a:xfrm>
              <a:off x="1231334" y="3254355"/>
              <a:ext cx="0" cy="857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5" name="Line 20"/>
            <p:cNvSpPr>
              <a:spLocks noChangeShapeType="1"/>
            </p:cNvSpPr>
            <p:nvPr/>
          </p:nvSpPr>
          <p:spPr bwMode="auto">
            <a:xfrm>
              <a:off x="2336234" y="3883005"/>
              <a:ext cx="0" cy="762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Line 21"/>
            <p:cNvSpPr>
              <a:spLocks noChangeShapeType="1"/>
            </p:cNvSpPr>
            <p:nvPr/>
          </p:nvSpPr>
          <p:spPr bwMode="auto">
            <a:xfrm>
              <a:off x="2764859" y="3930630"/>
              <a:ext cx="0" cy="762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7" name="Line 22"/>
            <p:cNvSpPr>
              <a:spLocks noChangeShapeType="1"/>
            </p:cNvSpPr>
            <p:nvPr/>
          </p:nvSpPr>
          <p:spPr bwMode="auto">
            <a:xfrm>
              <a:off x="3345884" y="3940155"/>
              <a:ext cx="0" cy="762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88" name="Group 87"/>
          <p:cNvGrpSpPr/>
          <p:nvPr/>
        </p:nvGrpSpPr>
        <p:grpSpPr>
          <a:xfrm>
            <a:off x="968428" y="3101820"/>
            <a:ext cx="2046236" cy="1079947"/>
            <a:chOff x="3681413" y="3008313"/>
            <a:chExt cx="1781175" cy="838200"/>
          </a:xfrm>
        </p:grpSpPr>
        <p:sp>
          <p:nvSpPr>
            <p:cNvPr id="89" name="Line 23"/>
            <p:cNvSpPr>
              <a:spLocks noChangeShapeType="1"/>
            </p:cNvSpPr>
            <p:nvPr/>
          </p:nvSpPr>
          <p:spPr bwMode="auto">
            <a:xfrm>
              <a:off x="5148263" y="3646488"/>
              <a:ext cx="0" cy="76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0" name="Line 24"/>
            <p:cNvSpPr>
              <a:spLocks noChangeShapeType="1"/>
            </p:cNvSpPr>
            <p:nvPr/>
          </p:nvSpPr>
          <p:spPr bwMode="auto">
            <a:xfrm>
              <a:off x="5024438" y="3608388"/>
              <a:ext cx="0" cy="76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1" name="Line 25"/>
            <p:cNvSpPr>
              <a:spLocks noChangeShapeType="1"/>
            </p:cNvSpPr>
            <p:nvPr/>
          </p:nvSpPr>
          <p:spPr bwMode="auto">
            <a:xfrm>
              <a:off x="5148263" y="3646488"/>
              <a:ext cx="0" cy="857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2" name="Line 26"/>
            <p:cNvSpPr>
              <a:spLocks noChangeShapeType="1"/>
            </p:cNvSpPr>
            <p:nvPr/>
          </p:nvSpPr>
          <p:spPr bwMode="auto">
            <a:xfrm>
              <a:off x="4176713" y="3160713"/>
              <a:ext cx="0" cy="857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Line 27"/>
            <p:cNvSpPr>
              <a:spLocks noChangeShapeType="1"/>
            </p:cNvSpPr>
            <p:nvPr/>
          </p:nvSpPr>
          <p:spPr bwMode="auto">
            <a:xfrm>
              <a:off x="4529138" y="3360738"/>
              <a:ext cx="0" cy="857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4" name="Line 28"/>
            <p:cNvSpPr>
              <a:spLocks noChangeShapeType="1"/>
            </p:cNvSpPr>
            <p:nvPr/>
          </p:nvSpPr>
          <p:spPr bwMode="auto">
            <a:xfrm>
              <a:off x="3881438" y="3008313"/>
              <a:ext cx="0" cy="76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5" name="Freeform 29"/>
            <p:cNvSpPr>
              <a:spLocks/>
            </p:cNvSpPr>
            <p:nvPr/>
          </p:nvSpPr>
          <p:spPr bwMode="auto">
            <a:xfrm>
              <a:off x="3681413" y="3008313"/>
              <a:ext cx="1781175" cy="838200"/>
            </a:xfrm>
            <a:custGeom>
              <a:avLst/>
              <a:gdLst>
                <a:gd name="T0" fmla="*/ 187 w 187"/>
                <a:gd name="T1" fmla="*/ 88 h 88"/>
                <a:gd name="T2" fmla="*/ 187 w 187"/>
                <a:gd name="T3" fmla="*/ 77 h 88"/>
                <a:gd name="T4" fmla="*/ 174 w 187"/>
                <a:gd name="T5" fmla="*/ 77 h 88"/>
                <a:gd name="T6" fmla="*/ 174 w 187"/>
                <a:gd name="T7" fmla="*/ 71 h 88"/>
                <a:gd name="T8" fmla="*/ 147 w 187"/>
                <a:gd name="T9" fmla="*/ 71 h 88"/>
                <a:gd name="T10" fmla="*/ 147 w 187"/>
                <a:gd name="T11" fmla="*/ 67 h 88"/>
                <a:gd name="T12" fmla="*/ 139 w 187"/>
                <a:gd name="T13" fmla="*/ 67 h 88"/>
                <a:gd name="T14" fmla="*/ 139 w 187"/>
                <a:gd name="T15" fmla="*/ 64 h 88"/>
                <a:gd name="T16" fmla="*/ 135 w 187"/>
                <a:gd name="T17" fmla="*/ 64 h 88"/>
                <a:gd name="T18" fmla="*/ 135 w 187"/>
                <a:gd name="T19" fmla="*/ 58 h 88"/>
                <a:gd name="T20" fmla="*/ 118 w 187"/>
                <a:gd name="T21" fmla="*/ 58 h 88"/>
                <a:gd name="T22" fmla="*/ 118 w 187"/>
                <a:gd name="T23" fmla="*/ 54 h 88"/>
                <a:gd name="T24" fmla="*/ 115 w 187"/>
                <a:gd name="T25" fmla="*/ 54 h 88"/>
                <a:gd name="T26" fmla="*/ 115 w 187"/>
                <a:gd name="T27" fmla="*/ 51 h 88"/>
                <a:gd name="T28" fmla="*/ 107 w 187"/>
                <a:gd name="T29" fmla="*/ 51 h 88"/>
                <a:gd name="T30" fmla="*/ 107 w 187"/>
                <a:gd name="T31" fmla="*/ 45 h 88"/>
                <a:gd name="T32" fmla="*/ 99 w 187"/>
                <a:gd name="T33" fmla="*/ 45 h 88"/>
                <a:gd name="T34" fmla="*/ 99 w 187"/>
                <a:gd name="T35" fmla="*/ 42 h 88"/>
                <a:gd name="T36" fmla="*/ 70 w 187"/>
                <a:gd name="T37" fmla="*/ 42 h 88"/>
                <a:gd name="T38" fmla="*/ 70 w 187"/>
                <a:gd name="T39" fmla="*/ 31 h 88"/>
                <a:gd name="T40" fmla="*/ 65 w 187"/>
                <a:gd name="T41" fmla="*/ 31 h 88"/>
                <a:gd name="T42" fmla="*/ 65 w 187"/>
                <a:gd name="T43" fmla="*/ 26 h 88"/>
                <a:gd name="T44" fmla="*/ 59 w 187"/>
                <a:gd name="T45" fmla="*/ 26 h 88"/>
                <a:gd name="T46" fmla="*/ 59 w 187"/>
                <a:gd name="T47" fmla="*/ 21 h 88"/>
                <a:gd name="T48" fmla="*/ 51 w 187"/>
                <a:gd name="T49" fmla="*/ 21 h 88"/>
                <a:gd name="T50" fmla="*/ 51 w 187"/>
                <a:gd name="T51" fmla="*/ 19 h 88"/>
                <a:gd name="T52" fmla="*/ 46 w 187"/>
                <a:gd name="T53" fmla="*/ 19 h 88"/>
                <a:gd name="T54" fmla="*/ 46 w 187"/>
                <a:gd name="T55" fmla="*/ 14 h 88"/>
                <a:gd name="T56" fmla="*/ 38 w 187"/>
                <a:gd name="T57" fmla="*/ 14 h 88"/>
                <a:gd name="T58" fmla="*/ 38 w 187"/>
                <a:gd name="T59" fmla="*/ 9 h 88"/>
                <a:gd name="T60" fmla="*/ 28 w 187"/>
                <a:gd name="T61" fmla="*/ 9 h 88"/>
                <a:gd name="T62" fmla="*/ 28 w 187"/>
                <a:gd name="T63" fmla="*/ 4 h 88"/>
                <a:gd name="T64" fmla="*/ 18 w 187"/>
                <a:gd name="T65" fmla="*/ 4 h 88"/>
                <a:gd name="T66" fmla="*/ 18 w 187"/>
                <a:gd name="T67" fmla="*/ 0 h 88"/>
                <a:gd name="T68" fmla="*/ 0 w 187"/>
                <a:gd name="T6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 h="88">
                  <a:moveTo>
                    <a:pt x="187" y="88"/>
                  </a:moveTo>
                  <a:lnTo>
                    <a:pt x="187" y="77"/>
                  </a:lnTo>
                  <a:lnTo>
                    <a:pt x="174" y="77"/>
                  </a:lnTo>
                  <a:lnTo>
                    <a:pt x="174" y="71"/>
                  </a:lnTo>
                  <a:lnTo>
                    <a:pt x="147" y="71"/>
                  </a:lnTo>
                  <a:lnTo>
                    <a:pt x="147" y="67"/>
                  </a:lnTo>
                  <a:lnTo>
                    <a:pt x="139" y="67"/>
                  </a:lnTo>
                  <a:lnTo>
                    <a:pt x="139" y="64"/>
                  </a:lnTo>
                  <a:lnTo>
                    <a:pt x="135" y="64"/>
                  </a:lnTo>
                  <a:lnTo>
                    <a:pt x="135" y="58"/>
                  </a:lnTo>
                  <a:lnTo>
                    <a:pt x="118" y="58"/>
                  </a:lnTo>
                  <a:lnTo>
                    <a:pt x="118" y="54"/>
                  </a:lnTo>
                  <a:lnTo>
                    <a:pt x="115" y="54"/>
                  </a:lnTo>
                  <a:lnTo>
                    <a:pt x="115" y="51"/>
                  </a:lnTo>
                  <a:lnTo>
                    <a:pt x="107" y="51"/>
                  </a:lnTo>
                  <a:lnTo>
                    <a:pt x="107" y="45"/>
                  </a:lnTo>
                  <a:lnTo>
                    <a:pt x="99" y="45"/>
                  </a:lnTo>
                  <a:lnTo>
                    <a:pt x="99" y="42"/>
                  </a:lnTo>
                  <a:lnTo>
                    <a:pt x="70" y="42"/>
                  </a:lnTo>
                  <a:lnTo>
                    <a:pt x="70" y="31"/>
                  </a:lnTo>
                  <a:lnTo>
                    <a:pt x="65" y="31"/>
                  </a:lnTo>
                  <a:lnTo>
                    <a:pt x="65" y="26"/>
                  </a:lnTo>
                  <a:lnTo>
                    <a:pt x="59" y="26"/>
                  </a:lnTo>
                  <a:lnTo>
                    <a:pt x="59" y="21"/>
                  </a:lnTo>
                  <a:lnTo>
                    <a:pt x="51" y="21"/>
                  </a:lnTo>
                  <a:lnTo>
                    <a:pt x="51" y="19"/>
                  </a:lnTo>
                  <a:lnTo>
                    <a:pt x="46" y="19"/>
                  </a:lnTo>
                  <a:lnTo>
                    <a:pt x="46" y="14"/>
                  </a:lnTo>
                  <a:lnTo>
                    <a:pt x="38" y="14"/>
                  </a:lnTo>
                  <a:lnTo>
                    <a:pt x="38" y="9"/>
                  </a:lnTo>
                  <a:lnTo>
                    <a:pt x="28" y="9"/>
                  </a:lnTo>
                  <a:lnTo>
                    <a:pt x="28" y="4"/>
                  </a:lnTo>
                  <a:lnTo>
                    <a:pt x="18" y="4"/>
                  </a:lnTo>
                  <a:lnTo>
                    <a:pt x="18"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96" name="Group 95"/>
          <p:cNvGrpSpPr/>
          <p:nvPr/>
        </p:nvGrpSpPr>
        <p:grpSpPr>
          <a:xfrm>
            <a:off x="5409237" y="3092630"/>
            <a:ext cx="3171258" cy="1145591"/>
            <a:chOff x="5085483" y="1689881"/>
            <a:chExt cx="2800350" cy="866775"/>
          </a:xfrm>
        </p:grpSpPr>
        <p:sp>
          <p:nvSpPr>
            <p:cNvPr id="97" name="Line 30"/>
            <p:cNvSpPr>
              <a:spLocks noChangeShapeType="1"/>
            </p:cNvSpPr>
            <p:nvPr/>
          </p:nvSpPr>
          <p:spPr bwMode="auto">
            <a:xfrm>
              <a:off x="7638183" y="2480456"/>
              <a:ext cx="0" cy="76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8" name="Line 31"/>
            <p:cNvSpPr>
              <a:spLocks noChangeShapeType="1"/>
            </p:cNvSpPr>
            <p:nvPr/>
          </p:nvSpPr>
          <p:spPr bwMode="auto">
            <a:xfrm>
              <a:off x="7009533" y="2442356"/>
              <a:ext cx="0" cy="857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9" name="Line 32"/>
            <p:cNvSpPr>
              <a:spLocks noChangeShapeType="1"/>
            </p:cNvSpPr>
            <p:nvPr/>
          </p:nvSpPr>
          <p:spPr bwMode="auto">
            <a:xfrm>
              <a:off x="6571383" y="2366156"/>
              <a:ext cx="0" cy="857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0" name="Line 33"/>
            <p:cNvSpPr>
              <a:spLocks noChangeShapeType="1"/>
            </p:cNvSpPr>
            <p:nvPr/>
          </p:nvSpPr>
          <p:spPr bwMode="auto">
            <a:xfrm>
              <a:off x="6228483" y="2223281"/>
              <a:ext cx="0" cy="76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1" name="Line 34"/>
            <p:cNvSpPr>
              <a:spLocks noChangeShapeType="1"/>
            </p:cNvSpPr>
            <p:nvPr/>
          </p:nvSpPr>
          <p:spPr bwMode="auto">
            <a:xfrm>
              <a:off x="5828433" y="2061356"/>
              <a:ext cx="0" cy="857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2" name="Line 35"/>
            <p:cNvSpPr>
              <a:spLocks noChangeShapeType="1"/>
            </p:cNvSpPr>
            <p:nvPr/>
          </p:nvSpPr>
          <p:spPr bwMode="auto">
            <a:xfrm>
              <a:off x="5742708" y="1985156"/>
              <a:ext cx="0" cy="857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3" name="Line 36"/>
            <p:cNvSpPr>
              <a:spLocks noChangeShapeType="1"/>
            </p:cNvSpPr>
            <p:nvPr/>
          </p:nvSpPr>
          <p:spPr bwMode="auto">
            <a:xfrm>
              <a:off x="5704608" y="1966106"/>
              <a:ext cx="0" cy="76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4" name="Line 37"/>
            <p:cNvSpPr>
              <a:spLocks noChangeShapeType="1"/>
            </p:cNvSpPr>
            <p:nvPr/>
          </p:nvSpPr>
          <p:spPr bwMode="auto">
            <a:xfrm>
              <a:off x="5656983" y="1937531"/>
              <a:ext cx="0" cy="76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5" name="Line 38"/>
            <p:cNvSpPr>
              <a:spLocks noChangeShapeType="1"/>
            </p:cNvSpPr>
            <p:nvPr/>
          </p:nvSpPr>
          <p:spPr bwMode="auto">
            <a:xfrm>
              <a:off x="5561733" y="1889906"/>
              <a:ext cx="0" cy="857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6" name="Line 39"/>
            <p:cNvSpPr>
              <a:spLocks noChangeShapeType="1"/>
            </p:cNvSpPr>
            <p:nvPr/>
          </p:nvSpPr>
          <p:spPr bwMode="auto">
            <a:xfrm>
              <a:off x="5523633" y="1832756"/>
              <a:ext cx="0" cy="857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7" name="Line 40"/>
            <p:cNvSpPr>
              <a:spLocks noChangeShapeType="1"/>
            </p:cNvSpPr>
            <p:nvPr/>
          </p:nvSpPr>
          <p:spPr bwMode="auto">
            <a:xfrm>
              <a:off x="5447433" y="1804181"/>
              <a:ext cx="0" cy="76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8" name="Line 41"/>
            <p:cNvSpPr>
              <a:spLocks noChangeShapeType="1"/>
            </p:cNvSpPr>
            <p:nvPr/>
          </p:nvSpPr>
          <p:spPr bwMode="auto">
            <a:xfrm>
              <a:off x="5380758" y="1775606"/>
              <a:ext cx="0" cy="76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42"/>
            <p:cNvSpPr>
              <a:spLocks noChangeShapeType="1"/>
            </p:cNvSpPr>
            <p:nvPr/>
          </p:nvSpPr>
          <p:spPr bwMode="auto">
            <a:xfrm>
              <a:off x="5371233" y="1766081"/>
              <a:ext cx="0" cy="857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Line 43"/>
            <p:cNvSpPr>
              <a:spLocks noChangeShapeType="1"/>
            </p:cNvSpPr>
            <p:nvPr/>
          </p:nvSpPr>
          <p:spPr bwMode="auto">
            <a:xfrm>
              <a:off x="5285508" y="1727981"/>
              <a:ext cx="0" cy="857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1" name="Line 44"/>
            <p:cNvSpPr>
              <a:spLocks noChangeShapeType="1"/>
            </p:cNvSpPr>
            <p:nvPr/>
          </p:nvSpPr>
          <p:spPr bwMode="auto">
            <a:xfrm>
              <a:off x="5266458" y="1737506"/>
              <a:ext cx="0" cy="76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2" name="Line 45"/>
            <p:cNvSpPr>
              <a:spLocks noChangeShapeType="1"/>
            </p:cNvSpPr>
            <p:nvPr/>
          </p:nvSpPr>
          <p:spPr bwMode="auto">
            <a:xfrm>
              <a:off x="5190258" y="1689881"/>
              <a:ext cx="0" cy="76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Freeform 46"/>
            <p:cNvSpPr>
              <a:spLocks/>
            </p:cNvSpPr>
            <p:nvPr/>
          </p:nvSpPr>
          <p:spPr bwMode="auto">
            <a:xfrm>
              <a:off x="5085483" y="1699406"/>
              <a:ext cx="2800350" cy="809625"/>
            </a:xfrm>
            <a:custGeom>
              <a:avLst/>
              <a:gdLst>
                <a:gd name="T0" fmla="*/ 294 w 294"/>
                <a:gd name="T1" fmla="*/ 85 h 85"/>
                <a:gd name="T2" fmla="*/ 223 w 294"/>
                <a:gd name="T3" fmla="*/ 85 h 85"/>
                <a:gd name="T4" fmla="*/ 223 w 294"/>
                <a:gd name="T5" fmla="*/ 83 h 85"/>
                <a:gd name="T6" fmla="*/ 206 w 294"/>
                <a:gd name="T7" fmla="*/ 83 h 85"/>
                <a:gd name="T8" fmla="*/ 206 w 294"/>
                <a:gd name="T9" fmla="*/ 82 h 85"/>
                <a:gd name="T10" fmla="*/ 196 w 294"/>
                <a:gd name="T11" fmla="*/ 82 h 85"/>
                <a:gd name="T12" fmla="*/ 196 w 294"/>
                <a:gd name="T13" fmla="*/ 80 h 85"/>
                <a:gd name="T14" fmla="*/ 184 w 294"/>
                <a:gd name="T15" fmla="*/ 80 h 85"/>
                <a:gd name="T16" fmla="*/ 184 w 294"/>
                <a:gd name="T17" fmla="*/ 78 h 85"/>
                <a:gd name="T18" fmla="*/ 162 w 294"/>
                <a:gd name="T19" fmla="*/ 78 h 85"/>
                <a:gd name="T20" fmla="*/ 162 w 294"/>
                <a:gd name="T21" fmla="*/ 74 h 85"/>
                <a:gd name="T22" fmla="*/ 146 w 294"/>
                <a:gd name="T23" fmla="*/ 74 h 85"/>
                <a:gd name="T24" fmla="*/ 146 w 294"/>
                <a:gd name="T25" fmla="*/ 71 h 85"/>
                <a:gd name="T26" fmla="*/ 141 w 294"/>
                <a:gd name="T27" fmla="*/ 71 h 85"/>
                <a:gd name="T28" fmla="*/ 141 w 294"/>
                <a:gd name="T29" fmla="*/ 68 h 85"/>
                <a:gd name="T30" fmla="*/ 134 w 294"/>
                <a:gd name="T31" fmla="*/ 68 h 85"/>
                <a:gd name="T32" fmla="*/ 134 w 294"/>
                <a:gd name="T33" fmla="*/ 65 h 85"/>
                <a:gd name="T34" fmla="*/ 128 w 294"/>
                <a:gd name="T35" fmla="*/ 65 h 85"/>
                <a:gd name="T36" fmla="*/ 128 w 294"/>
                <a:gd name="T37" fmla="*/ 63 h 85"/>
                <a:gd name="T38" fmla="*/ 123 w 294"/>
                <a:gd name="T39" fmla="*/ 63 h 85"/>
                <a:gd name="T40" fmla="*/ 123 w 294"/>
                <a:gd name="T41" fmla="*/ 59 h 85"/>
                <a:gd name="T42" fmla="*/ 112 w 294"/>
                <a:gd name="T43" fmla="*/ 59 h 85"/>
                <a:gd name="T44" fmla="*/ 112 w 294"/>
                <a:gd name="T45" fmla="*/ 56 h 85"/>
                <a:gd name="T46" fmla="*/ 106 w 294"/>
                <a:gd name="T47" fmla="*/ 56 h 85"/>
                <a:gd name="T48" fmla="*/ 106 w 294"/>
                <a:gd name="T49" fmla="*/ 53 h 85"/>
                <a:gd name="T50" fmla="*/ 98 w 294"/>
                <a:gd name="T51" fmla="*/ 53 h 85"/>
                <a:gd name="T52" fmla="*/ 98 w 294"/>
                <a:gd name="T53" fmla="*/ 46 h 85"/>
                <a:gd name="T54" fmla="*/ 89 w 294"/>
                <a:gd name="T55" fmla="*/ 46 h 85"/>
                <a:gd name="T56" fmla="*/ 89 w 294"/>
                <a:gd name="T57" fmla="*/ 43 h 85"/>
                <a:gd name="T58" fmla="*/ 79 w 294"/>
                <a:gd name="T59" fmla="*/ 43 h 85"/>
                <a:gd name="T60" fmla="*/ 79 w 294"/>
                <a:gd name="T61" fmla="*/ 40 h 85"/>
                <a:gd name="T62" fmla="*/ 74 w 294"/>
                <a:gd name="T63" fmla="*/ 40 h 85"/>
                <a:gd name="T64" fmla="*/ 74 w 294"/>
                <a:gd name="T65" fmla="*/ 35 h 85"/>
                <a:gd name="T66" fmla="*/ 68 w 294"/>
                <a:gd name="T67" fmla="*/ 35 h 85"/>
                <a:gd name="T68" fmla="*/ 68 w 294"/>
                <a:gd name="T69" fmla="*/ 32 h 85"/>
                <a:gd name="T70" fmla="*/ 62 w 294"/>
                <a:gd name="T71" fmla="*/ 32 h 85"/>
                <a:gd name="T72" fmla="*/ 62 w 294"/>
                <a:gd name="T73" fmla="*/ 28 h 85"/>
                <a:gd name="T74" fmla="*/ 56 w 294"/>
                <a:gd name="T75" fmla="*/ 28 h 85"/>
                <a:gd name="T76" fmla="*/ 56 w 294"/>
                <a:gd name="T77" fmla="*/ 25 h 85"/>
                <a:gd name="T78" fmla="*/ 51 w 294"/>
                <a:gd name="T79" fmla="*/ 25 h 85"/>
                <a:gd name="T80" fmla="*/ 51 w 294"/>
                <a:gd name="T81" fmla="*/ 21 h 85"/>
                <a:gd name="T82" fmla="*/ 45 w 294"/>
                <a:gd name="T83" fmla="*/ 21 h 85"/>
                <a:gd name="T84" fmla="*/ 45 w 294"/>
                <a:gd name="T85" fmla="*/ 17 h 85"/>
                <a:gd name="T86" fmla="*/ 41 w 294"/>
                <a:gd name="T87" fmla="*/ 17 h 85"/>
                <a:gd name="T88" fmla="*/ 41 w 294"/>
                <a:gd name="T89" fmla="*/ 14 h 85"/>
                <a:gd name="T90" fmla="*/ 35 w 294"/>
                <a:gd name="T91" fmla="*/ 14 h 85"/>
                <a:gd name="T92" fmla="*/ 35 w 294"/>
                <a:gd name="T93" fmla="*/ 12 h 85"/>
                <a:gd name="T94" fmla="*/ 29 w 294"/>
                <a:gd name="T95" fmla="*/ 12 h 85"/>
                <a:gd name="T96" fmla="*/ 29 w 294"/>
                <a:gd name="T97" fmla="*/ 10 h 85"/>
                <a:gd name="T98" fmla="*/ 24 w 294"/>
                <a:gd name="T99" fmla="*/ 10 h 85"/>
                <a:gd name="T100" fmla="*/ 24 w 294"/>
                <a:gd name="T101" fmla="*/ 7 h 85"/>
                <a:gd name="T102" fmla="*/ 16 w 294"/>
                <a:gd name="T103" fmla="*/ 7 h 85"/>
                <a:gd name="T104" fmla="*/ 16 w 294"/>
                <a:gd name="T105" fmla="*/ 2 h 85"/>
                <a:gd name="T106" fmla="*/ 10 w 294"/>
                <a:gd name="T107" fmla="*/ 2 h 85"/>
                <a:gd name="T108" fmla="*/ 10 w 294"/>
                <a:gd name="T109" fmla="*/ 0 h 85"/>
                <a:gd name="T110" fmla="*/ 0 w 294"/>
                <a:gd name="T11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4" h="85">
                  <a:moveTo>
                    <a:pt x="294" y="85"/>
                  </a:moveTo>
                  <a:lnTo>
                    <a:pt x="223" y="85"/>
                  </a:lnTo>
                  <a:lnTo>
                    <a:pt x="223" y="83"/>
                  </a:lnTo>
                  <a:lnTo>
                    <a:pt x="206" y="83"/>
                  </a:lnTo>
                  <a:lnTo>
                    <a:pt x="206" y="82"/>
                  </a:lnTo>
                  <a:lnTo>
                    <a:pt x="196" y="82"/>
                  </a:lnTo>
                  <a:lnTo>
                    <a:pt x="196" y="80"/>
                  </a:lnTo>
                  <a:lnTo>
                    <a:pt x="184" y="80"/>
                  </a:lnTo>
                  <a:lnTo>
                    <a:pt x="184" y="78"/>
                  </a:lnTo>
                  <a:lnTo>
                    <a:pt x="162" y="78"/>
                  </a:lnTo>
                  <a:cubicBezTo>
                    <a:pt x="162" y="78"/>
                    <a:pt x="163" y="74"/>
                    <a:pt x="162" y="74"/>
                  </a:cubicBezTo>
                  <a:cubicBezTo>
                    <a:pt x="160" y="74"/>
                    <a:pt x="146" y="74"/>
                    <a:pt x="146" y="74"/>
                  </a:cubicBezTo>
                  <a:lnTo>
                    <a:pt x="146" y="71"/>
                  </a:lnTo>
                  <a:lnTo>
                    <a:pt x="141" y="71"/>
                  </a:lnTo>
                  <a:lnTo>
                    <a:pt x="141" y="68"/>
                  </a:lnTo>
                  <a:lnTo>
                    <a:pt x="134" y="68"/>
                  </a:lnTo>
                  <a:lnTo>
                    <a:pt x="134" y="65"/>
                  </a:lnTo>
                  <a:lnTo>
                    <a:pt x="128" y="65"/>
                  </a:lnTo>
                  <a:lnTo>
                    <a:pt x="128" y="63"/>
                  </a:lnTo>
                  <a:lnTo>
                    <a:pt x="123" y="63"/>
                  </a:lnTo>
                  <a:lnTo>
                    <a:pt x="123" y="59"/>
                  </a:lnTo>
                  <a:lnTo>
                    <a:pt x="112" y="59"/>
                  </a:lnTo>
                  <a:lnTo>
                    <a:pt x="112" y="56"/>
                  </a:lnTo>
                  <a:lnTo>
                    <a:pt x="106" y="56"/>
                  </a:lnTo>
                  <a:lnTo>
                    <a:pt x="106" y="53"/>
                  </a:lnTo>
                  <a:lnTo>
                    <a:pt x="98" y="53"/>
                  </a:lnTo>
                  <a:lnTo>
                    <a:pt x="98" y="46"/>
                  </a:lnTo>
                  <a:lnTo>
                    <a:pt x="89" y="46"/>
                  </a:lnTo>
                  <a:lnTo>
                    <a:pt x="89" y="43"/>
                  </a:lnTo>
                  <a:lnTo>
                    <a:pt x="79" y="43"/>
                  </a:lnTo>
                  <a:lnTo>
                    <a:pt x="79" y="40"/>
                  </a:lnTo>
                  <a:lnTo>
                    <a:pt x="74" y="40"/>
                  </a:lnTo>
                  <a:lnTo>
                    <a:pt x="74" y="35"/>
                  </a:lnTo>
                  <a:lnTo>
                    <a:pt x="68" y="35"/>
                  </a:lnTo>
                  <a:lnTo>
                    <a:pt x="68" y="32"/>
                  </a:lnTo>
                  <a:lnTo>
                    <a:pt x="62" y="32"/>
                  </a:lnTo>
                  <a:lnTo>
                    <a:pt x="62" y="28"/>
                  </a:lnTo>
                  <a:lnTo>
                    <a:pt x="56" y="28"/>
                  </a:lnTo>
                  <a:lnTo>
                    <a:pt x="56" y="25"/>
                  </a:lnTo>
                  <a:lnTo>
                    <a:pt x="51" y="25"/>
                  </a:lnTo>
                  <a:lnTo>
                    <a:pt x="51" y="21"/>
                  </a:lnTo>
                  <a:lnTo>
                    <a:pt x="45" y="21"/>
                  </a:lnTo>
                  <a:lnTo>
                    <a:pt x="45" y="17"/>
                  </a:lnTo>
                  <a:lnTo>
                    <a:pt x="41" y="17"/>
                  </a:lnTo>
                  <a:lnTo>
                    <a:pt x="41" y="14"/>
                  </a:lnTo>
                  <a:lnTo>
                    <a:pt x="35" y="14"/>
                  </a:lnTo>
                  <a:lnTo>
                    <a:pt x="35" y="12"/>
                  </a:lnTo>
                  <a:lnTo>
                    <a:pt x="29" y="12"/>
                  </a:lnTo>
                  <a:lnTo>
                    <a:pt x="29" y="10"/>
                  </a:lnTo>
                  <a:lnTo>
                    <a:pt x="24" y="10"/>
                  </a:lnTo>
                  <a:lnTo>
                    <a:pt x="24" y="7"/>
                  </a:lnTo>
                  <a:lnTo>
                    <a:pt x="16" y="7"/>
                  </a:lnTo>
                  <a:lnTo>
                    <a:pt x="16" y="2"/>
                  </a:lnTo>
                  <a:cubicBezTo>
                    <a:pt x="16" y="2"/>
                    <a:pt x="10" y="1"/>
                    <a:pt x="10" y="2"/>
                  </a:cubicBezTo>
                  <a:cubicBezTo>
                    <a:pt x="10" y="3"/>
                    <a:pt x="10" y="0"/>
                    <a:pt x="10" y="0"/>
                  </a:cubicBez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114" name="Group 113"/>
          <p:cNvGrpSpPr/>
          <p:nvPr/>
        </p:nvGrpSpPr>
        <p:grpSpPr>
          <a:xfrm>
            <a:off x="5414165" y="3097678"/>
            <a:ext cx="1475097" cy="1093946"/>
            <a:chOff x="3887788" y="3003550"/>
            <a:chExt cx="1362075" cy="847725"/>
          </a:xfrm>
        </p:grpSpPr>
        <p:sp>
          <p:nvSpPr>
            <p:cNvPr id="115" name="Line 47"/>
            <p:cNvSpPr>
              <a:spLocks noChangeShapeType="1"/>
            </p:cNvSpPr>
            <p:nvPr/>
          </p:nvSpPr>
          <p:spPr bwMode="auto">
            <a:xfrm>
              <a:off x="4745038" y="3375025"/>
              <a:ext cx="0" cy="857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6" name="Line 48"/>
            <p:cNvSpPr>
              <a:spLocks noChangeShapeType="1"/>
            </p:cNvSpPr>
            <p:nvPr/>
          </p:nvSpPr>
          <p:spPr bwMode="auto">
            <a:xfrm>
              <a:off x="4421188" y="3013075"/>
              <a:ext cx="0" cy="762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7" name="Line 49"/>
            <p:cNvSpPr>
              <a:spLocks noChangeShapeType="1"/>
            </p:cNvSpPr>
            <p:nvPr/>
          </p:nvSpPr>
          <p:spPr bwMode="auto">
            <a:xfrm>
              <a:off x="4278313" y="3013075"/>
              <a:ext cx="0" cy="762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8" name="Freeform 50"/>
            <p:cNvSpPr>
              <a:spLocks/>
            </p:cNvSpPr>
            <p:nvPr/>
          </p:nvSpPr>
          <p:spPr bwMode="auto">
            <a:xfrm>
              <a:off x="3887788" y="3003550"/>
              <a:ext cx="1362075" cy="847725"/>
            </a:xfrm>
            <a:custGeom>
              <a:avLst/>
              <a:gdLst>
                <a:gd name="T0" fmla="*/ 143 w 143"/>
                <a:gd name="T1" fmla="*/ 89 h 89"/>
                <a:gd name="T2" fmla="*/ 143 w 143"/>
                <a:gd name="T3" fmla="*/ 81 h 89"/>
                <a:gd name="T4" fmla="*/ 124 w 143"/>
                <a:gd name="T5" fmla="*/ 81 h 89"/>
                <a:gd name="T6" fmla="*/ 124 w 143"/>
                <a:gd name="T7" fmla="*/ 76 h 89"/>
                <a:gd name="T8" fmla="*/ 112 w 143"/>
                <a:gd name="T9" fmla="*/ 76 h 89"/>
                <a:gd name="T10" fmla="*/ 112 w 143"/>
                <a:gd name="T11" fmla="*/ 69 h 89"/>
                <a:gd name="T12" fmla="*/ 106 w 143"/>
                <a:gd name="T13" fmla="*/ 69 h 89"/>
                <a:gd name="T14" fmla="*/ 106 w 143"/>
                <a:gd name="T15" fmla="*/ 63 h 89"/>
                <a:gd name="T16" fmla="*/ 100 w 143"/>
                <a:gd name="T17" fmla="*/ 63 h 89"/>
                <a:gd name="T18" fmla="*/ 100 w 143"/>
                <a:gd name="T19" fmla="*/ 50 h 89"/>
                <a:gd name="T20" fmla="*/ 94 w 143"/>
                <a:gd name="T21" fmla="*/ 50 h 89"/>
                <a:gd name="T22" fmla="*/ 94 w 143"/>
                <a:gd name="T23" fmla="*/ 44 h 89"/>
                <a:gd name="T24" fmla="*/ 82 w 143"/>
                <a:gd name="T25" fmla="*/ 44 h 89"/>
                <a:gd name="T26" fmla="*/ 82 w 143"/>
                <a:gd name="T27" fmla="*/ 35 h 89"/>
                <a:gd name="T28" fmla="*/ 80 w 143"/>
                <a:gd name="T29" fmla="*/ 35 h 89"/>
                <a:gd name="T30" fmla="*/ 80 w 143"/>
                <a:gd name="T31" fmla="*/ 28 h 89"/>
                <a:gd name="T32" fmla="*/ 76 w 143"/>
                <a:gd name="T33" fmla="*/ 28 h 89"/>
                <a:gd name="T34" fmla="*/ 76 w 143"/>
                <a:gd name="T35" fmla="*/ 23 h 89"/>
                <a:gd name="T36" fmla="*/ 71 w 143"/>
                <a:gd name="T37" fmla="*/ 23 h 89"/>
                <a:gd name="T38" fmla="*/ 71 w 143"/>
                <a:gd name="T39" fmla="*/ 19 h 89"/>
                <a:gd name="T40" fmla="*/ 68 w 143"/>
                <a:gd name="T41" fmla="*/ 19 h 89"/>
                <a:gd name="T42" fmla="*/ 68 w 143"/>
                <a:gd name="T43" fmla="*/ 10 h 89"/>
                <a:gd name="T44" fmla="*/ 60 w 143"/>
                <a:gd name="T45" fmla="*/ 10 h 89"/>
                <a:gd name="T46" fmla="*/ 60 w 143"/>
                <a:gd name="T47" fmla="*/ 4 h 89"/>
                <a:gd name="T48" fmla="*/ 22 w 143"/>
                <a:gd name="T49" fmla="*/ 4 h 89"/>
                <a:gd name="T50" fmla="*/ 22 w 143"/>
                <a:gd name="T51" fmla="*/ 0 h 89"/>
                <a:gd name="T52" fmla="*/ 0 w 143"/>
                <a:gd name="T5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89">
                  <a:moveTo>
                    <a:pt x="143" y="89"/>
                  </a:moveTo>
                  <a:lnTo>
                    <a:pt x="143" y="81"/>
                  </a:lnTo>
                  <a:lnTo>
                    <a:pt x="124" y="81"/>
                  </a:lnTo>
                  <a:lnTo>
                    <a:pt x="124" y="76"/>
                  </a:lnTo>
                  <a:lnTo>
                    <a:pt x="112" y="76"/>
                  </a:lnTo>
                  <a:lnTo>
                    <a:pt x="112" y="69"/>
                  </a:lnTo>
                  <a:lnTo>
                    <a:pt x="106" y="69"/>
                  </a:lnTo>
                  <a:lnTo>
                    <a:pt x="106" y="63"/>
                  </a:lnTo>
                  <a:lnTo>
                    <a:pt x="100" y="63"/>
                  </a:lnTo>
                  <a:lnTo>
                    <a:pt x="100" y="50"/>
                  </a:lnTo>
                  <a:lnTo>
                    <a:pt x="94" y="50"/>
                  </a:lnTo>
                  <a:lnTo>
                    <a:pt x="94" y="44"/>
                  </a:lnTo>
                  <a:lnTo>
                    <a:pt x="82" y="44"/>
                  </a:lnTo>
                  <a:lnTo>
                    <a:pt x="82" y="35"/>
                  </a:lnTo>
                  <a:lnTo>
                    <a:pt x="80" y="35"/>
                  </a:lnTo>
                  <a:lnTo>
                    <a:pt x="80" y="28"/>
                  </a:lnTo>
                  <a:lnTo>
                    <a:pt x="76" y="28"/>
                  </a:lnTo>
                  <a:lnTo>
                    <a:pt x="76" y="23"/>
                  </a:lnTo>
                  <a:lnTo>
                    <a:pt x="71" y="23"/>
                  </a:lnTo>
                  <a:lnTo>
                    <a:pt x="71" y="19"/>
                  </a:lnTo>
                  <a:lnTo>
                    <a:pt x="68" y="19"/>
                  </a:lnTo>
                  <a:lnTo>
                    <a:pt x="68" y="10"/>
                  </a:lnTo>
                  <a:lnTo>
                    <a:pt x="60" y="10"/>
                  </a:lnTo>
                  <a:lnTo>
                    <a:pt x="60" y="4"/>
                  </a:lnTo>
                  <a:lnTo>
                    <a:pt x="22" y="4"/>
                  </a:lnTo>
                  <a:lnTo>
                    <a:pt x="22"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Tree>
    <p:custDataLst>
      <p:tags r:id="rId1"/>
    </p:custDataLst>
    <p:extLst>
      <p:ext uri="{BB962C8B-B14F-4D97-AF65-F5344CB8AC3E}">
        <p14:creationId xmlns:p14="http://schemas.microsoft.com/office/powerpoint/2010/main" val="13441039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dirty="0" smtClean="0"/>
              <a:t>PANCREATIC CANCER &amp; HEPATOBILIARY TUMOURS</a:t>
            </a:r>
            <a:endParaRPr lang="en-GB" dirty="0"/>
          </a:p>
        </p:txBody>
      </p:sp>
    </p:spTree>
    <p:custDataLst>
      <p:tags r:id="rId1"/>
    </p:custDataLst>
    <p:extLst>
      <p:ext uri="{BB962C8B-B14F-4D97-AF65-F5344CB8AC3E}">
        <p14:creationId xmlns:p14="http://schemas.microsoft.com/office/powerpoint/2010/main" val="14683512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NeoAdjuvant</a:t>
            </a:r>
            <a:r>
              <a:rPr lang="en-GB" dirty="0"/>
              <a:t> </a:t>
            </a:r>
            <a:r>
              <a:rPr lang="en-GB" dirty="0" smtClean="0"/>
              <a:t>therapy</a:t>
            </a:r>
            <a:endParaRPr lang="en-GB" dirty="0"/>
          </a:p>
        </p:txBody>
      </p:sp>
      <p:sp>
        <p:nvSpPr>
          <p:cNvPr id="3" name="Text Placeholder 2"/>
          <p:cNvSpPr>
            <a:spLocks noGrp="1"/>
          </p:cNvSpPr>
          <p:nvPr>
            <p:ph type="body" idx="1"/>
          </p:nvPr>
        </p:nvSpPr>
        <p:spPr/>
        <p:txBody>
          <a:bodyPr/>
          <a:lstStyle/>
          <a:p>
            <a:r>
              <a:rPr lang="en-GB" b="1" dirty="0" smtClean="0"/>
              <a:t>PANCREATIC CANCER</a:t>
            </a:r>
            <a:endParaRPr lang="en-GB" b="1" dirty="0"/>
          </a:p>
        </p:txBody>
      </p:sp>
    </p:spTree>
    <p:extLst>
      <p:ext uri="{BB962C8B-B14F-4D97-AF65-F5344CB8AC3E}">
        <p14:creationId xmlns:p14="http://schemas.microsoft.com/office/powerpoint/2010/main" val="15833909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solidFill>
                  <a:srgbClr val="043882"/>
                </a:solidFill>
              </a:rPr>
              <a:t>4001: </a:t>
            </a:r>
            <a:r>
              <a:rPr lang="en-GB" sz="1600" dirty="0" smtClean="0">
                <a:solidFill>
                  <a:srgbClr val="043882"/>
                </a:solidFill>
              </a:rPr>
              <a:t>Impact </a:t>
            </a:r>
            <a:r>
              <a:rPr lang="en-GB" sz="1600" dirty="0">
                <a:solidFill>
                  <a:srgbClr val="043882"/>
                </a:solidFill>
              </a:rPr>
              <a:t>of </a:t>
            </a:r>
            <a:r>
              <a:rPr lang="en-GB" sz="1600" dirty="0" err="1">
                <a:solidFill>
                  <a:srgbClr val="043882"/>
                </a:solidFill>
              </a:rPr>
              <a:t>chemoradiotherapy</a:t>
            </a:r>
            <a:r>
              <a:rPr lang="en-GB" sz="1600" dirty="0">
                <a:solidFill>
                  <a:srgbClr val="043882"/>
                </a:solidFill>
              </a:rPr>
              <a:t> (CRT) on local control and time without treatment in</a:t>
            </a:r>
            <a:br>
              <a:rPr lang="en-GB" sz="1600" dirty="0">
                <a:solidFill>
                  <a:srgbClr val="043882"/>
                </a:solidFill>
              </a:rPr>
            </a:br>
            <a:r>
              <a:rPr lang="en-GB" sz="1600" dirty="0">
                <a:solidFill>
                  <a:srgbClr val="043882"/>
                </a:solidFill>
              </a:rPr>
              <a:t>patients with locally advanced pancreatic cancer (LAPC) included in the international</a:t>
            </a:r>
            <a:br>
              <a:rPr lang="en-GB" sz="1600" dirty="0">
                <a:solidFill>
                  <a:srgbClr val="043882"/>
                </a:solidFill>
              </a:rPr>
            </a:br>
            <a:r>
              <a:rPr lang="en-GB" sz="1600" dirty="0">
                <a:solidFill>
                  <a:srgbClr val="043882"/>
                </a:solidFill>
              </a:rPr>
              <a:t>phase III LAP 07 </a:t>
            </a:r>
            <a:r>
              <a:rPr lang="en-GB" sz="1600" dirty="0" smtClean="0">
                <a:solidFill>
                  <a:srgbClr val="043882"/>
                </a:solidFill>
              </a:rPr>
              <a:t>study </a:t>
            </a:r>
            <a:r>
              <a:rPr lang="en-GB" sz="1600" dirty="0">
                <a:solidFill>
                  <a:srgbClr val="043882"/>
                </a:solidFill>
              </a:rPr>
              <a:t>– </a:t>
            </a:r>
            <a:r>
              <a:rPr lang="en-GB" sz="1600" dirty="0" err="1" smtClean="0">
                <a:solidFill>
                  <a:srgbClr val="043882"/>
                </a:solidFill>
              </a:rPr>
              <a:t>Huguet</a:t>
            </a:r>
            <a:r>
              <a:rPr lang="en-GB" sz="1600" dirty="0" smtClean="0">
                <a:solidFill>
                  <a:srgbClr val="043882"/>
                </a:solidFill>
              </a:rPr>
              <a:t> F et </a:t>
            </a:r>
            <a:r>
              <a:rPr lang="en-GB" sz="1600" dirty="0">
                <a:solidFill>
                  <a:srgbClr val="043882"/>
                </a:solidFill>
              </a:rPr>
              <a:t>al</a:t>
            </a:r>
            <a:endParaRPr lang="en-GB" dirty="0"/>
          </a:p>
        </p:txBody>
      </p:sp>
      <p:sp>
        <p:nvSpPr>
          <p:cNvPr id="3" name="Content Placeholder 2"/>
          <p:cNvSpPr>
            <a:spLocks noGrp="1"/>
          </p:cNvSpPr>
          <p:nvPr>
            <p:ph idx="1"/>
          </p:nvPr>
        </p:nvSpPr>
        <p:spPr/>
        <p:txBody>
          <a:bodyPr/>
          <a:lstStyle/>
          <a:p>
            <a:r>
              <a:rPr lang="en-GB" sz="1800" b="1" dirty="0" smtClean="0"/>
              <a:t>Study objective</a:t>
            </a:r>
          </a:p>
          <a:p>
            <a:pPr lvl="1"/>
            <a:r>
              <a:rPr lang="en-GB" sz="1800" dirty="0" smtClean="0"/>
              <a:t>To determine </a:t>
            </a:r>
            <a:r>
              <a:rPr lang="en-GB" sz="1800" dirty="0"/>
              <a:t>whether </a:t>
            </a:r>
            <a:r>
              <a:rPr lang="en-GB" sz="1800" dirty="0" smtClean="0"/>
              <a:t>OS is improved with CRT in patients with locally advanced pancreatic cancer whose tumour is controlled after 4 months of induction CT</a:t>
            </a:r>
          </a:p>
          <a:p>
            <a:pPr lvl="1"/>
            <a:endParaRPr lang="en-GB" sz="1800" dirty="0"/>
          </a:p>
        </p:txBody>
      </p:sp>
      <p:sp>
        <p:nvSpPr>
          <p:cNvPr id="4" name="Text Box 4"/>
          <p:cNvSpPr txBox="1">
            <a:spLocks noChangeArrowheads="1"/>
          </p:cNvSpPr>
          <p:nvPr/>
        </p:nvSpPr>
        <p:spPr bwMode="auto">
          <a:xfrm>
            <a:off x="5048879" y="6474897"/>
            <a:ext cx="38744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Huguet</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4001) </a:t>
            </a:r>
            <a:endParaRPr lang="en-GB" sz="1200" dirty="0">
              <a:solidFill>
                <a:srgbClr val="363636"/>
              </a:solidFill>
            </a:endParaRPr>
          </a:p>
        </p:txBody>
      </p:sp>
      <p:sp>
        <p:nvSpPr>
          <p:cNvPr id="5" name="Rectangle 9"/>
          <p:cNvSpPr txBox="1">
            <a:spLocks noChangeArrowheads="1"/>
          </p:cNvSpPr>
          <p:nvPr/>
        </p:nvSpPr>
        <p:spPr bwMode="auto">
          <a:xfrm>
            <a:off x="228600" y="5452033"/>
            <a:ext cx="4267200" cy="64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OS</a:t>
            </a:r>
          </a:p>
          <a:p>
            <a:pPr>
              <a:buClr>
                <a:srgbClr val="043882"/>
              </a:buClr>
            </a:pPr>
            <a:endParaRPr lang="en-GB" sz="1600" kern="0" dirty="0" smtClean="0">
              <a:solidFill>
                <a:srgbClr val="363636"/>
              </a:solidFill>
            </a:endParaRPr>
          </a:p>
        </p:txBody>
      </p:sp>
      <p:sp>
        <p:nvSpPr>
          <p:cNvPr id="7" name="Oval 14"/>
          <p:cNvSpPr>
            <a:spLocks noChangeArrowheads="1"/>
          </p:cNvSpPr>
          <p:nvPr/>
        </p:nvSpPr>
        <p:spPr bwMode="auto">
          <a:xfrm>
            <a:off x="2945233" y="3669269"/>
            <a:ext cx="583595" cy="584200"/>
          </a:xfrm>
          <a:prstGeom prst="ellipse">
            <a:avLst/>
          </a:prstGeom>
          <a:noFill/>
          <a:ln w="28575">
            <a:solidFill>
              <a:schemeClr val="bg1"/>
            </a:solidFill>
            <a:round/>
            <a:headEnd/>
            <a:tailEnd/>
          </a:ln>
        </p:spPr>
        <p:txBody>
          <a:bodyPr wrap="none" anchor="ctr"/>
          <a:lstStyle/>
          <a:p>
            <a:pPr algn="ctr"/>
            <a:r>
              <a:rPr lang="en-GB" altLang="zh-CN" sz="2400" b="1" dirty="0" smtClean="0">
                <a:solidFill>
                  <a:srgbClr val="043882"/>
                </a:solidFill>
                <a:ea typeface="SimSun" pitchFamily="2" charset="-122"/>
              </a:rPr>
              <a:t>R1</a:t>
            </a:r>
            <a:endParaRPr lang="en-GB" altLang="zh-CN" sz="2400" b="1" dirty="0">
              <a:solidFill>
                <a:srgbClr val="043882"/>
              </a:solidFill>
              <a:ea typeface="SimSun" pitchFamily="2" charset="-122"/>
            </a:endParaRPr>
          </a:p>
        </p:txBody>
      </p:sp>
      <p:cxnSp>
        <p:nvCxnSpPr>
          <p:cNvPr id="8" name="AutoShape 15"/>
          <p:cNvCxnSpPr>
            <a:cxnSpLocks noChangeShapeType="1"/>
            <a:endCxn id="18" idx="1"/>
          </p:cNvCxnSpPr>
          <p:nvPr/>
        </p:nvCxnSpPr>
        <p:spPr bwMode="auto">
          <a:xfrm rot="5400000" flipH="1" flipV="1">
            <a:off x="3164920" y="3115312"/>
            <a:ext cx="626268" cy="481648"/>
          </a:xfrm>
          <a:prstGeom prst="bentConnector2">
            <a:avLst/>
          </a:prstGeom>
          <a:noFill/>
          <a:ln w="38100">
            <a:solidFill>
              <a:schemeClr val="bg1"/>
            </a:solidFill>
            <a:miter lim="800000"/>
            <a:headEnd/>
            <a:tailEnd type="triangle" w="med" len="med"/>
          </a:ln>
        </p:spPr>
      </p:cxnSp>
      <p:cxnSp>
        <p:nvCxnSpPr>
          <p:cNvPr id="9" name="AutoShape 16"/>
          <p:cNvCxnSpPr>
            <a:cxnSpLocks noChangeShapeType="1"/>
            <a:stCxn id="7" idx="4"/>
          </p:cNvCxnSpPr>
          <p:nvPr/>
        </p:nvCxnSpPr>
        <p:spPr bwMode="auto">
          <a:xfrm rot="16200000" flipH="1">
            <a:off x="3161072" y="4329427"/>
            <a:ext cx="619919" cy="468000"/>
          </a:xfrm>
          <a:prstGeom prst="bentConnector2">
            <a:avLst/>
          </a:prstGeom>
          <a:noFill/>
          <a:ln w="38100">
            <a:solidFill>
              <a:schemeClr val="bg1"/>
            </a:solidFill>
            <a:miter lim="800000"/>
            <a:headEnd/>
            <a:tailEnd type="triangle" w="med" len="med"/>
          </a:ln>
        </p:spPr>
      </p:cxnSp>
      <p:sp>
        <p:nvSpPr>
          <p:cNvPr id="10" name="AutoShape 12"/>
          <p:cNvSpPr>
            <a:spLocks noChangeArrowheads="1"/>
          </p:cNvSpPr>
          <p:nvPr/>
        </p:nvSpPr>
        <p:spPr bwMode="auto">
          <a:xfrm>
            <a:off x="8353258" y="4524093"/>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1" name="AutoShape 12"/>
          <p:cNvSpPr>
            <a:spLocks noChangeArrowheads="1"/>
          </p:cNvSpPr>
          <p:nvPr/>
        </p:nvSpPr>
        <p:spPr bwMode="auto">
          <a:xfrm>
            <a:off x="8353258" y="2993354"/>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3" name="AutoShape 19"/>
          <p:cNvCxnSpPr>
            <a:cxnSpLocks noChangeShapeType="1"/>
            <a:endCxn id="7" idx="2"/>
          </p:cNvCxnSpPr>
          <p:nvPr/>
        </p:nvCxnSpPr>
        <p:spPr bwMode="auto">
          <a:xfrm>
            <a:off x="2688510" y="3961369"/>
            <a:ext cx="256723" cy="0"/>
          </a:xfrm>
          <a:prstGeom prst="straightConnector1">
            <a:avLst/>
          </a:prstGeom>
          <a:noFill/>
          <a:ln w="38100">
            <a:solidFill>
              <a:schemeClr val="bg1"/>
            </a:solidFill>
            <a:round/>
            <a:headEnd/>
            <a:tailEnd type="triangle" w="med" len="med"/>
          </a:ln>
        </p:spPr>
      </p:cxnSp>
      <p:cxnSp>
        <p:nvCxnSpPr>
          <p:cNvPr id="14" name="AutoShape 20"/>
          <p:cNvCxnSpPr>
            <a:cxnSpLocks noChangeShapeType="1"/>
          </p:cNvCxnSpPr>
          <p:nvPr/>
        </p:nvCxnSpPr>
        <p:spPr bwMode="auto">
          <a:xfrm>
            <a:off x="7970294" y="4788412"/>
            <a:ext cx="360000" cy="1"/>
          </a:xfrm>
          <a:prstGeom prst="straightConnector1">
            <a:avLst/>
          </a:prstGeom>
          <a:noFill/>
          <a:ln w="38100">
            <a:solidFill>
              <a:schemeClr val="bg1"/>
            </a:solidFill>
            <a:prstDash val="dash"/>
            <a:round/>
            <a:headEnd/>
            <a:tailEnd type="triangle" w="med" len="med"/>
          </a:ln>
        </p:spPr>
      </p:cxnSp>
      <p:cxnSp>
        <p:nvCxnSpPr>
          <p:cNvPr id="15" name="AutoShape 21"/>
          <p:cNvCxnSpPr>
            <a:cxnSpLocks noChangeShapeType="1"/>
            <a:stCxn id="28" idx="3"/>
            <a:endCxn id="11" idx="1"/>
          </p:cNvCxnSpPr>
          <p:nvPr/>
        </p:nvCxnSpPr>
        <p:spPr bwMode="auto">
          <a:xfrm>
            <a:off x="8041110" y="3257673"/>
            <a:ext cx="312148" cy="0"/>
          </a:xfrm>
          <a:prstGeom prst="straightConnector1">
            <a:avLst/>
          </a:prstGeom>
          <a:noFill/>
          <a:ln w="38100">
            <a:solidFill>
              <a:schemeClr val="bg1"/>
            </a:solidFill>
            <a:round/>
            <a:headEnd/>
            <a:tailEnd type="triangle" w="med" len="med"/>
          </a:ln>
        </p:spPr>
      </p:cxnSp>
      <p:sp>
        <p:nvSpPr>
          <p:cNvPr id="16" name="AutoShape 9"/>
          <p:cNvSpPr>
            <a:spLocks noChangeArrowheads="1"/>
          </p:cNvSpPr>
          <p:nvPr/>
        </p:nvSpPr>
        <p:spPr bwMode="auto">
          <a:xfrm>
            <a:off x="187656" y="3098890"/>
            <a:ext cx="2528248" cy="1720312"/>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Locally </a:t>
            </a:r>
            <a:r>
              <a:rPr lang="en-US" altLang="zh-CN" dirty="0">
                <a:solidFill>
                  <a:srgbClr val="FFFFFF"/>
                </a:solidFill>
                <a:ea typeface="SimSun" pitchFamily="2" charset="-122"/>
              </a:rPr>
              <a:t>advanced pancreatic </a:t>
            </a:r>
            <a:r>
              <a:rPr lang="en-US" altLang="zh-CN" dirty="0" smtClean="0">
                <a:solidFill>
                  <a:srgbClr val="FFFFFF"/>
                </a:solidFill>
                <a:ea typeface="SimSun" pitchFamily="2" charset="-122"/>
              </a:rPr>
              <a:t>cancer</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(n=442)</a:t>
            </a:r>
            <a:endParaRPr lang="en-GB" altLang="zh-CN" dirty="0">
              <a:solidFill>
                <a:srgbClr val="FFFFFF"/>
              </a:solidFill>
              <a:ea typeface="SimSun" pitchFamily="2" charset="-122"/>
            </a:endParaRPr>
          </a:p>
        </p:txBody>
      </p:sp>
      <p:sp>
        <p:nvSpPr>
          <p:cNvPr id="19" name="Text Box 9"/>
          <p:cNvSpPr txBox="1">
            <a:spLocks noChangeArrowheads="1"/>
          </p:cNvSpPr>
          <p:nvPr/>
        </p:nvSpPr>
        <p:spPr bwMode="auto">
          <a:xfrm>
            <a:off x="231775" y="6290231"/>
            <a:ext cx="40924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*1000 mg/m</a:t>
            </a:r>
            <a:r>
              <a:rPr lang="en-GB" sz="1200" baseline="30000" dirty="0" smtClean="0">
                <a:solidFill>
                  <a:srgbClr val="363636"/>
                </a:solidFill>
              </a:rPr>
              <a:t>2</a:t>
            </a:r>
            <a:r>
              <a:rPr lang="en-GB" sz="1200" dirty="0" smtClean="0">
                <a:solidFill>
                  <a:srgbClr val="363636"/>
                </a:solidFill>
              </a:rPr>
              <a:t>/</a:t>
            </a:r>
            <a:r>
              <a:rPr lang="en-GB" sz="1200" dirty="0" err="1" smtClean="0">
                <a:solidFill>
                  <a:srgbClr val="363636"/>
                </a:solidFill>
              </a:rPr>
              <a:t>wk</a:t>
            </a:r>
            <a:r>
              <a:rPr lang="en-GB" sz="1200" dirty="0" smtClean="0">
                <a:solidFill>
                  <a:srgbClr val="363636"/>
                </a:solidFill>
              </a:rPr>
              <a:t> x3; </a:t>
            </a:r>
            <a:r>
              <a:rPr lang="en-GB" sz="1200" baseline="30000" dirty="0">
                <a:solidFill>
                  <a:srgbClr val="363636"/>
                </a:solidFill>
              </a:rPr>
              <a:t>†</a:t>
            </a:r>
            <a:r>
              <a:rPr lang="en-GB" sz="1200" dirty="0">
                <a:solidFill>
                  <a:srgbClr val="363636"/>
                </a:solidFill>
              </a:rPr>
              <a:t>100 mg/day; </a:t>
            </a:r>
            <a:r>
              <a:rPr lang="en-GB" sz="1200" baseline="30000" dirty="0" smtClean="0">
                <a:solidFill>
                  <a:srgbClr val="363636"/>
                </a:solidFill>
              </a:rPr>
              <a:t>‡</a:t>
            </a:r>
            <a:r>
              <a:rPr lang="en-GB" sz="1200" dirty="0" smtClean="0">
                <a:solidFill>
                  <a:srgbClr val="363636"/>
                </a:solidFill>
              </a:rPr>
              <a:t>54 </a:t>
            </a:r>
            <a:r>
              <a:rPr lang="en-GB" sz="1200" dirty="0" err="1" smtClean="0">
                <a:solidFill>
                  <a:srgbClr val="363636"/>
                </a:solidFill>
              </a:rPr>
              <a:t>Gy</a:t>
            </a:r>
            <a:r>
              <a:rPr lang="en-GB" sz="1200" dirty="0" smtClean="0">
                <a:solidFill>
                  <a:srgbClr val="363636"/>
                </a:solidFill>
              </a:rPr>
              <a:t> (5x 1.8 </a:t>
            </a:r>
            <a:r>
              <a:rPr lang="en-GB" sz="1200" dirty="0" err="1" smtClean="0">
                <a:solidFill>
                  <a:srgbClr val="363636"/>
                </a:solidFill>
              </a:rPr>
              <a:t>Gy</a:t>
            </a:r>
            <a:r>
              <a:rPr lang="en-GB" sz="1200" dirty="0" smtClean="0">
                <a:solidFill>
                  <a:srgbClr val="363636"/>
                </a:solidFill>
              </a:rPr>
              <a:t>/day) + </a:t>
            </a:r>
            <a:br>
              <a:rPr lang="en-GB" sz="1200" dirty="0" smtClean="0">
                <a:solidFill>
                  <a:srgbClr val="363636"/>
                </a:solidFill>
              </a:rPr>
            </a:br>
            <a:r>
              <a:rPr lang="en-GB" sz="1200" dirty="0" smtClean="0">
                <a:solidFill>
                  <a:srgbClr val="363636"/>
                </a:solidFill>
              </a:rPr>
              <a:t>capecitabine 1600 mg/m</a:t>
            </a:r>
            <a:r>
              <a:rPr lang="en-GB" sz="1200" baseline="30000" dirty="0" smtClean="0">
                <a:solidFill>
                  <a:srgbClr val="363636"/>
                </a:solidFill>
              </a:rPr>
              <a:t>2</a:t>
            </a:r>
            <a:r>
              <a:rPr lang="en-GB" sz="1200" dirty="0" smtClean="0">
                <a:solidFill>
                  <a:srgbClr val="363636"/>
                </a:solidFill>
              </a:rPr>
              <a:t>/day; </a:t>
            </a:r>
            <a:r>
              <a:rPr lang="en-GB" sz="1200" baseline="30000" dirty="0" smtClean="0">
                <a:solidFill>
                  <a:srgbClr val="363636"/>
                </a:solidFill>
                <a:latin typeface="Arial"/>
                <a:cs typeface="Arial"/>
              </a:rPr>
              <a:t>¥</a:t>
            </a:r>
            <a:r>
              <a:rPr lang="en-GB" sz="1200" dirty="0" smtClean="0">
                <a:solidFill>
                  <a:srgbClr val="363636"/>
                </a:solidFill>
              </a:rPr>
              <a:t>150 mg/day maintenance</a:t>
            </a:r>
            <a:endParaRPr lang="en-GB" sz="1200" dirty="0">
              <a:solidFill>
                <a:srgbClr val="363636"/>
              </a:solidFill>
            </a:endParaRPr>
          </a:p>
        </p:txBody>
      </p:sp>
      <p:sp>
        <p:nvSpPr>
          <p:cNvPr id="27" name="AutoShape 12"/>
          <p:cNvSpPr>
            <a:spLocks noChangeArrowheads="1"/>
          </p:cNvSpPr>
          <p:nvPr/>
        </p:nvSpPr>
        <p:spPr bwMode="auto">
          <a:xfrm>
            <a:off x="6346179" y="4321628"/>
            <a:ext cx="1693896" cy="962127"/>
          </a:xfrm>
          <a:prstGeom prst="roundRect">
            <a:avLst>
              <a:gd name="adj" fmla="val 16667"/>
            </a:avLst>
          </a:prstGeom>
          <a:solidFill>
            <a:schemeClr val="accent2"/>
          </a:solidFill>
          <a:ln w="9525" algn="ctr">
            <a:solidFill>
              <a:schemeClr val="accent2"/>
            </a:solid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RT</a:t>
            </a:r>
            <a:r>
              <a:rPr lang="en-GB" baseline="30000" dirty="0" smtClean="0">
                <a:solidFill>
                  <a:srgbClr val="363636"/>
                </a:solidFill>
              </a:rPr>
              <a:t>‡</a:t>
            </a:r>
            <a:r>
              <a:rPr lang="en-GB" altLang="zh-CN" dirty="0" smtClean="0">
                <a:solidFill>
                  <a:srgbClr val="363636"/>
                </a:solidFill>
                <a:ea typeface="SimSun" pitchFamily="2" charset="-122"/>
              </a:rPr>
              <a:t>+ gemcitabine* +erlotinib</a:t>
            </a:r>
            <a:r>
              <a:rPr lang="en-GB" altLang="zh-CN" baseline="30000" dirty="0" smtClean="0">
                <a:solidFill>
                  <a:srgbClr val="363636"/>
                </a:solidFill>
                <a:ea typeface="SimSun" pitchFamily="2" charset="-122"/>
              </a:rPr>
              <a:t>†</a:t>
            </a:r>
            <a:r>
              <a:rPr lang="en-GB" altLang="zh-CN" baseline="30000" dirty="0" smtClean="0">
                <a:solidFill>
                  <a:srgbClr val="363636"/>
                </a:solidFill>
                <a:latin typeface="Arial"/>
                <a:ea typeface="SimSun" pitchFamily="2" charset="-122"/>
                <a:cs typeface="Arial"/>
              </a:rPr>
              <a:t>¥</a:t>
            </a:r>
            <a:r>
              <a:rPr lang="en-GB" altLang="zh-CN" dirty="0" smtClean="0">
                <a:solidFill>
                  <a:srgbClr val="363636"/>
                </a:solidFill>
                <a:ea typeface="SimSun" pitchFamily="2" charset="-122"/>
              </a:rPr>
              <a:t> </a:t>
            </a:r>
          </a:p>
        </p:txBody>
      </p:sp>
      <p:sp>
        <p:nvSpPr>
          <p:cNvPr id="28" name="AutoShape 8"/>
          <p:cNvSpPr>
            <a:spLocks noChangeArrowheads="1"/>
          </p:cNvSpPr>
          <p:nvPr/>
        </p:nvSpPr>
        <p:spPr bwMode="auto">
          <a:xfrm>
            <a:off x="6346214" y="2786743"/>
            <a:ext cx="1694896" cy="941859"/>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RT</a:t>
            </a:r>
            <a:r>
              <a:rPr lang="en-GB" baseline="30000" dirty="0" smtClean="0">
                <a:solidFill>
                  <a:srgbClr val="FFFFFF"/>
                </a:solidFill>
              </a:rPr>
              <a:t>‡</a:t>
            </a:r>
            <a:r>
              <a:rPr lang="fr-FR" altLang="zh-CN" dirty="0" smtClean="0">
                <a:solidFill>
                  <a:srgbClr val="FFFFFF"/>
                </a:solidFill>
                <a:ea typeface="SimSun" pitchFamily="2" charset="-122"/>
              </a:rPr>
              <a:t>+ </a:t>
            </a:r>
            <a:r>
              <a:rPr lang="fr-FR" altLang="zh-CN" dirty="0" err="1" smtClean="0">
                <a:solidFill>
                  <a:srgbClr val="FFFFFF"/>
                </a:solidFill>
                <a:ea typeface="SimSun" pitchFamily="2" charset="-122"/>
              </a:rPr>
              <a:t>gemcitabine</a:t>
            </a:r>
            <a:r>
              <a:rPr lang="fr-FR" altLang="zh-CN" dirty="0" smtClean="0">
                <a:solidFill>
                  <a:srgbClr val="FFFFFF"/>
                </a:solidFill>
                <a:ea typeface="SimSun" pitchFamily="2" charset="-122"/>
              </a:rPr>
              <a:t>*</a:t>
            </a:r>
            <a:endParaRPr lang="en-GB" altLang="zh-CN" dirty="0" smtClean="0">
              <a:solidFill>
                <a:srgbClr val="FFFFFF"/>
              </a:solidFill>
              <a:ea typeface="SimSun" pitchFamily="2" charset="-122"/>
            </a:endParaRPr>
          </a:p>
        </p:txBody>
      </p:sp>
      <p:sp>
        <p:nvSpPr>
          <p:cNvPr id="29" name="Oval 14"/>
          <p:cNvSpPr>
            <a:spLocks noChangeArrowheads="1"/>
          </p:cNvSpPr>
          <p:nvPr/>
        </p:nvSpPr>
        <p:spPr bwMode="auto">
          <a:xfrm>
            <a:off x="5567921" y="3671541"/>
            <a:ext cx="583595" cy="584200"/>
          </a:xfrm>
          <a:prstGeom prst="ellipse">
            <a:avLst/>
          </a:prstGeom>
          <a:noFill/>
          <a:ln w="28575">
            <a:solidFill>
              <a:schemeClr val="bg1"/>
            </a:solidFill>
            <a:round/>
            <a:headEnd/>
            <a:tailEnd/>
          </a:ln>
        </p:spPr>
        <p:txBody>
          <a:bodyPr wrap="none" anchor="ctr"/>
          <a:lstStyle/>
          <a:p>
            <a:pPr algn="ctr"/>
            <a:r>
              <a:rPr lang="en-GB" altLang="zh-CN" sz="2400" b="1" dirty="0" smtClean="0">
                <a:solidFill>
                  <a:srgbClr val="043882"/>
                </a:solidFill>
                <a:ea typeface="SimSun" pitchFamily="2" charset="-122"/>
              </a:rPr>
              <a:t>R2</a:t>
            </a:r>
            <a:endParaRPr lang="en-GB" altLang="zh-CN" sz="2400" b="1" dirty="0">
              <a:solidFill>
                <a:srgbClr val="043882"/>
              </a:solidFill>
              <a:ea typeface="SimSun" pitchFamily="2" charset="-122"/>
            </a:endParaRPr>
          </a:p>
        </p:txBody>
      </p:sp>
      <p:cxnSp>
        <p:nvCxnSpPr>
          <p:cNvPr id="30" name="AutoShape 15"/>
          <p:cNvCxnSpPr>
            <a:cxnSpLocks noChangeShapeType="1"/>
            <a:stCxn id="29" idx="0"/>
            <a:endCxn id="28" idx="1"/>
          </p:cNvCxnSpPr>
          <p:nvPr/>
        </p:nvCxnSpPr>
        <p:spPr bwMode="auto">
          <a:xfrm rot="5400000" flipH="1" flipV="1">
            <a:off x="5896032" y="3221360"/>
            <a:ext cx="413868" cy="486495"/>
          </a:xfrm>
          <a:prstGeom prst="bentConnector2">
            <a:avLst/>
          </a:prstGeom>
          <a:noFill/>
          <a:ln w="38100">
            <a:solidFill>
              <a:schemeClr val="bg1"/>
            </a:solidFill>
            <a:miter lim="800000"/>
            <a:headEnd/>
            <a:tailEnd type="triangle" w="med" len="med"/>
          </a:ln>
        </p:spPr>
      </p:cxnSp>
      <p:cxnSp>
        <p:nvCxnSpPr>
          <p:cNvPr id="31" name="AutoShape 16"/>
          <p:cNvCxnSpPr>
            <a:cxnSpLocks noChangeShapeType="1"/>
            <a:stCxn id="29" idx="4"/>
            <a:endCxn id="27" idx="1"/>
          </p:cNvCxnSpPr>
          <p:nvPr/>
        </p:nvCxnSpPr>
        <p:spPr bwMode="auto">
          <a:xfrm rot="16200000" flipH="1">
            <a:off x="5829474" y="4285986"/>
            <a:ext cx="546951" cy="486460"/>
          </a:xfrm>
          <a:prstGeom prst="bentConnector2">
            <a:avLst/>
          </a:prstGeom>
          <a:noFill/>
          <a:ln w="38100">
            <a:solidFill>
              <a:schemeClr val="bg1"/>
            </a:solidFill>
            <a:miter lim="800000"/>
            <a:headEnd/>
            <a:tailEnd type="triangle" w="med" len="med"/>
          </a:ln>
        </p:spPr>
      </p:cxnSp>
      <p:cxnSp>
        <p:nvCxnSpPr>
          <p:cNvPr id="43" name="Straight Connector 42"/>
          <p:cNvCxnSpPr/>
          <p:nvPr/>
        </p:nvCxnSpPr>
        <p:spPr>
          <a:xfrm flipV="1">
            <a:off x="5274733" y="4144787"/>
            <a:ext cx="365349" cy="418640"/>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274733" y="3356136"/>
            <a:ext cx="329349" cy="478364"/>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Content Placeholder 26"/>
          <p:cNvSpPr txBox="1">
            <a:spLocks/>
          </p:cNvSpPr>
          <p:nvPr/>
        </p:nvSpPr>
        <p:spPr>
          <a:xfrm>
            <a:off x="4648200" y="5452033"/>
            <a:ext cx="4267200" cy="616027"/>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PFS and tolerance</a:t>
            </a:r>
          </a:p>
        </p:txBody>
      </p:sp>
      <p:sp>
        <p:nvSpPr>
          <p:cNvPr id="17" name="AutoShape 12"/>
          <p:cNvSpPr>
            <a:spLocks noChangeArrowheads="1"/>
          </p:cNvSpPr>
          <p:nvPr/>
        </p:nvSpPr>
        <p:spPr bwMode="auto">
          <a:xfrm>
            <a:off x="3718877" y="4463020"/>
            <a:ext cx="1638000" cy="820736"/>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Gemcitabine* +erlotinib</a:t>
            </a:r>
            <a:r>
              <a:rPr lang="en-GB" baseline="30000" dirty="0" smtClean="0">
                <a:solidFill>
                  <a:srgbClr val="363636"/>
                </a:solidFill>
              </a:rPr>
              <a:t>†</a:t>
            </a:r>
            <a:endParaRPr lang="en-GB" altLang="zh-CN" dirty="0" smtClean="0">
              <a:solidFill>
                <a:srgbClr val="363636"/>
              </a:solidFill>
              <a:ea typeface="SimSun" pitchFamily="2" charset="-122"/>
            </a:endParaRPr>
          </a:p>
          <a:p>
            <a:pPr algn="ctr" defTabSz="892175" eaLnBrk="0" hangingPunct="0"/>
            <a:r>
              <a:rPr lang="en-GB" altLang="zh-CN" dirty="0" smtClean="0">
                <a:solidFill>
                  <a:srgbClr val="363636"/>
                </a:solidFill>
                <a:ea typeface="SimSun" pitchFamily="2" charset="-122"/>
              </a:rPr>
              <a:t>(n=219)</a:t>
            </a:r>
            <a:endParaRPr lang="en-GB" altLang="zh-CN" dirty="0">
              <a:solidFill>
                <a:srgbClr val="363636"/>
              </a:solidFill>
              <a:ea typeface="SimSun" pitchFamily="2" charset="-122"/>
            </a:endParaRPr>
          </a:p>
        </p:txBody>
      </p:sp>
      <p:sp>
        <p:nvSpPr>
          <p:cNvPr id="18" name="AutoShape 8"/>
          <p:cNvSpPr>
            <a:spLocks noChangeArrowheads="1"/>
          </p:cNvSpPr>
          <p:nvPr/>
        </p:nvSpPr>
        <p:spPr bwMode="auto">
          <a:xfrm>
            <a:off x="3718878" y="2632633"/>
            <a:ext cx="1638000" cy="820737"/>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fr-FR" altLang="zh-CN" dirty="0" err="1" smtClean="0">
                <a:solidFill>
                  <a:srgbClr val="363636"/>
                </a:solidFill>
                <a:ea typeface="SimSun" pitchFamily="2" charset="-122"/>
              </a:rPr>
              <a:t>Gemcitabine</a:t>
            </a:r>
            <a:r>
              <a:rPr lang="fr-FR" altLang="zh-CN" dirty="0" smtClean="0">
                <a:solidFill>
                  <a:srgbClr val="363636"/>
                </a:solidFill>
                <a:ea typeface="SimSun" pitchFamily="2" charset="-122"/>
              </a:rPr>
              <a:t>*</a:t>
            </a:r>
            <a:endParaRPr lang="fr-FR" altLang="zh-CN" dirty="0">
              <a:solidFill>
                <a:srgbClr val="363636"/>
              </a:solidFill>
              <a:ea typeface="SimSun" pitchFamily="2" charset="-122"/>
            </a:endParaRPr>
          </a:p>
          <a:p>
            <a:pPr algn="ctr" defTabSz="892175" eaLnBrk="0" hangingPunct="0"/>
            <a:r>
              <a:rPr lang="fr-FR" altLang="zh-CN" dirty="0" smtClean="0">
                <a:solidFill>
                  <a:srgbClr val="363636"/>
                </a:solidFill>
                <a:ea typeface="SimSun" pitchFamily="2" charset="-122"/>
              </a:rPr>
              <a:t>(n=223)</a:t>
            </a:r>
            <a:endParaRPr lang="en-GB" altLang="zh-CN" dirty="0">
              <a:solidFill>
                <a:srgbClr val="363636"/>
              </a:solidFill>
              <a:ea typeface="SimSun" pitchFamily="2" charset="-122"/>
            </a:endParaRPr>
          </a:p>
        </p:txBody>
      </p:sp>
      <p:sp>
        <p:nvSpPr>
          <p:cNvPr id="24" name="TextBox 23"/>
          <p:cNvSpPr txBox="1"/>
          <p:nvPr/>
        </p:nvSpPr>
        <p:spPr>
          <a:xfrm>
            <a:off x="4927608" y="3842831"/>
            <a:ext cx="639919" cy="276999"/>
          </a:xfrm>
          <a:prstGeom prst="rect">
            <a:avLst/>
          </a:prstGeom>
          <a:noFill/>
        </p:spPr>
        <p:txBody>
          <a:bodyPr wrap="none" rtlCol="0">
            <a:spAutoFit/>
          </a:bodyPr>
          <a:lstStyle/>
          <a:p>
            <a:r>
              <a:rPr lang="en-GB" sz="1200" dirty="0" smtClean="0">
                <a:solidFill>
                  <a:srgbClr val="363636"/>
                </a:solidFill>
              </a:rPr>
              <a:t>N=269</a:t>
            </a:r>
            <a:endParaRPr lang="en-GB" sz="1200" dirty="0">
              <a:solidFill>
                <a:srgbClr val="363636"/>
              </a:solidFill>
            </a:endParaRPr>
          </a:p>
        </p:txBody>
      </p:sp>
    </p:spTree>
    <p:extLst>
      <p:ext uri="{BB962C8B-B14F-4D97-AF65-F5344CB8AC3E}">
        <p14:creationId xmlns:p14="http://schemas.microsoft.com/office/powerpoint/2010/main" val="23399925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solidFill>
                  <a:srgbClr val="043882"/>
                </a:solidFill>
              </a:rPr>
              <a:t>4001: Impact of </a:t>
            </a:r>
            <a:r>
              <a:rPr lang="en-GB" sz="1600" dirty="0" err="1">
                <a:solidFill>
                  <a:srgbClr val="043882"/>
                </a:solidFill>
              </a:rPr>
              <a:t>chemoradiotherapy</a:t>
            </a:r>
            <a:r>
              <a:rPr lang="en-GB" sz="1600" dirty="0">
                <a:solidFill>
                  <a:srgbClr val="043882"/>
                </a:solidFill>
              </a:rPr>
              <a:t> (CRT) on local control and time without treatment in</a:t>
            </a:r>
            <a:br>
              <a:rPr lang="en-GB" sz="1600" dirty="0">
                <a:solidFill>
                  <a:srgbClr val="043882"/>
                </a:solidFill>
              </a:rPr>
            </a:br>
            <a:r>
              <a:rPr lang="en-GB" sz="1600" dirty="0">
                <a:solidFill>
                  <a:srgbClr val="043882"/>
                </a:solidFill>
              </a:rPr>
              <a:t>patients with locally advanced pancreatic cancer (LAPC) included in the international</a:t>
            </a:r>
            <a:br>
              <a:rPr lang="en-GB" sz="1600" dirty="0">
                <a:solidFill>
                  <a:srgbClr val="043882"/>
                </a:solidFill>
              </a:rPr>
            </a:br>
            <a:r>
              <a:rPr lang="en-GB" sz="1600" dirty="0">
                <a:solidFill>
                  <a:srgbClr val="043882"/>
                </a:solidFill>
              </a:rPr>
              <a:t>phase III LAP 07 study – </a:t>
            </a:r>
            <a:r>
              <a:rPr lang="en-GB" sz="1600" dirty="0" err="1">
                <a:solidFill>
                  <a:srgbClr val="043882"/>
                </a:solidFill>
              </a:rPr>
              <a:t>Huguet</a:t>
            </a:r>
            <a:r>
              <a:rPr lang="en-GB" sz="1600" dirty="0">
                <a:solidFill>
                  <a:srgbClr val="043882"/>
                </a:solidFill>
              </a:rPr>
              <a:t> F et al</a:t>
            </a:r>
            <a:endParaRPr lang="en-GB" dirty="0"/>
          </a:p>
        </p:txBody>
      </p:sp>
      <p:sp>
        <p:nvSpPr>
          <p:cNvPr id="3" name="Content Placeholder 2"/>
          <p:cNvSpPr>
            <a:spLocks noGrp="1"/>
          </p:cNvSpPr>
          <p:nvPr>
            <p:ph idx="1"/>
          </p:nvPr>
        </p:nvSpPr>
        <p:spPr/>
        <p:txBody>
          <a:bodyPr/>
          <a:lstStyle/>
          <a:p>
            <a:r>
              <a:rPr lang="en-GB" sz="1800" b="1" dirty="0" smtClean="0"/>
              <a:t>Key results</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smtClean="0"/>
          </a:p>
          <a:p>
            <a:pPr>
              <a:spcBef>
                <a:spcPts val="1800"/>
              </a:spcBef>
            </a:pPr>
            <a:r>
              <a:rPr lang="en-GB" sz="1800" dirty="0" smtClean="0"/>
              <a:t>PFS: CT 8.4 </a:t>
            </a:r>
            <a:r>
              <a:rPr lang="en-GB" sz="1800" dirty="0" err="1" smtClean="0"/>
              <a:t>mo</a:t>
            </a:r>
            <a:r>
              <a:rPr lang="en-GB" sz="1800" dirty="0" smtClean="0"/>
              <a:t> vs CRT 9.9 </a:t>
            </a:r>
            <a:r>
              <a:rPr lang="en-GB" sz="1800" dirty="0" err="1" smtClean="0"/>
              <a:t>mo</a:t>
            </a:r>
            <a:r>
              <a:rPr lang="en-GB" sz="1800" dirty="0" smtClean="0"/>
              <a:t>; HR 0.78 (95% CI 0.61, 1.01); p=0.055</a:t>
            </a:r>
          </a:p>
          <a:p>
            <a:r>
              <a:rPr lang="en-GB" sz="1800" dirty="0" smtClean="0"/>
              <a:t>Site of first progression (R2 patients):</a:t>
            </a:r>
          </a:p>
          <a:p>
            <a:pPr lvl="1"/>
            <a:r>
              <a:rPr lang="en-GB" sz="1800" dirty="0" smtClean="0"/>
              <a:t>Local/metastatic tumour progression: CT 46%/44% vs CRT 32%/60% (p=0.035)</a:t>
            </a:r>
            <a:endParaRPr lang="en-GB" sz="1800" dirty="0"/>
          </a:p>
          <a:p>
            <a:r>
              <a:rPr lang="en-GB" sz="1800" dirty="0"/>
              <a:t>Time without treatment: CT 3.7 </a:t>
            </a:r>
            <a:r>
              <a:rPr lang="en-GB" sz="1800" dirty="0" err="1" smtClean="0"/>
              <a:t>mo</a:t>
            </a:r>
            <a:r>
              <a:rPr lang="en-GB" sz="1800" dirty="0" smtClean="0"/>
              <a:t> </a:t>
            </a:r>
            <a:r>
              <a:rPr lang="en-GB" sz="1800" dirty="0"/>
              <a:t>vs CRT 6.1 </a:t>
            </a:r>
            <a:r>
              <a:rPr lang="en-GB" sz="1800" dirty="0" err="1" smtClean="0"/>
              <a:t>mo</a:t>
            </a:r>
            <a:r>
              <a:rPr lang="en-GB" sz="1800" dirty="0" smtClean="0"/>
              <a:t> (p=0.017)</a:t>
            </a:r>
            <a:endParaRPr lang="en-GB" sz="1800" dirty="0"/>
          </a:p>
        </p:txBody>
      </p:sp>
      <p:sp>
        <p:nvSpPr>
          <p:cNvPr id="4" name="Text Box 4"/>
          <p:cNvSpPr txBox="1">
            <a:spLocks noChangeArrowheads="1"/>
          </p:cNvSpPr>
          <p:nvPr/>
        </p:nvSpPr>
        <p:spPr bwMode="auto">
          <a:xfrm>
            <a:off x="5048879" y="6474897"/>
            <a:ext cx="38744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solidFill>
                  <a:srgbClr val="363636"/>
                </a:solidFill>
              </a:rPr>
              <a:t>Huguet</a:t>
            </a:r>
            <a:r>
              <a:rPr lang="en-GB" sz="1200" dirty="0">
                <a:solidFill>
                  <a:srgbClr val="363636"/>
                </a:solidFill>
              </a:rPr>
              <a:t> 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a:solidFill>
                  <a:srgbClr val="363636"/>
                </a:solidFill>
              </a:rPr>
              <a:t>suppl</a:t>
            </a:r>
            <a:r>
              <a:rPr lang="en-GB" sz="1200" dirty="0">
                <a:solidFill>
                  <a:srgbClr val="363636"/>
                </a:solidFill>
              </a:rPr>
              <a:t> 5; </a:t>
            </a:r>
            <a:r>
              <a:rPr lang="en-GB" sz="1200" dirty="0" err="1">
                <a:solidFill>
                  <a:srgbClr val="363636"/>
                </a:solidFill>
              </a:rPr>
              <a:t>abstr</a:t>
            </a:r>
            <a:r>
              <a:rPr lang="en-GB" sz="1200" dirty="0">
                <a:solidFill>
                  <a:srgbClr val="363636"/>
                </a:solidFill>
              </a:rPr>
              <a:t> 4001) </a:t>
            </a:r>
          </a:p>
        </p:txBody>
      </p:sp>
      <p:sp>
        <p:nvSpPr>
          <p:cNvPr id="5" name="TextBox 4"/>
          <p:cNvSpPr txBox="1"/>
          <p:nvPr/>
        </p:nvSpPr>
        <p:spPr>
          <a:xfrm>
            <a:off x="4530788" y="1456152"/>
            <a:ext cx="554960" cy="400110"/>
          </a:xfrm>
          <a:prstGeom prst="rect">
            <a:avLst/>
          </a:prstGeom>
          <a:noFill/>
        </p:spPr>
        <p:txBody>
          <a:bodyPr wrap="none" rtlCol="0">
            <a:spAutoFit/>
          </a:bodyPr>
          <a:lstStyle/>
          <a:p>
            <a:r>
              <a:rPr lang="en-GB" sz="2000" b="1" dirty="0" smtClean="0">
                <a:solidFill>
                  <a:srgbClr val="363636"/>
                </a:solidFill>
              </a:rPr>
              <a:t>OS</a:t>
            </a:r>
            <a:endParaRPr lang="en-GB" sz="2000" b="1" dirty="0">
              <a:solidFill>
                <a:srgbClr val="363636"/>
              </a:solidFill>
            </a:endParaRPr>
          </a:p>
        </p:txBody>
      </p:sp>
      <p:sp>
        <p:nvSpPr>
          <p:cNvPr id="47" name="TextBox 46"/>
          <p:cNvSpPr txBox="1"/>
          <p:nvPr/>
        </p:nvSpPr>
        <p:spPr>
          <a:xfrm>
            <a:off x="3864317" y="1927899"/>
            <a:ext cx="2129109" cy="769441"/>
          </a:xfrm>
          <a:prstGeom prst="rect">
            <a:avLst/>
          </a:prstGeom>
          <a:noFill/>
        </p:spPr>
        <p:txBody>
          <a:bodyPr wrap="none" rtlCol="0">
            <a:spAutoFit/>
          </a:bodyPr>
          <a:lstStyle/>
          <a:p>
            <a:r>
              <a:rPr lang="en-GB" sz="1100" dirty="0" smtClean="0">
                <a:solidFill>
                  <a:srgbClr val="B60D27"/>
                </a:solidFill>
              </a:rPr>
              <a:t>Chemotherapy</a:t>
            </a:r>
          </a:p>
          <a:p>
            <a:r>
              <a:rPr lang="en-GB" sz="1100" dirty="0" err="1" smtClean="0">
                <a:solidFill>
                  <a:srgbClr val="B2C0D8"/>
                </a:solidFill>
              </a:rPr>
              <a:t>Chemoradiotherapy</a:t>
            </a:r>
            <a:endParaRPr lang="en-GB" sz="1100" dirty="0" smtClean="0">
              <a:solidFill>
                <a:srgbClr val="B2C0D8"/>
              </a:solidFill>
            </a:endParaRPr>
          </a:p>
          <a:p>
            <a:r>
              <a:rPr lang="en-GB" sz="1100" dirty="0" smtClean="0">
                <a:solidFill>
                  <a:srgbClr val="363636"/>
                </a:solidFill>
              </a:rPr>
              <a:t>Log rank p=0.829</a:t>
            </a:r>
          </a:p>
          <a:p>
            <a:r>
              <a:rPr lang="en-GB" sz="1100" dirty="0" smtClean="0">
                <a:solidFill>
                  <a:srgbClr val="363636"/>
                </a:solidFill>
              </a:rPr>
              <a:t>HR (95% CI) 1.03 (0.79, 1.34)</a:t>
            </a:r>
            <a:endParaRPr lang="en-GB" sz="1100" dirty="0">
              <a:solidFill>
                <a:srgbClr val="363636"/>
              </a:solidFill>
            </a:endParaRPr>
          </a:p>
        </p:txBody>
      </p:sp>
      <p:sp>
        <p:nvSpPr>
          <p:cNvPr id="59" name="TextBox 58"/>
          <p:cNvSpPr txBox="1"/>
          <p:nvPr/>
        </p:nvSpPr>
        <p:spPr>
          <a:xfrm>
            <a:off x="5332774" y="1927899"/>
            <a:ext cx="3315331" cy="430887"/>
          </a:xfrm>
          <a:prstGeom prst="rect">
            <a:avLst/>
          </a:prstGeom>
          <a:noFill/>
        </p:spPr>
        <p:txBody>
          <a:bodyPr wrap="none" rtlCol="0">
            <a:spAutoFit/>
          </a:bodyPr>
          <a:lstStyle/>
          <a:p>
            <a:r>
              <a:rPr lang="en-GB" sz="1100" dirty="0" smtClean="0">
                <a:solidFill>
                  <a:srgbClr val="B60D27"/>
                </a:solidFill>
              </a:rPr>
              <a:t>n=136; no. events 112; median time: 16.5 months</a:t>
            </a:r>
          </a:p>
          <a:p>
            <a:r>
              <a:rPr lang="en-GB" sz="1100" dirty="0" smtClean="0">
                <a:solidFill>
                  <a:srgbClr val="B2C0D8"/>
                </a:solidFill>
              </a:rPr>
              <a:t>n=133; no. events 109; </a:t>
            </a:r>
            <a:r>
              <a:rPr lang="en-GB" sz="1100" dirty="0">
                <a:solidFill>
                  <a:srgbClr val="B2C0D8"/>
                </a:solidFill>
              </a:rPr>
              <a:t>median time: </a:t>
            </a:r>
            <a:r>
              <a:rPr lang="en-GB" sz="1100" dirty="0" smtClean="0">
                <a:solidFill>
                  <a:srgbClr val="B2C0D8"/>
                </a:solidFill>
              </a:rPr>
              <a:t>15.2 months</a:t>
            </a:r>
            <a:endParaRPr lang="en-GB" sz="1100" dirty="0">
              <a:solidFill>
                <a:srgbClr val="B2C0D8"/>
              </a:solidFill>
            </a:endParaRPr>
          </a:p>
        </p:txBody>
      </p:sp>
      <p:grpSp>
        <p:nvGrpSpPr>
          <p:cNvPr id="62" name="Group 61"/>
          <p:cNvGrpSpPr>
            <a:grpSpLocks noChangeAspect="1"/>
          </p:cNvGrpSpPr>
          <p:nvPr/>
        </p:nvGrpSpPr>
        <p:grpSpPr>
          <a:xfrm>
            <a:off x="1435506" y="1626855"/>
            <a:ext cx="5347357" cy="3183459"/>
            <a:chOff x="1435506" y="1707970"/>
            <a:chExt cx="6087362" cy="3624009"/>
          </a:xfrm>
        </p:grpSpPr>
        <p:sp>
          <p:nvSpPr>
            <p:cNvPr id="8" name="TextBox 7"/>
            <p:cNvSpPr txBox="1"/>
            <p:nvPr/>
          </p:nvSpPr>
          <p:spPr>
            <a:xfrm>
              <a:off x="3148522" y="4981610"/>
              <a:ext cx="3313979" cy="350369"/>
            </a:xfrm>
            <a:prstGeom prst="rect">
              <a:avLst/>
            </a:prstGeom>
            <a:noFill/>
          </p:spPr>
          <p:txBody>
            <a:bodyPr wrap="none" rtlCol="0">
              <a:spAutoFit/>
            </a:bodyPr>
            <a:lstStyle/>
            <a:p>
              <a:pPr algn="ctr"/>
              <a:r>
                <a:rPr lang="en-GB" sz="1400" dirty="0">
                  <a:solidFill>
                    <a:srgbClr val="363636"/>
                  </a:solidFill>
                </a:rPr>
                <a:t>Time from </a:t>
              </a:r>
              <a:r>
                <a:rPr lang="en-GB" sz="1400" dirty="0" smtClean="0">
                  <a:solidFill>
                    <a:srgbClr val="363636"/>
                  </a:solidFill>
                </a:rPr>
                <a:t>randomisation (months</a:t>
              </a:r>
              <a:r>
                <a:rPr lang="en-GB" sz="1400" dirty="0">
                  <a:solidFill>
                    <a:srgbClr val="363636"/>
                  </a:solidFill>
                </a:rPr>
                <a:t>)</a:t>
              </a:r>
            </a:p>
          </p:txBody>
        </p:sp>
        <p:sp>
          <p:nvSpPr>
            <p:cNvPr id="9" name="Line 2"/>
            <p:cNvSpPr>
              <a:spLocks noChangeShapeType="1"/>
            </p:cNvSpPr>
            <p:nvPr/>
          </p:nvSpPr>
          <p:spPr bwMode="auto">
            <a:xfrm>
              <a:off x="2132814" y="1876372"/>
              <a:ext cx="8617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10" name="Line 3"/>
            <p:cNvSpPr>
              <a:spLocks noChangeShapeType="1"/>
            </p:cNvSpPr>
            <p:nvPr/>
          </p:nvSpPr>
          <p:spPr bwMode="auto">
            <a:xfrm>
              <a:off x="2132814" y="2369553"/>
              <a:ext cx="8617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11" name="Line 4"/>
            <p:cNvSpPr>
              <a:spLocks noChangeShapeType="1"/>
            </p:cNvSpPr>
            <p:nvPr/>
          </p:nvSpPr>
          <p:spPr bwMode="auto">
            <a:xfrm>
              <a:off x="2132814" y="2926585"/>
              <a:ext cx="8617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12" name="Line 5"/>
            <p:cNvSpPr>
              <a:spLocks noChangeShapeType="1"/>
            </p:cNvSpPr>
            <p:nvPr/>
          </p:nvSpPr>
          <p:spPr bwMode="auto">
            <a:xfrm>
              <a:off x="2132814" y="3452818"/>
              <a:ext cx="8617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13" name="Line 6"/>
            <p:cNvSpPr>
              <a:spLocks noChangeShapeType="1"/>
            </p:cNvSpPr>
            <p:nvPr/>
          </p:nvSpPr>
          <p:spPr bwMode="auto">
            <a:xfrm>
              <a:off x="2132814" y="3983974"/>
              <a:ext cx="8617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14" name="Line 7"/>
            <p:cNvSpPr>
              <a:spLocks noChangeShapeType="1"/>
            </p:cNvSpPr>
            <p:nvPr/>
          </p:nvSpPr>
          <p:spPr bwMode="auto">
            <a:xfrm>
              <a:off x="2218993"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15" name="Line 8"/>
            <p:cNvSpPr>
              <a:spLocks noChangeShapeType="1"/>
            </p:cNvSpPr>
            <p:nvPr/>
          </p:nvSpPr>
          <p:spPr bwMode="auto">
            <a:xfrm>
              <a:off x="2606674"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16" name="Line 9"/>
            <p:cNvSpPr>
              <a:spLocks noChangeShapeType="1"/>
            </p:cNvSpPr>
            <p:nvPr/>
          </p:nvSpPr>
          <p:spPr bwMode="auto">
            <a:xfrm>
              <a:off x="2959852" y="4614554"/>
              <a:ext cx="0" cy="1176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17" name="Line 10"/>
            <p:cNvSpPr>
              <a:spLocks noChangeShapeType="1"/>
            </p:cNvSpPr>
            <p:nvPr/>
          </p:nvSpPr>
          <p:spPr bwMode="auto">
            <a:xfrm>
              <a:off x="3304419"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18" name="Line 11"/>
            <p:cNvSpPr>
              <a:spLocks noChangeShapeType="1"/>
            </p:cNvSpPr>
            <p:nvPr/>
          </p:nvSpPr>
          <p:spPr bwMode="auto">
            <a:xfrm>
              <a:off x="3692085"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19" name="Line 12"/>
            <p:cNvSpPr>
              <a:spLocks noChangeShapeType="1"/>
            </p:cNvSpPr>
            <p:nvPr/>
          </p:nvSpPr>
          <p:spPr bwMode="auto">
            <a:xfrm>
              <a:off x="4036653"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20" name="Line 14"/>
            <p:cNvSpPr>
              <a:spLocks noChangeShapeType="1"/>
            </p:cNvSpPr>
            <p:nvPr/>
          </p:nvSpPr>
          <p:spPr bwMode="auto">
            <a:xfrm>
              <a:off x="4415708"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21" name="Line 18"/>
            <p:cNvSpPr>
              <a:spLocks noChangeShapeType="1"/>
            </p:cNvSpPr>
            <p:nvPr/>
          </p:nvSpPr>
          <p:spPr bwMode="auto">
            <a:xfrm>
              <a:off x="2132814" y="4469414"/>
              <a:ext cx="8617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22" name="Freeform 19"/>
            <p:cNvSpPr>
              <a:spLocks/>
            </p:cNvSpPr>
            <p:nvPr/>
          </p:nvSpPr>
          <p:spPr bwMode="auto">
            <a:xfrm>
              <a:off x="2218993" y="1875327"/>
              <a:ext cx="5119008" cy="2745765"/>
            </a:xfrm>
            <a:custGeom>
              <a:avLst/>
              <a:gdLst>
                <a:gd name="T0" fmla="*/ 0 w 297"/>
                <a:gd name="T1" fmla="*/ 0 h 140"/>
                <a:gd name="T2" fmla="*/ 0 w 297"/>
                <a:gd name="T3" fmla="*/ 140 h 140"/>
                <a:gd name="T4" fmla="*/ 297 w 297"/>
                <a:gd name="T5" fmla="*/ 140 h 140"/>
              </a:gdLst>
              <a:ahLst/>
              <a:cxnLst>
                <a:cxn ang="0">
                  <a:pos x="T0" y="T1"/>
                </a:cxn>
                <a:cxn ang="0">
                  <a:pos x="T2" y="T3"/>
                </a:cxn>
                <a:cxn ang="0">
                  <a:pos x="T4" y="T5"/>
                </a:cxn>
              </a:cxnLst>
              <a:rect l="0" t="0" r="r" b="b"/>
              <a:pathLst>
                <a:path w="297" h="140">
                  <a:moveTo>
                    <a:pt x="0" y="0"/>
                  </a:moveTo>
                  <a:lnTo>
                    <a:pt x="0" y="140"/>
                  </a:lnTo>
                  <a:lnTo>
                    <a:pt x="297" y="14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TextBox 22"/>
            <p:cNvSpPr txBox="1"/>
            <p:nvPr/>
          </p:nvSpPr>
          <p:spPr>
            <a:xfrm rot="16200000">
              <a:off x="875097" y="3018117"/>
              <a:ext cx="1428596" cy="307777"/>
            </a:xfrm>
            <a:prstGeom prst="rect">
              <a:avLst/>
            </a:prstGeom>
            <a:noFill/>
          </p:spPr>
          <p:txBody>
            <a:bodyPr wrap="none" rtlCol="0">
              <a:spAutoFit/>
            </a:bodyPr>
            <a:lstStyle/>
            <a:p>
              <a:pPr algn="ctr"/>
              <a:r>
                <a:rPr lang="en-GB" sz="1400" dirty="0" smtClean="0">
                  <a:solidFill>
                    <a:srgbClr val="363636"/>
                  </a:solidFill>
                </a:rPr>
                <a:t>OS (probability</a:t>
              </a:r>
              <a:r>
                <a:rPr lang="en-GB" sz="1400" dirty="0">
                  <a:solidFill>
                    <a:srgbClr val="363636"/>
                  </a:solidFill>
                </a:rPr>
                <a:t>)</a:t>
              </a:r>
            </a:p>
          </p:txBody>
        </p:sp>
        <p:sp>
          <p:nvSpPr>
            <p:cNvPr id="24" name="TextBox 23"/>
            <p:cNvSpPr txBox="1"/>
            <p:nvPr/>
          </p:nvSpPr>
          <p:spPr>
            <a:xfrm>
              <a:off x="1732493" y="1707970"/>
              <a:ext cx="433132" cy="307777"/>
            </a:xfrm>
            <a:prstGeom prst="rect">
              <a:avLst/>
            </a:prstGeom>
            <a:noFill/>
          </p:spPr>
          <p:txBody>
            <a:bodyPr wrap="none" rtlCol="0" anchor="ctr" anchorCtr="0">
              <a:spAutoFit/>
            </a:bodyPr>
            <a:lstStyle/>
            <a:p>
              <a:pPr algn="r"/>
              <a:r>
                <a:rPr lang="en-GB" sz="1400" dirty="0">
                  <a:solidFill>
                    <a:srgbClr val="363636"/>
                  </a:solidFill>
                </a:rPr>
                <a:t>1.0</a:t>
              </a:r>
            </a:p>
          </p:txBody>
        </p:sp>
        <p:sp>
          <p:nvSpPr>
            <p:cNvPr id="25" name="TextBox 24"/>
            <p:cNvSpPr txBox="1"/>
            <p:nvPr/>
          </p:nvSpPr>
          <p:spPr>
            <a:xfrm>
              <a:off x="1732493" y="2215665"/>
              <a:ext cx="433132" cy="307777"/>
            </a:xfrm>
            <a:prstGeom prst="rect">
              <a:avLst/>
            </a:prstGeom>
            <a:noFill/>
          </p:spPr>
          <p:txBody>
            <a:bodyPr wrap="none" rtlCol="0" anchor="ctr" anchorCtr="0">
              <a:spAutoFit/>
            </a:bodyPr>
            <a:lstStyle/>
            <a:p>
              <a:pPr algn="r"/>
              <a:r>
                <a:rPr lang="en-GB" sz="1400" dirty="0">
                  <a:solidFill>
                    <a:srgbClr val="363636"/>
                  </a:solidFill>
                </a:rPr>
                <a:t>0.8</a:t>
              </a:r>
            </a:p>
          </p:txBody>
        </p:sp>
        <p:sp>
          <p:nvSpPr>
            <p:cNvPr id="26" name="TextBox 25"/>
            <p:cNvSpPr txBox="1"/>
            <p:nvPr/>
          </p:nvSpPr>
          <p:spPr>
            <a:xfrm>
              <a:off x="1732493" y="2772697"/>
              <a:ext cx="433132" cy="307777"/>
            </a:xfrm>
            <a:prstGeom prst="rect">
              <a:avLst/>
            </a:prstGeom>
            <a:noFill/>
          </p:spPr>
          <p:txBody>
            <a:bodyPr wrap="none" rtlCol="0" anchor="ctr" anchorCtr="0">
              <a:spAutoFit/>
            </a:bodyPr>
            <a:lstStyle/>
            <a:p>
              <a:pPr algn="r"/>
              <a:r>
                <a:rPr lang="en-GB" sz="1400" dirty="0">
                  <a:solidFill>
                    <a:srgbClr val="363636"/>
                  </a:solidFill>
                </a:rPr>
                <a:t>0.6</a:t>
              </a:r>
            </a:p>
          </p:txBody>
        </p:sp>
        <p:sp>
          <p:nvSpPr>
            <p:cNvPr id="27" name="TextBox 26"/>
            <p:cNvSpPr txBox="1"/>
            <p:nvPr/>
          </p:nvSpPr>
          <p:spPr>
            <a:xfrm>
              <a:off x="1732493" y="3298930"/>
              <a:ext cx="433132" cy="307777"/>
            </a:xfrm>
            <a:prstGeom prst="rect">
              <a:avLst/>
            </a:prstGeom>
            <a:noFill/>
          </p:spPr>
          <p:txBody>
            <a:bodyPr wrap="none" rtlCol="0" anchor="ctr" anchorCtr="0">
              <a:spAutoFit/>
            </a:bodyPr>
            <a:lstStyle/>
            <a:p>
              <a:pPr algn="r"/>
              <a:r>
                <a:rPr lang="en-GB" sz="1400" dirty="0">
                  <a:solidFill>
                    <a:srgbClr val="363636"/>
                  </a:solidFill>
                </a:rPr>
                <a:t>0.4</a:t>
              </a:r>
            </a:p>
          </p:txBody>
        </p:sp>
        <p:sp>
          <p:nvSpPr>
            <p:cNvPr id="28" name="TextBox 27"/>
            <p:cNvSpPr txBox="1"/>
            <p:nvPr/>
          </p:nvSpPr>
          <p:spPr>
            <a:xfrm>
              <a:off x="1732493" y="3830085"/>
              <a:ext cx="433132" cy="307777"/>
            </a:xfrm>
            <a:prstGeom prst="rect">
              <a:avLst/>
            </a:prstGeom>
            <a:noFill/>
          </p:spPr>
          <p:txBody>
            <a:bodyPr wrap="none" rtlCol="0" anchor="ctr" anchorCtr="0">
              <a:spAutoFit/>
            </a:bodyPr>
            <a:lstStyle/>
            <a:p>
              <a:pPr algn="r"/>
              <a:r>
                <a:rPr lang="en-GB" sz="1400" dirty="0">
                  <a:solidFill>
                    <a:srgbClr val="363636"/>
                  </a:solidFill>
                </a:rPr>
                <a:t>0.2</a:t>
              </a:r>
            </a:p>
          </p:txBody>
        </p:sp>
        <p:sp>
          <p:nvSpPr>
            <p:cNvPr id="29" name="TextBox 28"/>
            <p:cNvSpPr txBox="1"/>
            <p:nvPr/>
          </p:nvSpPr>
          <p:spPr>
            <a:xfrm>
              <a:off x="1881573" y="4340539"/>
              <a:ext cx="284052" cy="307777"/>
            </a:xfrm>
            <a:prstGeom prst="rect">
              <a:avLst/>
            </a:prstGeom>
            <a:noFill/>
          </p:spPr>
          <p:txBody>
            <a:bodyPr wrap="none" rtlCol="0" anchor="ctr" anchorCtr="0">
              <a:spAutoFit/>
            </a:bodyPr>
            <a:lstStyle/>
            <a:p>
              <a:pPr algn="r"/>
              <a:r>
                <a:rPr lang="en-GB" sz="1400" dirty="0">
                  <a:solidFill>
                    <a:srgbClr val="363636"/>
                  </a:solidFill>
                </a:rPr>
                <a:t>0</a:t>
              </a:r>
            </a:p>
          </p:txBody>
        </p:sp>
        <p:sp>
          <p:nvSpPr>
            <p:cNvPr id="30" name="TextBox 29"/>
            <p:cNvSpPr txBox="1"/>
            <p:nvPr/>
          </p:nvSpPr>
          <p:spPr>
            <a:xfrm>
              <a:off x="2077425" y="4675935"/>
              <a:ext cx="284052" cy="307777"/>
            </a:xfrm>
            <a:prstGeom prst="rect">
              <a:avLst/>
            </a:prstGeom>
            <a:noFill/>
          </p:spPr>
          <p:txBody>
            <a:bodyPr wrap="none" rtlCol="0">
              <a:spAutoFit/>
            </a:bodyPr>
            <a:lstStyle/>
            <a:p>
              <a:pPr algn="ctr"/>
              <a:r>
                <a:rPr lang="en-GB" sz="1400" dirty="0">
                  <a:solidFill>
                    <a:srgbClr val="363636"/>
                  </a:solidFill>
                </a:rPr>
                <a:t>0</a:t>
              </a:r>
            </a:p>
          </p:txBody>
        </p:sp>
        <p:sp>
          <p:nvSpPr>
            <p:cNvPr id="31" name="TextBox 30"/>
            <p:cNvSpPr txBox="1"/>
            <p:nvPr/>
          </p:nvSpPr>
          <p:spPr>
            <a:xfrm>
              <a:off x="2452130" y="4675935"/>
              <a:ext cx="284052" cy="307777"/>
            </a:xfrm>
            <a:prstGeom prst="rect">
              <a:avLst/>
            </a:prstGeom>
            <a:noFill/>
          </p:spPr>
          <p:txBody>
            <a:bodyPr wrap="none" rtlCol="0">
              <a:spAutoFit/>
            </a:bodyPr>
            <a:lstStyle/>
            <a:p>
              <a:pPr algn="ctr"/>
              <a:r>
                <a:rPr lang="en-GB" sz="1400" dirty="0" smtClean="0">
                  <a:solidFill>
                    <a:srgbClr val="363636"/>
                  </a:solidFill>
                </a:rPr>
                <a:t>3</a:t>
              </a:r>
              <a:endParaRPr lang="en-GB" sz="1400" dirty="0">
                <a:solidFill>
                  <a:srgbClr val="363636"/>
                </a:solidFill>
              </a:endParaRPr>
            </a:p>
          </p:txBody>
        </p:sp>
        <p:sp>
          <p:nvSpPr>
            <p:cNvPr id="32" name="TextBox 31"/>
            <p:cNvSpPr txBox="1"/>
            <p:nvPr/>
          </p:nvSpPr>
          <p:spPr>
            <a:xfrm>
              <a:off x="2821119" y="4675935"/>
              <a:ext cx="284052" cy="307777"/>
            </a:xfrm>
            <a:prstGeom prst="rect">
              <a:avLst/>
            </a:prstGeom>
            <a:noFill/>
          </p:spPr>
          <p:txBody>
            <a:bodyPr wrap="none" rtlCol="0">
              <a:spAutoFit/>
            </a:bodyPr>
            <a:lstStyle/>
            <a:p>
              <a:pPr algn="ctr"/>
              <a:r>
                <a:rPr lang="en-GB" sz="1400" dirty="0" smtClean="0">
                  <a:solidFill>
                    <a:srgbClr val="363636"/>
                  </a:solidFill>
                </a:rPr>
                <a:t>6</a:t>
              </a:r>
              <a:endParaRPr lang="en-GB" sz="1400" dirty="0">
                <a:solidFill>
                  <a:srgbClr val="363636"/>
                </a:solidFill>
              </a:endParaRPr>
            </a:p>
          </p:txBody>
        </p:sp>
        <p:sp>
          <p:nvSpPr>
            <p:cNvPr id="33" name="TextBox 32"/>
            <p:cNvSpPr txBox="1"/>
            <p:nvPr/>
          </p:nvSpPr>
          <p:spPr>
            <a:xfrm>
              <a:off x="3177732" y="4675935"/>
              <a:ext cx="284052" cy="307777"/>
            </a:xfrm>
            <a:prstGeom prst="rect">
              <a:avLst/>
            </a:prstGeom>
            <a:noFill/>
          </p:spPr>
          <p:txBody>
            <a:bodyPr wrap="none" rtlCol="0">
              <a:spAutoFit/>
            </a:bodyPr>
            <a:lstStyle/>
            <a:p>
              <a:pPr algn="ctr"/>
              <a:r>
                <a:rPr lang="en-GB" sz="1400" dirty="0" smtClean="0">
                  <a:solidFill>
                    <a:srgbClr val="363636"/>
                  </a:solidFill>
                </a:rPr>
                <a:t>9</a:t>
              </a:r>
              <a:endParaRPr lang="en-GB" sz="1400" dirty="0">
                <a:solidFill>
                  <a:srgbClr val="363636"/>
                </a:solidFill>
              </a:endParaRPr>
            </a:p>
          </p:txBody>
        </p:sp>
        <p:sp>
          <p:nvSpPr>
            <p:cNvPr id="34" name="TextBox 33"/>
            <p:cNvSpPr txBox="1"/>
            <p:nvPr/>
          </p:nvSpPr>
          <p:spPr>
            <a:xfrm>
              <a:off x="3493277" y="4675935"/>
              <a:ext cx="383438" cy="307777"/>
            </a:xfrm>
            <a:prstGeom prst="rect">
              <a:avLst/>
            </a:prstGeom>
            <a:noFill/>
          </p:spPr>
          <p:txBody>
            <a:bodyPr wrap="none" rtlCol="0">
              <a:spAutoFit/>
            </a:bodyPr>
            <a:lstStyle/>
            <a:p>
              <a:pPr algn="ctr"/>
              <a:r>
                <a:rPr lang="en-GB" sz="1400" dirty="0" smtClean="0">
                  <a:solidFill>
                    <a:srgbClr val="363636"/>
                  </a:solidFill>
                </a:rPr>
                <a:t>12</a:t>
              </a:r>
              <a:endParaRPr lang="en-GB" sz="1400" dirty="0">
                <a:solidFill>
                  <a:srgbClr val="363636"/>
                </a:solidFill>
              </a:endParaRPr>
            </a:p>
          </p:txBody>
        </p:sp>
        <p:sp>
          <p:nvSpPr>
            <p:cNvPr id="35" name="TextBox 34"/>
            <p:cNvSpPr txBox="1"/>
            <p:nvPr/>
          </p:nvSpPr>
          <p:spPr>
            <a:xfrm>
              <a:off x="3849890" y="4675935"/>
              <a:ext cx="383438" cy="307777"/>
            </a:xfrm>
            <a:prstGeom prst="rect">
              <a:avLst/>
            </a:prstGeom>
            <a:noFill/>
          </p:spPr>
          <p:txBody>
            <a:bodyPr wrap="none" rtlCol="0">
              <a:spAutoFit/>
            </a:bodyPr>
            <a:lstStyle/>
            <a:p>
              <a:pPr algn="ctr"/>
              <a:r>
                <a:rPr lang="en-GB" sz="1400" dirty="0" smtClean="0">
                  <a:solidFill>
                    <a:srgbClr val="363636"/>
                  </a:solidFill>
                </a:rPr>
                <a:t>15</a:t>
              </a:r>
              <a:endParaRPr lang="en-GB" sz="1400" dirty="0">
                <a:solidFill>
                  <a:srgbClr val="363636"/>
                </a:solidFill>
              </a:endParaRPr>
            </a:p>
          </p:txBody>
        </p:sp>
        <p:sp>
          <p:nvSpPr>
            <p:cNvPr id="36" name="TextBox 35"/>
            <p:cNvSpPr txBox="1"/>
            <p:nvPr/>
          </p:nvSpPr>
          <p:spPr>
            <a:xfrm>
              <a:off x="4223753" y="4675935"/>
              <a:ext cx="383438" cy="307777"/>
            </a:xfrm>
            <a:prstGeom prst="rect">
              <a:avLst/>
            </a:prstGeom>
            <a:noFill/>
          </p:spPr>
          <p:txBody>
            <a:bodyPr wrap="none" rtlCol="0">
              <a:spAutoFit/>
            </a:bodyPr>
            <a:lstStyle/>
            <a:p>
              <a:pPr algn="ctr"/>
              <a:r>
                <a:rPr lang="en-GB" sz="1400" dirty="0" smtClean="0">
                  <a:solidFill>
                    <a:srgbClr val="363636"/>
                  </a:solidFill>
                </a:rPr>
                <a:t>18</a:t>
              </a:r>
              <a:endParaRPr lang="en-GB" sz="1400" dirty="0">
                <a:solidFill>
                  <a:srgbClr val="363636"/>
                </a:solidFill>
              </a:endParaRPr>
            </a:p>
          </p:txBody>
        </p:sp>
        <p:grpSp>
          <p:nvGrpSpPr>
            <p:cNvPr id="37" name="Group 36"/>
            <p:cNvGrpSpPr/>
            <p:nvPr/>
          </p:nvGrpSpPr>
          <p:grpSpPr>
            <a:xfrm>
              <a:off x="4580368" y="4614554"/>
              <a:ext cx="1470528" cy="369158"/>
              <a:chOff x="4580368" y="4614554"/>
              <a:chExt cx="1470528" cy="369158"/>
            </a:xfrm>
          </p:grpSpPr>
          <p:sp>
            <p:nvSpPr>
              <p:cNvPr id="38" name="Line 13"/>
              <p:cNvSpPr>
                <a:spLocks noChangeShapeType="1"/>
              </p:cNvSpPr>
              <p:nvPr/>
            </p:nvSpPr>
            <p:spPr bwMode="auto">
              <a:xfrm>
                <a:off x="4760276"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39" name="Line 15"/>
              <p:cNvSpPr>
                <a:spLocks noChangeShapeType="1"/>
              </p:cNvSpPr>
              <p:nvPr/>
            </p:nvSpPr>
            <p:spPr bwMode="auto">
              <a:xfrm>
                <a:off x="5130705"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40" name="Line 16"/>
              <p:cNvSpPr>
                <a:spLocks noChangeShapeType="1"/>
              </p:cNvSpPr>
              <p:nvPr/>
            </p:nvSpPr>
            <p:spPr bwMode="auto">
              <a:xfrm>
                <a:off x="5492509"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41" name="Line 17"/>
              <p:cNvSpPr>
                <a:spLocks noChangeShapeType="1"/>
              </p:cNvSpPr>
              <p:nvPr/>
            </p:nvSpPr>
            <p:spPr bwMode="auto">
              <a:xfrm>
                <a:off x="5851448"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42" name="TextBox 41"/>
              <p:cNvSpPr txBox="1"/>
              <p:nvPr/>
            </p:nvSpPr>
            <p:spPr>
              <a:xfrm>
                <a:off x="4580368" y="4675935"/>
                <a:ext cx="383438" cy="307777"/>
              </a:xfrm>
              <a:prstGeom prst="rect">
                <a:avLst/>
              </a:prstGeom>
              <a:noFill/>
            </p:spPr>
            <p:txBody>
              <a:bodyPr wrap="none" rtlCol="0">
                <a:spAutoFit/>
              </a:bodyPr>
              <a:lstStyle/>
              <a:p>
                <a:pPr algn="ctr"/>
                <a:r>
                  <a:rPr lang="en-GB" sz="1400" dirty="0" smtClean="0">
                    <a:solidFill>
                      <a:srgbClr val="363636"/>
                    </a:solidFill>
                  </a:rPr>
                  <a:t>21</a:t>
                </a:r>
                <a:endParaRPr lang="en-GB" sz="1400" dirty="0">
                  <a:solidFill>
                    <a:srgbClr val="363636"/>
                  </a:solidFill>
                </a:endParaRPr>
              </a:p>
            </p:txBody>
          </p:sp>
          <p:sp>
            <p:nvSpPr>
              <p:cNvPr id="43" name="TextBox 42"/>
              <p:cNvSpPr txBox="1"/>
              <p:nvPr/>
            </p:nvSpPr>
            <p:spPr>
              <a:xfrm>
                <a:off x="4945608" y="4675935"/>
                <a:ext cx="383438" cy="307777"/>
              </a:xfrm>
              <a:prstGeom prst="rect">
                <a:avLst/>
              </a:prstGeom>
              <a:noFill/>
            </p:spPr>
            <p:txBody>
              <a:bodyPr wrap="none" rtlCol="0">
                <a:spAutoFit/>
              </a:bodyPr>
              <a:lstStyle/>
              <a:p>
                <a:pPr algn="ctr"/>
                <a:r>
                  <a:rPr lang="en-GB" sz="1400" dirty="0" smtClean="0">
                    <a:solidFill>
                      <a:srgbClr val="363636"/>
                    </a:solidFill>
                  </a:rPr>
                  <a:t>24</a:t>
                </a:r>
                <a:endParaRPr lang="en-GB" sz="1400" dirty="0">
                  <a:solidFill>
                    <a:srgbClr val="363636"/>
                  </a:solidFill>
                </a:endParaRPr>
              </a:p>
            </p:txBody>
          </p:sp>
          <p:sp>
            <p:nvSpPr>
              <p:cNvPr id="44" name="TextBox 43"/>
              <p:cNvSpPr txBox="1"/>
              <p:nvPr/>
            </p:nvSpPr>
            <p:spPr>
              <a:xfrm>
                <a:off x="5293036" y="4675935"/>
                <a:ext cx="383438" cy="307777"/>
              </a:xfrm>
              <a:prstGeom prst="rect">
                <a:avLst/>
              </a:prstGeom>
              <a:noFill/>
            </p:spPr>
            <p:txBody>
              <a:bodyPr wrap="none" rtlCol="0">
                <a:spAutoFit/>
              </a:bodyPr>
              <a:lstStyle/>
              <a:p>
                <a:pPr algn="ctr"/>
                <a:r>
                  <a:rPr lang="en-GB" sz="1400" dirty="0" smtClean="0">
                    <a:solidFill>
                      <a:srgbClr val="363636"/>
                    </a:solidFill>
                  </a:rPr>
                  <a:t>27</a:t>
                </a:r>
                <a:endParaRPr lang="en-GB" sz="1400" dirty="0">
                  <a:solidFill>
                    <a:srgbClr val="363636"/>
                  </a:solidFill>
                </a:endParaRPr>
              </a:p>
            </p:txBody>
          </p:sp>
          <p:sp>
            <p:nvSpPr>
              <p:cNvPr id="45" name="TextBox 44"/>
              <p:cNvSpPr txBox="1"/>
              <p:nvPr/>
            </p:nvSpPr>
            <p:spPr>
              <a:xfrm>
                <a:off x="5667458" y="4675935"/>
                <a:ext cx="383438" cy="307777"/>
              </a:xfrm>
              <a:prstGeom prst="rect">
                <a:avLst/>
              </a:prstGeom>
              <a:noFill/>
            </p:spPr>
            <p:txBody>
              <a:bodyPr wrap="none" rtlCol="0">
                <a:spAutoFit/>
              </a:bodyPr>
              <a:lstStyle/>
              <a:p>
                <a:pPr algn="ctr"/>
                <a:r>
                  <a:rPr lang="en-GB" sz="1400" dirty="0" smtClean="0">
                    <a:solidFill>
                      <a:srgbClr val="363636"/>
                    </a:solidFill>
                  </a:rPr>
                  <a:t>30</a:t>
                </a:r>
                <a:endParaRPr lang="en-GB" sz="1400" dirty="0">
                  <a:solidFill>
                    <a:srgbClr val="363636"/>
                  </a:solidFill>
                </a:endParaRPr>
              </a:p>
            </p:txBody>
          </p:sp>
        </p:grpSp>
        <p:sp>
          <p:nvSpPr>
            <p:cNvPr id="46" name="TextBox 45"/>
            <p:cNvSpPr txBox="1"/>
            <p:nvPr/>
          </p:nvSpPr>
          <p:spPr>
            <a:xfrm>
              <a:off x="2564431" y="3805477"/>
              <a:ext cx="1563248" cy="461665"/>
            </a:xfrm>
            <a:prstGeom prst="rect">
              <a:avLst/>
            </a:prstGeom>
            <a:noFill/>
          </p:spPr>
          <p:txBody>
            <a:bodyPr wrap="none" rtlCol="0">
              <a:spAutoFit/>
            </a:bodyPr>
            <a:lstStyle/>
            <a:p>
              <a:r>
                <a:rPr lang="en-GB" sz="1200" dirty="0" smtClean="0">
                  <a:solidFill>
                    <a:srgbClr val="363636"/>
                  </a:solidFill>
                </a:rPr>
                <a:t>Chemotherapy</a:t>
              </a:r>
            </a:p>
            <a:p>
              <a:r>
                <a:rPr lang="en-GB" sz="1200" dirty="0" err="1" smtClean="0">
                  <a:solidFill>
                    <a:srgbClr val="363636"/>
                  </a:solidFill>
                </a:rPr>
                <a:t>Chemoradiotherapy</a:t>
              </a:r>
              <a:endParaRPr lang="en-GB" sz="1200" dirty="0">
                <a:solidFill>
                  <a:srgbClr val="363636"/>
                </a:solidFill>
              </a:endParaRPr>
            </a:p>
          </p:txBody>
        </p:sp>
        <p:cxnSp>
          <p:nvCxnSpPr>
            <p:cNvPr id="48" name="Straight Connector 47"/>
            <p:cNvCxnSpPr/>
            <p:nvPr/>
          </p:nvCxnSpPr>
          <p:spPr>
            <a:xfrm>
              <a:off x="2313312" y="3943160"/>
              <a:ext cx="308642" cy="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9" name="Straight Connector 48"/>
            <p:cNvCxnSpPr/>
            <p:nvPr/>
          </p:nvCxnSpPr>
          <p:spPr>
            <a:xfrm>
              <a:off x="2313314" y="4181362"/>
              <a:ext cx="308642"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50" name="Group 49"/>
            <p:cNvGrpSpPr/>
            <p:nvPr/>
          </p:nvGrpSpPr>
          <p:grpSpPr>
            <a:xfrm>
              <a:off x="6052340" y="4614554"/>
              <a:ext cx="1470528" cy="369158"/>
              <a:chOff x="4580368" y="4614554"/>
              <a:chExt cx="1470528" cy="369158"/>
            </a:xfrm>
          </p:grpSpPr>
          <p:sp>
            <p:nvSpPr>
              <p:cNvPr id="51" name="Line 13"/>
              <p:cNvSpPr>
                <a:spLocks noChangeShapeType="1"/>
              </p:cNvSpPr>
              <p:nvPr/>
            </p:nvSpPr>
            <p:spPr bwMode="auto">
              <a:xfrm>
                <a:off x="4760276"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2" name="Line 15"/>
              <p:cNvSpPr>
                <a:spLocks noChangeShapeType="1"/>
              </p:cNvSpPr>
              <p:nvPr/>
            </p:nvSpPr>
            <p:spPr bwMode="auto">
              <a:xfrm>
                <a:off x="5130705"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3" name="Line 16"/>
              <p:cNvSpPr>
                <a:spLocks noChangeShapeType="1"/>
              </p:cNvSpPr>
              <p:nvPr/>
            </p:nvSpPr>
            <p:spPr bwMode="auto">
              <a:xfrm>
                <a:off x="5492509"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4" name="Line 17"/>
              <p:cNvSpPr>
                <a:spLocks noChangeShapeType="1"/>
              </p:cNvSpPr>
              <p:nvPr/>
            </p:nvSpPr>
            <p:spPr bwMode="auto">
              <a:xfrm>
                <a:off x="5851448" y="4614554"/>
                <a:ext cx="0" cy="98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363636"/>
                  </a:solidFill>
                </a:endParaRPr>
              </a:p>
            </p:txBody>
          </p:sp>
          <p:sp>
            <p:nvSpPr>
              <p:cNvPr id="55" name="TextBox 54"/>
              <p:cNvSpPr txBox="1"/>
              <p:nvPr/>
            </p:nvSpPr>
            <p:spPr>
              <a:xfrm>
                <a:off x="4580368" y="4675935"/>
                <a:ext cx="383438" cy="307777"/>
              </a:xfrm>
              <a:prstGeom prst="rect">
                <a:avLst/>
              </a:prstGeom>
              <a:noFill/>
            </p:spPr>
            <p:txBody>
              <a:bodyPr wrap="none" rtlCol="0">
                <a:spAutoFit/>
              </a:bodyPr>
              <a:lstStyle/>
              <a:p>
                <a:pPr algn="ctr"/>
                <a:r>
                  <a:rPr lang="en-GB" sz="1400" dirty="0" smtClean="0">
                    <a:solidFill>
                      <a:srgbClr val="363636"/>
                    </a:solidFill>
                  </a:rPr>
                  <a:t>33</a:t>
                </a:r>
                <a:endParaRPr lang="en-GB" sz="1400" dirty="0">
                  <a:solidFill>
                    <a:srgbClr val="363636"/>
                  </a:solidFill>
                </a:endParaRPr>
              </a:p>
            </p:txBody>
          </p:sp>
          <p:sp>
            <p:nvSpPr>
              <p:cNvPr id="56" name="TextBox 55"/>
              <p:cNvSpPr txBox="1"/>
              <p:nvPr/>
            </p:nvSpPr>
            <p:spPr>
              <a:xfrm>
                <a:off x="4945608" y="4675935"/>
                <a:ext cx="383438" cy="307777"/>
              </a:xfrm>
              <a:prstGeom prst="rect">
                <a:avLst/>
              </a:prstGeom>
              <a:noFill/>
            </p:spPr>
            <p:txBody>
              <a:bodyPr wrap="none" rtlCol="0">
                <a:spAutoFit/>
              </a:bodyPr>
              <a:lstStyle/>
              <a:p>
                <a:pPr algn="ctr"/>
                <a:r>
                  <a:rPr lang="en-GB" sz="1400" dirty="0" smtClean="0">
                    <a:solidFill>
                      <a:srgbClr val="363636"/>
                    </a:solidFill>
                  </a:rPr>
                  <a:t>36</a:t>
                </a:r>
                <a:endParaRPr lang="en-GB" sz="1400" dirty="0">
                  <a:solidFill>
                    <a:srgbClr val="363636"/>
                  </a:solidFill>
                </a:endParaRPr>
              </a:p>
            </p:txBody>
          </p:sp>
          <p:sp>
            <p:nvSpPr>
              <p:cNvPr id="57" name="TextBox 56"/>
              <p:cNvSpPr txBox="1"/>
              <p:nvPr/>
            </p:nvSpPr>
            <p:spPr>
              <a:xfrm>
                <a:off x="5293036" y="4675935"/>
                <a:ext cx="383438" cy="307777"/>
              </a:xfrm>
              <a:prstGeom prst="rect">
                <a:avLst/>
              </a:prstGeom>
              <a:noFill/>
            </p:spPr>
            <p:txBody>
              <a:bodyPr wrap="none" rtlCol="0">
                <a:spAutoFit/>
              </a:bodyPr>
              <a:lstStyle/>
              <a:p>
                <a:pPr algn="ctr"/>
                <a:r>
                  <a:rPr lang="en-GB" sz="1400" dirty="0" smtClean="0">
                    <a:solidFill>
                      <a:srgbClr val="363636"/>
                    </a:solidFill>
                  </a:rPr>
                  <a:t>39</a:t>
                </a:r>
                <a:endParaRPr lang="en-GB" sz="1400" dirty="0">
                  <a:solidFill>
                    <a:srgbClr val="363636"/>
                  </a:solidFill>
                </a:endParaRPr>
              </a:p>
            </p:txBody>
          </p:sp>
          <p:sp>
            <p:nvSpPr>
              <p:cNvPr id="58" name="TextBox 57"/>
              <p:cNvSpPr txBox="1"/>
              <p:nvPr/>
            </p:nvSpPr>
            <p:spPr>
              <a:xfrm>
                <a:off x="5667458" y="4675935"/>
                <a:ext cx="383438" cy="307777"/>
              </a:xfrm>
              <a:prstGeom prst="rect">
                <a:avLst/>
              </a:prstGeom>
              <a:noFill/>
            </p:spPr>
            <p:txBody>
              <a:bodyPr wrap="none" rtlCol="0">
                <a:spAutoFit/>
              </a:bodyPr>
              <a:lstStyle/>
              <a:p>
                <a:pPr algn="ctr"/>
                <a:r>
                  <a:rPr lang="en-GB" sz="1400" dirty="0" smtClean="0">
                    <a:solidFill>
                      <a:srgbClr val="363636"/>
                    </a:solidFill>
                  </a:rPr>
                  <a:t>42</a:t>
                </a:r>
                <a:endParaRPr lang="en-GB" sz="1400" dirty="0">
                  <a:solidFill>
                    <a:srgbClr val="363636"/>
                  </a:solidFill>
                </a:endParaRPr>
              </a:p>
            </p:txBody>
          </p:sp>
        </p:grpSp>
        <p:sp>
          <p:nvSpPr>
            <p:cNvPr id="60" name="Freeform 2"/>
            <p:cNvSpPr>
              <a:spLocks noChangeAspect="1"/>
            </p:cNvSpPr>
            <p:nvPr/>
          </p:nvSpPr>
          <p:spPr bwMode="auto">
            <a:xfrm>
              <a:off x="2208681" y="1868544"/>
              <a:ext cx="5092605" cy="2356295"/>
            </a:xfrm>
            <a:custGeom>
              <a:avLst/>
              <a:gdLst>
                <a:gd name="T0" fmla="*/ 376 w 402"/>
                <a:gd name="T1" fmla="*/ 182 h 186"/>
                <a:gd name="T2" fmla="*/ 297 w 402"/>
                <a:gd name="T3" fmla="*/ 180 h 186"/>
                <a:gd name="T4" fmla="*/ 282 w 402"/>
                <a:gd name="T5" fmla="*/ 174 h 186"/>
                <a:gd name="T6" fmla="*/ 263 w 402"/>
                <a:gd name="T7" fmla="*/ 171 h 186"/>
                <a:gd name="T8" fmla="*/ 245 w 402"/>
                <a:gd name="T9" fmla="*/ 167 h 186"/>
                <a:gd name="T10" fmla="*/ 242 w 402"/>
                <a:gd name="T11" fmla="*/ 165 h 186"/>
                <a:gd name="T12" fmla="*/ 240 w 402"/>
                <a:gd name="T13" fmla="*/ 159 h 186"/>
                <a:gd name="T14" fmla="*/ 230 w 402"/>
                <a:gd name="T15" fmla="*/ 156 h 186"/>
                <a:gd name="T16" fmla="*/ 218 w 402"/>
                <a:gd name="T17" fmla="*/ 153 h 186"/>
                <a:gd name="T18" fmla="*/ 205 w 402"/>
                <a:gd name="T19" fmla="*/ 151 h 186"/>
                <a:gd name="T20" fmla="*/ 204 w 402"/>
                <a:gd name="T21" fmla="*/ 145 h 186"/>
                <a:gd name="T22" fmla="*/ 199 w 402"/>
                <a:gd name="T23" fmla="*/ 143 h 186"/>
                <a:gd name="T24" fmla="*/ 191 w 402"/>
                <a:gd name="T25" fmla="*/ 140 h 186"/>
                <a:gd name="T26" fmla="*/ 183 w 402"/>
                <a:gd name="T27" fmla="*/ 138 h 186"/>
                <a:gd name="T28" fmla="*/ 181 w 402"/>
                <a:gd name="T29" fmla="*/ 134 h 186"/>
                <a:gd name="T30" fmla="*/ 176 w 402"/>
                <a:gd name="T31" fmla="*/ 131 h 186"/>
                <a:gd name="T32" fmla="*/ 172 w 402"/>
                <a:gd name="T33" fmla="*/ 127 h 186"/>
                <a:gd name="T34" fmla="*/ 166 w 402"/>
                <a:gd name="T35" fmla="*/ 122 h 186"/>
                <a:gd name="T36" fmla="*/ 163 w 402"/>
                <a:gd name="T37" fmla="*/ 118 h 186"/>
                <a:gd name="T38" fmla="*/ 154 w 402"/>
                <a:gd name="T39" fmla="*/ 116 h 186"/>
                <a:gd name="T40" fmla="*/ 151 w 402"/>
                <a:gd name="T41" fmla="*/ 110 h 186"/>
                <a:gd name="T42" fmla="*/ 146 w 402"/>
                <a:gd name="T43" fmla="*/ 107 h 186"/>
                <a:gd name="T44" fmla="*/ 145 w 402"/>
                <a:gd name="T45" fmla="*/ 99 h 186"/>
                <a:gd name="T46" fmla="*/ 142 w 402"/>
                <a:gd name="T47" fmla="*/ 95 h 186"/>
                <a:gd name="T48" fmla="*/ 139 w 402"/>
                <a:gd name="T49" fmla="*/ 91 h 186"/>
                <a:gd name="T50" fmla="*/ 135 w 402"/>
                <a:gd name="T51" fmla="*/ 89 h 186"/>
                <a:gd name="T52" fmla="*/ 133 w 402"/>
                <a:gd name="T53" fmla="*/ 85 h 186"/>
                <a:gd name="T54" fmla="*/ 127 w 402"/>
                <a:gd name="T55" fmla="*/ 80 h 186"/>
                <a:gd name="T56" fmla="*/ 123 w 402"/>
                <a:gd name="T57" fmla="*/ 75 h 186"/>
                <a:gd name="T58" fmla="*/ 118 w 402"/>
                <a:gd name="T59" fmla="*/ 72 h 186"/>
                <a:gd name="T60" fmla="*/ 114 w 402"/>
                <a:gd name="T61" fmla="*/ 65 h 186"/>
                <a:gd name="T62" fmla="*/ 110 w 402"/>
                <a:gd name="T63" fmla="*/ 61 h 186"/>
                <a:gd name="T64" fmla="*/ 109 w 402"/>
                <a:gd name="T65" fmla="*/ 55 h 186"/>
                <a:gd name="T66" fmla="*/ 103 w 402"/>
                <a:gd name="T67" fmla="*/ 52 h 186"/>
                <a:gd name="T68" fmla="*/ 102 w 402"/>
                <a:gd name="T69" fmla="*/ 48 h 186"/>
                <a:gd name="T70" fmla="*/ 95 w 402"/>
                <a:gd name="T71" fmla="*/ 45 h 186"/>
                <a:gd name="T72" fmla="*/ 92 w 402"/>
                <a:gd name="T73" fmla="*/ 39 h 186"/>
                <a:gd name="T74" fmla="*/ 89 w 402"/>
                <a:gd name="T75" fmla="*/ 36 h 186"/>
                <a:gd name="T76" fmla="*/ 88 w 402"/>
                <a:gd name="T77" fmla="*/ 30 h 186"/>
                <a:gd name="T78" fmla="*/ 83 w 402"/>
                <a:gd name="T79" fmla="*/ 25 h 186"/>
                <a:gd name="T80" fmla="*/ 81 w 402"/>
                <a:gd name="T81" fmla="*/ 20 h 186"/>
                <a:gd name="T82" fmla="*/ 77 w 402"/>
                <a:gd name="T83" fmla="*/ 18 h 186"/>
                <a:gd name="T84" fmla="*/ 75 w 402"/>
                <a:gd name="T85" fmla="*/ 13 h 186"/>
                <a:gd name="T86" fmla="*/ 66 w 402"/>
                <a:gd name="T87" fmla="*/ 11 h 186"/>
                <a:gd name="T88" fmla="*/ 63 w 402"/>
                <a:gd name="T89" fmla="*/ 8 h 186"/>
                <a:gd name="T90" fmla="*/ 58 w 402"/>
                <a:gd name="T91" fmla="*/ 4 h 186"/>
                <a:gd name="T92" fmla="*/ 43 w 402"/>
                <a:gd name="T9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2" h="186">
                  <a:moveTo>
                    <a:pt x="402" y="186"/>
                  </a:moveTo>
                  <a:lnTo>
                    <a:pt x="376" y="186"/>
                  </a:lnTo>
                  <a:lnTo>
                    <a:pt x="376" y="182"/>
                  </a:lnTo>
                  <a:lnTo>
                    <a:pt x="306" y="182"/>
                  </a:lnTo>
                  <a:lnTo>
                    <a:pt x="306" y="180"/>
                  </a:lnTo>
                  <a:lnTo>
                    <a:pt x="297" y="180"/>
                  </a:lnTo>
                  <a:lnTo>
                    <a:pt x="297" y="178"/>
                  </a:lnTo>
                  <a:lnTo>
                    <a:pt x="282" y="178"/>
                  </a:lnTo>
                  <a:lnTo>
                    <a:pt x="282" y="174"/>
                  </a:lnTo>
                  <a:lnTo>
                    <a:pt x="270" y="174"/>
                  </a:lnTo>
                  <a:lnTo>
                    <a:pt x="270" y="171"/>
                  </a:lnTo>
                  <a:lnTo>
                    <a:pt x="263" y="171"/>
                  </a:lnTo>
                  <a:lnTo>
                    <a:pt x="263" y="169"/>
                  </a:lnTo>
                  <a:lnTo>
                    <a:pt x="245" y="169"/>
                  </a:lnTo>
                  <a:lnTo>
                    <a:pt x="245" y="167"/>
                  </a:lnTo>
                  <a:lnTo>
                    <a:pt x="243" y="167"/>
                  </a:lnTo>
                  <a:lnTo>
                    <a:pt x="243" y="165"/>
                  </a:lnTo>
                  <a:lnTo>
                    <a:pt x="242" y="165"/>
                  </a:lnTo>
                  <a:lnTo>
                    <a:pt x="242" y="163"/>
                  </a:lnTo>
                  <a:lnTo>
                    <a:pt x="240" y="163"/>
                  </a:lnTo>
                  <a:lnTo>
                    <a:pt x="240" y="159"/>
                  </a:lnTo>
                  <a:lnTo>
                    <a:pt x="238" y="159"/>
                  </a:lnTo>
                  <a:lnTo>
                    <a:pt x="238" y="156"/>
                  </a:lnTo>
                  <a:lnTo>
                    <a:pt x="230" y="156"/>
                  </a:lnTo>
                  <a:lnTo>
                    <a:pt x="230" y="154"/>
                  </a:lnTo>
                  <a:lnTo>
                    <a:pt x="218" y="154"/>
                  </a:lnTo>
                  <a:lnTo>
                    <a:pt x="218" y="153"/>
                  </a:lnTo>
                  <a:lnTo>
                    <a:pt x="208" y="153"/>
                  </a:lnTo>
                  <a:lnTo>
                    <a:pt x="208" y="151"/>
                  </a:lnTo>
                  <a:lnTo>
                    <a:pt x="205" y="151"/>
                  </a:lnTo>
                  <a:lnTo>
                    <a:pt x="205" y="149"/>
                  </a:lnTo>
                  <a:lnTo>
                    <a:pt x="204" y="149"/>
                  </a:lnTo>
                  <a:lnTo>
                    <a:pt x="204" y="145"/>
                  </a:lnTo>
                  <a:lnTo>
                    <a:pt x="202" y="145"/>
                  </a:lnTo>
                  <a:lnTo>
                    <a:pt x="202" y="143"/>
                  </a:lnTo>
                  <a:lnTo>
                    <a:pt x="199" y="143"/>
                  </a:lnTo>
                  <a:lnTo>
                    <a:pt x="199" y="141"/>
                  </a:lnTo>
                  <a:lnTo>
                    <a:pt x="191" y="141"/>
                  </a:lnTo>
                  <a:lnTo>
                    <a:pt x="191" y="140"/>
                  </a:lnTo>
                  <a:lnTo>
                    <a:pt x="187" y="140"/>
                  </a:lnTo>
                  <a:lnTo>
                    <a:pt x="187" y="138"/>
                  </a:lnTo>
                  <a:lnTo>
                    <a:pt x="183" y="138"/>
                  </a:lnTo>
                  <a:lnTo>
                    <a:pt x="183" y="137"/>
                  </a:lnTo>
                  <a:lnTo>
                    <a:pt x="181" y="137"/>
                  </a:lnTo>
                  <a:lnTo>
                    <a:pt x="181" y="134"/>
                  </a:lnTo>
                  <a:lnTo>
                    <a:pt x="179" y="134"/>
                  </a:lnTo>
                  <a:lnTo>
                    <a:pt x="179" y="131"/>
                  </a:lnTo>
                  <a:lnTo>
                    <a:pt x="176" y="131"/>
                  </a:lnTo>
                  <a:lnTo>
                    <a:pt x="176" y="129"/>
                  </a:lnTo>
                  <a:lnTo>
                    <a:pt x="172" y="129"/>
                  </a:lnTo>
                  <a:lnTo>
                    <a:pt x="172" y="127"/>
                  </a:lnTo>
                  <a:lnTo>
                    <a:pt x="167" y="127"/>
                  </a:lnTo>
                  <a:lnTo>
                    <a:pt x="167" y="122"/>
                  </a:lnTo>
                  <a:lnTo>
                    <a:pt x="166" y="122"/>
                  </a:lnTo>
                  <a:lnTo>
                    <a:pt x="166" y="120"/>
                  </a:lnTo>
                  <a:lnTo>
                    <a:pt x="163" y="120"/>
                  </a:lnTo>
                  <a:lnTo>
                    <a:pt x="163" y="118"/>
                  </a:lnTo>
                  <a:lnTo>
                    <a:pt x="160" y="118"/>
                  </a:lnTo>
                  <a:lnTo>
                    <a:pt x="160" y="116"/>
                  </a:lnTo>
                  <a:lnTo>
                    <a:pt x="154" y="116"/>
                  </a:lnTo>
                  <a:lnTo>
                    <a:pt x="154" y="111"/>
                  </a:lnTo>
                  <a:lnTo>
                    <a:pt x="151" y="111"/>
                  </a:lnTo>
                  <a:lnTo>
                    <a:pt x="151" y="110"/>
                  </a:lnTo>
                  <a:lnTo>
                    <a:pt x="147" y="110"/>
                  </a:lnTo>
                  <a:lnTo>
                    <a:pt x="147" y="107"/>
                  </a:lnTo>
                  <a:lnTo>
                    <a:pt x="146" y="107"/>
                  </a:lnTo>
                  <a:lnTo>
                    <a:pt x="146" y="102"/>
                  </a:lnTo>
                  <a:lnTo>
                    <a:pt x="145" y="102"/>
                  </a:lnTo>
                  <a:lnTo>
                    <a:pt x="145" y="99"/>
                  </a:lnTo>
                  <a:lnTo>
                    <a:pt x="143" y="99"/>
                  </a:lnTo>
                  <a:lnTo>
                    <a:pt x="143" y="95"/>
                  </a:lnTo>
                  <a:lnTo>
                    <a:pt x="142" y="95"/>
                  </a:lnTo>
                  <a:lnTo>
                    <a:pt x="142" y="93"/>
                  </a:lnTo>
                  <a:lnTo>
                    <a:pt x="139" y="93"/>
                  </a:lnTo>
                  <a:lnTo>
                    <a:pt x="139" y="91"/>
                  </a:lnTo>
                  <a:lnTo>
                    <a:pt x="138" y="91"/>
                  </a:lnTo>
                  <a:lnTo>
                    <a:pt x="138" y="89"/>
                  </a:lnTo>
                  <a:lnTo>
                    <a:pt x="135" y="89"/>
                  </a:lnTo>
                  <a:lnTo>
                    <a:pt x="135" y="87"/>
                  </a:lnTo>
                  <a:lnTo>
                    <a:pt x="133" y="87"/>
                  </a:lnTo>
                  <a:lnTo>
                    <a:pt x="133" y="85"/>
                  </a:lnTo>
                  <a:lnTo>
                    <a:pt x="128" y="85"/>
                  </a:lnTo>
                  <a:lnTo>
                    <a:pt x="128" y="80"/>
                  </a:lnTo>
                  <a:lnTo>
                    <a:pt x="127" y="80"/>
                  </a:lnTo>
                  <a:lnTo>
                    <a:pt x="127" y="78"/>
                  </a:lnTo>
                  <a:lnTo>
                    <a:pt x="123" y="78"/>
                  </a:lnTo>
                  <a:lnTo>
                    <a:pt x="123" y="75"/>
                  </a:lnTo>
                  <a:lnTo>
                    <a:pt x="120" y="75"/>
                  </a:lnTo>
                  <a:lnTo>
                    <a:pt x="120" y="72"/>
                  </a:lnTo>
                  <a:lnTo>
                    <a:pt x="118" y="72"/>
                  </a:lnTo>
                  <a:lnTo>
                    <a:pt x="118" y="70"/>
                  </a:lnTo>
                  <a:lnTo>
                    <a:pt x="114" y="70"/>
                  </a:lnTo>
                  <a:lnTo>
                    <a:pt x="114" y="65"/>
                  </a:lnTo>
                  <a:lnTo>
                    <a:pt x="111" y="65"/>
                  </a:lnTo>
                  <a:lnTo>
                    <a:pt x="111" y="61"/>
                  </a:lnTo>
                  <a:lnTo>
                    <a:pt x="110" y="61"/>
                  </a:lnTo>
                  <a:lnTo>
                    <a:pt x="110" y="58"/>
                  </a:lnTo>
                  <a:lnTo>
                    <a:pt x="109" y="58"/>
                  </a:lnTo>
                  <a:lnTo>
                    <a:pt x="109" y="55"/>
                  </a:lnTo>
                  <a:lnTo>
                    <a:pt x="107" y="55"/>
                  </a:lnTo>
                  <a:lnTo>
                    <a:pt x="107" y="52"/>
                  </a:lnTo>
                  <a:lnTo>
                    <a:pt x="103" y="52"/>
                  </a:lnTo>
                  <a:lnTo>
                    <a:pt x="103" y="50"/>
                  </a:lnTo>
                  <a:lnTo>
                    <a:pt x="102" y="50"/>
                  </a:lnTo>
                  <a:lnTo>
                    <a:pt x="102" y="48"/>
                  </a:lnTo>
                  <a:lnTo>
                    <a:pt x="98" y="48"/>
                  </a:lnTo>
                  <a:lnTo>
                    <a:pt x="98" y="45"/>
                  </a:lnTo>
                  <a:lnTo>
                    <a:pt x="95" y="45"/>
                  </a:lnTo>
                  <a:lnTo>
                    <a:pt x="95" y="42"/>
                  </a:lnTo>
                  <a:lnTo>
                    <a:pt x="92" y="42"/>
                  </a:lnTo>
                  <a:lnTo>
                    <a:pt x="92" y="39"/>
                  </a:lnTo>
                  <a:lnTo>
                    <a:pt x="90" y="39"/>
                  </a:lnTo>
                  <a:lnTo>
                    <a:pt x="90" y="36"/>
                  </a:lnTo>
                  <a:lnTo>
                    <a:pt x="89" y="36"/>
                  </a:lnTo>
                  <a:lnTo>
                    <a:pt x="89" y="33"/>
                  </a:lnTo>
                  <a:lnTo>
                    <a:pt x="88" y="33"/>
                  </a:lnTo>
                  <a:lnTo>
                    <a:pt x="88" y="30"/>
                  </a:lnTo>
                  <a:lnTo>
                    <a:pt x="86" y="30"/>
                  </a:lnTo>
                  <a:lnTo>
                    <a:pt x="86" y="25"/>
                  </a:lnTo>
                  <a:lnTo>
                    <a:pt x="83" y="25"/>
                  </a:lnTo>
                  <a:lnTo>
                    <a:pt x="83" y="22"/>
                  </a:lnTo>
                  <a:lnTo>
                    <a:pt x="81" y="22"/>
                  </a:lnTo>
                  <a:lnTo>
                    <a:pt x="81" y="20"/>
                  </a:lnTo>
                  <a:lnTo>
                    <a:pt x="80" y="20"/>
                  </a:lnTo>
                  <a:lnTo>
                    <a:pt x="80" y="18"/>
                  </a:lnTo>
                  <a:lnTo>
                    <a:pt x="77" y="18"/>
                  </a:lnTo>
                  <a:lnTo>
                    <a:pt x="77" y="16"/>
                  </a:lnTo>
                  <a:lnTo>
                    <a:pt x="75" y="16"/>
                  </a:lnTo>
                  <a:lnTo>
                    <a:pt x="75" y="13"/>
                  </a:lnTo>
                  <a:lnTo>
                    <a:pt x="69" y="13"/>
                  </a:lnTo>
                  <a:lnTo>
                    <a:pt x="69" y="11"/>
                  </a:lnTo>
                  <a:lnTo>
                    <a:pt x="66" y="11"/>
                  </a:lnTo>
                  <a:lnTo>
                    <a:pt x="66" y="9"/>
                  </a:lnTo>
                  <a:lnTo>
                    <a:pt x="63" y="9"/>
                  </a:lnTo>
                  <a:lnTo>
                    <a:pt x="63" y="8"/>
                  </a:lnTo>
                  <a:lnTo>
                    <a:pt x="60" y="8"/>
                  </a:lnTo>
                  <a:lnTo>
                    <a:pt x="60" y="4"/>
                  </a:lnTo>
                  <a:lnTo>
                    <a:pt x="58" y="4"/>
                  </a:lnTo>
                  <a:lnTo>
                    <a:pt x="58" y="1"/>
                  </a:lnTo>
                  <a:lnTo>
                    <a:pt x="43" y="1"/>
                  </a:lnTo>
                  <a:lnTo>
                    <a:pt x="4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Freeform 3"/>
            <p:cNvSpPr>
              <a:spLocks noChangeAspect="1"/>
            </p:cNvSpPr>
            <p:nvPr/>
          </p:nvSpPr>
          <p:spPr bwMode="auto">
            <a:xfrm>
              <a:off x="2208681" y="1868544"/>
              <a:ext cx="5092605" cy="2457641"/>
            </a:xfrm>
            <a:custGeom>
              <a:avLst/>
              <a:gdLst>
                <a:gd name="T0" fmla="*/ 331 w 402"/>
                <a:gd name="T1" fmla="*/ 191 h 194"/>
                <a:gd name="T2" fmla="*/ 320 w 402"/>
                <a:gd name="T3" fmla="*/ 188 h 194"/>
                <a:gd name="T4" fmla="*/ 314 w 402"/>
                <a:gd name="T5" fmla="*/ 182 h 194"/>
                <a:gd name="T6" fmla="*/ 299 w 402"/>
                <a:gd name="T7" fmla="*/ 180 h 194"/>
                <a:gd name="T8" fmla="*/ 275 w 402"/>
                <a:gd name="T9" fmla="*/ 176 h 194"/>
                <a:gd name="T10" fmla="*/ 258 w 402"/>
                <a:gd name="T11" fmla="*/ 172 h 194"/>
                <a:gd name="T12" fmla="*/ 255 w 402"/>
                <a:gd name="T13" fmla="*/ 167 h 194"/>
                <a:gd name="T14" fmla="*/ 251 w 402"/>
                <a:gd name="T15" fmla="*/ 165 h 194"/>
                <a:gd name="T16" fmla="*/ 231 w 402"/>
                <a:gd name="T17" fmla="*/ 160 h 194"/>
                <a:gd name="T18" fmla="*/ 227 w 402"/>
                <a:gd name="T19" fmla="*/ 158 h 194"/>
                <a:gd name="T20" fmla="*/ 224 w 402"/>
                <a:gd name="T21" fmla="*/ 153 h 194"/>
                <a:gd name="T22" fmla="*/ 219 w 402"/>
                <a:gd name="T23" fmla="*/ 150 h 194"/>
                <a:gd name="T24" fmla="*/ 215 w 402"/>
                <a:gd name="T25" fmla="*/ 142 h 194"/>
                <a:gd name="T26" fmla="*/ 206 w 402"/>
                <a:gd name="T27" fmla="*/ 140 h 194"/>
                <a:gd name="T28" fmla="*/ 198 w 402"/>
                <a:gd name="T29" fmla="*/ 136 h 194"/>
                <a:gd name="T30" fmla="*/ 191 w 402"/>
                <a:gd name="T31" fmla="*/ 134 h 194"/>
                <a:gd name="T32" fmla="*/ 187 w 402"/>
                <a:gd name="T33" fmla="*/ 129 h 194"/>
                <a:gd name="T34" fmla="*/ 181 w 402"/>
                <a:gd name="T35" fmla="*/ 127 h 194"/>
                <a:gd name="T36" fmla="*/ 178 w 402"/>
                <a:gd name="T37" fmla="*/ 121 h 194"/>
                <a:gd name="T38" fmla="*/ 173 w 402"/>
                <a:gd name="T39" fmla="*/ 116 h 194"/>
                <a:gd name="T40" fmla="*/ 168 w 402"/>
                <a:gd name="T41" fmla="*/ 110 h 194"/>
                <a:gd name="T42" fmla="*/ 161 w 402"/>
                <a:gd name="T43" fmla="*/ 107 h 194"/>
                <a:gd name="T44" fmla="*/ 158 w 402"/>
                <a:gd name="T45" fmla="*/ 102 h 194"/>
                <a:gd name="T46" fmla="*/ 147 w 402"/>
                <a:gd name="T47" fmla="*/ 98 h 194"/>
                <a:gd name="T48" fmla="*/ 146 w 402"/>
                <a:gd name="T49" fmla="*/ 92 h 194"/>
                <a:gd name="T50" fmla="*/ 141 w 402"/>
                <a:gd name="T51" fmla="*/ 89 h 194"/>
                <a:gd name="T52" fmla="*/ 138 w 402"/>
                <a:gd name="T53" fmla="*/ 83 h 194"/>
                <a:gd name="T54" fmla="*/ 133 w 402"/>
                <a:gd name="T55" fmla="*/ 79 h 194"/>
                <a:gd name="T56" fmla="*/ 130 w 402"/>
                <a:gd name="T57" fmla="*/ 72 h 194"/>
                <a:gd name="T58" fmla="*/ 126 w 402"/>
                <a:gd name="T59" fmla="*/ 69 h 194"/>
                <a:gd name="T60" fmla="*/ 122 w 402"/>
                <a:gd name="T61" fmla="*/ 63 h 194"/>
                <a:gd name="T62" fmla="*/ 115 w 402"/>
                <a:gd name="T63" fmla="*/ 62 h 194"/>
                <a:gd name="T64" fmla="*/ 113 w 402"/>
                <a:gd name="T65" fmla="*/ 54 h 194"/>
                <a:gd name="T66" fmla="*/ 104 w 402"/>
                <a:gd name="T67" fmla="*/ 52 h 194"/>
                <a:gd name="T68" fmla="*/ 102 w 402"/>
                <a:gd name="T69" fmla="*/ 47 h 194"/>
                <a:gd name="T70" fmla="*/ 95 w 402"/>
                <a:gd name="T71" fmla="*/ 44 h 194"/>
                <a:gd name="T72" fmla="*/ 94 w 402"/>
                <a:gd name="T73" fmla="*/ 36 h 194"/>
                <a:gd name="T74" fmla="*/ 90 w 402"/>
                <a:gd name="T75" fmla="*/ 33 h 194"/>
                <a:gd name="T76" fmla="*/ 85 w 402"/>
                <a:gd name="T77" fmla="*/ 26 h 194"/>
                <a:gd name="T78" fmla="*/ 78 w 402"/>
                <a:gd name="T79" fmla="*/ 24 h 194"/>
                <a:gd name="T80" fmla="*/ 75 w 402"/>
                <a:gd name="T81" fmla="*/ 19 h 194"/>
                <a:gd name="T82" fmla="*/ 69 w 402"/>
                <a:gd name="T83" fmla="*/ 16 h 194"/>
                <a:gd name="T84" fmla="*/ 65 w 402"/>
                <a:gd name="T85" fmla="*/ 10 h 194"/>
                <a:gd name="T86" fmla="*/ 60 w 402"/>
                <a:gd name="T87" fmla="*/ 7 h 194"/>
                <a:gd name="T88" fmla="*/ 56 w 402"/>
                <a:gd name="T89" fmla="*/ 1 h 194"/>
                <a:gd name="T90" fmla="*/ 0 w 402"/>
                <a:gd name="T9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194">
                  <a:moveTo>
                    <a:pt x="402" y="194"/>
                  </a:moveTo>
                  <a:lnTo>
                    <a:pt x="331" y="194"/>
                  </a:lnTo>
                  <a:lnTo>
                    <a:pt x="331" y="191"/>
                  </a:lnTo>
                  <a:lnTo>
                    <a:pt x="322" y="191"/>
                  </a:lnTo>
                  <a:lnTo>
                    <a:pt x="322" y="188"/>
                  </a:lnTo>
                  <a:lnTo>
                    <a:pt x="320" y="188"/>
                  </a:lnTo>
                  <a:lnTo>
                    <a:pt x="320" y="185"/>
                  </a:lnTo>
                  <a:lnTo>
                    <a:pt x="314" y="185"/>
                  </a:lnTo>
                  <a:lnTo>
                    <a:pt x="314" y="182"/>
                  </a:lnTo>
                  <a:lnTo>
                    <a:pt x="306" y="182"/>
                  </a:lnTo>
                  <a:lnTo>
                    <a:pt x="306" y="180"/>
                  </a:lnTo>
                  <a:lnTo>
                    <a:pt x="299" y="180"/>
                  </a:lnTo>
                  <a:lnTo>
                    <a:pt x="299" y="178"/>
                  </a:lnTo>
                  <a:lnTo>
                    <a:pt x="275" y="178"/>
                  </a:lnTo>
                  <a:lnTo>
                    <a:pt x="275" y="176"/>
                  </a:lnTo>
                  <a:lnTo>
                    <a:pt x="266" y="176"/>
                  </a:lnTo>
                  <a:lnTo>
                    <a:pt x="266" y="172"/>
                  </a:lnTo>
                  <a:lnTo>
                    <a:pt x="258" y="172"/>
                  </a:lnTo>
                  <a:lnTo>
                    <a:pt x="258" y="170"/>
                  </a:lnTo>
                  <a:lnTo>
                    <a:pt x="255" y="170"/>
                  </a:lnTo>
                  <a:lnTo>
                    <a:pt x="255" y="167"/>
                  </a:lnTo>
                  <a:lnTo>
                    <a:pt x="253" y="167"/>
                  </a:lnTo>
                  <a:lnTo>
                    <a:pt x="253" y="165"/>
                  </a:lnTo>
                  <a:lnTo>
                    <a:pt x="251" y="165"/>
                  </a:lnTo>
                  <a:lnTo>
                    <a:pt x="251" y="162"/>
                  </a:lnTo>
                  <a:lnTo>
                    <a:pt x="231" y="162"/>
                  </a:lnTo>
                  <a:lnTo>
                    <a:pt x="231" y="160"/>
                  </a:lnTo>
                  <a:lnTo>
                    <a:pt x="229" y="160"/>
                  </a:lnTo>
                  <a:lnTo>
                    <a:pt x="229" y="158"/>
                  </a:lnTo>
                  <a:lnTo>
                    <a:pt x="227" y="158"/>
                  </a:lnTo>
                  <a:lnTo>
                    <a:pt x="227" y="154"/>
                  </a:lnTo>
                  <a:lnTo>
                    <a:pt x="224" y="154"/>
                  </a:lnTo>
                  <a:lnTo>
                    <a:pt x="224" y="153"/>
                  </a:lnTo>
                  <a:lnTo>
                    <a:pt x="220" y="153"/>
                  </a:lnTo>
                  <a:lnTo>
                    <a:pt x="220" y="150"/>
                  </a:lnTo>
                  <a:lnTo>
                    <a:pt x="219" y="150"/>
                  </a:lnTo>
                  <a:lnTo>
                    <a:pt x="219" y="147"/>
                  </a:lnTo>
                  <a:lnTo>
                    <a:pt x="215" y="147"/>
                  </a:lnTo>
                  <a:lnTo>
                    <a:pt x="215" y="142"/>
                  </a:lnTo>
                  <a:lnTo>
                    <a:pt x="211" y="142"/>
                  </a:lnTo>
                  <a:lnTo>
                    <a:pt x="211" y="140"/>
                  </a:lnTo>
                  <a:lnTo>
                    <a:pt x="206" y="140"/>
                  </a:lnTo>
                  <a:lnTo>
                    <a:pt x="206" y="139"/>
                  </a:lnTo>
                  <a:lnTo>
                    <a:pt x="198" y="139"/>
                  </a:lnTo>
                  <a:lnTo>
                    <a:pt x="198" y="136"/>
                  </a:lnTo>
                  <a:lnTo>
                    <a:pt x="195" y="136"/>
                  </a:lnTo>
                  <a:lnTo>
                    <a:pt x="195" y="134"/>
                  </a:lnTo>
                  <a:lnTo>
                    <a:pt x="191" y="134"/>
                  </a:lnTo>
                  <a:lnTo>
                    <a:pt x="191" y="131"/>
                  </a:lnTo>
                  <a:lnTo>
                    <a:pt x="187" y="131"/>
                  </a:lnTo>
                  <a:lnTo>
                    <a:pt x="187" y="129"/>
                  </a:lnTo>
                  <a:lnTo>
                    <a:pt x="183" y="129"/>
                  </a:lnTo>
                  <a:lnTo>
                    <a:pt x="183" y="127"/>
                  </a:lnTo>
                  <a:lnTo>
                    <a:pt x="181" y="127"/>
                  </a:lnTo>
                  <a:lnTo>
                    <a:pt x="181" y="124"/>
                  </a:lnTo>
                  <a:lnTo>
                    <a:pt x="178" y="124"/>
                  </a:lnTo>
                  <a:lnTo>
                    <a:pt x="178" y="121"/>
                  </a:lnTo>
                  <a:lnTo>
                    <a:pt x="176" y="121"/>
                  </a:lnTo>
                  <a:lnTo>
                    <a:pt x="176" y="116"/>
                  </a:lnTo>
                  <a:lnTo>
                    <a:pt x="173" y="116"/>
                  </a:lnTo>
                  <a:lnTo>
                    <a:pt x="173" y="112"/>
                  </a:lnTo>
                  <a:lnTo>
                    <a:pt x="168" y="112"/>
                  </a:lnTo>
                  <a:lnTo>
                    <a:pt x="168" y="110"/>
                  </a:lnTo>
                  <a:lnTo>
                    <a:pt x="165" y="110"/>
                  </a:lnTo>
                  <a:lnTo>
                    <a:pt x="165" y="107"/>
                  </a:lnTo>
                  <a:lnTo>
                    <a:pt x="161" y="107"/>
                  </a:lnTo>
                  <a:lnTo>
                    <a:pt x="161" y="105"/>
                  </a:lnTo>
                  <a:lnTo>
                    <a:pt x="158" y="105"/>
                  </a:lnTo>
                  <a:lnTo>
                    <a:pt x="158" y="102"/>
                  </a:lnTo>
                  <a:lnTo>
                    <a:pt x="151" y="102"/>
                  </a:lnTo>
                  <a:lnTo>
                    <a:pt x="151" y="98"/>
                  </a:lnTo>
                  <a:lnTo>
                    <a:pt x="147" y="98"/>
                  </a:lnTo>
                  <a:lnTo>
                    <a:pt x="147" y="94"/>
                  </a:lnTo>
                  <a:lnTo>
                    <a:pt x="146" y="94"/>
                  </a:lnTo>
                  <a:lnTo>
                    <a:pt x="146" y="92"/>
                  </a:lnTo>
                  <a:lnTo>
                    <a:pt x="143" y="92"/>
                  </a:lnTo>
                  <a:lnTo>
                    <a:pt x="143" y="89"/>
                  </a:lnTo>
                  <a:lnTo>
                    <a:pt x="141" y="89"/>
                  </a:lnTo>
                  <a:lnTo>
                    <a:pt x="141" y="86"/>
                  </a:lnTo>
                  <a:lnTo>
                    <a:pt x="138" y="86"/>
                  </a:lnTo>
                  <a:lnTo>
                    <a:pt x="138" y="83"/>
                  </a:lnTo>
                  <a:lnTo>
                    <a:pt x="136" y="83"/>
                  </a:lnTo>
                  <a:lnTo>
                    <a:pt x="136" y="79"/>
                  </a:lnTo>
                  <a:lnTo>
                    <a:pt x="133" y="79"/>
                  </a:lnTo>
                  <a:lnTo>
                    <a:pt x="133" y="77"/>
                  </a:lnTo>
                  <a:lnTo>
                    <a:pt x="130" y="77"/>
                  </a:lnTo>
                  <a:lnTo>
                    <a:pt x="130" y="72"/>
                  </a:lnTo>
                  <a:lnTo>
                    <a:pt x="128" y="72"/>
                  </a:lnTo>
                  <a:lnTo>
                    <a:pt x="128" y="69"/>
                  </a:lnTo>
                  <a:lnTo>
                    <a:pt x="126" y="69"/>
                  </a:lnTo>
                  <a:lnTo>
                    <a:pt x="126" y="68"/>
                  </a:lnTo>
                  <a:lnTo>
                    <a:pt x="122" y="68"/>
                  </a:lnTo>
                  <a:lnTo>
                    <a:pt x="122" y="63"/>
                  </a:lnTo>
                  <a:lnTo>
                    <a:pt x="119" y="63"/>
                  </a:lnTo>
                  <a:lnTo>
                    <a:pt x="119" y="62"/>
                  </a:lnTo>
                  <a:lnTo>
                    <a:pt x="115" y="62"/>
                  </a:lnTo>
                  <a:lnTo>
                    <a:pt x="115" y="58"/>
                  </a:lnTo>
                  <a:lnTo>
                    <a:pt x="113" y="58"/>
                  </a:lnTo>
                  <a:lnTo>
                    <a:pt x="113" y="54"/>
                  </a:lnTo>
                  <a:lnTo>
                    <a:pt x="110" y="54"/>
                  </a:lnTo>
                  <a:lnTo>
                    <a:pt x="110" y="52"/>
                  </a:lnTo>
                  <a:lnTo>
                    <a:pt x="104" y="52"/>
                  </a:lnTo>
                  <a:lnTo>
                    <a:pt x="104" y="49"/>
                  </a:lnTo>
                  <a:lnTo>
                    <a:pt x="102" y="49"/>
                  </a:lnTo>
                  <a:lnTo>
                    <a:pt x="102" y="47"/>
                  </a:lnTo>
                  <a:lnTo>
                    <a:pt x="99" y="47"/>
                  </a:lnTo>
                  <a:lnTo>
                    <a:pt x="99" y="44"/>
                  </a:lnTo>
                  <a:lnTo>
                    <a:pt x="95" y="44"/>
                  </a:lnTo>
                  <a:lnTo>
                    <a:pt x="95" y="41"/>
                  </a:lnTo>
                  <a:lnTo>
                    <a:pt x="94" y="41"/>
                  </a:lnTo>
                  <a:lnTo>
                    <a:pt x="94" y="36"/>
                  </a:lnTo>
                  <a:lnTo>
                    <a:pt x="92" y="36"/>
                  </a:lnTo>
                  <a:lnTo>
                    <a:pt x="92" y="33"/>
                  </a:lnTo>
                  <a:lnTo>
                    <a:pt x="90" y="33"/>
                  </a:lnTo>
                  <a:lnTo>
                    <a:pt x="90" y="31"/>
                  </a:lnTo>
                  <a:lnTo>
                    <a:pt x="85" y="31"/>
                  </a:lnTo>
                  <a:lnTo>
                    <a:pt x="85" y="26"/>
                  </a:lnTo>
                  <a:lnTo>
                    <a:pt x="81" y="26"/>
                  </a:lnTo>
                  <a:lnTo>
                    <a:pt x="81" y="24"/>
                  </a:lnTo>
                  <a:lnTo>
                    <a:pt x="78" y="24"/>
                  </a:lnTo>
                  <a:lnTo>
                    <a:pt x="78" y="20"/>
                  </a:lnTo>
                  <a:lnTo>
                    <a:pt x="75" y="20"/>
                  </a:lnTo>
                  <a:lnTo>
                    <a:pt x="75" y="19"/>
                  </a:lnTo>
                  <a:lnTo>
                    <a:pt x="72" y="19"/>
                  </a:lnTo>
                  <a:lnTo>
                    <a:pt x="72" y="16"/>
                  </a:lnTo>
                  <a:lnTo>
                    <a:pt x="69" y="16"/>
                  </a:lnTo>
                  <a:lnTo>
                    <a:pt x="69" y="13"/>
                  </a:lnTo>
                  <a:lnTo>
                    <a:pt x="65" y="13"/>
                  </a:lnTo>
                  <a:lnTo>
                    <a:pt x="65" y="10"/>
                  </a:lnTo>
                  <a:lnTo>
                    <a:pt x="63" y="10"/>
                  </a:lnTo>
                  <a:lnTo>
                    <a:pt x="63" y="7"/>
                  </a:lnTo>
                  <a:lnTo>
                    <a:pt x="60" y="7"/>
                  </a:lnTo>
                  <a:lnTo>
                    <a:pt x="60" y="5"/>
                  </a:lnTo>
                  <a:lnTo>
                    <a:pt x="56" y="5"/>
                  </a:lnTo>
                  <a:lnTo>
                    <a:pt x="56" y="1"/>
                  </a:lnTo>
                  <a:lnTo>
                    <a:pt x="49" y="1"/>
                  </a:lnTo>
                  <a:lnTo>
                    <a:pt x="49"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Tree>
    <p:extLst>
      <p:ext uri="{BB962C8B-B14F-4D97-AF65-F5344CB8AC3E}">
        <p14:creationId xmlns:p14="http://schemas.microsoft.com/office/powerpoint/2010/main" val="14650927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solidFill>
                  <a:srgbClr val="043882"/>
                </a:solidFill>
              </a:rPr>
              <a:t>4001: Impact of </a:t>
            </a:r>
            <a:r>
              <a:rPr lang="en-GB" sz="1600" dirty="0" err="1">
                <a:solidFill>
                  <a:srgbClr val="043882"/>
                </a:solidFill>
              </a:rPr>
              <a:t>chemoradiotherapy</a:t>
            </a:r>
            <a:r>
              <a:rPr lang="en-GB" sz="1600" dirty="0">
                <a:solidFill>
                  <a:srgbClr val="043882"/>
                </a:solidFill>
              </a:rPr>
              <a:t> (CRT) on local control and time without treatment in</a:t>
            </a:r>
            <a:br>
              <a:rPr lang="en-GB" sz="1600" dirty="0">
                <a:solidFill>
                  <a:srgbClr val="043882"/>
                </a:solidFill>
              </a:rPr>
            </a:br>
            <a:r>
              <a:rPr lang="en-GB" sz="1600" dirty="0">
                <a:solidFill>
                  <a:srgbClr val="043882"/>
                </a:solidFill>
              </a:rPr>
              <a:t>patients with locally advanced pancreatic cancer (LAPC) included in the international</a:t>
            </a:r>
            <a:br>
              <a:rPr lang="en-GB" sz="1600" dirty="0">
                <a:solidFill>
                  <a:srgbClr val="043882"/>
                </a:solidFill>
              </a:rPr>
            </a:br>
            <a:r>
              <a:rPr lang="en-GB" sz="1600" dirty="0">
                <a:solidFill>
                  <a:srgbClr val="043882"/>
                </a:solidFill>
              </a:rPr>
              <a:t>phase III LAP 07 study – </a:t>
            </a:r>
            <a:r>
              <a:rPr lang="en-GB" sz="1600" dirty="0" err="1">
                <a:solidFill>
                  <a:srgbClr val="043882"/>
                </a:solidFill>
              </a:rPr>
              <a:t>Huguet</a:t>
            </a:r>
            <a:r>
              <a:rPr lang="en-GB" sz="1600" dirty="0">
                <a:solidFill>
                  <a:srgbClr val="043882"/>
                </a:solidFill>
              </a:rPr>
              <a:t> F et al</a:t>
            </a:r>
            <a:endParaRPr lang="en-GB" dirty="0"/>
          </a:p>
        </p:txBody>
      </p:sp>
      <p:sp>
        <p:nvSpPr>
          <p:cNvPr id="3" name="Content Placeholder 2"/>
          <p:cNvSpPr>
            <a:spLocks noGrp="1"/>
          </p:cNvSpPr>
          <p:nvPr>
            <p:ph idx="1"/>
          </p:nvPr>
        </p:nvSpPr>
        <p:spPr/>
        <p:txBody>
          <a:bodyPr/>
          <a:lstStyle/>
          <a:p>
            <a:pPr>
              <a:spcAft>
                <a:spcPts val="1200"/>
              </a:spcAft>
            </a:pPr>
            <a:r>
              <a:rPr lang="en-GB" sz="1800" b="1" dirty="0" smtClean="0"/>
              <a:t>Conclusions</a:t>
            </a:r>
          </a:p>
          <a:p>
            <a:pPr lvl="1">
              <a:spcAft>
                <a:spcPts val="1200"/>
              </a:spcAft>
            </a:pPr>
            <a:r>
              <a:rPr lang="en-GB" sz="1800" b="1" dirty="0" smtClean="0"/>
              <a:t>OS </a:t>
            </a:r>
            <a:r>
              <a:rPr lang="en-GB" sz="1800" b="1" dirty="0"/>
              <a:t>was not improved in the CRT </a:t>
            </a:r>
            <a:r>
              <a:rPr lang="en-GB" sz="1800" b="1" dirty="0" smtClean="0"/>
              <a:t>arm </a:t>
            </a:r>
          </a:p>
          <a:p>
            <a:pPr lvl="1">
              <a:spcAft>
                <a:spcPts val="1200"/>
              </a:spcAft>
            </a:pPr>
            <a:r>
              <a:rPr lang="en-GB" sz="1800" b="1" dirty="0" smtClean="0"/>
              <a:t>There was a trend towards improved PFS and a longer period without </a:t>
            </a:r>
            <a:r>
              <a:rPr lang="en-GB" sz="1800" b="1" dirty="0"/>
              <a:t>treatment </a:t>
            </a:r>
            <a:r>
              <a:rPr lang="en-GB" sz="1800" b="1" dirty="0" smtClean="0"/>
              <a:t>plus significantly less local tumour progression in the </a:t>
            </a:r>
            <a:r>
              <a:rPr lang="en-GB" sz="1800" b="1" dirty="0"/>
              <a:t>CRT arm, which </a:t>
            </a:r>
            <a:r>
              <a:rPr lang="en-GB" sz="1800" b="1" dirty="0" smtClean="0"/>
              <a:t>could </a:t>
            </a:r>
            <a:r>
              <a:rPr lang="en-GB" sz="1800" b="1" dirty="0"/>
              <a:t>impact on </a:t>
            </a:r>
            <a:r>
              <a:rPr lang="en-GB" sz="1800" b="1" dirty="0" smtClean="0"/>
              <a:t>the patients’ quality </a:t>
            </a:r>
            <a:r>
              <a:rPr lang="en-GB" sz="1800" b="1" dirty="0"/>
              <a:t>of </a:t>
            </a:r>
            <a:r>
              <a:rPr lang="en-GB" sz="1800" b="1" dirty="0" smtClean="0"/>
              <a:t>life</a:t>
            </a:r>
            <a:endParaRPr lang="en-GB" sz="1800" b="1" dirty="0"/>
          </a:p>
          <a:p>
            <a:pPr lvl="1">
              <a:spcAft>
                <a:spcPts val="1200"/>
              </a:spcAft>
            </a:pPr>
            <a:r>
              <a:rPr lang="en-GB" sz="1800" b="1" dirty="0" smtClean="0"/>
              <a:t>This study confirmed the value of frontline CT </a:t>
            </a:r>
            <a:r>
              <a:rPr lang="en-GB" sz="1800" b="1" dirty="0"/>
              <a:t>in patients with locally advanced pancreatic cancer </a:t>
            </a:r>
            <a:r>
              <a:rPr lang="en-GB" sz="1800" b="1" dirty="0" smtClean="0"/>
              <a:t>to identify patients suitable for novel </a:t>
            </a:r>
            <a:r>
              <a:rPr lang="en-GB" sz="1800" b="1" dirty="0" err="1" smtClean="0"/>
              <a:t>locoregional</a:t>
            </a:r>
            <a:r>
              <a:rPr lang="en-GB" sz="1800" b="1" dirty="0" smtClean="0"/>
              <a:t> therapies</a:t>
            </a:r>
            <a:endParaRPr lang="en-GB" sz="1800" b="1" dirty="0"/>
          </a:p>
          <a:p>
            <a:pPr lvl="1">
              <a:spcAft>
                <a:spcPts val="1200"/>
              </a:spcAft>
            </a:pPr>
            <a:endParaRPr lang="en-GB" sz="1800" b="1" dirty="0"/>
          </a:p>
        </p:txBody>
      </p:sp>
      <p:sp>
        <p:nvSpPr>
          <p:cNvPr id="4" name="Text Box 4"/>
          <p:cNvSpPr txBox="1">
            <a:spLocks noChangeArrowheads="1"/>
          </p:cNvSpPr>
          <p:nvPr/>
        </p:nvSpPr>
        <p:spPr bwMode="auto">
          <a:xfrm>
            <a:off x="5048879" y="6474897"/>
            <a:ext cx="38744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solidFill>
                  <a:srgbClr val="363636"/>
                </a:solidFill>
              </a:rPr>
              <a:t>Huguet</a:t>
            </a:r>
            <a:r>
              <a:rPr lang="en-GB" sz="1200" dirty="0">
                <a:solidFill>
                  <a:srgbClr val="363636"/>
                </a:solidFill>
              </a:rPr>
              <a:t> 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a:solidFill>
                  <a:srgbClr val="363636"/>
                </a:solidFill>
              </a:rPr>
              <a:t>suppl</a:t>
            </a:r>
            <a:r>
              <a:rPr lang="en-GB" sz="1200" dirty="0">
                <a:solidFill>
                  <a:srgbClr val="363636"/>
                </a:solidFill>
              </a:rPr>
              <a:t> 5; </a:t>
            </a:r>
            <a:r>
              <a:rPr lang="en-GB" sz="1200" dirty="0" err="1">
                <a:solidFill>
                  <a:srgbClr val="363636"/>
                </a:solidFill>
              </a:rPr>
              <a:t>abstr</a:t>
            </a:r>
            <a:r>
              <a:rPr lang="en-GB" sz="1200" dirty="0">
                <a:solidFill>
                  <a:srgbClr val="363636"/>
                </a:solidFill>
              </a:rPr>
              <a:t> 4001) </a:t>
            </a:r>
          </a:p>
        </p:txBody>
      </p:sp>
    </p:spTree>
    <p:extLst>
      <p:ext uri="{BB962C8B-B14F-4D97-AF65-F5344CB8AC3E}">
        <p14:creationId xmlns:p14="http://schemas.microsoft.com/office/powerpoint/2010/main" val="39591463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871354" cy="1362075"/>
          </a:xfrm>
        </p:spPr>
        <p:txBody>
          <a:bodyPr/>
          <a:lstStyle/>
          <a:p>
            <a:r>
              <a:rPr lang="en-GB" dirty="0" smtClean="0"/>
              <a:t>Palliative / metastatic</a:t>
            </a:r>
            <a:endParaRPr lang="en-GB" dirty="0"/>
          </a:p>
        </p:txBody>
      </p:sp>
      <p:sp>
        <p:nvSpPr>
          <p:cNvPr id="3" name="Text Placeholder 2"/>
          <p:cNvSpPr>
            <a:spLocks noGrp="1"/>
          </p:cNvSpPr>
          <p:nvPr>
            <p:ph type="body" idx="1"/>
          </p:nvPr>
        </p:nvSpPr>
        <p:spPr/>
        <p:txBody>
          <a:bodyPr/>
          <a:lstStyle/>
          <a:p>
            <a:r>
              <a:rPr lang="en-GB" b="1" dirty="0" smtClean="0"/>
              <a:t>PANCREATIC CANCER</a:t>
            </a:r>
            <a:endParaRPr lang="en-GB" b="1" dirty="0"/>
          </a:p>
        </p:txBody>
      </p:sp>
    </p:spTree>
    <p:extLst>
      <p:ext uri="{BB962C8B-B14F-4D97-AF65-F5344CB8AC3E}">
        <p14:creationId xmlns:p14="http://schemas.microsoft.com/office/powerpoint/2010/main" val="39509129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4122: Gemcitabine(G)/erlotinib(E) versus gemcitabine/erlotinib/capecitabine(C) in the first-line treatment of patients with metastatic pancreatic cancer (</a:t>
            </a:r>
            <a:r>
              <a:rPr lang="en-GB" sz="1800" dirty="0" err="1" smtClean="0"/>
              <a:t>mPC</a:t>
            </a:r>
            <a:r>
              <a:rPr lang="en-GB" sz="1800" dirty="0" smtClean="0"/>
              <a:t>): Efficacy and safety results of a phase </a:t>
            </a:r>
            <a:r>
              <a:rPr lang="en-GB" sz="1800" dirty="0" err="1" smtClean="0"/>
              <a:t>IIb</a:t>
            </a:r>
            <a:r>
              <a:rPr lang="en-GB" sz="1800" dirty="0" smtClean="0"/>
              <a:t> randomized study from the Spanish TTD Collaborative Group – Benavides M et al</a:t>
            </a:r>
            <a:endParaRPr lang="en-GB" sz="1800" dirty="0"/>
          </a:p>
        </p:txBody>
      </p:sp>
      <p:sp>
        <p:nvSpPr>
          <p:cNvPr id="5123" name="Rectangle 3"/>
          <p:cNvSpPr>
            <a:spLocks noGrp="1" noChangeArrowheads="1"/>
          </p:cNvSpPr>
          <p:nvPr>
            <p:ph type="body" idx="1"/>
          </p:nvPr>
        </p:nvSpPr>
        <p:spPr/>
        <p:txBody>
          <a:bodyPr/>
          <a:lstStyle/>
          <a:p>
            <a:r>
              <a:rPr lang="en-GB" sz="1800" b="1" dirty="0"/>
              <a:t>Study </a:t>
            </a:r>
            <a:r>
              <a:rPr lang="en-GB" sz="1800" b="1" dirty="0" smtClean="0"/>
              <a:t>objective</a:t>
            </a:r>
          </a:p>
          <a:p>
            <a:pPr lvl="1"/>
            <a:r>
              <a:rPr lang="en-GB" sz="1800" dirty="0" smtClean="0"/>
              <a:t>To compare the efficacy and safety of gemcitabine/erlotinib/capecitabine (GEC) </a:t>
            </a:r>
            <a:r>
              <a:rPr lang="en-GB" sz="1800" dirty="0" err="1" smtClean="0"/>
              <a:t>vs</a:t>
            </a:r>
            <a:r>
              <a:rPr lang="en-GB" sz="1800" dirty="0" smtClean="0"/>
              <a:t> gemcitabine/erlotinib (GE) in the first-line </a:t>
            </a:r>
            <a:r>
              <a:rPr lang="en-GB" sz="1800" dirty="0"/>
              <a:t>treatment of </a:t>
            </a:r>
            <a:r>
              <a:rPr lang="en-GB" sz="1800" dirty="0" smtClean="0"/>
              <a:t>patients </a:t>
            </a:r>
            <a:r>
              <a:rPr lang="en-GB" sz="1800" dirty="0"/>
              <a:t>with metastatic pancreatic </a:t>
            </a:r>
            <a:r>
              <a:rPr lang="en-GB" sz="1800" dirty="0" smtClean="0"/>
              <a:t>cancer</a:t>
            </a:r>
            <a:endParaRPr lang="en-GB" sz="1800" dirty="0"/>
          </a:p>
        </p:txBody>
      </p:sp>
      <p:sp>
        <p:nvSpPr>
          <p:cNvPr id="5124" name="Text Box 4"/>
          <p:cNvSpPr txBox="1">
            <a:spLocks noChangeArrowheads="1"/>
          </p:cNvSpPr>
          <p:nvPr/>
        </p:nvSpPr>
        <p:spPr bwMode="auto">
          <a:xfrm>
            <a:off x="4827665" y="6474897"/>
            <a:ext cx="40956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Benavides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4122) </a:t>
            </a:r>
            <a:endParaRPr lang="en-GB" sz="1200" dirty="0">
              <a:solidFill>
                <a:srgbClr val="363636"/>
              </a:solidFill>
            </a:endParaRPr>
          </a:p>
        </p:txBody>
      </p:sp>
      <p:sp>
        <p:nvSpPr>
          <p:cNvPr id="5" name="Rectangle 9"/>
          <p:cNvSpPr txBox="1">
            <a:spLocks noChangeArrowheads="1"/>
          </p:cNvSpPr>
          <p:nvPr/>
        </p:nvSpPr>
        <p:spPr bwMode="auto">
          <a:xfrm>
            <a:off x="228600" y="5398404"/>
            <a:ext cx="4267200" cy="87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PFS</a:t>
            </a:r>
          </a:p>
          <a:p>
            <a:pPr>
              <a:buClr>
                <a:srgbClr val="043882"/>
              </a:buClr>
            </a:pPr>
            <a:endParaRPr lang="en-GB" sz="1600" kern="0" dirty="0" smtClean="0">
              <a:solidFill>
                <a:srgbClr val="363636"/>
              </a:solidFill>
            </a:endParaRPr>
          </a:p>
        </p:txBody>
      </p:sp>
      <p:sp>
        <p:nvSpPr>
          <p:cNvPr id="7" name="Oval 14"/>
          <p:cNvSpPr>
            <a:spLocks noChangeArrowheads="1"/>
          </p:cNvSpPr>
          <p:nvPr/>
        </p:nvSpPr>
        <p:spPr bwMode="auto">
          <a:xfrm>
            <a:off x="3941537" y="3615640"/>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8" name="AutoShape 15"/>
          <p:cNvCxnSpPr>
            <a:cxnSpLocks noChangeShapeType="1"/>
            <a:stCxn id="7" idx="0"/>
          </p:cNvCxnSpPr>
          <p:nvPr/>
        </p:nvCxnSpPr>
        <p:spPr bwMode="auto">
          <a:xfrm rot="5400000" flipH="1" flipV="1">
            <a:off x="4236189" y="2986520"/>
            <a:ext cx="626267" cy="631975"/>
          </a:xfrm>
          <a:prstGeom prst="bentConnector2">
            <a:avLst/>
          </a:prstGeom>
          <a:noFill/>
          <a:ln w="38100">
            <a:solidFill>
              <a:schemeClr val="bg1"/>
            </a:solidFill>
            <a:miter lim="800000"/>
            <a:headEnd/>
            <a:tailEnd type="triangle" w="med" len="med"/>
          </a:ln>
        </p:spPr>
      </p:cxnSp>
      <p:cxnSp>
        <p:nvCxnSpPr>
          <p:cNvPr id="9" name="AutoShape 16"/>
          <p:cNvCxnSpPr>
            <a:cxnSpLocks noChangeShapeType="1"/>
            <a:stCxn id="7" idx="4"/>
          </p:cNvCxnSpPr>
          <p:nvPr/>
        </p:nvCxnSpPr>
        <p:spPr bwMode="auto">
          <a:xfrm rot="16200000" flipH="1">
            <a:off x="4239363" y="4193811"/>
            <a:ext cx="619919" cy="631975"/>
          </a:xfrm>
          <a:prstGeom prst="bentConnector2">
            <a:avLst/>
          </a:prstGeom>
          <a:noFill/>
          <a:ln w="38100">
            <a:solidFill>
              <a:schemeClr val="bg1"/>
            </a:solidFill>
            <a:miter lim="800000"/>
            <a:headEnd/>
            <a:tailEnd type="triangle" w="med" len="med"/>
          </a:ln>
        </p:spPr>
      </p:cxnSp>
      <p:sp>
        <p:nvSpPr>
          <p:cNvPr id="10" name="AutoShape 12"/>
          <p:cNvSpPr>
            <a:spLocks noChangeArrowheads="1"/>
          </p:cNvSpPr>
          <p:nvPr/>
        </p:nvSpPr>
        <p:spPr bwMode="auto">
          <a:xfrm>
            <a:off x="8257722" y="4555440"/>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1" name="AutoShape 12"/>
          <p:cNvSpPr>
            <a:spLocks noChangeArrowheads="1"/>
          </p:cNvSpPr>
          <p:nvPr/>
        </p:nvSpPr>
        <p:spPr bwMode="auto">
          <a:xfrm>
            <a:off x="8257722" y="2725054"/>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3" name="AutoShape 19"/>
          <p:cNvCxnSpPr>
            <a:cxnSpLocks noChangeShapeType="1"/>
            <a:endCxn id="7" idx="2"/>
          </p:cNvCxnSpPr>
          <p:nvPr/>
        </p:nvCxnSpPr>
        <p:spPr bwMode="auto">
          <a:xfrm>
            <a:off x="3684814" y="3907740"/>
            <a:ext cx="256723" cy="0"/>
          </a:xfrm>
          <a:prstGeom prst="straightConnector1">
            <a:avLst/>
          </a:prstGeom>
          <a:noFill/>
          <a:ln w="38100">
            <a:solidFill>
              <a:schemeClr val="bg1"/>
            </a:solidFill>
            <a:round/>
            <a:headEnd/>
            <a:tailEnd type="triangle" w="med" len="med"/>
          </a:ln>
        </p:spPr>
      </p:cxnSp>
      <p:cxnSp>
        <p:nvCxnSpPr>
          <p:cNvPr id="14" name="AutoShape 20"/>
          <p:cNvCxnSpPr>
            <a:cxnSpLocks noChangeShapeType="1"/>
            <a:stCxn id="17" idx="3"/>
            <a:endCxn id="10" idx="1"/>
          </p:cNvCxnSpPr>
          <p:nvPr/>
        </p:nvCxnSpPr>
        <p:spPr bwMode="auto">
          <a:xfrm>
            <a:off x="7542220" y="4819759"/>
            <a:ext cx="715502" cy="0"/>
          </a:xfrm>
          <a:prstGeom prst="straightConnector1">
            <a:avLst/>
          </a:prstGeom>
          <a:noFill/>
          <a:ln w="38100">
            <a:solidFill>
              <a:schemeClr val="bg1"/>
            </a:solidFill>
            <a:prstDash val="dash"/>
            <a:round/>
            <a:headEnd/>
            <a:tailEnd type="triangle" w="med" len="med"/>
          </a:ln>
        </p:spPr>
      </p:cxnSp>
      <p:cxnSp>
        <p:nvCxnSpPr>
          <p:cNvPr id="15" name="AutoShape 21"/>
          <p:cNvCxnSpPr>
            <a:cxnSpLocks noChangeShapeType="1"/>
            <a:stCxn id="18" idx="3"/>
            <a:endCxn id="11" idx="1"/>
          </p:cNvCxnSpPr>
          <p:nvPr/>
        </p:nvCxnSpPr>
        <p:spPr bwMode="auto">
          <a:xfrm>
            <a:off x="7663542" y="2989373"/>
            <a:ext cx="594180" cy="0"/>
          </a:xfrm>
          <a:prstGeom prst="straightConnector1">
            <a:avLst/>
          </a:prstGeom>
          <a:noFill/>
          <a:ln w="38100">
            <a:solidFill>
              <a:schemeClr val="bg1"/>
            </a:solidFill>
            <a:round/>
            <a:headEnd/>
            <a:tailEnd type="triangle" w="med" len="med"/>
          </a:ln>
        </p:spPr>
      </p:cxnSp>
      <p:sp>
        <p:nvSpPr>
          <p:cNvPr id="16" name="AutoShape 9"/>
          <p:cNvSpPr>
            <a:spLocks noChangeArrowheads="1"/>
          </p:cNvSpPr>
          <p:nvPr/>
        </p:nvSpPr>
        <p:spPr bwMode="auto">
          <a:xfrm>
            <a:off x="228600" y="2998326"/>
            <a:ext cx="3456214" cy="1720312"/>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Previously untreated patients with metastatic </a:t>
            </a:r>
            <a:r>
              <a:rPr lang="en-US" altLang="zh-CN" dirty="0">
                <a:solidFill>
                  <a:srgbClr val="FFFFFF"/>
                </a:solidFill>
                <a:ea typeface="SimSun" pitchFamily="2" charset="-122"/>
              </a:rPr>
              <a:t>pancreatic cancer</a:t>
            </a:r>
            <a:endParaRPr lang="en-GB" altLang="zh-CN" i="1"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(n=120)</a:t>
            </a:r>
            <a:endParaRPr lang="en-GB" altLang="zh-CN" dirty="0">
              <a:solidFill>
                <a:srgbClr val="FFFFFF"/>
              </a:solidFill>
              <a:ea typeface="SimSun" pitchFamily="2" charset="-122"/>
            </a:endParaRPr>
          </a:p>
        </p:txBody>
      </p:sp>
      <p:sp>
        <p:nvSpPr>
          <p:cNvPr id="17" name="AutoShape 12"/>
          <p:cNvSpPr>
            <a:spLocks noChangeArrowheads="1"/>
          </p:cNvSpPr>
          <p:nvPr/>
        </p:nvSpPr>
        <p:spPr bwMode="auto">
          <a:xfrm>
            <a:off x="4865310" y="4409391"/>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dirty="0" smtClean="0">
                <a:solidFill>
                  <a:srgbClr val="363636"/>
                </a:solidFill>
              </a:rPr>
              <a:t>Gemcitabine*+erlotinib</a:t>
            </a:r>
            <a:r>
              <a:rPr lang="en-GB" altLang="zh-CN" baseline="30000" dirty="0" smtClean="0">
                <a:solidFill>
                  <a:srgbClr val="363636"/>
                </a:solidFill>
                <a:latin typeface="Arial"/>
                <a:ea typeface="SimSun" pitchFamily="2" charset="-122"/>
                <a:cs typeface="Arial"/>
              </a:rPr>
              <a:t>†</a:t>
            </a:r>
            <a:endParaRPr lang="en-GB" dirty="0" smtClean="0">
              <a:solidFill>
                <a:srgbClr val="363636"/>
              </a:solidFill>
            </a:endParaRPr>
          </a:p>
          <a:p>
            <a:pPr algn="ctr" defTabSz="892175" eaLnBrk="0" hangingPunct="0"/>
            <a:r>
              <a:rPr lang="en-GB" altLang="zh-CN" dirty="0">
                <a:solidFill>
                  <a:srgbClr val="363636"/>
                </a:solidFill>
                <a:ea typeface="SimSun" pitchFamily="2" charset="-122"/>
              </a:rPr>
              <a:t>(n=60)</a:t>
            </a:r>
          </a:p>
        </p:txBody>
      </p:sp>
      <p:sp>
        <p:nvSpPr>
          <p:cNvPr id="18" name="AutoShape 8"/>
          <p:cNvSpPr>
            <a:spLocks noChangeArrowheads="1"/>
          </p:cNvSpPr>
          <p:nvPr/>
        </p:nvSpPr>
        <p:spPr bwMode="auto">
          <a:xfrm>
            <a:off x="4865309" y="2579004"/>
            <a:ext cx="2798233"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Gemcitabine*+erlotinib</a:t>
            </a:r>
            <a:r>
              <a:rPr lang="en-GB" altLang="zh-CN" baseline="30000" dirty="0" smtClean="0">
                <a:solidFill>
                  <a:srgbClr val="FFFFFF"/>
                </a:solidFill>
                <a:latin typeface="Arial"/>
                <a:ea typeface="SimSun" pitchFamily="2" charset="-122"/>
                <a:cs typeface="Arial"/>
              </a:rPr>
              <a:t>†</a:t>
            </a:r>
            <a:r>
              <a:rPr lang="en-GB" altLang="zh-CN" dirty="0" smtClean="0">
                <a:solidFill>
                  <a:srgbClr val="FFFFFF"/>
                </a:solidFill>
                <a:ea typeface="SimSun" pitchFamily="2" charset="-122"/>
              </a:rPr>
              <a:t>+capecitabine</a:t>
            </a:r>
            <a:r>
              <a:rPr lang="en-GB" altLang="zh-CN" baseline="30000" dirty="0" smtClean="0">
                <a:solidFill>
                  <a:srgbClr val="FFFFFF"/>
                </a:solidFill>
                <a:ea typeface="SimSun" pitchFamily="2" charset="-122"/>
              </a:rPr>
              <a:t>‡</a:t>
            </a:r>
          </a:p>
          <a:p>
            <a:pPr algn="ctr" defTabSz="892175" eaLnBrk="0" hangingPunct="0"/>
            <a:r>
              <a:rPr lang="en-GB" altLang="zh-CN" dirty="0" smtClean="0">
                <a:solidFill>
                  <a:srgbClr val="FFFFFF"/>
                </a:solidFill>
                <a:ea typeface="SimSun" pitchFamily="2" charset="-122"/>
              </a:rPr>
              <a:t>(n=60)</a:t>
            </a:r>
            <a:endParaRPr lang="en-GB" altLang="zh-CN" dirty="0">
              <a:solidFill>
                <a:srgbClr val="FFFFFF"/>
              </a:solidFill>
              <a:ea typeface="SimSun" pitchFamily="2" charset="-122"/>
            </a:endParaRPr>
          </a:p>
        </p:txBody>
      </p:sp>
      <p:sp>
        <p:nvSpPr>
          <p:cNvPr id="19" name="Text Box 9"/>
          <p:cNvSpPr txBox="1">
            <a:spLocks noChangeArrowheads="1"/>
          </p:cNvSpPr>
          <p:nvPr/>
        </p:nvSpPr>
        <p:spPr bwMode="auto">
          <a:xfrm>
            <a:off x="231774" y="6290231"/>
            <a:ext cx="45688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solidFill>
                  <a:srgbClr val="363636"/>
                </a:solidFill>
              </a:rPr>
              <a:t>*</a:t>
            </a:r>
            <a:r>
              <a:rPr lang="en-GB" sz="1200" dirty="0" smtClean="0">
                <a:solidFill>
                  <a:srgbClr val="363636"/>
                </a:solidFill>
              </a:rPr>
              <a:t>1000 mg/m</a:t>
            </a:r>
            <a:r>
              <a:rPr lang="en-GB" sz="1200" baseline="30000" dirty="0" smtClean="0">
                <a:solidFill>
                  <a:srgbClr val="363636"/>
                </a:solidFill>
              </a:rPr>
              <a:t>2</a:t>
            </a:r>
            <a:r>
              <a:rPr lang="en-GB" sz="1200" dirty="0" smtClean="0">
                <a:solidFill>
                  <a:srgbClr val="363636"/>
                </a:solidFill>
              </a:rPr>
              <a:t> days 1, 8, 15</a:t>
            </a:r>
            <a:r>
              <a:rPr lang="en-GB" sz="1200" dirty="0">
                <a:solidFill>
                  <a:srgbClr val="363636"/>
                </a:solidFill>
              </a:rPr>
              <a:t>; </a:t>
            </a:r>
            <a:r>
              <a:rPr lang="en-GB" sz="1200" baseline="30000" dirty="0" smtClean="0">
                <a:solidFill>
                  <a:srgbClr val="363636"/>
                </a:solidFill>
              </a:rPr>
              <a:t>†</a:t>
            </a:r>
            <a:r>
              <a:rPr lang="en-GB" sz="1200" dirty="0">
                <a:solidFill>
                  <a:srgbClr val="363636"/>
                </a:solidFill>
              </a:rPr>
              <a:t>100 </a:t>
            </a:r>
            <a:r>
              <a:rPr lang="en-GB" sz="1200" dirty="0" smtClean="0">
                <a:solidFill>
                  <a:srgbClr val="363636"/>
                </a:solidFill>
              </a:rPr>
              <a:t>mg/day </a:t>
            </a:r>
            <a:r>
              <a:rPr lang="en-GB" sz="1200" dirty="0" err="1" smtClean="0">
                <a:solidFill>
                  <a:srgbClr val="363636"/>
                </a:solidFill>
              </a:rPr>
              <a:t>po</a:t>
            </a:r>
            <a:r>
              <a:rPr lang="en-GB" sz="1200" dirty="0" smtClean="0">
                <a:solidFill>
                  <a:srgbClr val="363636"/>
                </a:solidFill>
              </a:rPr>
              <a:t>; </a:t>
            </a:r>
            <a:br>
              <a:rPr lang="en-GB" sz="1200" dirty="0" smtClean="0">
                <a:solidFill>
                  <a:srgbClr val="363636"/>
                </a:solidFill>
              </a:rPr>
            </a:br>
            <a:r>
              <a:rPr lang="en-GB" sz="1200" baseline="30000" dirty="0" smtClean="0">
                <a:solidFill>
                  <a:srgbClr val="363636"/>
                </a:solidFill>
              </a:rPr>
              <a:t>‡</a:t>
            </a:r>
            <a:r>
              <a:rPr lang="en-GB" sz="1200" dirty="0" smtClean="0">
                <a:solidFill>
                  <a:srgbClr val="363636"/>
                </a:solidFill>
              </a:rPr>
              <a:t>830 mg/m</a:t>
            </a:r>
            <a:r>
              <a:rPr lang="en-GB" sz="1200" baseline="30000" dirty="0" smtClean="0">
                <a:solidFill>
                  <a:srgbClr val="363636"/>
                </a:solidFill>
              </a:rPr>
              <a:t>2</a:t>
            </a:r>
            <a:r>
              <a:rPr lang="en-GB" sz="1200" dirty="0" smtClean="0">
                <a:solidFill>
                  <a:srgbClr val="363636"/>
                </a:solidFill>
              </a:rPr>
              <a:t>/12h days 1–21</a:t>
            </a:r>
            <a:endParaRPr lang="en-GB" sz="1200" dirty="0">
              <a:solidFill>
                <a:srgbClr val="363636"/>
              </a:solidFill>
            </a:endParaRPr>
          </a:p>
        </p:txBody>
      </p:sp>
      <p:sp>
        <p:nvSpPr>
          <p:cNvPr id="6" name="Content Placeholder 26"/>
          <p:cNvSpPr txBox="1">
            <a:spLocks/>
          </p:cNvSpPr>
          <p:nvPr/>
        </p:nvSpPr>
        <p:spPr>
          <a:xfrm>
            <a:off x="4648200" y="5398404"/>
            <a:ext cx="4267200" cy="873617"/>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OS, RR, relationship of rash with PFS/OS and safety</a:t>
            </a:r>
          </a:p>
        </p:txBody>
      </p:sp>
    </p:spTree>
    <p:custDataLst>
      <p:tags r:id="rId1"/>
    </p:custDataLst>
    <p:extLst>
      <p:ext uri="{BB962C8B-B14F-4D97-AF65-F5344CB8AC3E}">
        <p14:creationId xmlns:p14="http://schemas.microsoft.com/office/powerpoint/2010/main" val="2730767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a:solidFill>
                  <a:srgbClr val="043882"/>
                </a:solidFill>
              </a:rPr>
              <a:t>3500: Preoperative </a:t>
            </a:r>
            <a:r>
              <a:rPr lang="en-GB" sz="1800" dirty="0" err="1">
                <a:solidFill>
                  <a:srgbClr val="043882"/>
                </a:solidFill>
              </a:rPr>
              <a:t>chemoradiotherapy</a:t>
            </a:r>
            <a:r>
              <a:rPr lang="en-GB" sz="1800" dirty="0">
                <a:solidFill>
                  <a:srgbClr val="043882"/>
                </a:solidFill>
              </a:rPr>
              <a:t> and postoperative chemotherapy with </a:t>
            </a:r>
            <a:r>
              <a:rPr lang="en-GB" sz="1800" dirty="0" smtClean="0">
                <a:solidFill>
                  <a:srgbClr val="043882"/>
                </a:solidFill>
              </a:rPr>
              <a:t/>
            </a:r>
            <a:br>
              <a:rPr lang="en-GB" sz="1800" dirty="0" smtClean="0">
                <a:solidFill>
                  <a:srgbClr val="043882"/>
                </a:solidFill>
              </a:rPr>
            </a:br>
            <a:r>
              <a:rPr lang="en-GB" sz="1800" dirty="0" smtClean="0">
                <a:solidFill>
                  <a:srgbClr val="043882"/>
                </a:solidFill>
              </a:rPr>
              <a:t>5-fluorouracil </a:t>
            </a:r>
            <a:r>
              <a:rPr lang="en-GB" sz="1800" dirty="0">
                <a:solidFill>
                  <a:srgbClr val="043882"/>
                </a:solidFill>
              </a:rPr>
              <a:t>and oxaliplatin versus 5-fluorouracil alone in locally advanced rectal cancer: Results of the German CAO/ARO/AIO-04 randomized phase III trial – </a:t>
            </a:r>
            <a:r>
              <a:rPr lang="en-GB" sz="1800" dirty="0" err="1" smtClean="0">
                <a:solidFill>
                  <a:srgbClr val="043882"/>
                </a:solidFill>
              </a:rPr>
              <a:t>Rodel</a:t>
            </a:r>
            <a:r>
              <a:rPr lang="en-GB" sz="1800" dirty="0" smtClean="0">
                <a:solidFill>
                  <a:srgbClr val="043882"/>
                </a:solidFill>
              </a:rPr>
              <a:t> </a:t>
            </a:r>
            <a:r>
              <a:rPr lang="en-GB" sz="1800" dirty="0">
                <a:solidFill>
                  <a:srgbClr val="043882"/>
                </a:solidFill>
              </a:rPr>
              <a:t>C et al</a:t>
            </a:r>
            <a:endParaRPr lang="en-GB" altLang="zh-CN" dirty="0" smtClean="0">
              <a:solidFill>
                <a:schemeClr val="accent3"/>
              </a:solidFill>
            </a:endParaRPr>
          </a:p>
        </p:txBody>
      </p:sp>
      <p:sp>
        <p:nvSpPr>
          <p:cNvPr id="4" name="Content Placeholder 3"/>
          <p:cNvSpPr>
            <a:spLocks noGrp="1"/>
          </p:cNvSpPr>
          <p:nvPr>
            <p:ph idx="1"/>
          </p:nvPr>
        </p:nvSpPr>
        <p:spPr/>
        <p:txBody>
          <a:bodyPr/>
          <a:lstStyle/>
          <a:p>
            <a:r>
              <a:rPr lang="en-GB" sz="1800" b="1" dirty="0" smtClean="0"/>
              <a:t>Key results</a:t>
            </a:r>
            <a:endParaRPr lang="en-GB" sz="1800" b="1" dirty="0"/>
          </a:p>
        </p:txBody>
      </p:sp>
      <p:sp>
        <p:nvSpPr>
          <p:cNvPr id="20" name="Text Box 8"/>
          <p:cNvSpPr txBox="1">
            <a:spLocks noChangeArrowheads="1"/>
          </p:cNvSpPr>
          <p:nvPr/>
        </p:nvSpPr>
        <p:spPr bwMode="auto">
          <a:xfrm>
            <a:off x="5143457" y="6474897"/>
            <a:ext cx="37798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solidFill>
                  <a:srgbClr val="363636"/>
                </a:solidFill>
              </a:rPr>
              <a:t>Rodel</a:t>
            </a:r>
            <a:r>
              <a:rPr lang="en-GB" sz="1200" dirty="0">
                <a:solidFill>
                  <a:srgbClr val="363636"/>
                </a:solidFill>
              </a:rPr>
              <a:t> 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3500) </a:t>
            </a:r>
          </a:p>
        </p:txBody>
      </p:sp>
      <p:graphicFrame>
        <p:nvGraphicFramePr>
          <p:cNvPr id="24" name="Group 88"/>
          <p:cNvGraphicFramePr>
            <a:graphicFrameLocks noGrp="1"/>
          </p:cNvGraphicFramePr>
          <p:nvPr>
            <p:extLst>
              <p:ext uri="{D42A27DB-BD31-4B8C-83A1-F6EECF244321}">
                <p14:modId xmlns:p14="http://schemas.microsoft.com/office/powerpoint/2010/main" val="2735726823"/>
              </p:ext>
            </p:extLst>
          </p:nvPr>
        </p:nvGraphicFramePr>
        <p:xfrm>
          <a:off x="231776" y="1793185"/>
          <a:ext cx="8691566" cy="2062480"/>
        </p:xfrm>
        <a:graphic>
          <a:graphicData uri="http://schemas.openxmlformats.org/drawingml/2006/table">
            <a:tbl>
              <a:tblPr firstRow="1" bandRow="1">
                <a:tableStyleId>{69012ECD-51FC-41F1-AA8D-1B2483CD663E}</a:tableStyleId>
              </a:tblPr>
              <a:tblGrid>
                <a:gridCol w="3912712"/>
                <a:gridCol w="2389427"/>
                <a:gridCol w="2389427"/>
              </a:tblGrid>
              <a:tr h="245987">
                <a:tc rowSpan="2">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u="none" strike="noStrike" cap="none" normalizeH="0" baseline="0" noProof="0" smtClean="0">
                          <a:ln>
                            <a:noFill/>
                          </a:ln>
                          <a:solidFill>
                            <a:schemeClr val="tx2"/>
                          </a:solidFill>
                          <a:effectLst/>
                        </a:rPr>
                        <a:t>5-FU </a:t>
                      </a:r>
                      <a:r>
                        <a:rPr kumimoji="0" lang="en-GB" sz="1400" b="1" i="0" u="none" strike="noStrike" cap="none" normalizeH="0" baseline="0" noProof="0" smtClean="0">
                          <a:ln>
                            <a:noFill/>
                          </a:ln>
                          <a:solidFill>
                            <a:schemeClr val="tx2"/>
                          </a:solidFill>
                          <a:effectLst/>
                          <a:latin typeface="Arial" charset="0"/>
                          <a:cs typeface="Arial" charset="0"/>
                        </a:rPr>
                        <a:t>(n=637)</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u="none" strike="noStrike" cap="none" normalizeH="0" baseline="0" noProof="0" smtClean="0">
                          <a:ln>
                            <a:noFill/>
                          </a:ln>
                          <a:solidFill>
                            <a:schemeClr val="tx2"/>
                          </a:solidFill>
                          <a:effectLst/>
                        </a:rPr>
                        <a:t>5-FU+oxaliplatin </a:t>
                      </a:r>
                      <a:r>
                        <a:rPr kumimoji="0" lang="en-GB" sz="1400" b="1" i="0" u="none" strike="noStrike" cap="none" normalizeH="0" baseline="0" noProof="0" smtClean="0">
                          <a:ln>
                            <a:noFill/>
                          </a:ln>
                          <a:solidFill>
                            <a:schemeClr val="tx2"/>
                          </a:solidFill>
                          <a:effectLst/>
                          <a:latin typeface="Arial" charset="0"/>
                          <a:cs typeface="Arial" charset="0"/>
                        </a:rPr>
                        <a:t>(n=628)</a:t>
                      </a:r>
                    </a:p>
                  </a:txBody>
                  <a:tcPr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45987">
                <a:tc vMerge="1">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solidFill>
                      <a:schemeClr val="accent1"/>
                    </a:solidFill>
                  </a:tcPr>
                </a:tc>
                <a:tc gridSpan="2">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Time from randomisation</a:t>
                      </a:r>
                    </a:p>
                  </a:txBody>
                  <a:tcPr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hMerge="1">
                  <a:txBody>
                    <a:bodyPr/>
                    <a:lstStyle/>
                    <a:p>
                      <a:endParaRPr lang="en-GB"/>
                    </a:p>
                  </a:txBody>
                  <a:tcPr/>
                </a:tc>
              </a:tr>
              <a:tr h="245987">
                <a:tc>
                  <a:txBody>
                    <a:bodyPr/>
                    <a:lstStyle/>
                    <a:p>
                      <a:pPr algn="l">
                        <a:lnSpc>
                          <a:spcPts val="1600"/>
                        </a:lnSpc>
                      </a:pPr>
                      <a:r>
                        <a:rPr lang="en-GB" sz="1400" baseline="0" noProof="0" smtClean="0"/>
                        <a:t>Incomplete local resection (R2)</a:t>
                      </a:r>
                    </a:p>
                  </a:txBody>
                  <a:tcPr anchor="ctr" horzOverflow="overflow">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600"/>
                        </a:lnSpc>
                      </a:pPr>
                      <a:r>
                        <a:rPr lang="en-GB" sz="1400" noProof="0" smtClean="0"/>
                        <a:t>10</a:t>
                      </a:r>
                      <a:endParaRPr lang="en-GB" sz="1400" noProof="0"/>
                    </a:p>
                  </a:txBody>
                  <a:tcPr anchor="ctr" horzOverflow="overflow">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600"/>
                        </a:lnSpc>
                      </a:pPr>
                      <a:r>
                        <a:rPr lang="en-GB" sz="1400" noProof="0" smtClean="0"/>
                        <a:t>5</a:t>
                      </a:r>
                      <a:endParaRPr lang="en-GB" sz="1400" noProof="0"/>
                    </a:p>
                  </a:txBody>
                  <a:tcPr anchor="ctr" horzOverflow="overflow">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45987">
                <a:tc>
                  <a:txBody>
                    <a:bodyPr/>
                    <a:lstStyle/>
                    <a:p>
                      <a:pPr algn="l">
                        <a:lnSpc>
                          <a:spcPts val="1600"/>
                        </a:lnSpc>
                      </a:pPr>
                      <a:r>
                        <a:rPr lang="en-GB" sz="1400" noProof="0" smtClean="0"/>
                        <a:t>Loco-regional recurrence after R0/R1 resection</a:t>
                      </a:r>
                      <a:endParaRPr lang="en-GB" sz="1400" noProof="0"/>
                    </a:p>
                  </a:txBody>
                  <a:tcPr anchor="ctr" horzOverflow="overflow">
                    <a:lnT w="12700" cap="flat" cmpd="sng" algn="ctr">
                      <a:solidFill>
                        <a:schemeClr val="accent1"/>
                      </a:solidFill>
                      <a:prstDash val="solid"/>
                      <a:round/>
                      <a:headEnd type="none" w="med" len="med"/>
                      <a:tailEnd type="none" w="med" len="med"/>
                    </a:lnT>
                  </a:tcPr>
                </a:tc>
                <a:tc>
                  <a:txBody>
                    <a:bodyPr/>
                    <a:lstStyle/>
                    <a:p>
                      <a:pPr algn="ctr">
                        <a:lnSpc>
                          <a:spcPts val="1600"/>
                        </a:lnSpc>
                      </a:pPr>
                      <a:r>
                        <a:rPr lang="en-GB" sz="1400" noProof="0" smtClean="0"/>
                        <a:t>23</a:t>
                      </a:r>
                      <a:endParaRPr lang="en-GB" sz="1400" noProof="0"/>
                    </a:p>
                  </a:txBody>
                  <a:tcPr anchor="ctr" horzOverflow="overflow">
                    <a:lnT w="12700" cap="flat" cmpd="sng" algn="ctr">
                      <a:solidFill>
                        <a:schemeClr val="accent1"/>
                      </a:solidFill>
                      <a:prstDash val="solid"/>
                      <a:round/>
                      <a:headEnd type="none" w="med" len="med"/>
                      <a:tailEnd type="none" w="med" len="med"/>
                    </a:lnT>
                  </a:tcPr>
                </a:tc>
                <a:tc>
                  <a:txBody>
                    <a:bodyPr/>
                    <a:lstStyle/>
                    <a:p>
                      <a:pPr algn="ctr">
                        <a:lnSpc>
                          <a:spcPts val="1600"/>
                        </a:lnSpc>
                      </a:pPr>
                      <a:r>
                        <a:rPr lang="en-GB" sz="1400" noProof="0" smtClean="0"/>
                        <a:t>12</a:t>
                      </a:r>
                      <a:endParaRPr lang="en-GB" sz="1400" noProof="0"/>
                    </a:p>
                  </a:txBody>
                  <a:tcPr anchor="ctr" horzOverflow="overflow">
                    <a:lnT w="12700" cap="flat" cmpd="sng" algn="ctr">
                      <a:solidFill>
                        <a:schemeClr val="accent1"/>
                      </a:solidFill>
                      <a:prstDash val="solid"/>
                      <a:round/>
                      <a:headEnd type="none" w="med" len="med"/>
                      <a:tailEnd type="none" w="med" len="med"/>
                    </a:lnT>
                  </a:tcPr>
                </a:tc>
              </a:tr>
              <a:tr h="245987">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en-GB" sz="1400" noProof="0" smtClean="0"/>
                        <a:t>Distant metastases/progression</a:t>
                      </a:r>
                    </a:p>
                  </a:txBody>
                  <a:tcPr anchor="ctr" horzOverflow="overflow"/>
                </a:tc>
                <a:tc>
                  <a:txBody>
                    <a:bodyPr/>
                    <a:lstStyle/>
                    <a:p>
                      <a:pPr algn="ctr">
                        <a:lnSpc>
                          <a:spcPts val="1600"/>
                        </a:lnSpc>
                      </a:pPr>
                      <a:r>
                        <a:rPr lang="en-GB" sz="1400" noProof="0" smtClean="0"/>
                        <a:t>149</a:t>
                      </a:r>
                      <a:endParaRPr lang="en-GB" sz="1400" noProof="0"/>
                    </a:p>
                  </a:txBody>
                  <a:tcPr anchor="ctr" horzOverflow="overflow"/>
                </a:tc>
                <a:tc>
                  <a:txBody>
                    <a:bodyPr/>
                    <a:lstStyle/>
                    <a:p>
                      <a:pPr algn="ctr">
                        <a:lnSpc>
                          <a:spcPts val="1600"/>
                        </a:lnSpc>
                      </a:pPr>
                      <a:r>
                        <a:rPr lang="en-GB" sz="1400" noProof="0" smtClean="0"/>
                        <a:t>115</a:t>
                      </a:r>
                      <a:endParaRPr lang="en-GB" sz="1400" noProof="0"/>
                    </a:p>
                  </a:txBody>
                  <a:tcPr anchor="ctr" horzOverflow="overflow"/>
                </a:tc>
              </a:tr>
              <a:tr h="245987">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en-GB" sz="1400" noProof="0" smtClean="0"/>
                        <a:t>Death</a:t>
                      </a:r>
                    </a:p>
                  </a:txBody>
                  <a:tcPr anchor="ctr" horzOverflow="overflow"/>
                </a:tc>
                <a:tc>
                  <a:txBody>
                    <a:bodyPr/>
                    <a:lstStyle/>
                    <a:p>
                      <a:pPr algn="ctr">
                        <a:lnSpc>
                          <a:spcPts val="1600"/>
                        </a:lnSpc>
                      </a:pPr>
                      <a:r>
                        <a:rPr lang="en-GB" sz="1400" noProof="0" smtClean="0"/>
                        <a:t>106</a:t>
                      </a:r>
                      <a:endParaRPr lang="en-GB" sz="1400" noProof="0"/>
                    </a:p>
                  </a:txBody>
                  <a:tcPr anchor="ctr" horzOverflow="overflow"/>
                </a:tc>
                <a:tc>
                  <a:txBody>
                    <a:bodyPr/>
                    <a:lstStyle/>
                    <a:p>
                      <a:pPr algn="ctr">
                        <a:lnSpc>
                          <a:spcPts val="1600"/>
                        </a:lnSpc>
                      </a:pPr>
                      <a:r>
                        <a:rPr lang="en-GB" sz="1400" noProof="0" smtClean="0"/>
                        <a:t>96</a:t>
                      </a:r>
                      <a:endParaRPr lang="en-GB" sz="1400" noProof="0"/>
                    </a:p>
                  </a:txBody>
                  <a:tcPr anchor="ctr" horzOverflow="overflow"/>
                </a:tc>
              </a:tr>
              <a:tr h="245987">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en-GB" sz="1400" noProof="0" smtClean="0"/>
                        <a:t>First events for DFS</a:t>
                      </a:r>
                    </a:p>
                  </a:txBody>
                  <a:tcPr anchor="ctr" horzOverflow="overflow"/>
                </a:tc>
                <a:tc>
                  <a:txBody>
                    <a:bodyPr/>
                    <a:lstStyle/>
                    <a:p>
                      <a:pPr algn="ctr">
                        <a:lnSpc>
                          <a:spcPts val="1600"/>
                        </a:lnSpc>
                      </a:pPr>
                      <a:r>
                        <a:rPr lang="en-GB" sz="1400" noProof="0" smtClean="0"/>
                        <a:t>198</a:t>
                      </a:r>
                      <a:endParaRPr lang="en-GB" sz="1400" noProof="0"/>
                    </a:p>
                  </a:txBody>
                  <a:tcPr anchor="ctr" horzOverflow="overflow"/>
                </a:tc>
                <a:tc>
                  <a:txBody>
                    <a:bodyPr/>
                    <a:lstStyle/>
                    <a:p>
                      <a:pPr algn="ctr">
                        <a:lnSpc>
                          <a:spcPts val="1600"/>
                        </a:lnSpc>
                      </a:pPr>
                      <a:r>
                        <a:rPr lang="en-GB" sz="1400" noProof="0" dirty="0" smtClean="0"/>
                        <a:t>159</a:t>
                      </a:r>
                      <a:endParaRPr lang="en-GB" sz="1400" noProof="0" dirty="0"/>
                    </a:p>
                  </a:txBody>
                  <a:tcPr anchor="ctr" horzOverflow="overflow"/>
                </a:tc>
              </a:tr>
            </a:tbl>
          </a:graphicData>
        </a:graphic>
      </p:graphicFrame>
      <p:sp>
        <p:nvSpPr>
          <p:cNvPr id="288" name="TextBox 287"/>
          <p:cNvSpPr txBox="1"/>
          <p:nvPr/>
        </p:nvSpPr>
        <p:spPr>
          <a:xfrm>
            <a:off x="6238734" y="3981683"/>
            <a:ext cx="945397" cy="369332"/>
          </a:xfrm>
          <a:prstGeom prst="rect">
            <a:avLst/>
          </a:prstGeom>
          <a:noFill/>
        </p:spPr>
        <p:txBody>
          <a:bodyPr wrap="square" rtlCol="0">
            <a:spAutoFit/>
          </a:bodyPr>
          <a:lstStyle/>
          <a:p>
            <a:pPr algn="ctr"/>
            <a:r>
              <a:rPr lang="en-GB" b="1" dirty="0">
                <a:solidFill>
                  <a:srgbClr val="363636"/>
                </a:solidFill>
              </a:rPr>
              <a:t>OS</a:t>
            </a:r>
          </a:p>
        </p:txBody>
      </p:sp>
      <p:grpSp>
        <p:nvGrpSpPr>
          <p:cNvPr id="289" name="Group 288"/>
          <p:cNvGrpSpPr/>
          <p:nvPr/>
        </p:nvGrpSpPr>
        <p:grpSpPr>
          <a:xfrm>
            <a:off x="412369" y="4049471"/>
            <a:ext cx="3483156" cy="2326402"/>
            <a:chOff x="412369" y="4013846"/>
            <a:chExt cx="3483156" cy="2326402"/>
          </a:xfrm>
        </p:grpSpPr>
        <p:sp>
          <p:nvSpPr>
            <p:cNvPr id="290" name="Line 2"/>
            <p:cNvSpPr>
              <a:spLocks noChangeShapeType="1"/>
            </p:cNvSpPr>
            <p:nvPr/>
          </p:nvSpPr>
          <p:spPr bwMode="auto">
            <a:xfrm>
              <a:off x="1022713" y="4144764"/>
              <a:ext cx="5210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1" name="Line 3"/>
            <p:cNvSpPr>
              <a:spLocks noChangeShapeType="1"/>
            </p:cNvSpPr>
            <p:nvPr/>
          </p:nvSpPr>
          <p:spPr bwMode="auto">
            <a:xfrm>
              <a:off x="1022713" y="4589725"/>
              <a:ext cx="5210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2" name="Line 4"/>
            <p:cNvSpPr>
              <a:spLocks noChangeShapeType="1"/>
            </p:cNvSpPr>
            <p:nvPr/>
          </p:nvSpPr>
          <p:spPr bwMode="auto">
            <a:xfrm>
              <a:off x="1022713" y="4986018"/>
              <a:ext cx="5210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3" name="Line 6"/>
            <p:cNvSpPr>
              <a:spLocks noChangeShapeType="1"/>
            </p:cNvSpPr>
            <p:nvPr/>
          </p:nvSpPr>
          <p:spPr bwMode="auto">
            <a:xfrm>
              <a:off x="1022713" y="5398726"/>
              <a:ext cx="5210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4" name="Line 7"/>
            <p:cNvSpPr>
              <a:spLocks noChangeShapeType="1"/>
            </p:cNvSpPr>
            <p:nvPr/>
          </p:nvSpPr>
          <p:spPr bwMode="auto">
            <a:xfrm>
              <a:off x="1181441"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5" name="Line 9"/>
            <p:cNvSpPr>
              <a:spLocks noChangeShapeType="1"/>
            </p:cNvSpPr>
            <p:nvPr/>
          </p:nvSpPr>
          <p:spPr bwMode="auto">
            <a:xfrm>
              <a:off x="1607972"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6" name="Line 10"/>
            <p:cNvSpPr>
              <a:spLocks noChangeShapeType="1"/>
            </p:cNvSpPr>
            <p:nvPr/>
          </p:nvSpPr>
          <p:spPr bwMode="auto">
            <a:xfrm>
              <a:off x="2043419"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7" name="Line 13"/>
            <p:cNvSpPr>
              <a:spLocks noChangeShapeType="1"/>
            </p:cNvSpPr>
            <p:nvPr/>
          </p:nvSpPr>
          <p:spPr bwMode="auto">
            <a:xfrm>
              <a:off x="2908113"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8" name="Line 14"/>
            <p:cNvSpPr>
              <a:spLocks noChangeShapeType="1"/>
            </p:cNvSpPr>
            <p:nvPr/>
          </p:nvSpPr>
          <p:spPr bwMode="auto">
            <a:xfrm>
              <a:off x="2467302"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9" name="Line 16"/>
            <p:cNvSpPr>
              <a:spLocks noChangeShapeType="1"/>
            </p:cNvSpPr>
            <p:nvPr/>
          </p:nvSpPr>
          <p:spPr bwMode="auto">
            <a:xfrm>
              <a:off x="3330278"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0" name="Line 18"/>
            <p:cNvSpPr>
              <a:spLocks noChangeShapeType="1"/>
            </p:cNvSpPr>
            <p:nvPr/>
          </p:nvSpPr>
          <p:spPr bwMode="auto">
            <a:xfrm>
              <a:off x="3753479"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1" name="Line 19"/>
            <p:cNvSpPr>
              <a:spLocks noChangeShapeType="1"/>
            </p:cNvSpPr>
            <p:nvPr/>
          </p:nvSpPr>
          <p:spPr bwMode="auto">
            <a:xfrm>
              <a:off x="1031411" y="5872275"/>
              <a:ext cx="5210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2" name="Freeform 20"/>
            <p:cNvSpPr>
              <a:spLocks/>
            </p:cNvSpPr>
            <p:nvPr/>
          </p:nvSpPr>
          <p:spPr bwMode="auto">
            <a:xfrm>
              <a:off x="1073477" y="4156450"/>
              <a:ext cx="2692073" cy="1713650"/>
            </a:xfrm>
            <a:custGeom>
              <a:avLst/>
              <a:gdLst>
                <a:gd name="T0" fmla="*/ 0 w 310"/>
                <a:gd name="T1" fmla="*/ 0 h 124"/>
                <a:gd name="T2" fmla="*/ 0 w 310"/>
                <a:gd name="T3" fmla="*/ 124 h 124"/>
                <a:gd name="T4" fmla="*/ 310 w 310"/>
                <a:gd name="T5" fmla="*/ 124 h 124"/>
              </a:gdLst>
              <a:ahLst/>
              <a:cxnLst>
                <a:cxn ang="0">
                  <a:pos x="T0" y="T1"/>
                </a:cxn>
                <a:cxn ang="0">
                  <a:pos x="T2" y="T3"/>
                </a:cxn>
                <a:cxn ang="0">
                  <a:pos x="T4" y="T5"/>
                </a:cxn>
              </a:cxnLst>
              <a:rect l="0" t="0" r="r" b="b"/>
              <a:pathLst>
                <a:path w="310" h="124">
                  <a:moveTo>
                    <a:pt x="0" y="0"/>
                  </a:moveTo>
                  <a:lnTo>
                    <a:pt x="0" y="124"/>
                  </a:lnTo>
                  <a:lnTo>
                    <a:pt x="310" y="124"/>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3" name="TextBox 302"/>
            <p:cNvSpPr txBox="1"/>
            <p:nvPr/>
          </p:nvSpPr>
          <p:spPr>
            <a:xfrm rot="16200000">
              <a:off x="-398270" y="4852611"/>
              <a:ext cx="1898277" cy="276999"/>
            </a:xfrm>
            <a:prstGeom prst="rect">
              <a:avLst/>
            </a:prstGeom>
            <a:noFill/>
          </p:spPr>
          <p:txBody>
            <a:bodyPr wrap="none" rtlCol="0">
              <a:spAutoFit/>
            </a:bodyPr>
            <a:lstStyle/>
            <a:p>
              <a:pPr algn="ctr"/>
              <a:r>
                <a:rPr lang="en-GB" sz="1200" dirty="0" smtClean="0">
                  <a:solidFill>
                    <a:srgbClr val="363636"/>
                  </a:solidFill>
                </a:rPr>
                <a:t>Disease-free survival (%)</a:t>
              </a:r>
              <a:endParaRPr lang="en-GB" sz="1200" dirty="0">
                <a:solidFill>
                  <a:srgbClr val="363636"/>
                </a:solidFill>
              </a:endParaRPr>
            </a:p>
          </p:txBody>
        </p:sp>
        <p:sp>
          <p:nvSpPr>
            <p:cNvPr id="304" name="TextBox 303"/>
            <p:cNvSpPr txBox="1"/>
            <p:nvPr/>
          </p:nvSpPr>
          <p:spPr>
            <a:xfrm>
              <a:off x="712947" y="4447989"/>
              <a:ext cx="354584" cy="276999"/>
            </a:xfrm>
            <a:prstGeom prst="rect">
              <a:avLst/>
            </a:prstGeom>
            <a:noFill/>
          </p:spPr>
          <p:txBody>
            <a:bodyPr wrap="none" rtlCol="0">
              <a:spAutoFit/>
            </a:bodyPr>
            <a:lstStyle/>
            <a:p>
              <a:pPr algn="r"/>
              <a:r>
                <a:rPr lang="en-GB" sz="1200" dirty="0" smtClean="0">
                  <a:solidFill>
                    <a:srgbClr val="363636"/>
                  </a:solidFill>
                </a:rPr>
                <a:t>75</a:t>
              </a:r>
              <a:endParaRPr lang="en-GB" sz="1200" dirty="0">
                <a:solidFill>
                  <a:srgbClr val="363636"/>
                </a:solidFill>
              </a:endParaRPr>
            </a:p>
          </p:txBody>
        </p:sp>
        <p:sp>
          <p:nvSpPr>
            <p:cNvPr id="305" name="TextBox 304"/>
            <p:cNvSpPr txBox="1"/>
            <p:nvPr/>
          </p:nvSpPr>
          <p:spPr>
            <a:xfrm>
              <a:off x="712947" y="4848297"/>
              <a:ext cx="354584" cy="276999"/>
            </a:xfrm>
            <a:prstGeom prst="rect">
              <a:avLst/>
            </a:prstGeom>
            <a:noFill/>
          </p:spPr>
          <p:txBody>
            <a:bodyPr wrap="none" rtlCol="0">
              <a:spAutoFit/>
            </a:bodyPr>
            <a:lstStyle/>
            <a:p>
              <a:pPr algn="r"/>
              <a:r>
                <a:rPr lang="en-GB" sz="1200" dirty="0" smtClean="0">
                  <a:solidFill>
                    <a:srgbClr val="363636"/>
                  </a:solidFill>
                </a:rPr>
                <a:t>50</a:t>
              </a:r>
              <a:endParaRPr lang="en-GB" sz="1200" dirty="0">
                <a:solidFill>
                  <a:srgbClr val="363636"/>
                </a:solidFill>
              </a:endParaRPr>
            </a:p>
          </p:txBody>
        </p:sp>
        <p:sp>
          <p:nvSpPr>
            <p:cNvPr id="306" name="TextBox 305"/>
            <p:cNvSpPr txBox="1"/>
            <p:nvPr/>
          </p:nvSpPr>
          <p:spPr>
            <a:xfrm>
              <a:off x="712947" y="5259825"/>
              <a:ext cx="354584" cy="276999"/>
            </a:xfrm>
            <a:prstGeom prst="rect">
              <a:avLst/>
            </a:prstGeom>
            <a:noFill/>
          </p:spPr>
          <p:txBody>
            <a:bodyPr wrap="none" rtlCol="0">
              <a:spAutoFit/>
            </a:bodyPr>
            <a:lstStyle/>
            <a:p>
              <a:pPr algn="r"/>
              <a:r>
                <a:rPr lang="en-GB" sz="1200" dirty="0" smtClean="0">
                  <a:solidFill>
                    <a:srgbClr val="363636"/>
                  </a:solidFill>
                </a:rPr>
                <a:t>25</a:t>
              </a:r>
              <a:endParaRPr lang="en-GB" sz="1200" dirty="0">
                <a:solidFill>
                  <a:srgbClr val="363636"/>
                </a:solidFill>
              </a:endParaRPr>
            </a:p>
          </p:txBody>
        </p:sp>
        <p:sp>
          <p:nvSpPr>
            <p:cNvPr id="307" name="TextBox 306"/>
            <p:cNvSpPr txBox="1"/>
            <p:nvPr/>
          </p:nvSpPr>
          <p:spPr>
            <a:xfrm>
              <a:off x="797906" y="5722077"/>
              <a:ext cx="269625" cy="276999"/>
            </a:xfrm>
            <a:prstGeom prst="rect">
              <a:avLst/>
            </a:prstGeom>
            <a:noFill/>
          </p:spPr>
          <p:txBody>
            <a:bodyPr wrap="none" rtlCol="0">
              <a:spAutoFit/>
            </a:bodyPr>
            <a:lstStyle/>
            <a:p>
              <a:pPr algn="r"/>
              <a:r>
                <a:rPr lang="en-GB" sz="1200" dirty="0" smtClean="0">
                  <a:solidFill>
                    <a:srgbClr val="363636"/>
                  </a:solidFill>
                </a:rPr>
                <a:t>0</a:t>
              </a:r>
              <a:endParaRPr lang="en-GB" sz="1200" dirty="0">
                <a:solidFill>
                  <a:srgbClr val="363636"/>
                </a:solidFill>
              </a:endParaRPr>
            </a:p>
          </p:txBody>
        </p:sp>
        <p:sp>
          <p:nvSpPr>
            <p:cNvPr id="308" name="TextBox 307"/>
            <p:cNvSpPr txBox="1"/>
            <p:nvPr/>
          </p:nvSpPr>
          <p:spPr>
            <a:xfrm>
              <a:off x="1049681" y="5893162"/>
              <a:ext cx="269625" cy="276999"/>
            </a:xfrm>
            <a:prstGeom prst="rect">
              <a:avLst/>
            </a:prstGeom>
            <a:noFill/>
          </p:spPr>
          <p:txBody>
            <a:bodyPr wrap="none" rtlCol="0">
              <a:spAutoFit/>
            </a:bodyPr>
            <a:lstStyle/>
            <a:p>
              <a:pPr algn="ctr"/>
              <a:r>
                <a:rPr lang="en-GB" sz="1200" dirty="0" smtClean="0">
                  <a:solidFill>
                    <a:srgbClr val="363636"/>
                  </a:solidFill>
                </a:rPr>
                <a:t>0</a:t>
              </a:r>
              <a:endParaRPr lang="en-GB" sz="1200" dirty="0">
                <a:solidFill>
                  <a:srgbClr val="363636"/>
                </a:solidFill>
              </a:endParaRPr>
            </a:p>
          </p:txBody>
        </p:sp>
        <p:sp>
          <p:nvSpPr>
            <p:cNvPr id="309" name="TextBox 308"/>
            <p:cNvSpPr txBox="1"/>
            <p:nvPr/>
          </p:nvSpPr>
          <p:spPr>
            <a:xfrm>
              <a:off x="1475259" y="5893162"/>
              <a:ext cx="269625" cy="276999"/>
            </a:xfrm>
            <a:prstGeom prst="rect">
              <a:avLst/>
            </a:prstGeom>
            <a:noFill/>
          </p:spPr>
          <p:txBody>
            <a:bodyPr wrap="none" rtlCol="0">
              <a:spAutoFit/>
            </a:bodyPr>
            <a:lstStyle/>
            <a:p>
              <a:pPr algn="ctr"/>
              <a:r>
                <a:rPr lang="en-GB" sz="1200" dirty="0" smtClean="0">
                  <a:solidFill>
                    <a:srgbClr val="363636"/>
                  </a:solidFill>
                </a:rPr>
                <a:t>1</a:t>
              </a:r>
              <a:endParaRPr lang="en-GB" sz="1200" dirty="0">
                <a:solidFill>
                  <a:srgbClr val="363636"/>
                </a:solidFill>
              </a:endParaRPr>
            </a:p>
          </p:txBody>
        </p:sp>
        <p:sp>
          <p:nvSpPr>
            <p:cNvPr id="310" name="TextBox 309"/>
            <p:cNvSpPr txBox="1"/>
            <p:nvPr/>
          </p:nvSpPr>
          <p:spPr>
            <a:xfrm>
              <a:off x="1913275" y="5893162"/>
              <a:ext cx="269626" cy="276999"/>
            </a:xfrm>
            <a:prstGeom prst="rect">
              <a:avLst/>
            </a:prstGeom>
            <a:noFill/>
          </p:spPr>
          <p:txBody>
            <a:bodyPr wrap="none" rtlCol="0">
              <a:spAutoFit/>
            </a:bodyPr>
            <a:lstStyle/>
            <a:p>
              <a:pPr algn="ctr"/>
              <a:r>
                <a:rPr lang="en-GB" sz="1200" dirty="0" smtClean="0">
                  <a:solidFill>
                    <a:srgbClr val="363636"/>
                  </a:solidFill>
                </a:rPr>
                <a:t>2</a:t>
              </a:r>
              <a:endParaRPr lang="en-GB" sz="1200" dirty="0">
                <a:solidFill>
                  <a:srgbClr val="363636"/>
                </a:solidFill>
              </a:endParaRPr>
            </a:p>
          </p:txBody>
        </p:sp>
        <p:sp>
          <p:nvSpPr>
            <p:cNvPr id="311" name="TextBox 310"/>
            <p:cNvSpPr txBox="1"/>
            <p:nvPr/>
          </p:nvSpPr>
          <p:spPr>
            <a:xfrm>
              <a:off x="2338853" y="5893162"/>
              <a:ext cx="269626" cy="276999"/>
            </a:xfrm>
            <a:prstGeom prst="rect">
              <a:avLst/>
            </a:prstGeom>
            <a:noFill/>
          </p:spPr>
          <p:txBody>
            <a:bodyPr wrap="none" rtlCol="0">
              <a:spAutoFit/>
            </a:bodyPr>
            <a:lstStyle/>
            <a:p>
              <a:pPr algn="ctr"/>
              <a:r>
                <a:rPr lang="en-GB" sz="1200" dirty="0" smtClean="0">
                  <a:solidFill>
                    <a:srgbClr val="363636"/>
                  </a:solidFill>
                </a:rPr>
                <a:t>3</a:t>
              </a:r>
              <a:endParaRPr lang="en-GB" sz="1200" dirty="0">
                <a:solidFill>
                  <a:srgbClr val="363636"/>
                </a:solidFill>
              </a:endParaRPr>
            </a:p>
          </p:txBody>
        </p:sp>
        <p:sp>
          <p:nvSpPr>
            <p:cNvPr id="312" name="TextBox 311"/>
            <p:cNvSpPr txBox="1"/>
            <p:nvPr/>
          </p:nvSpPr>
          <p:spPr>
            <a:xfrm>
              <a:off x="2773619" y="5893162"/>
              <a:ext cx="269626" cy="276999"/>
            </a:xfrm>
            <a:prstGeom prst="rect">
              <a:avLst/>
            </a:prstGeom>
            <a:noFill/>
          </p:spPr>
          <p:txBody>
            <a:bodyPr wrap="none" rtlCol="0">
              <a:spAutoFit/>
            </a:bodyPr>
            <a:lstStyle/>
            <a:p>
              <a:pPr algn="ctr"/>
              <a:r>
                <a:rPr lang="en-GB" sz="1200" dirty="0" smtClean="0">
                  <a:solidFill>
                    <a:srgbClr val="363636"/>
                  </a:solidFill>
                </a:rPr>
                <a:t>4</a:t>
              </a:r>
              <a:endParaRPr lang="en-GB" sz="1200" dirty="0">
                <a:solidFill>
                  <a:srgbClr val="363636"/>
                </a:solidFill>
              </a:endParaRPr>
            </a:p>
          </p:txBody>
        </p:sp>
        <p:sp>
          <p:nvSpPr>
            <p:cNvPr id="313" name="TextBox 312"/>
            <p:cNvSpPr txBox="1"/>
            <p:nvPr/>
          </p:nvSpPr>
          <p:spPr>
            <a:xfrm>
              <a:off x="3199759" y="5893162"/>
              <a:ext cx="269626" cy="276999"/>
            </a:xfrm>
            <a:prstGeom prst="rect">
              <a:avLst/>
            </a:prstGeom>
            <a:noFill/>
          </p:spPr>
          <p:txBody>
            <a:bodyPr wrap="none" rtlCol="0">
              <a:spAutoFit/>
            </a:bodyPr>
            <a:lstStyle/>
            <a:p>
              <a:pPr algn="ctr"/>
              <a:r>
                <a:rPr lang="en-GB" sz="1200" dirty="0" smtClean="0">
                  <a:solidFill>
                    <a:srgbClr val="363636"/>
                  </a:solidFill>
                </a:rPr>
                <a:t>5</a:t>
              </a:r>
              <a:endParaRPr lang="en-GB" sz="1200" dirty="0">
                <a:solidFill>
                  <a:srgbClr val="363636"/>
                </a:solidFill>
              </a:endParaRPr>
            </a:p>
          </p:txBody>
        </p:sp>
        <p:sp>
          <p:nvSpPr>
            <p:cNvPr id="314" name="TextBox 313"/>
            <p:cNvSpPr txBox="1"/>
            <p:nvPr/>
          </p:nvSpPr>
          <p:spPr>
            <a:xfrm>
              <a:off x="3625899" y="5893162"/>
              <a:ext cx="269626" cy="276999"/>
            </a:xfrm>
            <a:prstGeom prst="rect">
              <a:avLst/>
            </a:prstGeom>
            <a:noFill/>
          </p:spPr>
          <p:txBody>
            <a:bodyPr wrap="none" rtlCol="0">
              <a:spAutoFit/>
            </a:bodyPr>
            <a:lstStyle/>
            <a:p>
              <a:pPr algn="ctr"/>
              <a:r>
                <a:rPr lang="en-GB" sz="1200" dirty="0" smtClean="0">
                  <a:solidFill>
                    <a:srgbClr val="363636"/>
                  </a:solidFill>
                </a:rPr>
                <a:t>6</a:t>
              </a:r>
              <a:endParaRPr lang="en-GB" sz="1200" dirty="0">
                <a:solidFill>
                  <a:srgbClr val="363636"/>
                </a:solidFill>
              </a:endParaRPr>
            </a:p>
          </p:txBody>
        </p:sp>
        <p:sp>
          <p:nvSpPr>
            <p:cNvPr id="315" name="TextBox 314"/>
            <p:cNvSpPr txBox="1"/>
            <p:nvPr/>
          </p:nvSpPr>
          <p:spPr>
            <a:xfrm>
              <a:off x="1947990" y="6063249"/>
              <a:ext cx="1041375" cy="276999"/>
            </a:xfrm>
            <a:prstGeom prst="rect">
              <a:avLst/>
            </a:prstGeom>
            <a:noFill/>
          </p:spPr>
          <p:txBody>
            <a:bodyPr wrap="none" rtlCol="0">
              <a:spAutoFit/>
            </a:bodyPr>
            <a:lstStyle/>
            <a:p>
              <a:pPr algn="ctr"/>
              <a:r>
                <a:rPr lang="en-GB" sz="1200" dirty="0" smtClean="0">
                  <a:solidFill>
                    <a:srgbClr val="363636"/>
                  </a:solidFill>
                </a:rPr>
                <a:t>Time (years)</a:t>
              </a:r>
              <a:endParaRPr lang="en-GB" sz="1200" dirty="0">
                <a:solidFill>
                  <a:srgbClr val="363636"/>
                </a:solidFill>
              </a:endParaRPr>
            </a:p>
          </p:txBody>
        </p:sp>
        <p:sp>
          <p:nvSpPr>
            <p:cNvPr id="316" name="TextBox 315"/>
            <p:cNvSpPr txBox="1"/>
            <p:nvPr/>
          </p:nvSpPr>
          <p:spPr>
            <a:xfrm>
              <a:off x="627987" y="4013846"/>
              <a:ext cx="439544" cy="276999"/>
            </a:xfrm>
            <a:prstGeom prst="rect">
              <a:avLst/>
            </a:prstGeom>
            <a:noFill/>
          </p:spPr>
          <p:txBody>
            <a:bodyPr wrap="none" rtlCol="0">
              <a:spAutoFit/>
            </a:bodyPr>
            <a:lstStyle/>
            <a:p>
              <a:pPr algn="r"/>
              <a:r>
                <a:rPr lang="en-GB" sz="1200" dirty="0" smtClean="0">
                  <a:solidFill>
                    <a:srgbClr val="363636"/>
                  </a:solidFill>
                </a:rPr>
                <a:t>100</a:t>
              </a:r>
              <a:endParaRPr lang="en-GB" sz="1200" dirty="0">
                <a:solidFill>
                  <a:srgbClr val="363636"/>
                </a:solidFill>
              </a:endParaRPr>
            </a:p>
          </p:txBody>
        </p:sp>
        <p:sp>
          <p:nvSpPr>
            <p:cNvPr id="317" name="TextBox 316"/>
            <p:cNvSpPr txBox="1"/>
            <p:nvPr/>
          </p:nvSpPr>
          <p:spPr>
            <a:xfrm>
              <a:off x="1263591" y="4905882"/>
              <a:ext cx="1877437" cy="784830"/>
            </a:xfrm>
            <a:prstGeom prst="rect">
              <a:avLst/>
            </a:prstGeom>
            <a:noFill/>
          </p:spPr>
          <p:txBody>
            <a:bodyPr wrap="none" rtlCol="0">
              <a:spAutoFit/>
            </a:bodyPr>
            <a:lstStyle/>
            <a:p>
              <a:r>
                <a:rPr lang="en-GB" sz="900" dirty="0" smtClean="0">
                  <a:solidFill>
                    <a:srgbClr val="363636"/>
                  </a:solidFill>
                </a:rPr>
                <a:t>Mixed-effects Cox Model:</a:t>
              </a:r>
            </a:p>
            <a:p>
              <a:r>
                <a:rPr lang="en-GB" sz="900" dirty="0" smtClean="0">
                  <a:solidFill>
                    <a:srgbClr val="363636"/>
                  </a:solidFill>
                </a:rPr>
                <a:t>   </a:t>
              </a:r>
              <a:r>
                <a:rPr lang="en-GB" sz="900" dirty="0">
                  <a:solidFill>
                    <a:srgbClr val="363636"/>
                  </a:solidFill>
                </a:rPr>
                <a:t>HR </a:t>
              </a:r>
              <a:r>
                <a:rPr lang="en-GB" sz="900" dirty="0" smtClean="0">
                  <a:solidFill>
                    <a:srgbClr val="363636"/>
                  </a:solidFill>
                </a:rPr>
                <a:t>(95% CI) 0.79 (0.64, 0.98)</a:t>
              </a:r>
            </a:p>
            <a:p>
              <a:r>
                <a:rPr lang="en-GB" sz="900" dirty="0" smtClean="0">
                  <a:solidFill>
                    <a:srgbClr val="363636"/>
                  </a:solidFill>
                </a:rPr>
                <a:t>   p=0.030</a:t>
              </a:r>
            </a:p>
            <a:p>
              <a:r>
                <a:rPr lang="en-GB" sz="900" dirty="0" smtClean="0">
                  <a:solidFill>
                    <a:srgbClr val="363636"/>
                  </a:solidFill>
                </a:rPr>
                <a:t>3-year DFS: 71.2% vs 75.9%</a:t>
              </a:r>
            </a:p>
            <a:p>
              <a:r>
                <a:rPr lang="en-GB" sz="900" dirty="0" smtClean="0">
                  <a:solidFill>
                    <a:srgbClr val="363636"/>
                  </a:solidFill>
                </a:rPr>
                <a:t>5-year DFS: 64.3% vs 68.8%</a:t>
              </a:r>
              <a:endParaRPr lang="en-GB" sz="900" dirty="0">
                <a:solidFill>
                  <a:srgbClr val="363636"/>
                </a:solidFill>
              </a:endParaRPr>
            </a:p>
          </p:txBody>
        </p:sp>
        <p:sp>
          <p:nvSpPr>
            <p:cNvPr id="318" name="TextBox 317"/>
            <p:cNvSpPr txBox="1"/>
            <p:nvPr/>
          </p:nvSpPr>
          <p:spPr>
            <a:xfrm>
              <a:off x="2811832" y="4213098"/>
              <a:ext cx="1021433" cy="369332"/>
            </a:xfrm>
            <a:prstGeom prst="rect">
              <a:avLst/>
            </a:prstGeom>
            <a:noFill/>
          </p:spPr>
          <p:txBody>
            <a:bodyPr wrap="none" rtlCol="0">
              <a:spAutoFit/>
            </a:bodyPr>
            <a:lstStyle/>
            <a:p>
              <a:r>
                <a:rPr lang="en-GB" sz="900" dirty="0" smtClean="0">
                  <a:solidFill>
                    <a:srgbClr val="363636"/>
                  </a:solidFill>
                </a:rPr>
                <a:t>5-FU</a:t>
              </a:r>
            </a:p>
            <a:p>
              <a:r>
                <a:rPr lang="en-GB" sz="900" dirty="0" smtClean="0">
                  <a:solidFill>
                    <a:srgbClr val="363636"/>
                  </a:solidFill>
                </a:rPr>
                <a:t>5-FU+oxaliplatin</a:t>
              </a:r>
              <a:endParaRPr lang="en-GB" sz="900" dirty="0">
                <a:solidFill>
                  <a:srgbClr val="363636"/>
                </a:solidFill>
              </a:endParaRPr>
            </a:p>
          </p:txBody>
        </p:sp>
      </p:grpSp>
      <p:sp>
        <p:nvSpPr>
          <p:cNvPr id="319" name="TextBox 318"/>
          <p:cNvSpPr txBox="1"/>
          <p:nvPr/>
        </p:nvSpPr>
        <p:spPr>
          <a:xfrm rot="16200000">
            <a:off x="4064840" y="4888236"/>
            <a:ext cx="1515158" cy="276999"/>
          </a:xfrm>
          <a:prstGeom prst="rect">
            <a:avLst/>
          </a:prstGeom>
          <a:noFill/>
        </p:spPr>
        <p:txBody>
          <a:bodyPr wrap="none" rtlCol="0">
            <a:spAutoFit/>
          </a:bodyPr>
          <a:lstStyle/>
          <a:p>
            <a:pPr algn="ctr"/>
            <a:r>
              <a:rPr lang="en-GB" sz="1200" dirty="0" smtClean="0">
                <a:solidFill>
                  <a:srgbClr val="363636"/>
                </a:solidFill>
              </a:rPr>
              <a:t>Overall survival (%)</a:t>
            </a:r>
            <a:endParaRPr lang="en-GB" sz="1200" dirty="0">
              <a:solidFill>
                <a:srgbClr val="363636"/>
              </a:solidFill>
            </a:endParaRPr>
          </a:p>
        </p:txBody>
      </p:sp>
      <p:grpSp>
        <p:nvGrpSpPr>
          <p:cNvPr id="320" name="Group 319"/>
          <p:cNvGrpSpPr/>
          <p:nvPr/>
        </p:nvGrpSpPr>
        <p:grpSpPr>
          <a:xfrm>
            <a:off x="1163704" y="4205176"/>
            <a:ext cx="2623155" cy="642938"/>
            <a:chOff x="1163704" y="4169551"/>
            <a:chExt cx="2623155" cy="642938"/>
          </a:xfrm>
        </p:grpSpPr>
        <p:sp>
          <p:nvSpPr>
            <p:cNvPr id="321" name="Freeform 2"/>
            <p:cNvSpPr>
              <a:spLocks/>
            </p:cNvSpPr>
            <p:nvPr/>
          </p:nvSpPr>
          <p:spPr bwMode="auto">
            <a:xfrm>
              <a:off x="1163704" y="4169551"/>
              <a:ext cx="2623155" cy="617220"/>
            </a:xfrm>
            <a:custGeom>
              <a:avLst/>
              <a:gdLst>
                <a:gd name="T0" fmla="*/ 204 w 204"/>
                <a:gd name="T1" fmla="*/ 48 h 48"/>
                <a:gd name="T2" fmla="*/ 180 w 204"/>
                <a:gd name="T3" fmla="*/ 48 h 48"/>
                <a:gd name="T4" fmla="*/ 180 w 204"/>
                <a:gd name="T5" fmla="*/ 46 h 48"/>
                <a:gd name="T6" fmla="*/ 147 w 204"/>
                <a:gd name="T7" fmla="*/ 46 h 48"/>
                <a:gd name="T8" fmla="*/ 147 w 204"/>
                <a:gd name="T9" fmla="*/ 44 h 48"/>
                <a:gd name="T10" fmla="*/ 137 w 204"/>
                <a:gd name="T11" fmla="*/ 44 h 48"/>
                <a:gd name="T12" fmla="*/ 137 w 204"/>
                <a:gd name="T13" fmla="*/ 43 h 48"/>
                <a:gd name="T14" fmla="*/ 128 w 204"/>
                <a:gd name="T15" fmla="*/ 43 h 48"/>
                <a:gd name="T16" fmla="*/ 128 w 204"/>
                <a:gd name="T17" fmla="*/ 41 h 48"/>
                <a:gd name="T18" fmla="*/ 113 w 204"/>
                <a:gd name="T19" fmla="*/ 41 h 48"/>
                <a:gd name="T20" fmla="*/ 113 w 204"/>
                <a:gd name="T21" fmla="*/ 37 h 48"/>
                <a:gd name="T22" fmla="*/ 101 w 204"/>
                <a:gd name="T23" fmla="*/ 37 h 48"/>
                <a:gd name="T24" fmla="*/ 101 w 204"/>
                <a:gd name="T25" fmla="*/ 36 h 48"/>
                <a:gd name="T26" fmla="*/ 87 w 204"/>
                <a:gd name="T27" fmla="*/ 36 h 48"/>
                <a:gd name="T28" fmla="*/ 87 w 204"/>
                <a:gd name="T29" fmla="*/ 35 h 48"/>
                <a:gd name="T30" fmla="*/ 80 w 204"/>
                <a:gd name="T31" fmla="*/ 35 h 48"/>
                <a:gd name="T32" fmla="*/ 80 w 204"/>
                <a:gd name="T33" fmla="*/ 33 h 48"/>
                <a:gd name="T34" fmla="*/ 75 w 204"/>
                <a:gd name="T35" fmla="*/ 33 h 48"/>
                <a:gd name="T36" fmla="*/ 75 w 204"/>
                <a:gd name="T37" fmla="*/ 32 h 48"/>
                <a:gd name="T38" fmla="*/ 66 w 204"/>
                <a:gd name="T39" fmla="*/ 32 h 48"/>
                <a:gd name="T40" fmla="*/ 66 w 204"/>
                <a:gd name="T41" fmla="*/ 30 h 48"/>
                <a:gd name="T42" fmla="*/ 55 w 204"/>
                <a:gd name="T43" fmla="*/ 30 h 48"/>
                <a:gd name="T44" fmla="*/ 55 w 204"/>
                <a:gd name="T45" fmla="*/ 29 h 48"/>
                <a:gd name="T46" fmla="*/ 48 w 204"/>
                <a:gd name="T47" fmla="*/ 29 h 48"/>
                <a:gd name="T48" fmla="*/ 48 w 204"/>
                <a:gd name="T49" fmla="*/ 27 h 48"/>
                <a:gd name="T50" fmla="*/ 44 w 204"/>
                <a:gd name="T51" fmla="*/ 27 h 48"/>
                <a:gd name="T52" fmla="*/ 44 w 204"/>
                <a:gd name="T53" fmla="*/ 25 h 48"/>
                <a:gd name="T54" fmla="*/ 42 w 204"/>
                <a:gd name="T55" fmla="*/ 25 h 48"/>
                <a:gd name="T56" fmla="*/ 42 w 204"/>
                <a:gd name="T57" fmla="*/ 23 h 48"/>
                <a:gd name="T58" fmla="*/ 40 w 204"/>
                <a:gd name="T59" fmla="*/ 23 h 48"/>
                <a:gd name="T60" fmla="*/ 40 w 204"/>
                <a:gd name="T61" fmla="*/ 21 h 48"/>
                <a:gd name="T62" fmla="*/ 36 w 204"/>
                <a:gd name="T63" fmla="*/ 21 h 48"/>
                <a:gd name="T64" fmla="*/ 36 w 204"/>
                <a:gd name="T65" fmla="*/ 19 h 48"/>
                <a:gd name="T66" fmla="*/ 31 w 204"/>
                <a:gd name="T67" fmla="*/ 19 h 48"/>
                <a:gd name="T68" fmla="*/ 31 w 204"/>
                <a:gd name="T69" fmla="*/ 16 h 48"/>
                <a:gd name="T70" fmla="*/ 24 w 204"/>
                <a:gd name="T71" fmla="*/ 16 h 48"/>
                <a:gd name="T72" fmla="*/ 24 w 204"/>
                <a:gd name="T73" fmla="*/ 14 h 48"/>
                <a:gd name="T74" fmla="*/ 21 w 204"/>
                <a:gd name="T75" fmla="*/ 14 h 48"/>
                <a:gd name="T76" fmla="*/ 21 w 204"/>
                <a:gd name="T77" fmla="*/ 13 h 48"/>
                <a:gd name="T78" fmla="*/ 15 w 204"/>
                <a:gd name="T79" fmla="*/ 13 h 48"/>
                <a:gd name="T80" fmla="*/ 15 w 204"/>
                <a:gd name="T81" fmla="*/ 11 h 48"/>
                <a:gd name="T82" fmla="*/ 11 w 204"/>
                <a:gd name="T83" fmla="*/ 11 h 48"/>
                <a:gd name="T84" fmla="*/ 11 w 204"/>
                <a:gd name="T85" fmla="*/ 8 h 48"/>
                <a:gd name="T86" fmla="*/ 8 w 204"/>
                <a:gd name="T87" fmla="*/ 8 h 48"/>
                <a:gd name="T88" fmla="*/ 8 w 204"/>
                <a:gd name="T89" fmla="*/ 5 h 48"/>
                <a:gd name="T90" fmla="*/ 7 w 204"/>
                <a:gd name="T91" fmla="*/ 5 h 48"/>
                <a:gd name="T92" fmla="*/ 7 w 204"/>
                <a:gd name="T93" fmla="*/ 0 h 48"/>
                <a:gd name="T94" fmla="*/ 0 w 204"/>
                <a:gd name="T9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48">
                  <a:moveTo>
                    <a:pt x="204" y="48"/>
                  </a:moveTo>
                  <a:lnTo>
                    <a:pt x="180" y="48"/>
                  </a:lnTo>
                  <a:lnTo>
                    <a:pt x="180" y="46"/>
                  </a:lnTo>
                  <a:lnTo>
                    <a:pt x="147" y="46"/>
                  </a:lnTo>
                  <a:lnTo>
                    <a:pt x="147" y="44"/>
                  </a:lnTo>
                  <a:lnTo>
                    <a:pt x="137" y="44"/>
                  </a:lnTo>
                  <a:lnTo>
                    <a:pt x="137" y="43"/>
                  </a:lnTo>
                  <a:lnTo>
                    <a:pt x="128" y="43"/>
                  </a:lnTo>
                  <a:lnTo>
                    <a:pt x="128" y="41"/>
                  </a:lnTo>
                  <a:lnTo>
                    <a:pt x="113" y="41"/>
                  </a:lnTo>
                  <a:lnTo>
                    <a:pt x="113" y="37"/>
                  </a:lnTo>
                  <a:lnTo>
                    <a:pt x="101" y="37"/>
                  </a:lnTo>
                  <a:lnTo>
                    <a:pt x="101" y="36"/>
                  </a:lnTo>
                  <a:lnTo>
                    <a:pt x="87" y="36"/>
                  </a:lnTo>
                  <a:lnTo>
                    <a:pt x="87" y="35"/>
                  </a:lnTo>
                  <a:lnTo>
                    <a:pt x="80" y="35"/>
                  </a:lnTo>
                  <a:lnTo>
                    <a:pt x="80" y="33"/>
                  </a:lnTo>
                  <a:lnTo>
                    <a:pt x="75" y="33"/>
                  </a:lnTo>
                  <a:lnTo>
                    <a:pt x="75" y="32"/>
                  </a:lnTo>
                  <a:lnTo>
                    <a:pt x="66" y="32"/>
                  </a:lnTo>
                  <a:lnTo>
                    <a:pt x="66" y="30"/>
                  </a:lnTo>
                  <a:lnTo>
                    <a:pt x="55" y="30"/>
                  </a:lnTo>
                  <a:lnTo>
                    <a:pt x="55" y="29"/>
                  </a:lnTo>
                  <a:lnTo>
                    <a:pt x="48" y="29"/>
                  </a:lnTo>
                  <a:lnTo>
                    <a:pt x="48" y="27"/>
                  </a:lnTo>
                  <a:lnTo>
                    <a:pt x="44" y="27"/>
                  </a:lnTo>
                  <a:lnTo>
                    <a:pt x="44" y="25"/>
                  </a:lnTo>
                  <a:lnTo>
                    <a:pt x="42" y="25"/>
                  </a:lnTo>
                  <a:lnTo>
                    <a:pt x="42" y="23"/>
                  </a:lnTo>
                  <a:lnTo>
                    <a:pt x="40" y="23"/>
                  </a:lnTo>
                  <a:lnTo>
                    <a:pt x="40" y="21"/>
                  </a:lnTo>
                  <a:lnTo>
                    <a:pt x="36" y="21"/>
                  </a:lnTo>
                  <a:lnTo>
                    <a:pt x="36" y="19"/>
                  </a:lnTo>
                  <a:lnTo>
                    <a:pt x="31" y="19"/>
                  </a:lnTo>
                  <a:lnTo>
                    <a:pt x="31" y="16"/>
                  </a:lnTo>
                  <a:lnTo>
                    <a:pt x="24" y="16"/>
                  </a:lnTo>
                  <a:lnTo>
                    <a:pt x="24" y="14"/>
                  </a:lnTo>
                  <a:lnTo>
                    <a:pt x="21" y="14"/>
                  </a:lnTo>
                  <a:lnTo>
                    <a:pt x="21" y="13"/>
                  </a:lnTo>
                  <a:lnTo>
                    <a:pt x="15" y="13"/>
                  </a:lnTo>
                  <a:lnTo>
                    <a:pt x="15" y="11"/>
                  </a:lnTo>
                  <a:lnTo>
                    <a:pt x="11" y="11"/>
                  </a:lnTo>
                  <a:lnTo>
                    <a:pt x="11" y="8"/>
                  </a:lnTo>
                  <a:lnTo>
                    <a:pt x="8" y="8"/>
                  </a:lnTo>
                  <a:lnTo>
                    <a:pt x="8" y="5"/>
                  </a:lnTo>
                  <a:lnTo>
                    <a:pt x="7" y="5"/>
                  </a:lnTo>
                  <a:lnTo>
                    <a:pt x="7"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2" name="Line 3"/>
            <p:cNvSpPr>
              <a:spLocks noChangeShapeType="1"/>
            </p:cNvSpPr>
            <p:nvPr/>
          </p:nvSpPr>
          <p:spPr bwMode="auto">
            <a:xfrm>
              <a:off x="3761142" y="4748195"/>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3" name="Line 4"/>
            <p:cNvSpPr>
              <a:spLocks noChangeShapeType="1"/>
            </p:cNvSpPr>
            <p:nvPr/>
          </p:nvSpPr>
          <p:spPr bwMode="auto">
            <a:xfrm>
              <a:off x="3092494"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4" name="Line 5"/>
            <p:cNvSpPr>
              <a:spLocks noChangeShapeType="1"/>
            </p:cNvSpPr>
            <p:nvPr/>
          </p:nvSpPr>
          <p:spPr bwMode="auto">
            <a:xfrm>
              <a:off x="3478253" y="4748195"/>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5" name="Line 6"/>
            <p:cNvSpPr>
              <a:spLocks noChangeShapeType="1"/>
            </p:cNvSpPr>
            <p:nvPr/>
          </p:nvSpPr>
          <p:spPr bwMode="auto">
            <a:xfrm>
              <a:off x="3439677"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6" name="Line 7"/>
            <p:cNvSpPr>
              <a:spLocks noChangeShapeType="1"/>
            </p:cNvSpPr>
            <p:nvPr/>
          </p:nvSpPr>
          <p:spPr bwMode="auto">
            <a:xfrm>
              <a:off x="3002484" y="4709619"/>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7" name="Line 8"/>
            <p:cNvSpPr>
              <a:spLocks noChangeShapeType="1"/>
            </p:cNvSpPr>
            <p:nvPr/>
          </p:nvSpPr>
          <p:spPr bwMode="auto">
            <a:xfrm>
              <a:off x="2128099" y="4568173"/>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8" name="Line 9"/>
            <p:cNvSpPr>
              <a:spLocks noChangeShapeType="1"/>
            </p:cNvSpPr>
            <p:nvPr/>
          </p:nvSpPr>
          <p:spPr bwMode="auto">
            <a:xfrm>
              <a:off x="3336808"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9" name="Line 10"/>
            <p:cNvSpPr>
              <a:spLocks noChangeShapeType="1"/>
            </p:cNvSpPr>
            <p:nvPr/>
          </p:nvSpPr>
          <p:spPr bwMode="auto">
            <a:xfrm>
              <a:off x="2578150" y="461960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0" name="Line 11"/>
            <p:cNvSpPr>
              <a:spLocks noChangeShapeType="1"/>
            </p:cNvSpPr>
            <p:nvPr/>
          </p:nvSpPr>
          <p:spPr bwMode="auto">
            <a:xfrm>
              <a:off x="3233939"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1" name="Line 12"/>
            <p:cNvSpPr>
              <a:spLocks noChangeShapeType="1"/>
            </p:cNvSpPr>
            <p:nvPr/>
          </p:nvSpPr>
          <p:spPr bwMode="auto">
            <a:xfrm>
              <a:off x="3401101"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2" name="Line 13"/>
            <p:cNvSpPr>
              <a:spLocks noChangeShapeType="1"/>
            </p:cNvSpPr>
            <p:nvPr/>
          </p:nvSpPr>
          <p:spPr bwMode="auto">
            <a:xfrm>
              <a:off x="2963908" y="4709619"/>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3" name="Line 14"/>
            <p:cNvSpPr>
              <a:spLocks noChangeShapeType="1"/>
            </p:cNvSpPr>
            <p:nvPr/>
          </p:nvSpPr>
          <p:spPr bwMode="auto">
            <a:xfrm>
              <a:off x="3298232"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4" name="Line 15"/>
            <p:cNvSpPr>
              <a:spLocks noChangeShapeType="1"/>
            </p:cNvSpPr>
            <p:nvPr/>
          </p:nvSpPr>
          <p:spPr bwMode="auto">
            <a:xfrm>
              <a:off x="2539575" y="461960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5" name="Line 16"/>
            <p:cNvSpPr>
              <a:spLocks noChangeShapeType="1"/>
            </p:cNvSpPr>
            <p:nvPr/>
          </p:nvSpPr>
          <p:spPr bwMode="auto">
            <a:xfrm>
              <a:off x="3195363"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6" name="Line 17"/>
            <p:cNvSpPr>
              <a:spLocks noChangeShapeType="1"/>
            </p:cNvSpPr>
            <p:nvPr/>
          </p:nvSpPr>
          <p:spPr bwMode="auto">
            <a:xfrm>
              <a:off x="3503970" y="4748195"/>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7" name="Line 18"/>
            <p:cNvSpPr>
              <a:spLocks noChangeShapeType="1"/>
            </p:cNvSpPr>
            <p:nvPr/>
          </p:nvSpPr>
          <p:spPr bwMode="auto">
            <a:xfrm>
              <a:off x="3465394"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8" name="Line 19"/>
            <p:cNvSpPr>
              <a:spLocks noChangeShapeType="1"/>
            </p:cNvSpPr>
            <p:nvPr/>
          </p:nvSpPr>
          <p:spPr bwMode="auto">
            <a:xfrm>
              <a:off x="3028201" y="4709619"/>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9" name="Line 20"/>
            <p:cNvSpPr>
              <a:spLocks noChangeShapeType="1"/>
            </p:cNvSpPr>
            <p:nvPr/>
          </p:nvSpPr>
          <p:spPr bwMode="auto">
            <a:xfrm>
              <a:off x="2153816" y="4568173"/>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0" name="Line 21"/>
            <p:cNvSpPr>
              <a:spLocks noChangeShapeType="1"/>
            </p:cNvSpPr>
            <p:nvPr/>
          </p:nvSpPr>
          <p:spPr bwMode="auto">
            <a:xfrm>
              <a:off x="3362525"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1" name="Line 22"/>
            <p:cNvSpPr>
              <a:spLocks noChangeShapeType="1"/>
            </p:cNvSpPr>
            <p:nvPr/>
          </p:nvSpPr>
          <p:spPr bwMode="auto">
            <a:xfrm>
              <a:off x="2603868" y="461960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2" name="Line 23"/>
            <p:cNvSpPr>
              <a:spLocks noChangeShapeType="1"/>
            </p:cNvSpPr>
            <p:nvPr/>
          </p:nvSpPr>
          <p:spPr bwMode="auto">
            <a:xfrm>
              <a:off x="2925333" y="4709619"/>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3" name="Line 24"/>
            <p:cNvSpPr>
              <a:spLocks noChangeShapeType="1"/>
            </p:cNvSpPr>
            <p:nvPr/>
          </p:nvSpPr>
          <p:spPr bwMode="auto">
            <a:xfrm>
              <a:off x="3259656"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4" name="Line 25"/>
            <p:cNvSpPr>
              <a:spLocks noChangeShapeType="1"/>
            </p:cNvSpPr>
            <p:nvPr/>
          </p:nvSpPr>
          <p:spPr bwMode="auto">
            <a:xfrm>
              <a:off x="3426818"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5" name="Line 26"/>
            <p:cNvSpPr>
              <a:spLocks noChangeShapeType="1"/>
            </p:cNvSpPr>
            <p:nvPr/>
          </p:nvSpPr>
          <p:spPr bwMode="auto">
            <a:xfrm>
              <a:off x="2989626" y="4709619"/>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6" name="Line 27"/>
            <p:cNvSpPr>
              <a:spLocks noChangeShapeType="1"/>
            </p:cNvSpPr>
            <p:nvPr/>
          </p:nvSpPr>
          <p:spPr bwMode="auto">
            <a:xfrm>
              <a:off x="2115241" y="4568173"/>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7" name="Line 28"/>
            <p:cNvSpPr>
              <a:spLocks noChangeShapeType="1"/>
            </p:cNvSpPr>
            <p:nvPr/>
          </p:nvSpPr>
          <p:spPr bwMode="auto">
            <a:xfrm>
              <a:off x="1318007" y="4272421"/>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8" name="Line 29"/>
            <p:cNvSpPr>
              <a:spLocks noChangeShapeType="1"/>
            </p:cNvSpPr>
            <p:nvPr/>
          </p:nvSpPr>
          <p:spPr bwMode="auto">
            <a:xfrm>
              <a:off x="3323949"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9" name="Line 30"/>
            <p:cNvSpPr>
              <a:spLocks noChangeShapeType="1"/>
            </p:cNvSpPr>
            <p:nvPr/>
          </p:nvSpPr>
          <p:spPr bwMode="auto">
            <a:xfrm>
              <a:off x="2552433" y="461960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0" name="Line 31"/>
            <p:cNvSpPr>
              <a:spLocks noChangeShapeType="1"/>
            </p:cNvSpPr>
            <p:nvPr/>
          </p:nvSpPr>
          <p:spPr bwMode="auto">
            <a:xfrm>
              <a:off x="3221080"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1" name="Line 32"/>
            <p:cNvSpPr>
              <a:spLocks noChangeShapeType="1"/>
            </p:cNvSpPr>
            <p:nvPr/>
          </p:nvSpPr>
          <p:spPr bwMode="auto">
            <a:xfrm>
              <a:off x="3709707" y="4748195"/>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2" name="Line 33"/>
            <p:cNvSpPr>
              <a:spLocks noChangeShapeType="1"/>
            </p:cNvSpPr>
            <p:nvPr/>
          </p:nvSpPr>
          <p:spPr bwMode="auto">
            <a:xfrm>
              <a:off x="3041060" y="4722478"/>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3" name="Line 34"/>
            <p:cNvSpPr>
              <a:spLocks noChangeShapeType="1"/>
            </p:cNvSpPr>
            <p:nvPr/>
          </p:nvSpPr>
          <p:spPr bwMode="auto">
            <a:xfrm>
              <a:off x="2153816" y="4568173"/>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4" name="Line 35"/>
            <p:cNvSpPr>
              <a:spLocks noChangeShapeType="1"/>
            </p:cNvSpPr>
            <p:nvPr/>
          </p:nvSpPr>
          <p:spPr bwMode="auto">
            <a:xfrm>
              <a:off x="3658273" y="4748195"/>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5" name="Line 36"/>
            <p:cNvSpPr>
              <a:spLocks noChangeShapeType="1"/>
            </p:cNvSpPr>
            <p:nvPr/>
          </p:nvSpPr>
          <p:spPr bwMode="auto">
            <a:xfrm>
              <a:off x="3593980" y="4748195"/>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6" name="Line 37"/>
            <p:cNvSpPr>
              <a:spLocks noChangeShapeType="1"/>
            </p:cNvSpPr>
            <p:nvPr/>
          </p:nvSpPr>
          <p:spPr bwMode="auto">
            <a:xfrm>
              <a:off x="2886757" y="4683901"/>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7" name="Line 38"/>
            <p:cNvSpPr>
              <a:spLocks noChangeShapeType="1"/>
            </p:cNvSpPr>
            <p:nvPr/>
          </p:nvSpPr>
          <p:spPr bwMode="auto">
            <a:xfrm>
              <a:off x="2758171" y="4671043"/>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8" name="Line 39"/>
            <p:cNvSpPr>
              <a:spLocks noChangeShapeType="1"/>
            </p:cNvSpPr>
            <p:nvPr/>
          </p:nvSpPr>
          <p:spPr bwMode="auto">
            <a:xfrm>
              <a:off x="3542546" y="4748195"/>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9" name="Line 40"/>
            <p:cNvSpPr>
              <a:spLocks noChangeShapeType="1"/>
            </p:cNvSpPr>
            <p:nvPr/>
          </p:nvSpPr>
          <p:spPr bwMode="auto">
            <a:xfrm>
              <a:off x="2822464" y="4683901"/>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0" name="Line 41"/>
            <p:cNvSpPr>
              <a:spLocks noChangeShapeType="1"/>
            </p:cNvSpPr>
            <p:nvPr/>
          </p:nvSpPr>
          <p:spPr bwMode="auto">
            <a:xfrm>
              <a:off x="2693878" y="4671043"/>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1" name="Line 42"/>
            <p:cNvSpPr>
              <a:spLocks noChangeShapeType="1"/>
            </p:cNvSpPr>
            <p:nvPr/>
          </p:nvSpPr>
          <p:spPr bwMode="auto">
            <a:xfrm>
              <a:off x="2500999" y="4619608"/>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2" name="Line 43"/>
            <p:cNvSpPr>
              <a:spLocks noChangeShapeType="1"/>
            </p:cNvSpPr>
            <p:nvPr/>
          </p:nvSpPr>
          <p:spPr bwMode="auto">
            <a:xfrm>
              <a:off x="1408017" y="4310997"/>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3" name="Line 44"/>
            <p:cNvSpPr>
              <a:spLocks noChangeShapeType="1"/>
            </p:cNvSpPr>
            <p:nvPr/>
          </p:nvSpPr>
          <p:spPr bwMode="auto">
            <a:xfrm>
              <a:off x="2462423" y="4619608"/>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4" name="Line 45"/>
            <p:cNvSpPr>
              <a:spLocks noChangeShapeType="1"/>
            </p:cNvSpPr>
            <p:nvPr/>
          </p:nvSpPr>
          <p:spPr bwMode="auto">
            <a:xfrm>
              <a:off x="2436706" y="4606749"/>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5" name="Line 46"/>
            <p:cNvSpPr>
              <a:spLocks noChangeShapeType="1"/>
            </p:cNvSpPr>
            <p:nvPr/>
          </p:nvSpPr>
          <p:spPr bwMode="auto">
            <a:xfrm>
              <a:off x="2410988" y="4606749"/>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6" name="Line 47"/>
            <p:cNvSpPr>
              <a:spLocks noChangeShapeType="1"/>
            </p:cNvSpPr>
            <p:nvPr/>
          </p:nvSpPr>
          <p:spPr bwMode="auto">
            <a:xfrm>
              <a:off x="2385271" y="4606749"/>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7" name="Line 48"/>
            <p:cNvSpPr>
              <a:spLocks noChangeShapeType="1"/>
            </p:cNvSpPr>
            <p:nvPr/>
          </p:nvSpPr>
          <p:spPr bwMode="auto">
            <a:xfrm>
              <a:off x="2359554" y="4593890"/>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8" name="Line 49"/>
            <p:cNvSpPr>
              <a:spLocks noChangeShapeType="1"/>
            </p:cNvSpPr>
            <p:nvPr/>
          </p:nvSpPr>
          <p:spPr bwMode="auto">
            <a:xfrm>
              <a:off x="2333837" y="4593890"/>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9" name="Line 50"/>
            <p:cNvSpPr>
              <a:spLocks noChangeShapeType="1"/>
            </p:cNvSpPr>
            <p:nvPr/>
          </p:nvSpPr>
          <p:spPr bwMode="auto">
            <a:xfrm>
              <a:off x="2295261" y="4593890"/>
              <a:ext cx="0" cy="6429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0" name="Line 51"/>
            <p:cNvSpPr>
              <a:spLocks noChangeShapeType="1"/>
            </p:cNvSpPr>
            <p:nvPr/>
          </p:nvSpPr>
          <p:spPr bwMode="auto">
            <a:xfrm>
              <a:off x="2269544" y="4593890"/>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1" name="Line 52"/>
            <p:cNvSpPr>
              <a:spLocks noChangeShapeType="1"/>
            </p:cNvSpPr>
            <p:nvPr/>
          </p:nvSpPr>
          <p:spPr bwMode="auto">
            <a:xfrm>
              <a:off x="2243827" y="4593890"/>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2" name="Line 53"/>
            <p:cNvSpPr>
              <a:spLocks noChangeShapeType="1"/>
            </p:cNvSpPr>
            <p:nvPr/>
          </p:nvSpPr>
          <p:spPr bwMode="auto">
            <a:xfrm>
              <a:off x="2230968" y="4593890"/>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3" name="Line 54"/>
            <p:cNvSpPr>
              <a:spLocks noChangeShapeType="1"/>
            </p:cNvSpPr>
            <p:nvPr/>
          </p:nvSpPr>
          <p:spPr bwMode="auto">
            <a:xfrm>
              <a:off x="2218109" y="4593890"/>
              <a:ext cx="0" cy="5143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374" name="Group 373"/>
          <p:cNvGrpSpPr/>
          <p:nvPr/>
        </p:nvGrpSpPr>
        <p:grpSpPr>
          <a:xfrm>
            <a:off x="1163696" y="4205172"/>
            <a:ext cx="2603757" cy="553630"/>
            <a:chOff x="1163696" y="4169547"/>
            <a:chExt cx="2603757" cy="553630"/>
          </a:xfrm>
        </p:grpSpPr>
        <p:sp>
          <p:nvSpPr>
            <p:cNvPr id="375" name="Freeform 2"/>
            <p:cNvSpPr>
              <a:spLocks/>
            </p:cNvSpPr>
            <p:nvPr/>
          </p:nvSpPr>
          <p:spPr bwMode="auto">
            <a:xfrm>
              <a:off x="1163696" y="4169547"/>
              <a:ext cx="2603757" cy="523304"/>
            </a:xfrm>
            <a:custGeom>
              <a:avLst/>
              <a:gdLst>
                <a:gd name="T0" fmla="*/ 204 w 204"/>
                <a:gd name="T1" fmla="*/ 41 h 41"/>
                <a:gd name="T2" fmla="*/ 173 w 204"/>
                <a:gd name="T3" fmla="*/ 41 h 41"/>
                <a:gd name="T4" fmla="*/ 173 w 204"/>
                <a:gd name="T5" fmla="*/ 39 h 41"/>
                <a:gd name="T6" fmla="*/ 161 w 204"/>
                <a:gd name="T7" fmla="*/ 39 h 41"/>
                <a:gd name="T8" fmla="*/ 161 w 204"/>
                <a:gd name="T9" fmla="*/ 37 h 41"/>
                <a:gd name="T10" fmla="*/ 145 w 204"/>
                <a:gd name="T11" fmla="*/ 37 h 41"/>
                <a:gd name="T12" fmla="*/ 145 w 204"/>
                <a:gd name="T13" fmla="*/ 36 h 41"/>
                <a:gd name="T14" fmla="*/ 123 w 204"/>
                <a:gd name="T15" fmla="*/ 36 h 41"/>
                <a:gd name="T16" fmla="*/ 123 w 204"/>
                <a:gd name="T17" fmla="*/ 33 h 41"/>
                <a:gd name="T18" fmla="*/ 112 w 204"/>
                <a:gd name="T19" fmla="*/ 33 h 41"/>
                <a:gd name="T20" fmla="*/ 112 w 204"/>
                <a:gd name="T21" fmla="*/ 31 h 41"/>
                <a:gd name="T22" fmla="*/ 99 w 204"/>
                <a:gd name="T23" fmla="*/ 31 h 41"/>
                <a:gd name="T24" fmla="*/ 99 w 204"/>
                <a:gd name="T25" fmla="*/ 29 h 41"/>
                <a:gd name="T26" fmla="*/ 90 w 204"/>
                <a:gd name="T27" fmla="*/ 29 h 41"/>
                <a:gd name="T28" fmla="*/ 90 w 204"/>
                <a:gd name="T29" fmla="*/ 27 h 41"/>
                <a:gd name="T30" fmla="*/ 82 w 204"/>
                <a:gd name="T31" fmla="*/ 27 h 41"/>
                <a:gd name="T32" fmla="*/ 82 w 204"/>
                <a:gd name="T33" fmla="*/ 26 h 41"/>
                <a:gd name="T34" fmla="*/ 76 w 204"/>
                <a:gd name="T35" fmla="*/ 26 h 41"/>
                <a:gd name="T36" fmla="*/ 76 w 204"/>
                <a:gd name="T37" fmla="*/ 25 h 41"/>
                <a:gd name="T38" fmla="*/ 71 w 204"/>
                <a:gd name="T39" fmla="*/ 25 h 41"/>
                <a:gd name="T40" fmla="*/ 71 w 204"/>
                <a:gd name="T41" fmla="*/ 23 h 41"/>
                <a:gd name="T42" fmla="*/ 66 w 204"/>
                <a:gd name="T43" fmla="*/ 23 h 41"/>
                <a:gd name="T44" fmla="*/ 66 w 204"/>
                <a:gd name="T45" fmla="*/ 22 h 41"/>
                <a:gd name="T46" fmla="*/ 61 w 204"/>
                <a:gd name="T47" fmla="*/ 22 h 41"/>
                <a:gd name="T48" fmla="*/ 61 w 204"/>
                <a:gd name="T49" fmla="*/ 21 h 41"/>
                <a:gd name="T50" fmla="*/ 56 w 204"/>
                <a:gd name="T51" fmla="*/ 21 h 41"/>
                <a:gd name="T52" fmla="*/ 56 w 204"/>
                <a:gd name="T53" fmla="*/ 19 h 41"/>
                <a:gd name="T54" fmla="*/ 52 w 204"/>
                <a:gd name="T55" fmla="*/ 19 h 41"/>
                <a:gd name="T56" fmla="*/ 52 w 204"/>
                <a:gd name="T57" fmla="*/ 18 h 41"/>
                <a:gd name="T58" fmla="*/ 49 w 204"/>
                <a:gd name="T59" fmla="*/ 18 h 41"/>
                <a:gd name="T60" fmla="*/ 49 w 204"/>
                <a:gd name="T61" fmla="*/ 17 h 41"/>
                <a:gd name="T62" fmla="*/ 43 w 204"/>
                <a:gd name="T63" fmla="*/ 17 h 41"/>
                <a:gd name="T64" fmla="*/ 43 w 204"/>
                <a:gd name="T65" fmla="*/ 15 h 41"/>
                <a:gd name="T66" fmla="*/ 39 w 204"/>
                <a:gd name="T67" fmla="*/ 15 h 41"/>
                <a:gd name="T68" fmla="*/ 39 w 204"/>
                <a:gd name="T69" fmla="*/ 14 h 41"/>
                <a:gd name="T70" fmla="*/ 36 w 204"/>
                <a:gd name="T71" fmla="*/ 14 h 41"/>
                <a:gd name="T72" fmla="*/ 36 w 204"/>
                <a:gd name="T73" fmla="*/ 12 h 41"/>
                <a:gd name="T74" fmla="*/ 31 w 204"/>
                <a:gd name="T75" fmla="*/ 12 h 41"/>
                <a:gd name="T76" fmla="*/ 31 w 204"/>
                <a:gd name="T77" fmla="*/ 11 h 41"/>
                <a:gd name="T78" fmla="*/ 27 w 204"/>
                <a:gd name="T79" fmla="*/ 11 h 41"/>
                <a:gd name="T80" fmla="*/ 27 w 204"/>
                <a:gd name="T81" fmla="*/ 10 h 41"/>
                <a:gd name="T82" fmla="*/ 20 w 204"/>
                <a:gd name="T83" fmla="*/ 10 h 41"/>
                <a:gd name="T84" fmla="*/ 20 w 204"/>
                <a:gd name="T85" fmla="*/ 9 h 41"/>
                <a:gd name="T86" fmla="*/ 15 w 204"/>
                <a:gd name="T87" fmla="*/ 9 h 41"/>
                <a:gd name="T88" fmla="*/ 15 w 204"/>
                <a:gd name="T89" fmla="*/ 7 h 41"/>
                <a:gd name="T90" fmla="*/ 8 w 204"/>
                <a:gd name="T91" fmla="*/ 7 h 41"/>
                <a:gd name="T92" fmla="*/ 8 w 204"/>
                <a:gd name="T93" fmla="*/ 4 h 41"/>
                <a:gd name="T94" fmla="*/ 6 w 204"/>
                <a:gd name="T95" fmla="*/ 4 h 41"/>
                <a:gd name="T96" fmla="*/ 6 w 204"/>
                <a:gd name="T97" fmla="*/ 2 h 41"/>
                <a:gd name="T98" fmla="*/ 4 w 204"/>
                <a:gd name="T99" fmla="*/ 2 h 41"/>
                <a:gd name="T100" fmla="*/ 4 w 204"/>
                <a:gd name="T101" fmla="*/ 0 h 41"/>
                <a:gd name="T102" fmla="*/ 0 w 204"/>
                <a:gd name="T10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 h="41">
                  <a:moveTo>
                    <a:pt x="204" y="41"/>
                  </a:moveTo>
                  <a:lnTo>
                    <a:pt x="173" y="41"/>
                  </a:lnTo>
                  <a:lnTo>
                    <a:pt x="173" y="39"/>
                  </a:lnTo>
                  <a:lnTo>
                    <a:pt x="161" y="39"/>
                  </a:lnTo>
                  <a:lnTo>
                    <a:pt x="161" y="37"/>
                  </a:lnTo>
                  <a:lnTo>
                    <a:pt x="145" y="37"/>
                  </a:lnTo>
                  <a:lnTo>
                    <a:pt x="145" y="36"/>
                  </a:lnTo>
                  <a:lnTo>
                    <a:pt x="123" y="36"/>
                  </a:lnTo>
                  <a:lnTo>
                    <a:pt x="123" y="33"/>
                  </a:lnTo>
                  <a:lnTo>
                    <a:pt x="112" y="33"/>
                  </a:lnTo>
                  <a:lnTo>
                    <a:pt x="112" y="31"/>
                  </a:lnTo>
                  <a:lnTo>
                    <a:pt x="99" y="31"/>
                  </a:lnTo>
                  <a:lnTo>
                    <a:pt x="99" y="29"/>
                  </a:lnTo>
                  <a:lnTo>
                    <a:pt x="90" y="29"/>
                  </a:lnTo>
                  <a:lnTo>
                    <a:pt x="90" y="27"/>
                  </a:lnTo>
                  <a:lnTo>
                    <a:pt x="82" y="27"/>
                  </a:lnTo>
                  <a:lnTo>
                    <a:pt x="82" y="26"/>
                  </a:lnTo>
                  <a:lnTo>
                    <a:pt x="76" y="26"/>
                  </a:lnTo>
                  <a:lnTo>
                    <a:pt x="76" y="25"/>
                  </a:lnTo>
                  <a:lnTo>
                    <a:pt x="71" y="25"/>
                  </a:lnTo>
                  <a:lnTo>
                    <a:pt x="71" y="23"/>
                  </a:lnTo>
                  <a:lnTo>
                    <a:pt x="66" y="23"/>
                  </a:lnTo>
                  <a:lnTo>
                    <a:pt x="66" y="22"/>
                  </a:lnTo>
                  <a:lnTo>
                    <a:pt x="61" y="22"/>
                  </a:lnTo>
                  <a:lnTo>
                    <a:pt x="61" y="21"/>
                  </a:lnTo>
                  <a:lnTo>
                    <a:pt x="56" y="21"/>
                  </a:lnTo>
                  <a:lnTo>
                    <a:pt x="56" y="19"/>
                  </a:lnTo>
                  <a:lnTo>
                    <a:pt x="52" y="19"/>
                  </a:lnTo>
                  <a:lnTo>
                    <a:pt x="52" y="18"/>
                  </a:lnTo>
                  <a:lnTo>
                    <a:pt x="49" y="18"/>
                  </a:lnTo>
                  <a:lnTo>
                    <a:pt x="49" y="17"/>
                  </a:lnTo>
                  <a:lnTo>
                    <a:pt x="43" y="17"/>
                  </a:lnTo>
                  <a:lnTo>
                    <a:pt x="43" y="15"/>
                  </a:lnTo>
                  <a:lnTo>
                    <a:pt x="39" y="15"/>
                  </a:lnTo>
                  <a:lnTo>
                    <a:pt x="39" y="14"/>
                  </a:lnTo>
                  <a:lnTo>
                    <a:pt x="36" y="14"/>
                  </a:lnTo>
                  <a:lnTo>
                    <a:pt x="36" y="12"/>
                  </a:lnTo>
                  <a:lnTo>
                    <a:pt x="31" y="12"/>
                  </a:lnTo>
                  <a:lnTo>
                    <a:pt x="31" y="11"/>
                  </a:lnTo>
                  <a:lnTo>
                    <a:pt x="27" y="11"/>
                  </a:lnTo>
                  <a:lnTo>
                    <a:pt x="27" y="10"/>
                  </a:lnTo>
                  <a:lnTo>
                    <a:pt x="20" y="10"/>
                  </a:lnTo>
                  <a:lnTo>
                    <a:pt x="20" y="9"/>
                  </a:lnTo>
                  <a:lnTo>
                    <a:pt x="15" y="9"/>
                  </a:lnTo>
                  <a:lnTo>
                    <a:pt x="15" y="7"/>
                  </a:lnTo>
                  <a:lnTo>
                    <a:pt x="8" y="7"/>
                  </a:lnTo>
                  <a:lnTo>
                    <a:pt x="8" y="4"/>
                  </a:lnTo>
                  <a:lnTo>
                    <a:pt x="6" y="4"/>
                  </a:lnTo>
                  <a:lnTo>
                    <a:pt x="6" y="2"/>
                  </a:lnTo>
                  <a:lnTo>
                    <a:pt x="4" y="2"/>
                  </a:lnTo>
                  <a:lnTo>
                    <a:pt x="4"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6" name="Line 3"/>
            <p:cNvSpPr>
              <a:spLocks noChangeShapeType="1"/>
            </p:cNvSpPr>
            <p:nvPr/>
          </p:nvSpPr>
          <p:spPr bwMode="auto">
            <a:xfrm>
              <a:off x="3767453" y="46652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7" name="Line 4"/>
            <p:cNvSpPr>
              <a:spLocks noChangeShapeType="1"/>
            </p:cNvSpPr>
            <p:nvPr/>
          </p:nvSpPr>
          <p:spPr bwMode="auto">
            <a:xfrm>
              <a:off x="3690872" y="46652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8" name="Line 5"/>
            <p:cNvSpPr>
              <a:spLocks noChangeShapeType="1"/>
            </p:cNvSpPr>
            <p:nvPr/>
          </p:nvSpPr>
          <p:spPr bwMode="auto">
            <a:xfrm>
              <a:off x="3627054" y="46652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9" name="Line 6"/>
            <p:cNvSpPr>
              <a:spLocks noChangeShapeType="1"/>
            </p:cNvSpPr>
            <p:nvPr/>
          </p:nvSpPr>
          <p:spPr bwMode="auto">
            <a:xfrm>
              <a:off x="3550473" y="46652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0" name="Line 7"/>
            <p:cNvSpPr>
              <a:spLocks noChangeShapeType="1"/>
            </p:cNvSpPr>
            <p:nvPr/>
          </p:nvSpPr>
          <p:spPr bwMode="auto">
            <a:xfrm>
              <a:off x="3537710" y="46652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1" name="Line 8"/>
            <p:cNvSpPr>
              <a:spLocks noChangeShapeType="1"/>
            </p:cNvSpPr>
            <p:nvPr/>
          </p:nvSpPr>
          <p:spPr bwMode="auto">
            <a:xfrm>
              <a:off x="3524946" y="46652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2" name="Line 9"/>
            <p:cNvSpPr>
              <a:spLocks noChangeShapeType="1"/>
            </p:cNvSpPr>
            <p:nvPr/>
          </p:nvSpPr>
          <p:spPr bwMode="auto">
            <a:xfrm>
              <a:off x="3499419" y="46652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3" name="Line 10"/>
            <p:cNvSpPr>
              <a:spLocks noChangeShapeType="1"/>
            </p:cNvSpPr>
            <p:nvPr/>
          </p:nvSpPr>
          <p:spPr bwMode="auto">
            <a:xfrm>
              <a:off x="3486656" y="46652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4" name="Line 11"/>
            <p:cNvSpPr>
              <a:spLocks noChangeShapeType="1"/>
            </p:cNvSpPr>
            <p:nvPr/>
          </p:nvSpPr>
          <p:spPr bwMode="auto">
            <a:xfrm>
              <a:off x="3473892" y="46652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5" name="Line 12"/>
            <p:cNvSpPr>
              <a:spLocks noChangeShapeType="1"/>
            </p:cNvSpPr>
            <p:nvPr/>
          </p:nvSpPr>
          <p:spPr bwMode="auto">
            <a:xfrm>
              <a:off x="3461129" y="46652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6" name="Line 13"/>
            <p:cNvSpPr>
              <a:spLocks noChangeShapeType="1"/>
            </p:cNvSpPr>
            <p:nvPr/>
          </p:nvSpPr>
          <p:spPr bwMode="auto">
            <a:xfrm>
              <a:off x="3448365" y="4650795"/>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7" name="Line 14"/>
            <p:cNvSpPr>
              <a:spLocks noChangeShapeType="1"/>
            </p:cNvSpPr>
            <p:nvPr/>
          </p:nvSpPr>
          <p:spPr bwMode="auto">
            <a:xfrm>
              <a:off x="3435602" y="4650795"/>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8" name="Line 15"/>
            <p:cNvSpPr>
              <a:spLocks noChangeShapeType="1"/>
            </p:cNvSpPr>
            <p:nvPr/>
          </p:nvSpPr>
          <p:spPr bwMode="auto">
            <a:xfrm>
              <a:off x="3422838" y="4650795"/>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9" name="Line 16"/>
            <p:cNvSpPr>
              <a:spLocks noChangeShapeType="1"/>
            </p:cNvSpPr>
            <p:nvPr/>
          </p:nvSpPr>
          <p:spPr bwMode="auto">
            <a:xfrm>
              <a:off x="3422838" y="4650795"/>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0" name="Line 17"/>
            <p:cNvSpPr>
              <a:spLocks noChangeShapeType="1"/>
            </p:cNvSpPr>
            <p:nvPr/>
          </p:nvSpPr>
          <p:spPr bwMode="auto">
            <a:xfrm>
              <a:off x="3371784" y="463631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1" name="Line 18"/>
            <p:cNvSpPr>
              <a:spLocks noChangeShapeType="1"/>
            </p:cNvSpPr>
            <p:nvPr/>
          </p:nvSpPr>
          <p:spPr bwMode="auto">
            <a:xfrm>
              <a:off x="3359021" y="463631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2" name="Line 19"/>
            <p:cNvSpPr>
              <a:spLocks noChangeShapeType="1"/>
            </p:cNvSpPr>
            <p:nvPr/>
          </p:nvSpPr>
          <p:spPr bwMode="auto">
            <a:xfrm>
              <a:off x="3359021" y="463631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3" name="Line 20"/>
            <p:cNvSpPr>
              <a:spLocks noChangeShapeType="1"/>
            </p:cNvSpPr>
            <p:nvPr/>
          </p:nvSpPr>
          <p:spPr bwMode="auto">
            <a:xfrm>
              <a:off x="3346257" y="463631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4" name="Line 21"/>
            <p:cNvSpPr>
              <a:spLocks noChangeShapeType="1"/>
            </p:cNvSpPr>
            <p:nvPr/>
          </p:nvSpPr>
          <p:spPr bwMode="auto">
            <a:xfrm>
              <a:off x="3333494" y="463631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5" name="Line 22"/>
            <p:cNvSpPr>
              <a:spLocks noChangeShapeType="1"/>
            </p:cNvSpPr>
            <p:nvPr/>
          </p:nvSpPr>
          <p:spPr bwMode="auto">
            <a:xfrm>
              <a:off x="3320730" y="463631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6" name="Line 23"/>
            <p:cNvSpPr>
              <a:spLocks noChangeShapeType="1"/>
            </p:cNvSpPr>
            <p:nvPr/>
          </p:nvSpPr>
          <p:spPr bwMode="auto">
            <a:xfrm>
              <a:off x="3231385" y="463631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7" name="Line 24"/>
            <p:cNvSpPr>
              <a:spLocks noChangeShapeType="1"/>
            </p:cNvSpPr>
            <p:nvPr/>
          </p:nvSpPr>
          <p:spPr bwMode="auto">
            <a:xfrm>
              <a:off x="3154804" y="462184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8" name="Line 25"/>
            <p:cNvSpPr>
              <a:spLocks noChangeShapeType="1"/>
            </p:cNvSpPr>
            <p:nvPr/>
          </p:nvSpPr>
          <p:spPr bwMode="auto">
            <a:xfrm>
              <a:off x="3090987" y="4607366"/>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9" name="Line 26"/>
            <p:cNvSpPr>
              <a:spLocks noChangeShapeType="1"/>
            </p:cNvSpPr>
            <p:nvPr/>
          </p:nvSpPr>
          <p:spPr bwMode="auto">
            <a:xfrm>
              <a:off x="3039933" y="4607366"/>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0" name="Line 27"/>
            <p:cNvSpPr>
              <a:spLocks noChangeShapeType="1"/>
            </p:cNvSpPr>
            <p:nvPr/>
          </p:nvSpPr>
          <p:spPr bwMode="auto">
            <a:xfrm>
              <a:off x="3027169" y="4607366"/>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1" name="Line 28"/>
            <p:cNvSpPr>
              <a:spLocks noChangeShapeType="1"/>
            </p:cNvSpPr>
            <p:nvPr/>
          </p:nvSpPr>
          <p:spPr bwMode="auto">
            <a:xfrm>
              <a:off x="3014406" y="459288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2" name="Line 29"/>
            <p:cNvSpPr>
              <a:spLocks noChangeShapeType="1"/>
            </p:cNvSpPr>
            <p:nvPr/>
          </p:nvSpPr>
          <p:spPr bwMode="auto">
            <a:xfrm>
              <a:off x="3001642" y="459288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3" name="Line 30"/>
            <p:cNvSpPr>
              <a:spLocks noChangeShapeType="1"/>
            </p:cNvSpPr>
            <p:nvPr/>
          </p:nvSpPr>
          <p:spPr bwMode="auto">
            <a:xfrm>
              <a:off x="2988879" y="459288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4" name="Line 31"/>
            <p:cNvSpPr>
              <a:spLocks noChangeShapeType="1"/>
            </p:cNvSpPr>
            <p:nvPr/>
          </p:nvSpPr>
          <p:spPr bwMode="auto">
            <a:xfrm>
              <a:off x="2976115" y="459288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5" name="Line 32"/>
            <p:cNvSpPr>
              <a:spLocks noChangeShapeType="1"/>
            </p:cNvSpPr>
            <p:nvPr/>
          </p:nvSpPr>
          <p:spPr bwMode="auto">
            <a:xfrm>
              <a:off x="2963352" y="459288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6" name="Line 33"/>
            <p:cNvSpPr>
              <a:spLocks noChangeShapeType="1"/>
            </p:cNvSpPr>
            <p:nvPr/>
          </p:nvSpPr>
          <p:spPr bwMode="auto">
            <a:xfrm>
              <a:off x="2912298" y="459288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7" name="Line 34"/>
            <p:cNvSpPr>
              <a:spLocks noChangeShapeType="1"/>
            </p:cNvSpPr>
            <p:nvPr/>
          </p:nvSpPr>
          <p:spPr bwMode="auto">
            <a:xfrm>
              <a:off x="2835716" y="4602937"/>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8" name="Line 35"/>
            <p:cNvSpPr>
              <a:spLocks noChangeShapeType="1"/>
            </p:cNvSpPr>
            <p:nvPr/>
          </p:nvSpPr>
          <p:spPr bwMode="auto">
            <a:xfrm>
              <a:off x="2810189" y="4588461"/>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9" name="Line 36"/>
            <p:cNvSpPr>
              <a:spLocks noChangeShapeType="1"/>
            </p:cNvSpPr>
            <p:nvPr/>
          </p:nvSpPr>
          <p:spPr bwMode="auto">
            <a:xfrm>
              <a:off x="2797426" y="4588461"/>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0" name="Line 37"/>
            <p:cNvSpPr>
              <a:spLocks noChangeShapeType="1"/>
            </p:cNvSpPr>
            <p:nvPr/>
          </p:nvSpPr>
          <p:spPr bwMode="auto">
            <a:xfrm>
              <a:off x="2771899" y="4588461"/>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1" name="Line 38"/>
            <p:cNvSpPr>
              <a:spLocks noChangeShapeType="1"/>
            </p:cNvSpPr>
            <p:nvPr/>
          </p:nvSpPr>
          <p:spPr bwMode="auto">
            <a:xfrm>
              <a:off x="2720845" y="455950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2" name="Line 39"/>
            <p:cNvSpPr>
              <a:spLocks noChangeShapeType="1"/>
            </p:cNvSpPr>
            <p:nvPr/>
          </p:nvSpPr>
          <p:spPr bwMode="auto">
            <a:xfrm>
              <a:off x="2708081" y="455950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3" name="Line 40"/>
            <p:cNvSpPr>
              <a:spLocks noChangeShapeType="1"/>
            </p:cNvSpPr>
            <p:nvPr/>
          </p:nvSpPr>
          <p:spPr bwMode="auto">
            <a:xfrm>
              <a:off x="2644264" y="455950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4" name="Line 41"/>
            <p:cNvSpPr>
              <a:spLocks noChangeShapeType="1"/>
            </p:cNvSpPr>
            <p:nvPr/>
          </p:nvSpPr>
          <p:spPr bwMode="auto">
            <a:xfrm>
              <a:off x="2631500" y="455950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5" name="Line 42"/>
            <p:cNvSpPr>
              <a:spLocks noChangeShapeType="1"/>
            </p:cNvSpPr>
            <p:nvPr/>
          </p:nvSpPr>
          <p:spPr bwMode="auto">
            <a:xfrm>
              <a:off x="2618737" y="4559509"/>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6" name="Line 43"/>
            <p:cNvSpPr>
              <a:spLocks noChangeShapeType="1"/>
            </p:cNvSpPr>
            <p:nvPr/>
          </p:nvSpPr>
          <p:spPr bwMode="auto">
            <a:xfrm>
              <a:off x="2605973" y="454503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7" name="Line 44"/>
            <p:cNvSpPr>
              <a:spLocks noChangeShapeType="1"/>
            </p:cNvSpPr>
            <p:nvPr/>
          </p:nvSpPr>
          <p:spPr bwMode="auto">
            <a:xfrm>
              <a:off x="2593210" y="4530556"/>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8" name="Line 45"/>
            <p:cNvSpPr>
              <a:spLocks noChangeShapeType="1"/>
            </p:cNvSpPr>
            <p:nvPr/>
          </p:nvSpPr>
          <p:spPr bwMode="auto">
            <a:xfrm>
              <a:off x="2580446" y="4530556"/>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9" name="Line 46"/>
            <p:cNvSpPr>
              <a:spLocks noChangeShapeType="1"/>
            </p:cNvSpPr>
            <p:nvPr/>
          </p:nvSpPr>
          <p:spPr bwMode="auto">
            <a:xfrm>
              <a:off x="2491102" y="4530556"/>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0" name="Line 47"/>
            <p:cNvSpPr>
              <a:spLocks noChangeShapeType="1"/>
            </p:cNvSpPr>
            <p:nvPr/>
          </p:nvSpPr>
          <p:spPr bwMode="auto">
            <a:xfrm>
              <a:off x="2567683" y="4530556"/>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1" name="Line 48"/>
            <p:cNvSpPr>
              <a:spLocks noChangeShapeType="1"/>
            </p:cNvSpPr>
            <p:nvPr/>
          </p:nvSpPr>
          <p:spPr bwMode="auto">
            <a:xfrm>
              <a:off x="2554919" y="4530556"/>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2" name="Line 49"/>
            <p:cNvSpPr>
              <a:spLocks noChangeShapeType="1"/>
            </p:cNvSpPr>
            <p:nvPr/>
          </p:nvSpPr>
          <p:spPr bwMode="auto">
            <a:xfrm>
              <a:off x="2465575" y="4530556"/>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3" name="Line 50"/>
            <p:cNvSpPr>
              <a:spLocks noChangeShapeType="1"/>
            </p:cNvSpPr>
            <p:nvPr/>
          </p:nvSpPr>
          <p:spPr bwMode="auto">
            <a:xfrm>
              <a:off x="2401757" y="4501603"/>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4" name="Line 51"/>
            <p:cNvSpPr>
              <a:spLocks noChangeShapeType="1"/>
            </p:cNvSpPr>
            <p:nvPr/>
          </p:nvSpPr>
          <p:spPr bwMode="auto">
            <a:xfrm>
              <a:off x="2350703" y="4501603"/>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5" name="Line 52"/>
            <p:cNvSpPr>
              <a:spLocks noChangeShapeType="1"/>
            </p:cNvSpPr>
            <p:nvPr/>
          </p:nvSpPr>
          <p:spPr bwMode="auto">
            <a:xfrm>
              <a:off x="2312412" y="4472650"/>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6" name="Line 53"/>
            <p:cNvSpPr>
              <a:spLocks noChangeShapeType="1"/>
            </p:cNvSpPr>
            <p:nvPr/>
          </p:nvSpPr>
          <p:spPr bwMode="auto">
            <a:xfrm>
              <a:off x="2274122" y="4487126"/>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7" name="Line 54"/>
            <p:cNvSpPr>
              <a:spLocks noChangeShapeType="1"/>
            </p:cNvSpPr>
            <p:nvPr/>
          </p:nvSpPr>
          <p:spPr bwMode="auto">
            <a:xfrm>
              <a:off x="2159250" y="4458173"/>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8" name="Line 55"/>
            <p:cNvSpPr>
              <a:spLocks noChangeShapeType="1"/>
            </p:cNvSpPr>
            <p:nvPr/>
          </p:nvSpPr>
          <p:spPr bwMode="auto">
            <a:xfrm>
              <a:off x="2146487" y="4458173"/>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9" name="Line 56"/>
            <p:cNvSpPr>
              <a:spLocks noChangeShapeType="1"/>
            </p:cNvSpPr>
            <p:nvPr/>
          </p:nvSpPr>
          <p:spPr bwMode="auto">
            <a:xfrm flipH="1">
              <a:off x="2133722" y="4458173"/>
              <a:ext cx="19695"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0" name="Line 57"/>
            <p:cNvSpPr>
              <a:spLocks noChangeShapeType="1"/>
            </p:cNvSpPr>
            <p:nvPr/>
          </p:nvSpPr>
          <p:spPr bwMode="auto">
            <a:xfrm>
              <a:off x="2069906" y="4443698"/>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1" name="Line 58"/>
            <p:cNvSpPr>
              <a:spLocks noChangeShapeType="1"/>
            </p:cNvSpPr>
            <p:nvPr/>
          </p:nvSpPr>
          <p:spPr bwMode="auto">
            <a:xfrm>
              <a:off x="1738054" y="436748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2" name="Line 59"/>
            <p:cNvSpPr>
              <a:spLocks noChangeShapeType="1"/>
            </p:cNvSpPr>
            <p:nvPr/>
          </p:nvSpPr>
          <p:spPr bwMode="auto">
            <a:xfrm>
              <a:off x="1725291" y="4353007"/>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3" name="Line 60"/>
            <p:cNvSpPr>
              <a:spLocks noChangeShapeType="1"/>
            </p:cNvSpPr>
            <p:nvPr/>
          </p:nvSpPr>
          <p:spPr bwMode="auto">
            <a:xfrm>
              <a:off x="1699764" y="4324054"/>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4" name="Line 61"/>
            <p:cNvSpPr>
              <a:spLocks noChangeShapeType="1"/>
            </p:cNvSpPr>
            <p:nvPr/>
          </p:nvSpPr>
          <p:spPr bwMode="auto">
            <a:xfrm>
              <a:off x="1482784" y="42516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5" name="Line 62"/>
            <p:cNvSpPr>
              <a:spLocks noChangeShapeType="1"/>
            </p:cNvSpPr>
            <p:nvPr/>
          </p:nvSpPr>
          <p:spPr bwMode="auto">
            <a:xfrm>
              <a:off x="1470020" y="42516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6" name="Line 63"/>
            <p:cNvSpPr>
              <a:spLocks noChangeShapeType="1"/>
            </p:cNvSpPr>
            <p:nvPr/>
          </p:nvSpPr>
          <p:spPr bwMode="auto">
            <a:xfrm>
              <a:off x="1316858" y="4208243"/>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7" name="Line 64"/>
            <p:cNvSpPr>
              <a:spLocks noChangeShapeType="1"/>
            </p:cNvSpPr>
            <p:nvPr/>
          </p:nvSpPr>
          <p:spPr bwMode="auto">
            <a:xfrm>
              <a:off x="1687000" y="4324054"/>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8" name="Line 65"/>
            <p:cNvSpPr>
              <a:spLocks noChangeShapeType="1"/>
            </p:cNvSpPr>
            <p:nvPr/>
          </p:nvSpPr>
          <p:spPr bwMode="auto">
            <a:xfrm>
              <a:off x="1470020" y="42516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9" name="Line 66"/>
            <p:cNvSpPr>
              <a:spLocks noChangeShapeType="1"/>
            </p:cNvSpPr>
            <p:nvPr/>
          </p:nvSpPr>
          <p:spPr bwMode="auto">
            <a:xfrm>
              <a:off x="1457257" y="4251672"/>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0" name="Line 67"/>
            <p:cNvSpPr>
              <a:spLocks noChangeShapeType="1"/>
            </p:cNvSpPr>
            <p:nvPr/>
          </p:nvSpPr>
          <p:spPr bwMode="auto">
            <a:xfrm>
              <a:off x="1406203" y="4237196"/>
              <a:ext cx="0" cy="5790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441" name="Group 440"/>
          <p:cNvGrpSpPr/>
          <p:nvPr/>
        </p:nvGrpSpPr>
        <p:grpSpPr>
          <a:xfrm>
            <a:off x="2657687" y="4372610"/>
            <a:ext cx="200967" cy="131290"/>
            <a:chOff x="2657687" y="4361999"/>
            <a:chExt cx="200967" cy="131290"/>
          </a:xfrm>
        </p:grpSpPr>
        <p:cxnSp>
          <p:nvCxnSpPr>
            <p:cNvPr id="442" name="Straight Connector 441"/>
            <p:cNvCxnSpPr/>
            <p:nvPr/>
          </p:nvCxnSpPr>
          <p:spPr>
            <a:xfrm>
              <a:off x="2657687" y="4493289"/>
              <a:ext cx="20096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443" name="Straight Connector 442"/>
            <p:cNvCxnSpPr/>
            <p:nvPr/>
          </p:nvCxnSpPr>
          <p:spPr>
            <a:xfrm>
              <a:off x="2657687" y="4361999"/>
              <a:ext cx="20096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cxnSp>
      </p:grpSp>
      <p:grpSp>
        <p:nvGrpSpPr>
          <p:cNvPr id="444" name="Group 443"/>
          <p:cNvGrpSpPr/>
          <p:nvPr/>
        </p:nvGrpSpPr>
        <p:grpSpPr>
          <a:xfrm>
            <a:off x="4925667" y="4049471"/>
            <a:ext cx="3267538" cy="2326402"/>
            <a:chOff x="4925667" y="4013846"/>
            <a:chExt cx="3267538" cy="2326402"/>
          </a:xfrm>
        </p:grpSpPr>
        <p:sp>
          <p:nvSpPr>
            <p:cNvPr id="445" name="Line 2"/>
            <p:cNvSpPr>
              <a:spLocks noChangeShapeType="1"/>
            </p:cNvSpPr>
            <p:nvPr/>
          </p:nvSpPr>
          <p:spPr bwMode="auto">
            <a:xfrm>
              <a:off x="5320393" y="4144764"/>
              <a:ext cx="5210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6" name="Line 3"/>
            <p:cNvSpPr>
              <a:spLocks noChangeShapeType="1"/>
            </p:cNvSpPr>
            <p:nvPr/>
          </p:nvSpPr>
          <p:spPr bwMode="auto">
            <a:xfrm>
              <a:off x="5320393" y="4589725"/>
              <a:ext cx="5210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7" name="Line 4"/>
            <p:cNvSpPr>
              <a:spLocks noChangeShapeType="1"/>
            </p:cNvSpPr>
            <p:nvPr/>
          </p:nvSpPr>
          <p:spPr bwMode="auto">
            <a:xfrm>
              <a:off x="5320393" y="4986018"/>
              <a:ext cx="5210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8" name="Line 6"/>
            <p:cNvSpPr>
              <a:spLocks noChangeShapeType="1"/>
            </p:cNvSpPr>
            <p:nvPr/>
          </p:nvSpPr>
          <p:spPr bwMode="auto">
            <a:xfrm>
              <a:off x="5320393" y="5398726"/>
              <a:ext cx="5210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9" name="Line 7"/>
            <p:cNvSpPr>
              <a:spLocks noChangeShapeType="1"/>
            </p:cNvSpPr>
            <p:nvPr/>
          </p:nvSpPr>
          <p:spPr bwMode="auto">
            <a:xfrm>
              <a:off x="5479121"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0" name="Line 9"/>
            <p:cNvSpPr>
              <a:spLocks noChangeShapeType="1"/>
            </p:cNvSpPr>
            <p:nvPr/>
          </p:nvSpPr>
          <p:spPr bwMode="auto">
            <a:xfrm>
              <a:off x="5905652"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1" name="Line 10"/>
            <p:cNvSpPr>
              <a:spLocks noChangeShapeType="1"/>
            </p:cNvSpPr>
            <p:nvPr/>
          </p:nvSpPr>
          <p:spPr bwMode="auto">
            <a:xfrm>
              <a:off x="6341099"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2" name="Line 13"/>
            <p:cNvSpPr>
              <a:spLocks noChangeShapeType="1"/>
            </p:cNvSpPr>
            <p:nvPr/>
          </p:nvSpPr>
          <p:spPr bwMode="auto">
            <a:xfrm>
              <a:off x="7205793"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3" name="Line 14"/>
            <p:cNvSpPr>
              <a:spLocks noChangeShapeType="1"/>
            </p:cNvSpPr>
            <p:nvPr/>
          </p:nvSpPr>
          <p:spPr bwMode="auto">
            <a:xfrm>
              <a:off x="6764982"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4" name="Line 16"/>
            <p:cNvSpPr>
              <a:spLocks noChangeShapeType="1"/>
            </p:cNvSpPr>
            <p:nvPr/>
          </p:nvSpPr>
          <p:spPr bwMode="auto">
            <a:xfrm>
              <a:off x="7627958"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5" name="Line 18"/>
            <p:cNvSpPr>
              <a:spLocks noChangeShapeType="1"/>
            </p:cNvSpPr>
            <p:nvPr/>
          </p:nvSpPr>
          <p:spPr bwMode="auto">
            <a:xfrm>
              <a:off x="8051159" y="5872275"/>
              <a:ext cx="0" cy="6909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6" name="Line 19"/>
            <p:cNvSpPr>
              <a:spLocks noChangeShapeType="1"/>
            </p:cNvSpPr>
            <p:nvPr/>
          </p:nvSpPr>
          <p:spPr bwMode="auto">
            <a:xfrm>
              <a:off x="5329091" y="5872275"/>
              <a:ext cx="5210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7" name="Freeform 20"/>
            <p:cNvSpPr>
              <a:spLocks/>
            </p:cNvSpPr>
            <p:nvPr/>
          </p:nvSpPr>
          <p:spPr bwMode="auto">
            <a:xfrm>
              <a:off x="5371157" y="4156450"/>
              <a:ext cx="2692073" cy="1713650"/>
            </a:xfrm>
            <a:custGeom>
              <a:avLst/>
              <a:gdLst>
                <a:gd name="T0" fmla="*/ 0 w 310"/>
                <a:gd name="T1" fmla="*/ 0 h 124"/>
                <a:gd name="T2" fmla="*/ 0 w 310"/>
                <a:gd name="T3" fmla="*/ 124 h 124"/>
                <a:gd name="T4" fmla="*/ 310 w 310"/>
                <a:gd name="T5" fmla="*/ 124 h 124"/>
              </a:gdLst>
              <a:ahLst/>
              <a:cxnLst>
                <a:cxn ang="0">
                  <a:pos x="T0" y="T1"/>
                </a:cxn>
                <a:cxn ang="0">
                  <a:pos x="T2" y="T3"/>
                </a:cxn>
                <a:cxn ang="0">
                  <a:pos x="T4" y="T5"/>
                </a:cxn>
              </a:cxnLst>
              <a:rect l="0" t="0" r="r" b="b"/>
              <a:pathLst>
                <a:path w="310" h="124">
                  <a:moveTo>
                    <a:pt x="0" y="0"/>
                  </a:moveTo>
                  <a:lnTo>
                    <a:pt x="0" y="124"/>
                  </a:lnTo>
                  <a:lnTo>
                    <a:pt x="310" y="124"/>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8" name="TextBox 457"/>
            <p:cNvSpPr txBox="1"/>
            <p:nvPr/>
          </p:nvSpPr>
          <p:spPr>
            <a:xfrm>
              <a:off x="5010627" y="4447989"/>
              <a:ext cx="354584" cy="276999"/>
            </a:xfrm>
            <a:prstGeom prst="rect">
              <a:avLst/>
            </a:prstGeom>
            <a:noFill/>
          </p:spPr>
          <p:txBody>
            <a:bodyPr wrap="none" rtlCol="0">
              <a:spAutoFit/>
            </a:bodyPr>
            <a:lstStyle/>
            <a:p>
              <a:pPr algn="r"/>
              <a:r>
                <a:rPr lang="en-GB" sz="1200" dirty="0" smtClean="0">
                  <a:solidFill>
                    <a:srgbClr val="363636"/>
                  </a:solidFill>
                </a:rPr>
                <a:t>75</a:t>
              </a:r>
              <a:endParaRPr lang="en-GB" sz="1200" dirty="0">
                <a:solidFill>
                  <a:srgbClr val="363636"/>
                </a:solidFill>
              </a:endParaRPr>
            </a:p>
          </p:txBody>
        </p:sp>
        <p:sp>
          <p:nvSpPr>
            <p:cNvPr id="459" name="TextBox 458"/>
            <p:cNvSpPr txBox="1"/>
            <p:nvPr/>
          </p:nvSpPr>
          <p:spPr>
            <a:xfrm>
              <a:off x="5010627" y="4848297"/>
              <a:ext cx="354584" cy="276999"/>
            </a:xfrm>
            <a:prstGeom prst="rect">
              <a:avLst/>
            </a:prstGeom>
            <a:noFill/>
          </p:spPr>
          <p:txBody>
            <a:bodyPr wrap="none" rtlCol="0">
              <a:spAutoFit/>
            </a:bodyPr>
            <a:lstStyle/>
            <a:p>
              <a:pPr algn="r"/>
              <a:r>
                <a:rPr lang="en-GB" sz="1200" dirty="0" smtClean="0">
                  <a:solidFill>
                    <a:srgbClr val="363636"/>
                  </a:solidFill>
                </a:rPr>
                <a:t>50</a:t>
              </a:r>
              <a:endParaRPr lang="en-GB" sz="1200" dirty="0">
                <a:solidFill>
                  <a:srgbClr val="363636"/>
                </a:solidFill>
              </a:endParaRPr>
            </a:p>
          </p:txBody>
        </p:sp>
        <p:sp>
          <p:nvSpPr>
            <p:cNvPr id="460" name="TextBox 459"/>
            <p:cNvSpPr txBox="1"/>
            <p:nvPr/>
          </p:nvSpPr>
          <p:spPr>
            <a:xfrm>
              <a:off x="5010627" y="5259825"/>
              <a:ext cx="354584" cy="276999"/>
            </a:xfrm>
            <a:prstGeom prst="rect">
              <a:avLst/>
            </a:prstGeom>
            <a:noFill/>
          </p:spPr>
          <p:txBody>
            <a:bodyPr wrap="none" rtlCol="0">
              <a:spAutoFit/>
            </a:bodyPr>
            <a:lstStyle/>
            <a:p>
              <a:pPr algn="r"/>
              <a:r>
                <a:rPr lang="en-GB" sz="1200" dirty="0" smtClean="0">
                  <a:solidFill>
                    <a:srgbClr val="363636"/>
                  </a:solidFill>
                </a:rPr>
                <a:t>25</a:t>
              </a:r>
              <a:endParaRPr lang="en-GB" sz="1200" dirty="0">
                <a:solidFill>
                  <a:srgbClr val="363636"/>
                </a:solidFill>
              </a:endParaRPr>
            </a:p>
          </p:txBody>
        </p:sp>
        <p:sp>
          <p:nvSpPr>
            <p:cNvPr id="461" name="TextBox 460"/>
            <p:cNvSpPr txBox="1"/>
            <p:nvPr/>
          </p:nvSpPr>
          <p:spPr>
            <a:xfrm>
              <a:off x="5095586" y="5722077"/>
              <a:ext cx="269625" cy="276999"/>
            </a:xfrm>
            <a:prstGeom prst="rect">
              <a:avLst/>
            </a:prstGeom>
            <a:noFill/>
          </p:spPr>
          <p:txBody>
            <a:bodyPr wrap="none" rtlCol="0">
              <a:spAutoFit/>
            </a:bodyPr>
            <a:lstStyle/>
            <a:p>
              <a:pPr algn="r"/>
              <a:r>
                <a:rPr lang="en-GB" sz="1200" dirty="0" smtClean="0">
                  <a:solidFill>
                    <a:srgbClr val="363636"/>
                  </a:solidFill>
                </a:rPr>
                <a:t>0</a:t>
              </a:r>
              <a:endParaRPr lang="en-GB" sz="1200" dirty="0">
                <a:solidFill>
                  <a:srgbClr val="363636"/>
                </a:solidFill>
              </a:endParaRPr>
            </a:p>
          </p:txBody>
        </p:sp>
        <p:sp>
          <p:nvSpPr>
            <p:cNvPr id="462" name="TextBox 461"/>
            <p:cNvSpPr txBox="1"/>
            <p:nvPr/>
          </p:nvSpPr>
          <p:spPr>
            <a:xfrm>
              <a:off x="5347361" y="5893162"/>
              <a:ext cx="269625" cy="276999"/>
            </a:xfrm>
            <a:prstGeom prst="rect">
              <a:avLst/>
            </a:prstGeom>
            <a:noFill/>
          </p:spPr>
          <p:txBody>
            <a:bodyPr wrap="none" rtlCol="0">
              <a:spAutoFit/>
            </a:bodyPr>
            <a:lstStyle/>
            <a:p>
              <a:pPr algn="ctr"/>
              <a:r>
                <a:rPr lang="en-GB" sz="1200" dirty="0" smtClean="0">
                  <a:solidFill>
                    <a:srgbClr val="363636"/>
                  </a:solidFill>
                </a:rPr>
                <a:t>0</a:t>
              </a:r>
              <a:endParaRPr lang="en-GB" sz="1200" dirty="0">
                <a:solidFill>
                  <a:srgbClr val="363636"/>
                </a:solidFill>
              </a:endParaRPr>
            </a:p>
          </p:txBody>
        </p:sp>
        <p:sp>
          <p:nvSpPr>
            <p:cNvPr id="463" name="TextBox 462"/>
            <p:cNvSpPr txBox="1"/>
            <p:nvPr/>
          </p:nvSpPr>
          <p:spPr>
            <a:xfrm>
              <a:off x="5772939" y="5893162"/>
              <a:ext cx="269625" cy="276999"/>
            </a:xfrm>
            <a:prstGeom prst="rect">
              <a:avLst/>
            </a:prstGeom>
            <a:noFill/>
          </p:spPr>
          <p:txBody>
            <a:bodyPr wrap="none" rtlCol="0">
              <a:spAutoFit/>
            </a:bodyPr>
            <a:lstStyle/>
            <a:p>
              <a:pPr algn="ctr"/>
              <a:r>
                <a:rPr lang="en-GB" sz="1200" dirty="0" smtClean="0">
                  <a:solidFill>
                    <a:srgbClr val="363636"/>
                  </a:solidFill>
                </a:rPr>
                <a:t>1</a:t>
              </a:r>
              <a:endParaRPr lang="en-GB" sz="1200" dirty="0">
                <a:solidFill>
                  <a:srgbClr val="363636"/>
                </a:solidFill>
              </a:endParaRPr>
            </a:p>
          </p:txBody>
        </p:sp>
        <p:sp>
          <p:nvSpPr>
            <p:cNvPr id="464" name="TextBox 463"/>
            <p:cNvSpPr txBox="1"/>
            <p:nvPr/>
          </p:nvSpPr>
          <p:spPr>
            <a:xfrm>
              <a:off x="6210955" y="5893162"/>
              <a:ext cx="269626" cy="276999"/>
            </a:xfrm>
            <a:prstGeom prst="rect">
              <a:avLst/>
            </a:prstGeom>
            <a:noFill/>
          </p:spPr>
          <p:txBody>
            <a:bodyPr wrap="none" rtlCol="0">
              <a:spAutoFit/>
            </a:bodyPr>
            <a:lstStyle/>
            <a:p>
              <a:pPr algn="ctr"/>
              <a:r>
                <a:rPr lang="en-GB" sz="1200" dirty="0" smtClean="0">
                  <a:solidFill>
                    <a:srgbClr val="363636"/>
                  </a:solidFill>
                </a:rPr>
                <a:t>2</a:t>
              </a:r>
              <a:endParaRPr lang="en-GB" sz="1200" dirty="0">
                <a:solidFill>
                  <a:srgbClr val="363636"/>
                </a:solidFill>
              </a:endParaRPr>
            </a:p>
          </p:txBody>
        </p:sp>
        <p:sp>
          <p:nvSpPr>
            <p:cNvPr id="465" name="TextBox 464"/>
            <p:cNvSpPr txBox="1"/>
            <p:nvPr/>
          </p:nvSpPr>
          <p:spPr>
            <a:xfrm>
              <a:off x="6636533" y="5893162"/>
              <a:ext cx="269626" cy="276999"/>
            </a:xfrm>
            <a:prstGeom prst="rect">
              <a:avLst/>
            </a:prstGeom>
            <a:noFill/>
          </p:spPr>
          <p:txBody>
            <a:bodyPr wrap="none" rtlCol="0">
              <a:spAutoFit/>
            </a:bodyPr>
            <a:lstStyle/>
            <a:p>
              <a:pPr algn="ctr"/>
              <a:r>
                <a:rPr lang="en-GB" sz="1200" dirty="0" smtClean="0">
                  <a:solidFill>
                    <a:srgbClr val="363636"/>
                  </a:solidFill>
                </a:rPr>
                <a:t>3</a:t>
              </a:r>
              <a:endParaRPr lang="en-GB" sz="1200" dirty="0">
                <a:solidFill>
                  <a:srgbClr val="363636"/>
                </a:solidFill>
              </a:endParaRPr>
            </a:p>
          </p:txBody>
        </p:sp>
        <p:sp>
          <p:nvSpPr>
            <p:cNvPr id="466" name="TextBox 465"/>
            <p:cNvSpPr txBox="1"/>
            <p:nvPr/>
          </p:nvSpPr>
          <p:spPr>
            <a:xfrm>
              <a:off x="7071299" y="5893162"/>
              <a:ext cx="269626" cy="276999"/>
            </a:xfrm>
            <a:prstGeom prst="rect">
              <a:avLst/>
            </a:prstGeom>
            <a:noFill/>
          </p:spPr>
          <p:txBody>
            <a:bodyPr wrap="none" rtlCol="0">
              <a:spAutoFit/>
            </a:bodyPr>
            <a:lstStyle/>
            <a:p>
              <a:pPr algn="ctr"/>
              <a:r>
                <a:rPr lang="en-GB" sz="1200" dirty="0" smtClean="0">
                  <a:solidFill>
                    <a:srgbClr val="363636"/>
                  </a:solidFill>
                </a:rPr>
                <a:t>4</a:t>
              </a:r>
              <a:endParaRPr lang="en-GB" sz="1200" dirty="0">
                <a:solidFill>
                  <a:srgbClr val="363636"/>
                </a:solidFill>
              </a:endParaRPr>
            </a:p>
          </p:txBody>
        </p:sp>
        <p:sp>
          <p:nvSpPr>
            <p:cNvPr id="467" name="TextBox 466"/>
            <p:cNvSpPr txBox="1"/>
            <p:nvPr/>
          </p:nvSpPr>
          <p:spPr>
            <a:xfrm>
              <a:off x="7497439" y="5893162"/>
              <a:ext cx="269626" cy="276999"/>
            </a:xfrm>
            <a:prstGeom prst="rect">
              <a:avLst/>
            </a:prstGeom>
            <a:noFill/>
          </p:spPr>
          <p:txBody>
            <a:bodyPr wrap="none" rtlCol="0">
              <a:spAutoFit/>
            </a:bodyPr>
            <a:lstStyle/>
            <a:p>
              <a:pPr algn="ctr"/>
              <a:r>
                <a:rPr lang="en-GB" sz="1200" dirty="0" smtClean="0">
                  <a:solidFill>
                    <a:srgbClr val="363636"/>
                  </a:solidFill>
                </a:rPr>
                <a:t>5</a:t>
              </a:r>
              <a:endParaRPr lang="en-GB" sz="1200" dirty="0">
                <a:solidFill>
                  <a:srgbClr val="363636"/>
                </a:solidFill>
              </a:endParaRPr>
            </a:p>
          </p:txBody>
        </p:sp>
        <p:sp>
          <p:nvSpPr>
            <p:cNvPr id="468" name="TextBox 467"/>
            <p:cNvSpPr txBox="1"/>
            <p:nvPr/>
          </p:nvSpPr>
          <p:spPr>
            <a:xfrm>
              <a:off x="7923579" y="5893162"/>
              <a:ext cx="269626" cy="276999"/>
            </a:xfrm>
            <a:prstGeom prst="rect">
              <a:avLst/>
            </a:prstGeom>
            <a:noFill/>
          </p:spPr>
          <p:txBody>
            <a:bodyPr wrap="none" rtlCol="0">
              <a:spAutoFit/>
            </a:bodyPr>
            <a:lstStyle/>
            <a:p>
              <a:pPr algn="ctr"/>
              <a:r>
                <a:rPr lang="en-GB" sz="1200" dirty="0" smtClean="0">
                  <a:solidFill>
                    <a:srgbClr val="363636"/>
                  </a:solidFill>
                </a:rPr>
                <a:t>6</a:t>
              </a:r>
              <a:endParaRPr lang="en-GB" sz="1200" dirty="0">
                <a:solidFill>
                  <a:srgbClr val="363636"/>
                </a:solidFill>
              </a:endParaRPr>
            </a:p>
          </p:txBody>
        </p:sp>
        <p:sp>
          <p:nvSpPr>
            <p:cNvPr id="469" name="TextBox 468"/>
            <p:cNvSpPr txBox="1"/>
            <p:nvPr/>
          </p:nvSpPr>
          <p:spPr>
            <a:xfrm>
              <a:off x="6216642" y="6063249"/>
              <a:ext cx="1041375" cy="276999"/>
            </a:xfrm>
            <a:prstGeom prst="rect">
              <a:avLst/>
            </a:prstGeom>
            <a:noFill/>
          </p:spPr>
          <p:txBody>
            <a:bodyPr wrap="none" rtlCol="0">
              <a:spAutoFit/>
            </a:bodyPr>
            <a:lstStyle/>
            <a:p>
              <a:pPr algn="ctr"/>
              <a:r>
                <a:rPr lang="en-GB" sz="1200" dirty="0" smtClean="0">
                  <a:solidFill>
                    <a:srgbClr val="363636"/>
                  </a:solidFill>
                </a:rPr>
                <a:t>Time (years)</a:t>
              </a:r>
              <a:endParaRPr lang="en-GB" sz="1200" dirty="0">
                <a:solidFill>
                  <a:srgbClr val="363636"/>
                </a:solidFill>
              </a:endParaRPr>
            </a:p>
          </p:txBody>
        </p:sp>
        <p:sp>
          <p:nvSpPr>
            <p:cNvPr id="470" name="TextBox 469"/>
            <p:cNvSpPr txBox="1"/>
            <p:nvPr/>
          </p:nvSpPr>
          <p:spPr>
            <a:xfrm>
              <a:off x="4925667" y="4013846"/>
              <a:ext cx="439544" cy="276999"/>
            </a:xfrm>
            <a:prstGeom prst="rect">
              <a:avLst/>
            </a:prstGeom>
            <a:noFill/>
          </p:spPr>
          <p:txBody>
            <a:bodyPr wrap="none" rtlCol="0">
              <a:spAutoFit/>
            </a:bodyPr>
            <a:lstStyle/>
            <a:p>
              <a:pPr algn="r"/>
              <a:r>
                <a:rPr lang="en-GB" sz="1200" dirty="0" smtClean="0">
                  <a:solidFill>
                    <a:srgbClr val="363636"/>
                  </a:solidFill>
                </a:rPr>
                <a:t>100</a:t>
              </a:r>
              <a:endParaRPr lang="en-GB" sz="1200" dirty="0">
                <a:solidFill>
                  <a:srgbClr val="363636"/>
                </a:solidFill>
              </a:endParaRPr>
            </a:p>
          </p:txBody>
        </p:sp>
        <p:sp>
          <p:nvSpPr>
            <p:cNvPr id="471" name="TextBox 470"/>
            <p:cNvSpPr txBox="1"/>
            <p:nvPr/>
          </p:nvSpPr>
          <p:spPr>
            <a:xfrm>
              <a:off x="5561271" y="4905882"/>
              <a:ext cx="1877437" cy="784830"/>
            </a:xfrm>
            <a:prstGeom prst="rect">
              <a:avLst/>
            </a:prstGeom>
            <a:noFill/>
          </p:spPr>
          <p:txBody>
            <a:bodyPr wrap="none" rtlCol="0">
              <a:spAutoFit/>
            </a:bodyPr>
            <a:lstStyle/>
            <a:p>
              <a:r>
                <a:rPr lang="en-GB" sz="900" dirty="0" smtClean="0">
                  <a:solidFill>
                    <a:srgbClr val="363636"/>
                  </a:solidFill>
                </a:rPr>
                <a:t>Mixed-effects Cox Model:</a:t>
              </a:r>
            </a:p>
            <a:p>
              <a:r>
                <a:rPr lang="en-GB" sz="900" dirty="0" smtClean="0">
                  <a:solidFill>
                    <a:srgbClr val="363636"/>
                  </a:solidFill>
                </a:rPr>
                <a:t>   HR (95% CI) 0.96 (0.72, 1.26)</a:t>
              </a:r>
            </a:p>
            <a:p>
              <a:r>
                <a:rPr lang="en-GB" sz="900" dirty="0" smtClean="0">
                  <a:solidFill>
                    <a:srgbClr val="363636"/>
                  </a:solidFill>
                </a:rPr>
                <a:t>   p=0.752</a:t>
              </a:r>
            </a:p>
            <a:p>
              <a:r>
                <a:rPr lang="en-GB" sz="900" dirty="0" smtClean="0">
                  <a:solidFill>
                    <a:srgbClr val="363636"/>
                  </a:solidFill>
                </a:rPr>
                <a:t>3-year DFS: 88.0% vs 88.7%</a:t>
              </a:r>
            </a:p>
            <a:p>
              <a:r>
                <a:rPr lang="en-GB" sz="900" dirty="0" smtClean="0">
                  <a:solidFill>
                    <a:srgbClr val="363636"/>
                  </a:solidFill>
                </a:rPr>
                <a:t>5-year DFS: 78.3% vs 78.0%</a:t>
              </a:r>
              <a:endParaRPr lang="en-GB" sz="900" dirty="0">
                <a:solidFill>
                  <a:srgbClr val="363636"/>
                </a:solidFill>
              </a:endParaRPr>
            </a:p>
          </p:txBody>
        </p:sp>
        <p:sp>
          <p:nvSpPr>
            <p:cNvPr id="472" name="TextBox 471"/>
            <p:cNvSpPr txBox="1"/>
            <p:nvPr/>
          </p:nvSpPr>
          <p:spPr>
            <a:xfrm>
              <a:off x="5608000" y="4230516"/>
              <a:ext cx="1021433" cy="369332"/>
            </a:xfrm>
            <a:prstGeom prst="rect">
              <a:avLst/>
            </a:prstGeom>
            <a:noFill/>
          </p:spPr>
          <p:txBody>
            <a:bodyPr wrap="none" rtlCol="0">
              <a:spAutoFit/>
            </a:bodyPr>
            <a:lstStyle/>
            <a:p>
              <a:r>
                <a:rPr lang="en-GB" sz="900" dirty="0" smtClean="0">
                  <a:solidFill>
                    <a:srgbClr val="363636"/>
                  </a:solidFill>
                </a:rPr>
                <a:t>5-FU</a:t>
              </a:r>
            </a:p>
            <a:p>
              <a:r>
                <a:rPr lang="en-GB" sz="900" dirty="0" smtClean="0">
                  <a:solidFill>
                    <a:srgbClr val="363636"/>
                  </a:solidFill>
                </a:rPr>
                <a:t>5-FU+oxaliplatin</a:t>
              </a:r>
              <a:endParaRPr lang="en-GB" sz="900" dirty="0">
                <a:solidFill>
                  <a:srgbClr val="363636"/>
                </a:solidFill>
              </a:endParaRPr>
            </a:p>
          </p:txBody>
        </p:sp>
        <p:grpSp>
          <p:nvGrpSpPr>
            <p:cNvPr id="473" name="Group 472"/>
            <p:cNvGrpSpPr/>
            <p:nvPr/>
          </p:nvGrpSpPr>
          <p:grpSpPr>
            <a:xfrm>
              <a:off x="5438492" y="4354403"/>
              <a:ext cx="200967" cy="131290"/>
              <a:chOff x="2657687" y="4361999"/>
              <a:chExt cx="200967" cy="131290"/>
            </a:xfrm>
          </p:grpSpPr>
          <p:cxnSp>
            <p:nvCxnSpPr>
              <p:cNvPr id="474" name="Straight Connector 473"/>
              <p:cNvCxnSpPr/>
              <p:nvPr/>
            </p:nvCxnSpPr>
            <p:spPr>
              <a:xfrm>
                <a:off x="2657687" y="4493289"/>
                <a:ext cx="20096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475" name="Straight Connector 474"/>
              <p:cNvCxnSpPr/>
              <p:nvPr/>
            </p:nvCxnSpPr>
            <p:spPr>
              <a:xfrm>
                <a:off x="2657687" y="4361999"/>
                <a:ext cx="20096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cxnSp>
        </p:grpSp>
      </p:grpSp>
      <p:grpSp>
        <p:nvGrpSpPr>
          <p:cNvPr id="476" name="Group 475"/>
          <p:cNvGrpSpPr/>
          <p:nvPr/>
        </p:nvGrpSpPr>
        <p:grpSpPr>
          <a:xfrm>
            <a:off x="5464500" y="4146001"/>
            <a:ext cx="2514401" cy="510540"/>
            <a:chOff x="5464500" y="4124890"/>
            <a:chExt cx="2514401" cy="510540"/>
          </a:xfrm>
        </p:grpSpPr>
        <p:grpSp>
          <p:nvGrpSpPr>
            <p:cNvPr id="477" name="Group 476"/>
            <p:cNvGrpSpPr/>
            <p:nvPr/>
          </p:nvGrpSpPr>
          <p:grpSpPr>
            <a:xfrm>
              <a:off x="5579371" y="4124890"/>
              <a:ext cx="2322949" cy="510540"/>
              <a:chOff x="5579371" y="4124890"/>
              <a:chExt cx="2322949" cy="510540"/>
            </a:xfrm>
          </p:grpSpPr>
          <p:sp>
            <p:nvSpPr>
              <p:cNvPr id="479" name="Line 68"/>
              <p:cNvSpPr>
                <a:spLocks noChangeShapeType="1"/>
              </p:cNvSpPr>
              <p:nvPr/>
            </p:nvSpPr>
            <p:spPr bwMode="auto">
              <a:xfrm>
                <a:off x="7902320" y="4558849"/>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0" name="Line 69"/>
              <p:cNvSpPr>
                <a:spLocks noChangeShapeType="1"/>
              </p:cNvSpPr>
              <p:nvPr/>
            </p:nvSpPr>
            <p:spPr bwMode="auto">
              <a:xfrm>
                <a:off x="7774686" y="4558849"/>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1" name="Line 70"/>
              <p:cNvSpPr>
                <a:spLocks noChangeShapeType="1"/>
              </p:cNvSpPr>
              <p:nvPr/>
            </p:nvSpPr>
            <p:spPr bwMode="auto">
              <a:xfrm>
                <a:off x="7761922" y="4558849"/>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2" name="Line 71"/>
              <p:cNvSpPr>
                <a:spLocks noChangeShapeType="1"/>
              </p:cNvSpPr>
              <p:nvPr/>
            </p:nvSpPr>
            <p:spPr bwMode="auto">
              <a:xfrm>
                <a:off x="7749159" y="4558849"/>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3" name="Line 72"/>
              <p:cNvSpPr>
                <a:spLocks noChangeShapeType="1"/>
              </p:cNvSpPr>
              <p:nvPr/>
            </p:nvSpPr>
            <p:spPr bwMode="auto">
              <a:xfrm>
                <a:off x="7736395" y="4558849"/>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4" name="Line 73"/>
              <p:cNvSpPr>
                <a:spLocks noChangeShapeType="1"/>
              </p:cNvSpPr>
              <p:nvPr/>
            </p:nvSpPr>
            <p:spPr bwMode="auto">
              <a:xfrm>
                <a:off x="7710868" y="4558849"/>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5" name="Line 74"/>
              <p:cNvSpPr>
                <a:spLocks noChangeShapeType="1"/>
              </p:cNvSpPr>
              <p:nvPr/>
            </p:nvSpPr>
            <p:spPr bwMode="auto">
              <a:xfrm>
                <a:off x="7698105" y="4558849"/>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6" name="Line 75"/>
              <p:cNvSpPr>
                <a:spLocks noChangeShapeType="1"/>
              </p:cNvSpPr>
              <p:nvPr/>
            </p:nvSpPr>
            <p:spPr bwMode="auto">
              <a:xfrm>
                <a:off x="7685341" y="4558849"/>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7" name="Line 76"/>
              <p:cNvSpPr>
                <a:spLocks noChangeShapeType="1"/>
              </p:cNvSpPr>
              <p:nvPr/>
            </p:nvSpPr>
            <p:spPr bwMode="auto">
              <a:xfrm>
                <a:off x="7659815" y="4533322"/>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8" name="Line 77"/>
              <p:cNvSpPr>
                <a:spLocks noChangeShapeType="1"/>
              </p:cNvSpPr>
              <p:nvPr/>
            </p:nvSpPr>
            <p:spPr bwMode="auto">
              <a:xfrm>
                <a:off x="7647051" y="4533322"/>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9" name="Line 78"/>
              <p:cNvSpPr>
                <a:spLocks noChangeShapeType="1"/>
              </p:cNvSpPr>
              <p:nvPr/>
            </p:nvSpPr>
            <p:spPr bwMode="auto">
              <a:xfrm>
                <a:off x="7634288" y="4533322"/>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0" name="Line 79"/>
              <p:cNvSpPr>
                <a:spLocks noChangeShapeType="1"/>
              </p:cNvSpPr>
              <p:nvPr/>
            </p:nvSpPr>
            <p:spPr bwMode="auto">
              <a:xfrm>
                <a:off x="7621524" y="4533322"/>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1" name="Line 80"/>
              <p:cNvSpPr>
                <a:spLocks noChangeShapeType="1"/>
              </p:cNvSpPr>
              <p:nvPr/>
            </p:nvSpPr>
            <p:spPr bwMode="auto">
              <a:xfrm>
                <a:off x="7595997" y="4533322"/>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2" name="Line 81"/>
              <p:cNvSpPr>
                <a:spLocks noChangeShapeType="1"/>
              </p:cNvSpPr>
              <p:nvPr/>
            </p:nvSpPr>
            <p:spPr bwMode="auto">
              <a:xfrm>
                <a:off x="7583234" y="4533322"/>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3" name="Line 82"/>
              <p:cNvSpPr>
                <a:spLocks noChangeShapeType="1"/>
              </p:cNvSpPr>
              <p:nvPr/>
            </p:nvSpPr>
            <p:spPr bwMode="auto">
              <a:xfrm>
                <a:off x="7570470" y="4533322"/>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4" name="Line 83"/>
              <p:cNvSpPr>
                <a:spLocks noChangeShapeType="1"/>
              </p:cNvSpPr>
              <p:nvPr/>
            </p:nvSpPr>
            <p:spPr bwMode="auto">
              <a:xfrm>
                <a:off x="7532180" y="4495032"/>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5" name="Line 84"/>
              <p:cNvSpPr>
                <a:spLocks noChangeShapeType="1"/>
              </p:cNvSpPr>
              <p:nvPr/>
            </p:nvSpPr>
            <p:spPr bwMode="auto">
              <a:xfrm>
                <a:off x="7519417" y="4495032"/>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6" name="Line 85"/>
              <p:cNvSpPr>
                <a:spLocks noChangeShapeType="1"/>
              </p:cNvSpPr>
              <p:nvPr/>
            </p:nvSpPr>
            <p:spPr bwMode="auto">
              <a:xfrm>
                <a:off x="7468363" y="4469505"/>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7" name="Line 86"/>
              <p:cNvSpPr>
                <a:spLocks noChangeShapeType="1"/>
              </p:cNvSpPr>
              <p:nvPr/>
            </p:nvSpPr>
            <p:spPr bwMode="auto">
              <a:xfrm>
                <a:off x="7404545" y="4469505"/>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8" name="Line 87"/>
              <p:cNvSpPr>
                <a:spLocks noChangeShapeType="1"/>
              </p:cNvSpPr>
              <p:nvPr/>
            </p:nvSpPr>
            <p:spPr bwMode="auto">
              <a:xfrm>
                <a:off x="7379019" y="4469505"/>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9" name="Line 88"/>
              <p:cNvSpPr>
                <a:spLocks noChangeShapeType="1"/>
              </p:cNvSpPr>
              <p:nvPr/>
            </p:nvSpPr>
            <p:spPr bwMode="auto">
              <a:xfrm>
                <a:off x="7021642" y="4380160"/>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0" name="Line 89"/>
              <p:cNvSpPr>
                <a:spLocks noChangeShapeType="1"/>
              </p:cNvSpPr>
              <p:nvPr/>
            </p:nvSpPr>
            <p:spPr bwMode="auto">
              <a:xfrm>
                <a:off x="6970588" y="4380160"/>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1" name="Line 90"/>
              <p:cNvSpPr>
                <a:spLocks noChangeShapeType="1"/>
              </p:cNvSpPr>
              <p:nvPr/>
            </p:nvSpPr>
            <p:spPr bwMode="auto">
              <a:xfrm>
                <a:off x="6740846" y="4316343"/>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2" name="Line 91"/>
              <p:cNvSpPr>
                <a:spLocks noChangeShapeType="1"/>
              </p:cNvSpPr>
              <p:nvPr/>
            </p:nvSpPr>
            <p:spPr bwMode="auto">
              <a:xfrm>
                <a:off x="6651501" y="4303579"/>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3" name="Line 92"/>
              <p:cNvSpPr>
                <a:spLocks noChangeShapeType="1"/>
              </p:cNvSpPr>
              <p:nvPr/>
            </p:nvSpPr>
            <p:spPr bwMode="auto">
              <a:xfrm>
                <a:off x="6574921" y="4290816"/>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4" name="Line 93"/>
              <p:cNvSpPr>
                <a:spLocks noChangeShapeType="1"/>
              </p:cNvSpPr>
              <p:nvPr/>
            </p:nvSpPr>
            <p:spPr bwMode="auto">
              <a:xfrm>
                <a:off x="6536630" y="4278052"/>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5" name="Line 94"/>
              <p:cNvSpPr>
                <a:spLocks noChangeShapeType="1"/>
              </p:cNvSpPr>
              <p:nvPr/>
            </p:nvSpPr>
            <p:spPr bwMode="auto">
              <a:xfrm>
                <a:off x="6523867" y="4278052"/>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6" name="Line 95"/>
              <p:cNvSpPr>
                <a:spLocks noChangeShapeType="1"/>
              </p:cNvSpPr>
              <p:nvPr/>
            </p:nvSpPr>
            <p:spPr bwMode="auto">
              <a:xfrm>
                <a:off x="6498340" y="4278052"/>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7" name="Line 96"/>
              <p:cNvSpPr>
                <a:spLocks noChangeShapeType="1"/>
              </p:cNvSpPr>
              <p:nvPr/>
            </p:nvSpPr>
            <p:spPr bwMode="auto">
              <a:xfrm>
                <a:off x="6230307" y="4226998"/>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8" name="Line 97"/>
              <p:cNvSpPr>
                <a:spLocks noChangeShapeType="1"/>
              </p:cNvSpPr>
              <p:nvPr/>
            </p:nvSpPr>
            <p:spPr bwMode="auto">
              <a:xfrm>
                <a:off x="5987802" y="4175944"/>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9" name="Line 98"/>
              <p:cNvSpPr>
                <a:spLocks noChangeShapeType="1"/>
              </p:cNvSpPr>
              <p:nvPr/>
            </p:nvSpPr>
            <p:spPr bwMode="auto">
              <a:xfrm>
                <a:off x="5783586" y="4175944"/>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0" name="Line 99"/>
              <p:cNvSpPr>
                <a:spLocks noChangeShapeType="1"/>
              </p:cNvSpPr>
              <p:nvPr/>
            </p:nvSpPr>
            <p:spPr bwMode="auto">
              <a:xfrm>
                <a:off x="5770823" y="4175944"/>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1" name="Line 100"/>
              <p:cNvSpPr>
                <a:spLocks noChangeShapeType="1"/>
              </p:cNvSpPr>
              <p:nvPr/>
            </p:nvSpPr>
            <p:spPr bwMode="auto">
              <a:xfrm>
                <a:off x="5719769" y="4137654"/>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2" name="Line 101"/>
              <p:cNvSpPr>
                <a:spLocks noChangeShapeType="1"/>
              </p:cNvSpPr>
              <p:nvPr/>
            </p:nvSpPr>
            <p:spPr bwMode="auto">
              <a:xfrm>
                <a:off x="5707006" y="4137654"/>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3" name="Line 102"/>
              <p:cNvSpPr>
                <a:spLocks noChangeShapeType="1"/>
              </p:cNvSpPr>
              <p:nvPr/>
            </p:nvSpPr>
            <p:spPr bwMode="auto">
              <a:xfrm>
                <a:off x="5643188" y="4137654"/>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4" name="Line 103"/>
              <p:cNvSpPr>
                <a:spLocks noChangeShapeType="1"/>
              </p:cNvSpPr>
              <p:nvPr/>
            </p:nvSpPr>
            <p:spPr bwMode="auto">
              <a:xfrm>
                <a:off x="5630425" y="4124890"/>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5" name="Line 104"/>
              <p:cNvSpPr>
                <a:spLocks noChangeShapeType="1"/>
              </p:cNvSpPr>
              <p:nvPr/>
            </p:nvSpPr>
            <p:spPr bwMode="auto">
              <a:xfrm>
                <a:off x="5592135" y="4124890"/>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6" name="Line 105"/>
              <p:cNvSpPr>
                <a:spLocks noChangeShapeType="1"/>
              </p:cNvSpPr>
              <p:nvPr/>
            </p:nvSpPr>
            <p:spPr bwMode="auto">
              <a:xfrm>
                <a:off x="5579371" y="4124890"/>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7" name="Line 106"/>
              <p:cNvSpPr>
                <a:spLocks noChangeShapeType="1"/>
              </p:cNvSpPr>
              <p:nvPr/>
            </p:nvSpPr>
            <p:spPr bwMode="auto">
              <a:xfrm>
                <a:off x="7289674" y="4443978"/>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8" name="Line 107"/>
              <p:cNvSpPr>
                <a:spLocks noChangeShapeType="1"/>
              </p:cNvSpPr>
              <p:nvPr/>
            </p:nvSpPr>
            <p:spPr bwMode="auto">
              <a:xfrm>
                <a:off x="6919534" y="4367397"/>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9" name="Line 108"/>
              <p:cNvSpPr>
                <a:spLocks noChangeShapeType="1"/>
              </p:cNvSpPr>
              <p:nvPr/>
            </p:nvSpPr>
            <p:spPr bwMode="auto">
              <a:xfrm>
                <a:off x="7276911" y="4443978"/>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0" name="Line 109"/>
              <p:cNvSpPr>
                <a:spLocks noChangeShapeType="1"/>
              </p:cNvSpPr>
              <p:nvPr/>
            </p:nvSpPr>
            <p:spPr bwMode="auto">
              <a:xfrm>
                <a:off x="6906771" y="4367397"/>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1" name="Line 110"/>
              <p:cNvSpPr>
                <a:spLocks noChangeShapeType="1"/>
              </p:cNvSpPr>
              <p:nvPr/>
            </p:nvSpPr>
            <p:spPr bwMode="auto">
              <a:xfrm>
                <a:off x="7264147" y="4443978"/>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2" name="Line 111"/>
              <p:cNvSpPr>
                <a:spLocks noChangeShapeType="1"/>
              </p:cNvSpPr>
              <p:nvPr/>
            </p:nvSpPr>
            <p:spPr bwMode="auto">
              <a:xfrm>
                <a:off x="6894007" y="4367397"/>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3" name="Line 112"/>
              <p:cNvSpPr>
                <a:spLocks noChangeShapeType="1"/>
              </p:cNvSpPr>
              <p:nvPr/>
            </p:nvSpPr>
            <p:spPr bwMode="auto">
              <a:xfrm>
                <a:off x="7251384" y="4443978"/>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4" name="Line 113"/>
              <p:cNvSpPr>
                <a:spLocks noChangeShapeType="1"/>
              </p:cNvSpPr>
              <p:nvPr/>
            </p:nvSpPr>
            <p:spPr bwMode="auto">
              <a:xfrm>
                <a:off x="6881244" y="4367397"/>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5" name="Line 114"/>
              <p:cNvSpPr>
                <a:spLocks noChangeShapeType="1"/>
              </p:cNvSpPr>
              <p:nvPr/>
            </p:nvSpPr>
            <p:spPr bwMode="auto">
              <a:xfrm>
                <a:off x="7251384" y="4443978"/>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6" name="Line 115"/>
              <p:cNvSpPr>
                <a:spLocks noChangeShapeType="1"/>
              </p:cNvSpPr>
              <p:nvPr/>
            </p:nvSpPr>
            <p:spPr bwMode="auto">
              <a:xfrm>
                <a:off x="6868480" y="4367397"/>
                <a:ext cx="0" cy="63818"/>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7" name="Line 116"/>
              <p:cNvSpPr>
                <a:spLocks noChangeShapeType="1"/>
              </p:cNvSpPr>
              <p:nvPr/>
            </p:nvSpPr>
            <p:spPr bwMode="auto">
              <a:xfrm>
                <a:off x="7238621" y="4418451"/>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8" name="Line 117"/>
              <p:cNvSpPr>
                <a:spLocks noChangeShapeType="1"/>
              </p:cNvSpPr>
              <p:nvPr/>
            </p:nvSpPr>
            <p:spPr bwMode="auto">
              <a:xfrm>
                <a:off x="6855717" y="4329106"/>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9" name="Line 118"/>
              <p:cNvSpPr>
                <a:spLocks noChangeShapeType="1"/>
              </p:cNvSpPr>
              <p:nvPr/>
            </p:nvSpPr>
            <p:spPr bwMode="auto">
              <a:xfrm>
                <a:off x="7225857" y="4418451"/>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0" name="Line 119"/>
              <p:cNvSpPr>
                <a:spLocks noChangeShapeType="1"/>
              </p:cNvSpPr>
              <p:nvPr/>
            </p:nvSpPr>
            <p:spPr bwMode="auto">
              <a:xfrm>
                <a:off x="6855717" y="4329106"/>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1" name="Line 120"/>
              <p:cNvSpPr>
                <a:spLocks noChangeShapeType="1"/>
              </p:cNvSpPr>
              <p:nvPr/>
            </p:nvSpPr>
            <p:spPr bwMode="auto">
              <a:xfrm>
                <a:off x="6421759" y="4252525"/>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2" name="Line 121"/>
              <p:cNvSpPr>
                <a:spLocks noChangeShapeType="1"/>
              </p:cNvSpPr>
              <p:nvPr/>
            </p:nvSpPr>
            <p:spPr bwMode="auto">
              <a:xfrm>
                <a:off x="7213094" y="4418451"/>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3" name="Line 122"/>
              <p:cNvSpPr>
                <a:spLocks noChangeShapeType="1"/>
              </p:cNvSpPr>
              <p:nvPr/>
            </p:nvSpPr>
            <p:spPr bwMode="auto">
              <a:xfrm>
                <a:off x="6842953" y="4329106"/>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4" name="Line 123"/>
              <p:cNvSpPr>
                <a:spLocks noChangeShapeType="1"/>
              </p:cNvSpPr>
              <p:nvPr/>
            </p:nvSpPr>
            <p:spPr bwMode="auto">
              <a:xfrm>
                <a:off x="6408996" y="4252525"/>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5" name="Line 124"/>
              <p:cNvSpPr>
                <a:spLocks noChangeShapeType="1"/>
              </p:cNvSpPr>
              <p:nvPr/>
            </p:nvSpPr>
            <p:spPr bwMode="auto">
              <a:xfrm>
                <a:off x="7200330" y="4418451"/>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6" name="Line 125"/>
              <p:cNvSpPr>
                <a:spLocks noChangeShapeType="1"/>
              </p:cNvSpPr>
              <p:nvPr/>
            </p:nvSpPr>
            <p:spPr bwMode="auto">
              <a:xfrm>
                <a:off x="6830190" y="4329106"/>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7" name="Line 126"/>
              <p:cNvSpPr>
                <a:spLocks noChangeShapeType="1"/>
              </p:cNvSpPr>
              <p:nvPr/>
            </p:nvSpPr>
            <p:spPr bwMode="auto">
              <a:xfrm>
                <a:off x="6396232" y="4252525"/>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8" name="Line 127"/>
              <p:cNvSpPr>
                <a:spLocks noChangeShapeType="1"/>
              </p:cNvSpPr>
              <p:nvPr/>
            </p:nvSpPr>
            <p:spPr bwMode="auto">
              <a:xfrm>
                <a:off x="7187567" y="4418451"/>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9" name="Line 128"/>
              <p:cNvSpPr>
                <a:spLocks noChangeShapeType="1"/>
              </p:cNvSpPr>
              <p:nvPr/>
            </p:nvSpPr>
            <p:spPr bwMode="auto">
              <a:xfrm>
                <a:off x="6817426" y="4329106"/>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0" name="Line 129"/>
              <p:cNvSpPr>
                <a:spLocks noChangeShapeType="1"/>
              </p:cNvSpPr>
              <p:nvPr/>
            </p:nvSpPr>
            <p:spPr bwMode="auto">
              <a:xfrm>
                <a:off x="6383469" y="4252525"/>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1" name="Line 130"/>
              <p:cNvSpPr>
                <a:spLocks noChangeShapeType="1"/>
              </p:cNvSpPr>
              <p:nvPr/>
            </p:nvSpPr>
            <p:spPr bwMode="auto">
              <a:xfrm>
                <a:off x="7174803" y="4418451"/>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2" name="Line 131"/>
              <p:cNvSpPr>
                <a:spLocks noChangeShapeType="1"/>
              </p:cNvSpPr>
              <p:nvPr/>
            </p:nvSpPr>
            <p:spPr bwMode="auto">
              <a:xfrm>
                <a:off x="6804663" y="4329106"/>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3" name="Line 132"/>
              <p:cNvSpPr>
                <a:spLocks noChangeShapeType="1"/>
              </p:cNvSpPr>
              <p:nvPr/>
            </p:nvSpPr>
            <p:spPr bwMode="auto">
              <a:xfrm>
                <a:off x="6383469" y="4252525"/>
                <a:ext cx="0" cy="7658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478" name="Freeform 133"/>
            <p:cNvSpPr>
              <a:spLocks/>
            </p:cNvSpPr>
            <p:nvPr/>
          </p:nvSpPr>
          <p:spPr bwMode="auto">
            <a:xfrm>
              <a:off x="5464500" y="4150417"/>
              <a:ext cx="2514401" cy="446723"/>
            </a:xfrm>
            <a:custGeom>
              <a:avLst/>
              <a:gdLst>
                <a:gd name="T0" fmla="*/ 197 w 197"/>
                <a:gd name="T1" fmla="*/ 35 h 35"/>
                <a:gd name="T2" fmla="*/ 173 w 197"/>
                <a:gd name="T3" fmla="*/ 35 h 35"/>
                <a:gd name="T4" fmla="*/ 173 w 197"/>
                <a:gd name="T5" fmla="*/ 32 h 35"/>
                <a:gd name="T6" fmla="*/ 163 w 197"/>
                <a:gd name="T7" fmla="*/ 32 h 35"/>
                <a:gd name="T8" fmla="*/ 163 w 197"/>
                <a:gd name="T9" fmla="*/ 30 h 35"/>
                <a:gd name="T10" fmla="*/ 156 w 197"/>
                <a:gd name="T11" fmla="*/ 30 h 35"/>
                <a:gd name="T12" fmla="*/ 156 w 197"/>
                <a:gd name="T13" fmla="*/ 28 h 35"/>
                <a:gd name="T14" fmla="*/ 146 w 197"/>
                <a:gd name="T15" fmla="*/ 28 h 35"/>
                <a:gd name="T16" fmla="*/ 146 w 197"/>
                <a:gd name="T17" fmla="*/ 26 h 35"/>
                <a:gd name="T18" fmla="*/ 139 w 197"/>
                <a:gd name="T19" fmla="*/ 26 h 35"/>
                <a:gd name="T20" fmla="*/ 139 w 197"/>
                <a:gd name="T21" fmla="*/ 24 h 35"/>
                <a:gd name="T22" fmla="*/ 132 w 197"/>
                <a:gd name="T23" fmla="*/ 24 h 35"/>
                <a:gd name="T24" fmla="*/ 132 w 197"/>
                <a:gd name="T25" fmla="*/ 21 h 35"/>
                <a:gd name="T26" fmla="*/ 117 w 197"/>
                <a:gd name="T27" fmla="*/ 21 h 35"/>
                <a:gd name="T28" fmla="*/ 117 w 197"/>
                <a:gd name="T29" fmla="*/ 20 h 35"/>
                <a:gd name="T30" fmla="*/ 110 w 197"/>
                <a:gd name="T31" fmla="*/ 20 h 35"/>
                <a:gd name="T32" fmla="*/ 110 w 197"/>
                <a:gd name="T33" fmla="*/ 17 h 35"/>
                <a:gd name="T34" fmla="*/ 101 w 197"/>
                <a:gd name="T35" fmla="*/ 17 h 35"/>
                <a:gd name="T36" fmla="*/ 101 w 197"/>
                <a:gd name="T37" fmla="*/ 16 h 35"/>
                <a:gd name="T38" fmla="*/ 96 w 197"/>
                <a:gd name="T39" fmla="*/ 16 h 35"/>
                <a:gd name="T40" fmla="*/ 96 w 197"/>
                <a:gd name="T41" fmla="*/ 14 h 35"/>
                <a:gd name="T42" fmla="*/ 87 w 197"/>
                <a:gd name="T43" fmla="*/ 14 h 35"/>
                <a:gd name="T44" fmla="*/ 87 w 197"/>
                <a:gd name="T45" fmla="*/ 13 h 35"/>
                <a:gd name="T46" fmla="*/ 78 w 197"/>
                <a:gd name="T47" fmla="*/ 13 h 35"/>
                <a:gd name="T48" fmla="*/ 78 w 197"/>
                <a:gd name="T49" fmla="*/ 11 h 35"/>
                <a:gd name="T50" fmla="*/ 66 w 197"/>
                <a:gd name="T51" fmla="*/ 11 h 35"/>
                <a:gd name="T52" fmla="*/ 66 w 197"/>
                <a:gd name="T53" fmla="*/ 9 h 35"/>
                <a:gd name="T54" fmla="*/ 58 w 197"/>
                <a:gd name="T55" fmla="*/ 9 h 35"/>
                <a:gd name="T56" fmla="*/ 58 w 197"/>
                <a:gd name="T57" fmla="*/ 7 h 35"/>
                <a:gd name="T58" fmla="*/ 45 w 197"/>
                <a:gd name="T59" fmla="*/ 7 h 35"/>
                <a:gd name="T60" fmla="*/ 45 w 197"/>
                <a:gd name="T61" fmla="*/ 6 h 35"/>
                <a:gd name="T62" fmla="*/ 40 w 197"/>
                <a:gd name="T63" fmla="*/ 6 h 35"/>
                <a:gd name="T64" fmla="*/ 40 w 197"/>
                <a:gd name="T65" fmla="*/ 5 h 35"/>
                <a:gd name="T66" fmla="*/ 25 w 197"/>
                <a:gd name="T67" fmla="*/ 5 h 35"/>
                <a:gd name="T68" fmla="*/ 25 w 197"/>
                <a:gd name="T69" fmla="*/ 3 h 35"/>
                <a:gd name="T70" fmla="*/ 22 w 197"/>
                <a:gd name="T71" fmla="*/ 3 h 35"/>
                <a:gd name="T72" fmla="*/ 22 w 197"/>
                <a:gd name="T73" fmla="*/ 2 h 35"/>
                <a:gd name="T74" fmla="*/ 14 w 197"/>
                <a:gd name="T75" fmla="*/ 2 h 35"/>
                <a:gd name="T76" fmla="*/ 14 w 197"/>
                <a:gd name="T77" fmla="*/ 1 h 35"/>
                <a:gd name="T78" fmla="*/ 6 w 197"/>
                <a:gd name="T79" fmla="*/ 1 h 35"/>
                <a:gd name="T80" fmla="*/ 6 w 197"/>
                <a:gd name="T81" fmla="*/ 0 h 35"/>
                <a:gd name="T82" fmla="*/ 0 w 197"/>
                <a:gd name="T8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7" h="35">
                  <a:moveTo>
                    <a:pt x="197" y="35"/>
                  </a:moveTo>
                  <a:lnTo>
                    <a:pt x="173" y="35"/>
                  </a:lnTo>
                  <a:lnTo>
                    <a:pt x="173" y="32"/>
                  </a:lnTo>
                  <a:lnTo>
                    <a:pt x="163" y="32"/>
                  </a:lnTo>
                  <a:lnTo>
                    <a:pt x="163" y="30"/>
                  </a:lnTo>
                  <a:lnTo>
                    <a:pt x="156" y="30"/>
                  </a:lnTo>
                  <a:lnTo>
                    <a:pt x="156" y="28"/>
                  </a:lnTo>
                  <a:lnTo>
                    <a:pt x="146" y="28"/>
                  </a:lnTo>
                  <a:lnTo>
                    <a:pt x="146" y="26"/>
                  </a:lnTo>
                  <a:lnTo>
                    <a:pt x="139" y="26"/>
                  </a:lnTo>
                  <a:lnTo>
                    <a:pt x="139" y="24"/>
                  </a:lnTo>
                  <a:lnTo>
                    <a:pt x="132" y="24"/>
                  </a:lnTo>
                  <a:lnTo>
                    <a:pt x="132" y="21"/>
                  </a:lnTo>
                  <a:lnTo>
                    <a:pt x="117" y="21"/>
                  </a:lnTo>
                  <a:lnTo>
                    <a:pt x="117" y="20"/>
                  </a:lnTo>
                  <a:lnTo>
                    <a:pt x="110" y="20"/>
                  </a:lnTo>
                  <a:lnTo>
                    <a:pt x="110" y="17"/>
                  </a:lnTo>
                  <a:lnTo>
                    <a:pt x="101" y="17"/>
                  </a:lnTo>
                  <a:lnTo>
                    <a:pt x="101" y="16"/>
                  </a:lnTo>
                  <a:lnTo>
                    <a:pt x="96" y="16"/>
                  </a:lnTo>
                  <a:lnTo>
                    <a:pt x="96" y="14"/>
                  </a:lnTo>
                  <a:lnTo>
                    <a:pt x="87" y="14"/>
                  </a:lnTo>
                  <a:lnTo>
                    <a:pt x="87" y="13"/>
                  </a:lnTo>
                  <a:lnTo>
                    <a:pt x="78" y="13"/>
                  </a:lnTo>
                  <a:lnTo>
                    <a:pt x="78" y="11"/>
                  </a:lnTo>
                  <a:lnTo>
                    <a:pt x="66" y="11"/>
                  </a:lnTo>
                  <a:lnTo>
                    <a:pt x="66" y="9"/>
                  </a:lnTo>
                  <a:lnTo>
                    <a:pt x="58" y="9"/>
                  </a:lnTo>
                  <a:lnTo>
                    <a:pt x="58" y="7"/>
                  </a:lnTo>
                  <a:lnTo>
                    <a:pt x="45" y="7"/>
                  </a:lnTo>
                  <a:lnTo>
                    <a:pt x="45" y="6"/>
                  </a:lnTo>
                  <a:lnTo>
                    <a:pt x="40" y="6"/>
                  </a:lnTo>
                  <a:lnTo>
                    <a:pt x="40" y="5"/>
                  </a:lnTo>
                  <a:lnTo>
                    <a:pt x="25" y="5"/>
                  </a:lnTo>
                  <a:lnTo>
                    <a:pt x="25" y="3"/>
                  </a:lnTo>
                  <a:lnTo>
                    <a:pt x="22" y="3"/>
                  </a:lnTo>
                  <a:lnTo>
                    <a:pt x="22" y="2"/>
                  </a:lnTo>
                  <a:lnTo>
                    <a:pt x="14" y="2"/>
                  </a:lnTo>
                  <a:lnTo>
                    <a:pt x="14" y="1"/>
                  </a:lnTo>
                  <a:lnTo>
                    <a:pt x="6" y="1"/>
                  </a:lnTo>
                  <a:lnTo>
                    <a:pt x="6"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544" name="Group 543"/>
          <p:cNvGrpSpPr>
            <a:grpSpLocks noChangeAspect="1"/>
          </p:cNvGrpSpPr>
          <p:nvPr/>
        </p:nvGrpSpPr>
        <p:grpSpPr>
          <a:xfrm>
            <a:off x="5479006" y="4160508"/>
            <a:ext cx="2578227" cy="1747392"/>
            <a:chOff x="9459232" y="2797867"/>
            <a:chExt cx="1924050" cy="1352550"/>
          </a:xfrm>
        </p:grpSpPr>
        <p:sp>
          <p:nvSpPr>
            <p:cNvPr id="545" name="Line 148"/>
            <p:cNvSpPr>
              <a:spLocks noChangeShapeType="1"/>
            </p:cNvSpPr>
            <p:nvPr/>
          </p:nvSpPr>
          <p:spPr bwMode="auto">
            <a:xfrm>
              <a:off x="10614932" y="2985192"/>
              <a:ext cx="0" cy="57150"/>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6" name="Line 149"/>
            <p:cNvSpPr>
              <a:spLocks noChangeShapeType="1"/>
            </p:cNvSpPr>
            <p:nvPr/>
          </p:nvSpPr>
          <p:spPr bwMode="auto">
            <a:xfrm>
              <a:off x="10586357" y="2985192"/>
              <a:ext cx="0" cy="57150"/>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7" name="Line 150"/>
            <p:cNvSpPr>
              <a:spLocks noChangeShapeType="1"/>
            </p:cNvSpPr>
            <p:nvPr/>
          </p:nvSpPr>
          <p:spPr bwMode="auto">
            <a:xfrm>
              <a:off x="10814957" y="3042342"/>
              <a:ext cx="0" cy="57150"/>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8" name="Line 151"/>
            <p:cNvSpPr>
              <a:spLocks noChangeShapeType="1"/>
            </p:cNvSpPr>
            <p:nvPr/>
          </p:nvSpPr>
          <p:spPr bwMode="auto">
            <a:xfrm>
              <a:off x="10805432" y="3042342"/>
              <a:ext cx="0" cy="57150"/>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9" name="Line 152"/>
            <p:cNvSpPr>
              <a:spLocks noChangeShapeType="1"/>
            </p:cNvSpPr>
            <p:nvPr/>
          </p:nvSpPr>
          <p:spPr bwMode="auto">
            <a:xfrm>
              <a:off x="10805432" y="3042342"/>
              <a:ext cx="0" cy="57150"/>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0" name="Line 153"/>
            <p:cNvSpPr>
              <a:spLocks noChangeShapeType="1"/>
            </p:cNvSpPr>
            <p:nvPr/>
          </p:nvSpPr>
          <p:spPr bwMode="auto">
            <a:xfrm>
              <a:off x="10795907" y="3042342"/>
              <a:ext cx="0" cy="57150"/>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1" name="Line 154"/>
            <p:cNvSpPr>
              <a:spLocks noChangeShapeType="1"/>
            </p:cNvSpPr>
            <p:nvPr/>
          </p:nvSpPr>
          <p:spPr bwMode="auto">
            <a:xfrm>
              <a:off x="10786382" y="3042342"/>
              <a:ext cx="0" cy="57150"/>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2" name="Line 155"/>
            <p:cNvSpPr>
              <a:spLocks noChangeShapeType="1"/>
            </p:cNvSpPr>
            <p:nvPr/>
          </p:nvSpPr>
          <p:spPr bwMode="auto">
            <a:xfrm>
              <a:off x="10776857" y="3023292"/>
              <a:ext cx="0" cy="57150"/>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3" name="Line 156"/>
            <p:cNvSpPr>
              <a:spLocks noChangeShapeType="1"/>
            </p:cNvSpPr>
            <p:nvPr/>
          </p:nvSpPr>
          <p:spPr bwMode="auto">
            <a:xfrm>
              <a:off x="10767332" y="3023292"/>
              <a:ext cx="0" cy="57150"/>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4" name="Line 157"/>
            <p:cNvSpPr>
              <a:spLocks noChangeShapeType="1"/>
            </p:cNvSpPr>
            <p:nvPr/>
          </p:nvSpPr>
          <p:spPr bwMode="auto">
            <a:xfrm>
              <a:off x="10757807" y="3023292"/>
              <a:ext cx="0" cy="57150"/>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5" name="Line 158"/>
            <p:cNvSpPr>
              <a:spLocks noChangeShapeType="1"/>
            </p:cNvSpPr>
            <p:nvPr/>
          </p:nvSpPr>
          <p:spPr bwMode="auto">
            <a:xfrm>
              <a:off x="10748282" y="3023292"/>
              <a:ext cx="0" cy="57150"/>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6" name="Line 159"/>
            <p:cNvSpPr>
              <a:spLocks noChangeShapeType="1"/>
            </p:cNvSpPr>
            <p:nvPr/>
          </p:nvSpPr>
          <p:spPr bwMode="auto">
            <a:xfrm>
              <a:off x="10748282" y="3023292"/>
              <a:ext cx="0" cy="57150"/>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7" name="Line 160"/>
            <p:cNvSpPr>
              <a:spLocks noChangeShapeType="1"/>
            </p:cNvSpPr>
            <p:nvPr/>
          </p:nvSpPr>
          <p:spPr bwMode="auto">
            <a:xfrm>
              <a:off x="10738757" y="3023292"/>
              <a:ext cx="0" cy="57150"/>
            </a:xfrm>
            <a:prstGeom prst="line">
              <a:avLst/>
            </a:prstGeom>
            <a:noFill/>
            <a:ln w="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8" name="Freeform 161"/>
            <p:cNvSpPr>
              <a:spLocks/>
            </p:cNvSpPr>
            <p:nvPr/>
          </p:nvSpPr>
          <p:spPr bwMode="auto">
            <a:xfrm>
              <a:off x="9459232" y="2797867"/>
              <a:ext cx="1924050" cy="1352550"/>
            </a:xfrm>
            <a:custGeom>
              <a:avLst/>
              <a:gdLst>
                <a:gd name="T0" fmla="*/ 202 w 202"/>
                <a:gd name="T1" fmla="*/ 142 h 142"/>
                <a:gd name="T2" fmla="*/ 202 w 202"/>
                <a:gd name="T3" fmla="*/ 31 h 142"/>
                <a:gd name="T4" fmla="*/ 163 w 202"/>
                <a:gd name="T5" fmla="*/ 31 h 142"/>
                <a:gd name="T6" fmla="*/ 163 w 202"/>
                <a:gd name="T7" fmla="*/ 30 h 142"/>
                <a:gd name="T8" fmla="*/ 143 w 202"/>
                <a:gd name="T9" fmla="*/ 30 h 142"/>
                <a:gd name="T10" fmla="*/ 143 w 202"/>
                <a:gd name="T11" fmla="*/ 28 h 142"/>
                <a:gd name="T12" fmla="*/ 134 w 202"/>
                <a:gd name="T13" fmla="*/ 28 h 142"/>
                <a:gd name="T14" fmla="*/ 134 w 202"/>
                <a:gd name="T15" fmla="*/ 27 h 142"/>
                <a:gd name="T16" fmla="*/ 131 w 202"/>
                <a:gd name="T17" fmla="*/ 27 h 142"/>
                <a:gd name="T18" fmla="*/ 131 w 202"/>
                <a:gd name="T19" fmla="*/ 25 h 142"/>
                <a:gd name="T20" fmla="*/ 123 w 202"/>
                <a:gd name="T21" fmla="*/ 25 h 142"/>
                <a:gd name="T22" fmla="*/ 123 w 202"/>
                <a:gd name="T23" fmla="*/ 23 h 142"/>
                <a:gd name="T24" fmla="*/ 116 w 202"/>
                <a:gd name="T25" fmla="*/ 23 h 142"/>
                <a:gd name="T26" fmla="*/ 116 w 202"/>
                <a:gd name="T27" fmla="*/ 20 h 142"/>
                <a:gd name="T28" fmla="*/ 107 w 202"/>
                <a:gd name="T29" fmla="*/ 20 h 142"/>
                <a:gd name="T30" fmla="*/ 107 w 202"/>
                <a:gd name="T31" fmla="*/ 17 h 142"/>
                <a:gd name="T32" fmla="*/ 96 w 202"/>
                <a:gd name="T33" fmla="*/ 17 h 142"/>
                <a:gd name="T34" fmla="*/ 96 w 202"/>
                <a:gd name="T35" fmla="*/ 16 h 142"/>
                <a:gd name="T36" fmla="*/ 86 w 202"/>
                <a:gd name="T37" fmla="*/ 16 h 142"/>
                <a:gd name="T38" fmla="*/ 86 w 202"/>
                <a:gd name="T39" fmla="*/ 14 h 142"/>
                <a:gd name="T40" fmla="*/ 78 w 202"/>
                <a:gd name="T41" fmla="*/ 14 h 142"/>
                <a:gd name="T42" fmla="*/ 78 w 202"/>
                <a:gd name="T43" fmla="*/ 12 h 142"/>
                <a:gd name="T44" fmla="*/ 65 w 202"/>
                <a:gd name="T45" fmla="*/ 12 h 142"/>
                <a:gd name="T46" fmla="*/ 65 w 202"/>
                <a:gd name="T47" fmla="*/ 10 h 142"/>
                <a:gd name="T48" fmla="*/ 57 w 202"/>
                <a:gd name="T49" fmla="*/ 10 h 142"/>
                <a:gd name="T50" fmla="*/ 57 w 202"/>
                <a:gd name="T51" fmla="*/ 8 h 142"/>
                <a:gd name="T52" fmla="*/ 49 w 202"/>
                <a:gd name="T53" fmla="*/ 8 h 142"/>
                <a:gd name="T54" fmla="*/ 49 w 202"/>
                <a:gd name="T55" fmla="*/ 7 h 142"/>
                <a:gd name="T56" fmla="*/ 43 w 202"/>
                <a:gd name="T57" fmla="*/ 7 h 142"/>
                <a:gd name="T58" fmla="*/ 43 w 202"/>
                <a:gd name="T59" fmla="*/ 5 h 142"/>
                <a:gd name="T60" fmla="*/ 19 w 202"/>
                <a:gd name="T61" fmla="*/ 5 h 142"/>
                <a:gd name="T62" fmla="*/ 19 w 202"/>
                <a:gd name="T63" fmla="*/ 3 h 142"/>
                <a:gd name="T64" fmla="*/ 11 w 202"/>
                <a:gd name="T65" fmla="*/ 3 h 142"/>
                <a:gd name="T66" fmla="*/ 11 w 202"/>
                <a:gd name="T67" fmla="*/ 1 h 142"/>
                <a:gd name="T68" fmla="*/ 6 w 202"/>
                <a:gd name="T69" fmla="*/ 1 h 142"/>
                <a:gd name="T70" fmla="*/ 6 w 202"/>
                <a:gd name="T71" fmla="*/ 0 h 142"/>
                <a:gd name="T72" fmla="*/ 0 w 202"/>
                <a:gd name="T7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142">
                  <a:moveTo>
                    <a:pt x="202" y="142"/>
                  </a:moveTo>
                  <a:lnTo>
                    <a:pt x="202" y="31"/>
                  </a:lnTo>
                  <a:lnTo>
                    <a:pt x="163" y="31"/>
                  </a:lnTo>
                  <a:lnTo>
                    <a:pt x="163" y="30"/>
                  </a:lnTo>
                  <a:lnTo>
                    <a:pt x="143" y="30"/>
                  </a:lnTo>
                  <a:lnTo>
                    <a:pt x="143" y="28"/>
                  </a:lnTo>
                  <a:lnTo>
                    <a:pt x="134" y="28"/>
                  </a:lnTo>
                  <a:lnTo>
                    <a:pt x="134" y="27"/>
                  </a:lnTo>
                  <a:lnTo>
                    <a:pt x="131" y="27"/>
                  </a:lnTo>
                  <a:lnTo>
                    <a:pt x="131" y="25"/>
                  </a:lnTo>
                  <a:lnTo>
                    <a:pt x="123" y="25"/>
                  </a:lnTo>
                  <a:lnTo>
                    <a:pt x="123" y="23"/>
                  </a:lnTo>
                  <a:lnTo>
                    <a:pt x="116" y="23"/>
                  </a:lnTo>
                  <a:lnTo>
                    <a:pt x="116" y="20"/>
                  </a:lnTo>
                  <a:lnTo>
                    <a:pt x="107" y="20"/>
                  </a:lnTo>
                  <a:cubicBezTo>
                    <a:pt x="107" y="20"/>
                    <a:pt x="107" y="17"/>
                    <a:pt x="107" y="17"/>
                  </a:cubicBezTo>
                  <a:cubicBezTo>
                    <a:pt x="106" y="17"/>
                    <a:pt x="96" y="17"/>
                    <a:pt x="96" y="17"/>
                  </a:cubicBezTo>
                  <a:lnTo>
                    <a:pt x="96" y="16"/>
                  </a:lnTo>
                  <a:lnTo>
                    <a:pt x="86" y="16"/>
                  </a:lnTo>
                  <a:lnTo>
                    <a:pt x="86" y="14"/>
                  </a:lnTo>
                  <a:lnTo>
                    <a:pt x="78" y="14"/>
                  </a:lnTo>
                  <a:lnTo>
                    <a:pt x="78" y="12"/>
                  </a:lnTo>
                  <a:lnTo>
                    <a:pt x="65" y="12"/>
                  </a:lnTo>
                  <a:lnTo>
                    <a:pt x="65" y="10"/>
                  </a:lnTo>
                  <a:lnTo>
                    <a:pt x="57" y="10"/>
                  </a:lnTo>
                  <a:lnTo>
                    <a:pt x="57" y="8"/>
                  </a:lnTo>
                  <a:lnTo>
                    <a:pt x="49" y="8"/>
                  </a:lnTo>
                  <a:lnTo>
                    <a:pt x="49" y="7"/>
                  </a:lnTo>
                  <a:lnTo>
                    <a:pt x="43" y="7"/>
                  </a:lnTo>
                  <a:lnTo>
                    <a:pt x="43" y="5"/>
                  </a:lnTo>
                  <a:lnTo>
                    <a:pt x="19" y="5"/>
                  </a:lnTo>
                  <a:lnTo>
                    <a:pt x="19" y="3"/>
                  </a:lnTo>
                  <a:lnTo>
                    <a:pt x="11" y="3"/>
                  </a:lnTo>
                  <a:lnTo>
                    <a:pt x="11" y="1"/>
                  </a:lnTo>
                  <a:lnTo>
                    <a:pt x="6" y="1"/>
                  </a:lnTo>
                  <a:lnTo>
                    <a:pt x="6"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559" name="TextBox 558"/>
          <p:cNvSpPr txBox="1"/>
          <p:nvPr/>
        </p:nvSpPr>
        <p:spPr>
          <a:xfrm>
            <a:off x="1914519" y="3981683"/>
            <a:ext cx="945397" cy="369332"/>
          </a:xfrm>
          <a:prstGeom prst="rect">
            <a:avLst/>
          </a:prstGeom>
          <a:noFill/>
        </p:spPr>
        <p:txBody>
          <a:bodyPr wrap="square" rtlCol="0">
            <a:spAutoFit/>
          </a:bodyPr>
          <a:lstStyle/>
          <a:p>
            <a:pPr algn="ctr"/>
            <a:r>
              <a:rPr lang="en-GB" b="1" dirty="0" smtClean="0">
                <a:solidFill>
                  <a:srgbClr val="363636"/>
                </a:solidFill>
              </a:rPr>
              <a:t>DFS</a:t>
            </a:r>
            <a:endParaRPr lang="en-GB" b="1" dirty="0">
              <a:solidFill>
                <a:srgbClr val="363636"/>
              </a:solidFill>
            </a:endParaRPr>
          </a:p>
        </p:txBody>
      </p:sp>
    </p:spTree>
    <p:extLst>
      <p:ext uri="{BB962C8B-B14F-4D97-AF65-F5344CB8AC3E}">
        <p14:creationId xmlns:p14="http://schemas.microsoft.com/office/powerpoint/2010/main" val="164720351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4122: Gemcitabine(G)/erlotinib(E) versus gemcitabine/erlotinib/capecitabine(C) in the first-line treatment of patients with metastatic pancreatic cancer (</a:t>
            </a:r>
            <a:r>
              <a:rPr lang="en-GB" sz="1800" dirty="0" err="1" smtClean="0"/>
              <a:t>mPC</a:t>
            </a:r>
            <a:r>
              <a:rPr lang="en-GB" sz="1800" dirty="0" smtClean="0"/>
              <a:t>): Efficacy and safety results of a phase </a:t>
            </a:r>
            <a:r>
              <a:rPr lang="en-GB" sz="1800" dirty="0" err="1" smtClean="0"/>
              <a:t>IIb</a:t>
            </a:r>
            <a:r>
              <a:rPr lang="en-GB" sz="1800" dirty="0" smtClean="0"/>
              <a:t> randomized study from the Spanish TTD Collaborative Group – Benavides M et al</a:t>
            </a:r>
            <a:endParaRPr lang="en-GB" sz="1800" dirty="0"/>
          </a:p>
        </p:txBody>
      </p:sp>
      <p:sp>
        <p:nvSpPr>
          <p:cNvPr id="5123" name="Rectangle 3"/>
          <p:cNvSpPr>
            <a:spLocks noGrp="1" noChangeArrowheads="1"/>
          </p:cNvSpPr>
          <p:nvPr>
            <p:ph type="body" idx="1"/>
          </p:nvPr>
        </p:nvSpPr>
        <p:spPr/>
        <p:txBody>
          <a:bodyPr/>
          <a:lstStyle/>
          <a:p>
            <a:pPr>
              <a:spcAft>
                <a:spcPts val="3600"/>
              </a:spcAft>
            </a:pPr>
            <a:r>
              <a:rPr lang="en-GB" sz="1600" b="1" dirty="0" smtClean="0"/>
              <a:t>Key results</a:t>
            </a:r>
          </a:p>
          <a:p>
            <a:pPr lvl="1">
              <a:spcAft>
                <a:spcPts val="400"/>
              </a:spcAft>
            </a:pPr>
            <a:endParaRPr lang="en-GB" sz="1600" dirty="0" smtClean="0"/>
          </a:p>
          <a:p>
            <a:pPr lvl="1">
              <a:spcAft>
                <a:spcPts val="400"/>
              </a:spcAft>
            </a:pPr>
            <a:endParaRPr lang="en-GB" sz="1600" dirty="0"/>
          </a:p>
          <a:p>
            <a:pPr lvl="1">
              <a:spcAft>
                <a:spcPts val="400"/>
              </a:spcAft>
            </a:pPr>
            <a:endParaRPr lang="en-GB" sz="1600" dirty="0" smtClean="0"/>
          </a:p>
          <a:p>
            <a:pPr lvl="1">
              <a:spcAft>
                <a:spcPts val="400"/>
              </a:spcAft>
            </a:pPr>
            <a:endParaRPr lang="en-GB" sz="1600" dirty="0"/>
          </a:p>
          <a:p>
            <a:pPr lvl="1">
              <a:spcAft>
                <a:spcPts val="400"/>
              </a:spcAft>
            </a:pPr>
            <a:endParaRPr lang="en-GB" sz="1600" dirty="0" smtClean="0"/>
          </a:p>
          <a:p>
            <a:pPr lvl="1">
              <a:spcAft>
                <a:spcPts val="400"/>
              </a:spcAft>
            </a:pPr>
            <a:endParaRPr lang="en-GB" sz="1600" dirty="0"/>
          </a:p>
          <a:p>
            <a:pPr lvl="1">
              <a:spcAft>
                <a:spcPts val="400"/>
              </a:spcAft>
            </a:pPr>
            <a:endParaRPr lang="en-GB" sz="1600" dirty="0" smtClean="0"/>
          </a:p>
          <a:p>
            <a:pPr lvl="1">
              <a:spcAft>
                <a:spcPts val="400"/>
              </a:spcAft>
            </a:pPr>
            <a:endParaRPr lang="en-GB" sz="1600" dirty="0" smtClean="0"/>
          </a:p>
          <a:p>
            <a:pPr lvl="1">
              <a:spcAft>
                <a:spcPts val="0"/>
              </a:spcAft>
            </a:pPr>
            <a:r>
              <a:rPr lang="en-GB" sz="1600" dirty="0" smtClean="0"/>
              <a:t>PFS and OS were significantly longer in patients with rash vs no rash (PFS: 5.5 vs 2.0 </a:t>
            </a:r>
            <a:r>
              <a:rPr lang="en-GB" sz="1600" dirty="0" err="1" smtClean="0"/>
              <a:t>mo</a:t>
            </a:r>
            <a:r>
              <a:rPr lang="en-GB" sz="1600" dirty="0" smtClean="0"/>
              <a:t>, HR 0.39 [95% CI 0.26, 0.6], p&lt;0.0001; OS: 9.5 </a:t>
            </a:r>
            <a:r>
              <a:rPr lang="en-GB" sz="1600" dirty="0" err="1" smtClean="0"/>
              <a:t>vs</a:t>
            </a:r>
            <a:r>
              <a:rPr lang="en-GB" sz="1600" dirty="0" smtClean="0"/>
              <a:t> 4.0 </a:t>
            </a:r>
            <a:r>
              <a:rPr lang="en-GB" sz="1600" dirty="0" err="1" smtClean="0"/>
              <a:t>mo</a:t>
            </a:r>
            <a:r>
              <a:rPr lang="en-GB" sz="1600" dirty="0"/>
              <a:t>,</a:t>
            </a:r>
            <a:r>
              <a:rPr lang="en-GB" sz="1600" dirty="0" smtClean="0"/>
              <a:t> HR 0.51 [95% CI 0.33, 0.77], p=0.0014)</a:t>
            </a:r>
          </a:p>
          <a:p>
            <a:pPr lvl="1">
              <a:spcAft>
                <a:spcPts val="0"/>
              </a:spcAft>
            </a:pPr>
            <a:r>
              <a:rPr lang="en-GB" sz="1600" dirty="0" smtClean="0"/>
              <a:t>Treatment-related grade 3/4 AEs: 72</a:t>
            </a:r>
            <a:r>
              <a:rPr lang="en-GB" sz="1600" dirty="0"/>
              <a:t>% with </a:t>
            </a:r>
            <a:r>
              <a:rPr lang="en-GB" sz="1600" dirty="0" smtClean="0"/>
              <a:t>GEC vs 55% </a:t>
            </a:r>
            <a:r>
              <a:rPr lang="en-GB" sz="1600" dirty="0"/>
              <a:t>with </a:t>
            </a:r>
            <a:r>
              <a:rPr lang="en-GB" sz="1600" dirty="0" smtClean="0"/>
              <a:t>GE (p=0.0494)</a:t>
            </a:r>
          </a:p>
          <a:p>
            <a:pPr>
              <a:spcAft>
                <a:spcPts val="0"/>
              </a:spcAft>
            </a:pPr>
            <a:r>
              <a:rPr lang="en-GB" sz="1600" b="1" dirty="0" smtClean="0"/>
              <a:t>Conclusions</a:t>
            </a:r>
          </a:p>
          <a:p>
            <a:pPr lvl="1">
              <a:spcAft>
                <a:spcPts val="0"/>
              </a:spcAft>
            </a:pPr>
            <a:r>
              <a:rPr lang="en-GB" sz="1600" b="1" dirty="0" smtClean="0"/>
              <a:t>Gemcitabine/erlotinib/capecitabine did not improve PFS compared with gemcitabine/erlotinib</a:t>
            </a:r>
          </a:p>
          <a:p>
            <a:pPr lvl="1">
              <a:spcAft>
                <a:spcPts val="0"/>
              </a:spcAft>
            </a:pPr>
            <a:r>
              <a:rPr lang="en-GB" sz="1600" b="1" dirty="0" smtClean="0"/>
              <a:t>Skin rash strongly predicted erlotinib efficacy, deserving further study</a:t>
            </a:r>
            <a:endParaRPr lang="en-GB" sz="1600" b="1" dirty="0"/>
          </a:p>
        </p:txBody>
      </p:sp>
      <p:sp>
        <p:nvSpPr>
          <p:cNvPr id="5124" name="Text Box 4"/>
          <p:cNvSpPr txBox="1">
            <a:spLocks noChangeArrowheads="1"/>
          </p:cNvSpPr>
          <p:nvPr/>
        </p:nvSpPr>
        <p:spPr bwMode="auto">
          <a:xfrm>
            <a:off x="4827665" y="6474897"/>
            <a:ext cx="40956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Benavides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4122) </a:t>
            </a:r>
            <a:endParaRPr lang="en-GB" sz="1200" dirty="0">
              <a:solidFill>
                <a:srgbClr val="363636"/>
              </a:solidFill>
            </a:endParaRPr>
          </a:p>
        </p:txBody>
      </p:sp>
      <p:grpSp>
        <p:nvGrpSpPr>
          <p:cNvPr id="11" name="Group 10"/>
          <p:cNvGrpSpPr>
            <a:grpSpLocks noChangeAspect="1"/>
          </p:cNvGrpSpPr>
          <p:nvPr/>
        </p:nvGrpSpPr>
        <p:grpSpPr>
          <a:xfrm>
            <a:off x="395536" y="1630770"/>
            <a:ext cx="8225731" cy="2742072"/>
            <a:chOff x="395536" y="1581221"/>
            <a:chExt cx="8225731" cy="2742072"/>
          </a:xfrm>
        </p:grpSpPr>
        <p:sp>
          <p:nvSpPr>
            <p:cNvPr id="12" name="TextBox 11"/>
            <p:cNvSpPr txBox="1"/>
            <p:nvPr/>
          </p:nvSpPr>
          <p:spPr>
            <a:xfrm>
              <a:off x="1299572" y="3909561"/>
              <a:ext cx="242374" cy="215444"/>
            </a:xfrm>
            <a:prstGeom prst="rect">
              <a:avLst/>
            </a:prstGeom>
            <a:noFill/>
          </p:spPr>
          <p:txBody>
            <a:bodyPr wrap="none" rtlCol="0">
              <a:spAutoFit/>
            </a:bodyPr>
            <a:lstStyle/>
            <a:p>
              <a:pPr algn="ctr"/>
              <a:r>
                <a:rPr lang="en-US" sz="800" b="1" dirty="0" smtClean="0">
                  <a:solidFill>
                    <a:srgbClr val="363636"/>
                  </a:solidFill>
                </a:rPr>
                <a:t>3</a:t>
              </a:r>
              <a:endParaRPr lang="en-US" sz="800" b="1" dirty="0">
                <a:solidFill>
                  <a:srgbClr val="363636"/>
                </a:solidFill>
              </a:endParaRPr>
            </a:p>
          </p:txBody>
        </p:sp>
        <p:sp>
          <p:nvSpPr>
            <p:cNvPr id="13" name="TextBox 12"/>
            <p:cNvSpPr txBox="1"/>
            <p:nvPr/>
          </p:nvSpPr>
          <p:spPr>
            <a:xfrm>
              <a:off x="1738358" y="3909561"/>
              <a:ext cx="242374" cy="215444"/>
            </a:xfrm>
            <a:prstGeom prst="rect">
              <a:avLst/>
            </a:prstGeom>
            <a:noFill/>
          </p:spPr>
          <p:txBody>
            <a:bodyPr wrap="none" rtlCol="0">
              <a:spAutoFit/>
            </a:bodyPr>
            <a:lstStyle/>
            <a:p>
              <a:pPr algn="ctr"/>
              <a:r>
                <a:rPr lang="en-US" sz="800" b="1" dirty="0" smtClean="0">
                  <a:solidFill>
                    <a:srgbClr val="363636"/>
                  </a:solidFill>
                </a:rPr>
                <a:t>6</a:t>
              </a:r>
              <a:endParaRPr lang="en-US" sz="800" b="1" dirty="0">
                <a:solidFill>
                  <a:srgbClr val="363636"/>
                </a:solidFill>
              </a:endParaRPr>
            </a:p>
          </p:txBody>
        </p:sp>
        <p:sp>
          <p:nvSpPr>
            <p:cNvPr id="14" name="TextBox 13"/>
            <p:cNvSpPr txBox="1"/>
            <p:nvPr/>
          </p:nvSpPr>
          <p:spPr>
            <a:xfrm>
              <a:off x="2177144" y="3909561"/>
              <a:ext cx="242374" cy="215444"/>
            </a:xfrm>
            <a:prstGeom prst="rect">
              <a:avLst/>
            </a:prstGeom>
            <a:noFill/>
          </p:spPr>
          <p:txBody>
            <a:bodyPr wrap="none" rtlCol="0">
              <a:spAutoFit/>
            </a:bodyPr>
            <a:lstStyle/>
            <a:p>
              <a:pPr algn="ctr"/>
              <a:r>
                <a:rPr lang="en-US" sz="800" b="1" dirty="0" smtClean="0">
                  <a:solidFill>
                    <a:srgbClr val="363636"/>
                  </a:solidFill>
                </a:rPr>
                <a:t>9</a:t>
              </a:r>
              <a:endParaRPr lang="en-US" sz="800" b="1" dirty="0">
                <a:solidFill>
                  <a:srgbClr val="363636"/>
                </a:solidFill>
              </a:endParaRPr>
            </a:p>
          </p:txBody>
        </p:sp>
        <p:sp>
          <p:nvSpPr>
            <p:cNvPr id="15" name="TextBox 14"/>
            <p:cNvSpPr txBox="1"/>
            <p:nvPr/>
          </p:nvSpPr>
          <p:spPr>
            <a:xfrm>
              <a:off x="2611923" y="3909561"/>
              <a:ext cx="300082" cy="215444"/>
            </a:xfrm>
            <a:prstGeom prst="rect">
              <a:avLst/>
            </a:prstGeom>
            <a:noFill/>
          </p:spPr>
          <p:txBody>
            <a:bodyPr wrap="none" rtlCol="0">
              <a:spAutoFit/>
            </a:bodyPr>
            <a:lstStyle/>
            <a:p>
              <a:pPr algn="ctr"/>
              <a:r>
                <a:rPr lang="en-US" sz="800" b="1" dirty="0" smtClean="0">
                  <a:solidFill>
                    <a:srgbClr val="363636"/>
                  </a:solidFill>
                </a:rPr>
                <a:t>12</a:t>
              </a:r>
              <a:endParaRPr lang="en-US" sz="800" b="1" dirty="0">
                <a:solidFill>
                  <a:srgbClr val="363636"/>
                </a:solidFill>
              </a:endParaRPr>
            </a:p>
          </p:txBody>
        </p:sp>
        <p:sp>
          <p:nvSpPr>
            <p:cNvPr id="16" name="TextBox 15"/>
            <p:cNvSpPr txBox="1"/>
            <p:nvPr/>
          </p:nvSpPr>
          <p:spPr>
            <a:xfrm>
              <a:off x="3100402" y="3909561"/>
              <a:ext cx="300082" cy="215444"/>
            </a:xfrm>
            <a:prstGeom prst="rect">
              <a:avLst/>
            </a:prstGeom>
            <a:noFill/>
          </p:spPr>
          <p:txBody>
            <a:bodyPr wrap="none" rtlCol="0">
              <a:spAutoFit/>
            </a:bodyPr>
            <a:lstStyle/>
            <a:p>
              <a:pPr algn="ctr"/>
              <a:r>
                <a:rPr lang="en-US" sz="800" b="1" dirty="0" smtClean="0">
                  <a:solidFill>
                    <a:srgbClr val="363636"/>
                  </a:solidFill>
                </a:rPr>
                <a:t>15</a:t>
              </a:r>
              <a:endParaRPr lang="en-US" sz="800" b="1" dirty="0">
                <a:solidFill>
                  <a:srgbClr val="363636"/>
                </a:solidFill>
              </a:endParaRPr>
            </a:p>
          </p:txBody>
        </p:sp>
        <p:grpSp>
          <p:nvGrpSpPr>
            <p:cNvPr id="17" name="Group 16"/>
            <p:cNvGrpSpPr/>
            <p:nvPr/>
          </p:nvGrpSpPr>
          <p:grpSpPr>
            <a:xfrm>
              <a:off x="942860" y="1581221"/>
              <a:ext cx="4344108" cy="319652"/>
              <a:chOff x="977302" y="3100426"/>
              <a:chExt cx="4344108" cy="347055"/>
            </a:xfrm>
          </p:grpSpPr>
          <p:sp>
            <p:nvSpPr>
              <p:cNvPr id="147" name="TextBox 146"/>
              <p:cNvSpPr txBox="1"/>
              <p:nvPr/>
            </p:nvSpPr>
            <p:spPr>
              <a:xfrm>
                <a:off x="977302" y="3113319"/>
                <a:ext cx="534121" cy="334162"/>
              </a:xfrm>
              <a:prstGeom prst="rect">
                <a:avLst/>
              </a:prstGeom>
              <a:noFill/>
            </p:spPr>
            <p:txBody>
              <a:bodyPr wrap="none" rtlCol="0">
                <a:spAutoFit/>
              </a:bodyPr>
              <a:lstStyle/>
              <a:p>
                <a:r>
                  <a:rPr lang="en-GB" sz="1400" b="1" dirty="0" smtClean="0">
                    <a:solidFill>
                      <a:srgbClr val="363636"/>
                    </a:solidFill>
                  </a:rPr>
                  <a:t>PFS</a:t>
                </a:r>
                <a:endParaRPr lang="en-GB" sz="1400" b="1" dirty="0">
                  <a:solidFill>
                    <a:srgbClr val="363636"/>
                  </a:solidFill>
                </a:endParaRPr>
              </a:p>
            </p:txBody>
          </p:sp>
          <p:sp>
            <p:nvSpPr>
              <p:cNvPr id="148" name="TextBox 147"/>
              <p:cNvSpPr txBox="1"/>
              <p:nvPr/>
            </p:nvSpPr>
            <p:spPr>
              <a:xfrm>
                <a:off x="4877058" y="3100426"/>
                <a:ext cx="444352" cy="334162"/>
              </a:xfrm>
              <a:prstGeom prst="rect">
                <a:avLst/>
              </a:prstGeom>
              <a:noFill/>
            </p:spPr>
            <p:txBody>
              <a:bodyPr wrap="none" rtlCol="0">
                <a:spAutoFit/>
              </a:bodyPr>
              <a:lstStyle/>
              <a:p>
                <a:r>
                  <a:rPr lang="en-GB" sz="1400" b="1" dirty="0" smtClean="0">
                    <a:solidFill>
                      <a:srgbClr val="363636"/>
                    </a:solidFill>
                  </a:rPr>
                  <a:t>OS</a:t>
                </a:r>
                <a:endParaRPr lang="en-GB" sz="1400" b="1" dirty="0">
                  <a:solidFill>
                    <a:srgbClr val="363636"/>
                  </a:solidFill>
                </a:endParaRPr>
              </a:p>
            </p:txBody>
          </p:sp>
        </p:grpSp>
        <p:sp>
          <p:nvSpPr>
            <p:cNvPr id="18" name="TextBox 17"/>
            <p:cNvSpPr txBox="1"/>
            <p:nvPr/>
          </p:nvSpPr>
          <p:spPr>
            <a:xfrm>
              <a:off x="4844808" y="3909561"/>
              <a:ext cx="242374" cy="215444"/>
            </a:xfrm>
            <a:prstGeom prst="rect">
              <a:avLst/>
            </a:prstGeom>
            <a:noFill/>
          </p:spPr>
          <p:txBody>
            <a:bodyPr wrap="none" rtlCol="0">
              <a:spAutoFit/>
            </a:bodyPr>
            <a:lstStyle/>
            <a:p>
              <a:pPr algn="ctr"/>
              <a:r>
                <a:rPr lang="en-US" sz="800" b="1" dirty="0" smtClean="0">
                  <a:solidFill>
                    <a:srgbClr val="363636"/>
                  </a:solidFill>
                </a:rPr>
                <a:t>0</a:t>
              </a:r>
              <a:endParaRPr lang="en-US" sz="800" b="1" dirty="0">
                <a:solidFill>
                  <a:srgbClr val="363636"/>
                </a:solidFill>
              </a:endParaRPr>
            </a:p>
          </p:txBody>
        </p:sp>
        <p:sp>
          <p:nvSpPr>
            <p:cNvPr id="19" name="TextBox 18"/>
            <p:cNvSpPr txBox="1"/>
            <p:nvPr/>
          </p:nvSpPr>
          <p:spPr>
            <a:xfrm>
              <a:off x="4644008" y="3849009"/>
              <a:ext cx="253889" cy="123111"/>
            </a:xfrm>
            <a:prstGeom prst="rect">
              <a:avLst/>
            </a:prstGeom>
            <a:noFill/>
          </p:spPr>
          <p:txBody>
            <a:bodyPr wrap="square" lIns="0" tIns="0" rIns="0" bIns="0" rtlCol="0">
              <a:spAutoFit/>
            </a:bodyPr>
            <a:lstStyle/>
            <a:p>
              <a:pPr algn="r"/>
              <a:r>
                <a:rPr lang="en-US" sz="800" b="1" dirty="0" smtClean="0">
                  <a:solidFill>
                    <a:srgbClr val="363636"/>
                  </a:solidFill>
                </a:rPr>
                <a:t>0.00</a:t>
              </a:r>
              <a:endParaRPr lang="en-US" sz="800" b="1" dirty="0">
                <a:solidFill>
                  <a:srgbClr val="363636"/>
                </a:solidFill>
              </a:endParaRPr>
            </a:p>
          </p:txBody>
        </p:sp>
        <p:cxnSp>
          <p:nvCxnSpPr>
            <p:cNvPr id="20" name="Straight Connector 19"/>
            <p:cNvCxnSpPr/>
            <p:nvPr/>
          </p:nvCxnSpPr>
          <p:spPr>
            <a:xfrm flipV="1">
              <a:off x="4965995"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12293" y="340564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12293" y="290996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12293" y="191860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12293" y="3901320"/>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65996" y="2778221"/>
              <a:ext cx="1369286" cy="246221"/>
            </a:xfrm>
            <a:prstGeom prst="rect">
              <a:avLst/>
            </a:prstGeom>
            <a:noFill/>
          </p:spPr>
          <p:txBody>
            <a:bodyPr wrap="none" rtlCol="0">
              <a:spAutoFit/>
            </a:bodyPr>
            <a:lstStyle/>
            <a:p>
              <a:r>
                <a:rPr lang="en-US" sz="1000" b="1" dirty="0" smtClean="0">
                  <a:solidFill>
                    <a:srgbClr val="363636"/>
                  </a:solidFill>
                </a:rPr>
                <a:t>Survival probability</a:t>
              </a:r>
              <a:endParaRPr lang="en-US" sz="1000" b="1" dirty="0">
                <a:solidFill>
                  <a:srgbClr val="363636"/>
                </a:solidFill>
              </a:endParaRPr>
            </a:p>
          </p:txBody>
        </p:sp>
        <p:pic>
          <p:nvPicPr>
            <p:cNvPr id="26" name="Picture 2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10" b="90001" l="23876" r="26864"/>
                      </a14:imgEffect>
                    </a14:imgLayer>
                  </a14:imgProps>
                </a:ext>
                <a:ext uri="{28A0092B-C50C-407E-A947-70E740481C1C}">
                  <a14:useLocalDpi xmlns:a14="http://schemas.microsoft.com/office/drawing/2010/main" val="0"/>
                </a:ext>
              </a:extLst>
            </a:blip>
            <a:srcRect l="23502" t="11" r="72762" b="-11"/>
            <a:stretch/>
          </p:blipFill>
          <p:spPr>
            <a:xfrm>
              <a:off x="4949323" y="3868841"/>
              <a:ext cx="48354" cy="45719"/>
            </a:xfrm>
            <a:prstGeom prst="rect">
              <a:avLst/>
            </a:prstGeom>
          </p:spPr>
        </p:pic>
        <p:sp>
          <p:nvSpPr>
            <p:cNvPr id="27" name="Rectangle 26"/>
            <p:cNvSpPr/>
            <p:nvPr/>
          </p:nvSpPr>
          <p:spPr>
            <a:xfrm>
              <a:off x="4948512" y="1885767"/>
              <a:ext cx="3604938" cy="2031128"/>
            </a:xfrm>
            <a:prstGeom prst="rect">
              <a:avLst/>
            </a:prstGeom>
            <a:noFill/>
            <a:ln w="1270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28" name="TextBox 27"/>
            <p:cNvSpPr txBox="1"/>
            <p:nvPr/>
          </p:nvSpPr>
          <p:spPr>
            <a:xfrm>
              <a:off x="4644008" y="1860189"/>
              <a:ext cx="253889" cy="123111"/>
            </a:xfrm>
            <a:prstGeom prst="rect">
              <a:avLst/>
            </a:prstGeom>
            <a:noFill/>
          </p:spPr>
          <p:txBody>
            <a:bodyPr wrap="square" lIns="0" tIns="0" rIns="0" bIns="0" rtlCol="0">
              <a:spAutoFit/>
            </a:bodyPr>
            <a:lstStyle/>
            <a:p>
              <a:pPr algn="r"/>
              <a:r>
                <a:rPr lang="en-US" sz="800" b="1" dirty="0" smtClean="0">
                  <a:solidFill>
                    <a:srgbClr val="363636"/>
                  </a:solidFill>
                </a:rPr>
                <a:t>1.00</a:t>
              </a:r>
              <a:endParaRPr lang="en-US" sz="800" b="1" dirty="0">
                <a:solidFill>
                  <a:srgbClr val="363636"/>
                </a:solidFill>
              </a:endParaRPr>
            </a:p>
          </p:txBody>
        </p:sp>
        <p:sp>
          <p:nvSpPr>
            <p:cNvPr id="29" name="TextBox 28"/>
            <p:cNvSpPr txBox="1"/>
            <p:nvPr/>
          </p:nvSpPr>
          <p:spPr>
            <a:xfrm>
              <a:off x="4644008" y="2357394"/>
              <a:ext cx="253889" cy="123111"/>
            </a:xfrm>
            <a:prstGeom prst="rect">
              <a:avLst/>
            </a:prstGeom>
            <a:noFill/>
          </p:spPr>
          <p:txBody>
            <a:bodyPr wrap="square" lIns="0" tIns="0" rIns="0" bIns="0" rtlCol="0">
              <a:spAutoFit/>
            </a:bodyPr>
            <a:lstStyle/>
            <a:p>
              <a:pPr algn="r"/>
              <a:r>
                <a:rPr lang="en-US" sz="800" b="1" dirty="0" smtClean="0">
                  <a:solidFill>
                    <a:srgbClr val="363636"/>
                  </a:solidFill>
                </a:rPr>
                <a:t>0.75</a:t>
              </a:r>
              <a:endParaRPr lang="en-US" sz="800" b="1" dirty="0">
                <a:solidFill>
                  <a:srgbClr val="363636"/>
                </a:solidFill>
              </a:endParaRPr>
            </a:p>
          </p:txBody>
        </p:sp>
        <p:sp>
          <p:nvSpPr>
            <p:cNvPr id="30" name="TextBox 29"/>
            <p:cNvSpPr txBox="1"/>
            <p:nvPr/>
          </p:nvSpPr>
          <p:spPr>
            <a:xfrm>
              <a:off x="4644008" y="2854599"/>
              <a:ext cx="253889" cy="123111"/>
            </a:xfrm>
            <a:prstGeom prst="rect">
              <a:avLst/>
            </a:prstGeom>
            <a:noFill/>
          </p:spPr>
          <p:txBody>
            <a:bodyPr wrap="square" lIns="0" tIns="0" rIns="0" bIns="0" rtlCol="0">
              <a:spAutoFit/>
            </a:bodyPr>
            <a:lstStyle/>
            <a:p>
              <a:pPr algn="r"/>
              <a:r>
                <a:rPr lang="en-US" sz="800" b="1" dirty="0" smtClean="0">
                  <a:solidFill>
                    <a:srgbClr val="363636"/>
                  </a:solidFill>
                </a:rPr>
                <a:t>0.50</a:t>
              </a:r>
              <a:endParaRPr lang="en-US" sz="800" b="1" dirty="0">
                <a:solidFill>
                  <a:srgbClr val="363636"/>
                </a:solidFill>
              </a:endParaRPr>
            </a:p>
          </p:txBody>
        </p:sp>
        <p:sp>
          <p:nvSpPr>
            <p:cNvPr id="31" name="TextBox 30"/>
            <p:cNvSpPr txBox="1"/>
            <p:nvPr/>
          </p:nvSpPr>
          <p:spPr>
            <a:xfrm>
              <a:off x="5580112" y="1922157"/>
              <a:ext cx="2930540" cy="538609"/>
            </a:xfrm>
            <a:prstGeom prst="rect">
              <a:avLst/>
            </a:prstGeom>
            <a:noFill/>
            <a:ln>
              <a:solidFill>
                <a:srgbClr val="040404"/>
              </a:solidFill>
            </a:ln>
          </p:spPr>
          <p:txBody>
            <a:bodyPr wrap="square" lIns="0" tIns="0" rIns="0" bIns="0" rtlCol="0">
              <a:spAutoFit/>
            </a:bodyPr>
            <a:lstStyle/>
            <a:p>
              <a:pPr marL="0" lvl="1">
                <a:tabLst>
                  <a:tab pos="571500" algn="l"/>
                  <a:tab pos="1257300" algn="r"/>
                  <a:tab pos="1714500" algn="r"/>
                  <a:tab pos="2000250" algn="ctr"/>
                </a:tabLst>
              </a:pPr>
              <a:r>
                <a:rPr lang="en-US" sz="700" b="1" dirty="0" smtClean="0">
                  <a:solidFill>
                    <a:srgbClr val="363636"/>
                  </a:solidFill>
                </a:rPr>
                <a:t>	Subjects	   Event (%)   	Censored (%) Median (CI 95%)</a:t>
              </a:r>
            </a:p>
            <a:p>
              <a:pPr marL="0" lvl="1">
                <a:tabLst>
                  <a:tab pos="571500" algn="l"/>
                  <a:tab pos="1257300" algn="r"/>
                  <a:tab pos="1714500" algn="r"/>
                  <a:tab pos="2000250" algn="ctr"/>
                </a:tabLst>
              </a:pPr>
              <a:r>
                <a:rPr lang="en-US" sz="700" b="1" dirty="0" smtClean="0">
                  <a:solidFill>
                    <a:srgbClr val="363636"/>
                  </a:solidFill>
                </a:rPr>
                <a:t> GE	60</a:t>
              </a:r>
              <a:r>
                <a:rPr lang="en-US" sz="700" b="1" dirty="0">
                  <a:solidFill>
                    <a:srgbClr val="363636"/>
                  </a:solidFill>
                </a:rPr>
                <a:t> </a:t>
              </a:r>
              <a:r>
                <a:rPr lang="en-US" sz="700" b="1" dirty="0" smtClean="0">
                  <a:solidFill>
                    <a:srgbClr val="363636"/>
                  </a:solidFill>
                </a:rPr>
                <a:t>             78.3        	     21.7           	     7.7 (5.3, 10.4)</a:t>
              </a:r>
            </a:p>
            <a:p>
              <a:pPr marL="0" lvl="1">
                <a:tabLst>
                  <a:tab pos="571500" algn="l"/>
                  <a:tab pos="1257300" algn="r"/>
                  <a:tab pos="1714500" algn="r"/>
                  <a:tab pos="2000250" algn="ctr"/>
                </a:tabLst>
              </a:pPr>
              <a:r>
                <a:rPr lang="en-US" sz="700" b="1" dirty="0" smtClean="0">
                  <a:solidFill>
                    <a:srgbClr val="363636"/>
                  </a:solidFill>
                </a:rPr>
                <a:t> GEC	60	</a:t>
              </a:r>
              <a:r>
                <a:rPr lang="en-US" sz="700" b="1" dirty="0">
                  <a:solidFill>
                    <a:srgbClr val="363636"/>
                  </a:solidFill>
                </a:rPr>
                <a:t> </a:t>
              </a:r>
              <a:r>
                <a:rPr lang="en-US" sz="700" b="1" dirty="0" smtClean="0">
                  <a:solidFill>
                    <a:srgbClr val="363636"/>
                  </a:solidFill>
                </a:rPr>
                <a:t>             78.3              21.7                6.8 (5.1, 10.1)</a:t>
              </a:r>
            </a:p>
            <a:p>
              <a:pPr marL="0" lvl="1">
                <a:tabLst>
                  <a:tab pos="571500" algn="l"/>
                  <a:tab pos="1257300" algn="r"/>
                  <a:tab pos="1714500" algn="r"/>
                  <a:tab pos="2000250" algn="ctr"/>
                </a:tabLst>
              </a:pPr>
              <a:r>
                <a:rPr lang="en-US" sz="700" b="1" dirty="0" smtClean="0">
                  <a:solidFill>
                    <a:srgbClr val="363636"/>
                  </a:solidFill>
                </a:rPr>
                <a:t> Log-Rank	p=0.6893</a:t>
              </a:r>
            </a:p>
            <a:p>
              <a:pPr marL="0" lvl="1">
                <a:tabLst>
                  <a:tab pos="571500" algn="l"/>
                  <a:tab pos="1257300" algn="r"/>
                  <a:tab pos="1714500" algn="r"/>
                  <a:tab pos="2000250" algn="ctr"/>
                </a:tabLst>
              </a:pPr>
              <a:r>
                <a:rPr lang="en-US" sz="700" b="1" dirty="0" smtClean="0">
                  <a:solidFill>
                    <a:srgbClr val="363636"/>
                  </a:solidFill>
                </a:rPr>
                <a:t> HR: GEC vs GE	1.0866           (0.7230, 1.6332)</a:t>
              </a:r>
              <a:endParaRPr lang="en-US" sz="700" b="1" dirty="0">
                <a:solidFill>
                  <a:srgbClr val="363636"/>
                </a:solidFill>
              </a:endParaRPr>
            </a:p>
          </p:txBody>
        </p:sp>
        <p:cxnSp>
          <p:nvCxnSpPr>
            <p:cNvPr id="32" name="Straight Connector 31"/>
            <p:cNvCxnSpPr/>
            <p:nvPr/>
          </p:nvCxnSpPr>
          <p:spPr>
            <a:xfrm>
              <a:off x="4912293" y="241428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354266"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742537"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130808"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519079"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907350"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295621"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683892"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072163"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460432"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231517" y="3909561"/>
              <a:ext cx="242374" cy="215444"/>
            </a:xfrm>
            <a:prstGeom prst="rect">
              <a:avLst/>
            </a:prstGeom>
            <a:noFill/>
          </p:spPr>
          <p:txBody>
            <a:bodyPr wrap="none" rtlCol="0">
              <a:spAutoFit/>
            </a:bodyPr>
            <a:lstStyle/>
            <a:p>
              <a:pPr algn="ctr"/>
              <a:r>
                <a:rPr lang="en-US" sz="800" b="1" dirty="0" smtClean="0">
                  <a:solidFill>
                    <a:srgbClr val="363636"/>
                  </a:solidFill>
                </a:rPr>
                <a:t>3</a:t>
              </a:r>
              <a:endParaRPr lang="en-US" sz="800" b="1" dirty="0">
                <a:solidFill>
                  <a:srgbClr val="363636"/>
                </a:solidFill>
              </a:endParaRPr>
            </a:p>
          </p:txBody>
        </p:sp>
        <p:sp>
          <p:nvSpPr>
            <p:cNvPr id="43" name="TextBox 42"/>
            <p:cNvSpPr txBox="1"/>
            <p:nvPr/>
          </p:nvSpPr>
          <p:spPr>
            <a:xfrm>
              <a:off x="5618226" y="3909561"/>
              <a:ext cx="242374" cy="215444"/>
            </a:xfrm>
            <a:prstGeom prst="rect">
              <a:avLst/>
            </a:prstGeom>
            <a:noFill/>
          </p:spPr>
          <p:txBody>
            <a:bodyPr wrap="none" rtlCol="0">
              <a:spAutoFit/>
            </a:bodyPr>
            <a:lstStyle/>
            <a:p>
              <a:pPr algn="ctr"/>
              <a:r>
                <a:rPr lang="en-US" sz="800" b="1" dirty="0" smtClean="0">
                  <a:solidFill>
                    <a:srgbClr val="363636"/>
                  </a:solidFill>
                </a:rPr>
                <a:t>6</a:t>
              </a:r>
              <a:endParaRPr lang="en-US" sz="800" b="1" dirty="0">
                <a:solidFill>
                  <a:srgbClr val="363636"/>
                </a:solidFill>
              </a:endParaRPr>
            </a:p>
          </p:txBody>
        </p:sp>
        <p:sp>
          <p:nvSpPr>
            <p:cNvPr id="44" name="TextBox 43"/>
            <p:cNvSpPr txBox="1"/>
            <p:nvPr/>
          </p:nvSpPr>
          <p:spPr>
            <a:xfrm>
              <a:off x="6004935" y="3909561"/>
              <a:ext cx="242374" cy="215444"/>
            </a:xfrm>
            <a:prstGeom prst="rect">
              <a:avLst/>
            </a:prstGeom>
            <a:noFill/>
          </p:spPr>
          <p:txBody>
            <a:bodyPr wrap="none" rtlCol="0">
              <a:spAutoFit/>
            </a:bodyPr>
            <a:lstStyle/>
            <a:p>
              <a:pPr algn="ctr"/>
              <a:r>
                <a:rPr lang="en-US" sz="800" b="1" dirty="0" smtClean="0">
                  <a:solidFill>
                    <a:srgbClr val="363636"/>
                  </a:solidFill>
                </a:rPr>
                <a:t>9</a:t>
              </a:r>
              <a:endParaRPr lang="en-US" sz="800" b="1" dirty="0">
                <a:solidFill>
                  <a:srgbClr val="363636"/>
                </a:solidFill>
              </a:endParaRPr>
            </a:p>
          </p:txBody>
        </p:sp>
        <p:sp>
          <p:nvSpPr>
            <p:cNvPr id="45" name="TextBox 44"/>
            <p:cNvSpPr txBox="1"/>
            <p:nvPr/>
          </p:nvSpPr>
          <p:spPr>
            <a:xfrm>
              <a:off x="6362791" y="3909561"/>
              <a:ext cx="300082" cy="215444"/>
            </a:xfrm>
            <a:prstGeom prst="rect">
              <a:avLst/>
            </a:prstGeom>
            <a:noFill/>
          </p:spPr>
          <p:txBody>
            <a:bodyPr wrap="none" rtlCol="0">
              <a:spAutoFit/>
            </a:bodyPr>
            <a:lstStyle/>
            <a:p>
              <a:pPr algn="ctr"/>
              <a:r>
                <a:rPr lang="en-US" sz="800" b="1" dirty="0" smtClean="0">
                  <a:solidFill>
                    <a:srgbClr val="363636"/>
                  </a:solidFill>
                </a:rPr>
                <a:t>12</a:t>
              </a:r>
              <a:endParaRPr lang="en-US" sz="800" b="1" dirty="0">
                <a:solidFill>
                  <a:srgbClr val="363636"/>
                </a:solidFill>
              </a:endParaRPr>
            </a:p>
          </p:txBody>
        </p:sp>
        <p:sp>
          <p:nvSpPr>
            <p:cNvPr id="46" name="TextBox 45"/>
            <p:cNvSpPr txBox="1"/>
            <p:nvPr/>
          </p:nvSpPr>
          <p:spPr>
            <a:xfrm>
              <a:off x="6749500" y="3909561"/>
              <a:ext cx="300082" cy="215444"/>
            </a:xfrm>
            <a:prstGeom prst="rect">
              <a:avLst/>
            </a:prstGeom>
            <a:noFill/>
          </p:spPr>
          <p:txBody>
            <a:bodyPr wrap="none" rtlCol="0">
              <a:spAutoFit/>
            </a:bodyPr>
            <a:lstStyle/>
            <a:p>
              <a:pPr algn="ctr"/>
              <a:r>
                <a:rPr lang="en-US" sz="800" b="1" dirty="0" smtClean="0">
                  <a:solidFill>
                    <a:srgbClr val="363636"/>
                  </a:solidFill>
                </a:rPr>
                <a:t>15</a:t>
              </a:r>
              <a:endParaRPr lang="en-US" sz="800" b="1" dirty="0">
                <a:solidFill>
                  <a:srgbClr val="363636"/>
                </a:solidFill>
              </a:endParaRPr>
            </a:p>
          </p:txBody>
        </p:sp>
        <p:sp>
          <p:nvSpPr>
            <p:cNvPr id="47" name="TextBox 46"/>
            <p:cNvSpPr txBox="1"/>
            <p:nvPr/>
          </p:nvSpPr>
          <p:spPr>
            <a:xfrm>
              <a:off x="7136209" y="3909561"/>
              <a:ext cx="300082" cy="215444"/>
            </a:xfrm>
            <a:prstGeom prst="rect">
              <a:avLst/>
            </a:prstGeom>
            <a:noFill/>
          </p:spPr>
          <p:txBody>
            <a:bodyPr wrap="none" rtlCol="0">
              <a:spAutoFit/>
            </a:bodyPr>
            <a:lstStyle/>
            <a:p>
              <a:pPr algn="ctr"/>
              <a:r>
                <a:rPr lang="en-US" sz="800" b="1" dirty="0" smtClean="0">
                  <a:solidFill>
                    <a:srgbClr val="363636"/>
                  </a:solidFill>
                </a:rPr>
                <a:t>18</a:t>
              </a:r>
              <a:endParaRPr lang="en-US" sz="800" b="1" dirty="0">
                <a:solidFill>
                  <a:srgbClr val="363636"/>
                </a:solidFill>
              </a:endParaRPr>
            </a:p>
          </p:txBody>
        </p:sp>
        <p:sp>
          <p:nvSpPr>
            <p:cNvPr id="48" name="TextBox 47"/>
            <p:cNvSpPr txBox="1"/>
            <p:nvPr/>
          </p:nvSpPr>
          <p:spPr>
            <a:xfrm>
              <a:off x="7522918" y="3909561"/>
              <a:ext cx="300082" cy="215444"/>
            </a:xfrm>
            <a:prstGeom prst="rect">
              <a:avLst/>
            </a:prstGeom>
            <a:noFill/>
          </p:spPr>
          <p:txBody>
            <a:bodyPr wrap="none" rtlCol="0">
              <a:spAutoFit/>
            </a:bodyPr>
            <a:lstStyle/>
            <a:p>
              <a:pPr algn="ctr"/>
              <a:r>
                <a:rPr lang="en-US" sz="800" b="1" dirty="0" smtClean="0">
                  <a:solidFill>
                    <a:srgbClr val="363636"/>
                  </a:solidFill>
                </a:rPr>
                <a:t>21</a:t>
              </a:r>
              <a:endParaRPr lang="en-US" sz="800" b="1" dirty="0">
                <a:solidFill>
                  <a:srgbClr val="363636"/>
                </a:solidFill>
              </a:endParaRPr>
            </a:p>
          </p:txBody>
        </p:sp>
        <p:sp>
          <p:nvSpPr>
            <p:cNvPr id="49" name="TextBox 48"/>
            <p:cNvSpPr txBox="1"/>
            <p:nvPr/>
          </p:nvSpPr>
          <p:spPr>
            <a:xfrm>
              <a:off x="7909627" y="3909561"/>
              <a:ext cx="300082" cy="215444"/>
            </a:xfrm>
            <a:prstGeom prst="rect">
              <a:avLst/>
            </a:prstGeom>
            <a:noFill/>
          </p:spPr>
          <p:txBody>
            <a:bodyPr wrap="none" rtlCol="0">
              <a:spAutoFit/>
            </a:bodyPr>
            <a:lstStyle/>
            <a:p>
              <a:pPr algn="ctr"/>
              <a:r>
                <a:rPr lang="en-US" sz="800" b="1" dirty="0" smtClean="0">
                  <a:solidFill>
                    <a:srgbClr val="363636"/>
                  </a:solidFill>
                </a:rPr>
                <a:t>24</a:t>
              </a:r>
              <a:endParaRPr lang="en-US" sz="800" b="1" dirty="0">
                <a:solidFill>
                  <a:srgbClr val="363636"/>
                </a:solidFill>
              </a:endParaRPr>
            </a:p>
          </p:txBody>
        </p:sp>
        <p:sp>
          <p:nvSpPr>
            <p:cNvPr id="50" name="TextBox 49"/>
            <p:cNvSpPr txBox="1"/>
            <p:nvPr/>
          </p:nvSpPr>
          <p:spPr>
            <a:xfrm>
              <a:off x="8321185" y="3909561"/>
              <a:ext cx="300082" cy="215444"/>
            </a:xfrm>
            <a:prstGeom prst="rect">
              <a:avLst/>
            </a:prstGeom>
            <a:noFill/>
          </p:spPr>
          <p:txBody>
            <a:bodyPr wrap="none" rtlCol="0">
              <a:spAutoFit/>
            </a:bodyPr>
            <a:lstStyle/>
            <a:p>
              <a:pPr algn="ctr"/>
              <a:r>
                <a:rPr lang="en-US" sz="800" b="1" dirty="0" smtClean="0">
                  <a:solidFill>
                    <a:srgbClr val="363636"/>
                  </a:solidFill>
                </a:rPr>
                <a:t>27</a:t>
              </a:r>
              <a:endParaRPr lang="en-US" sz="800" b="1" dirty="0">
                <a:solidFill>
                  <a:srgbClr val="363636"/>
                </a:solidFill>
              </a:endParaRPr>
            </a:p>
          </p:txBody>
        </p:sp>
        <p:sp>
          <p:nvSpPr>
            <p:cNvPr id="51" name="TextBox 50"/>
            <p:cNvSpPr txBox="1"/>
            <p:nvPr/>
          </p:nvSpPr>
          <p:spPr>
            <a:xfrm>
              <a:off x="6248334" y="4077072"/>
              <a:ext cx="1067921" cy="246221"/>
            </a:xfrm>
            <a:prstGeom prst="rect">
              <a:avLst/>
            </a:prstGeom>
            <a:noFill/>
          </p:spPr>
          <p:txBody>
            <a:bodyPr wrap="none" rtlCol="0">
              <a:spAutoFit/>
            </a:bodyPr>
            <a:lstStyle/>
            <a:p>
              <a:r>
                <a:rPr lang="en-US" sz="1000" b="1" dirty="0" smtClean="0">
                  <a:solidFill>
                    <a:srgbClr val="363636"/>
                  </a:solidFill>
                </a:rPr>
                <a:t>Time (months)</a:t>
              </a:r>
              <a:endParaRPr lang="en-US" sz="1000" b="1" dirty="0">
                <a:solidFill>
                  <a:srgbClr val="363636"/>
                </a:solidFill>
              </a:endParaRPr>
            </a:p>
          </p:txBody>
        </p:sp>
        <p:cxnSp>
          <p:nvCxnSpPr>
            <p:cNvPr id="52" name="Straight Connector 51"/>
            <p:cNvCxnSpPr/>
            <p:nvPr/>
          </p:nvCxnSpPr>
          <p:spPr>
            <a:xfrm>
              <a:off x="4954469" y="2916223"/>
              <a:ext cx="36049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47658" y="2916223"/>
              <a:ext cx="0" cy="9933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55044" y="2916223"/>
              <a:ext cx="0" cy="9933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859185" y="1700808"/>
              <a:ext cx="720069" cy="215444"/>
            </a:xfrm>
            <a:prstGeom prst="rect">
              <a:avLst/>
            </a:prstGeom>
            <a:noFill/>
          </p:spPr>
          <p:txBody>
            <a:bodyPr wrap="none" rtlCol="0">
              <a:spAutoFit/>
            </a:bodyPr>
            <a:lstStyle/>
            <a:p>
              <a:r>
                <a:rPr lang="en-US" sz="800" dirty="0" smtClean="0">
                  <a:solidFill>
                    <a:srgbClr val="363636"/>
                  </a:solidFill>
                </a:rPr>
                <a:t>+ Censored</a:t>
              </a:r>
              <a:endParaRPr lang="en-US" sz="800" dirty="0">
                <a:solidFill>
                  <a:srgbClr val="363636"/>
                </a:solidFill>
              </a:endParaRPr>
            </a:p>
          </p:txBody>
        </p:sp>
        <p:sp>
          <p:nvSpPr>
            <p:cNvPr id="56" name="TextBox 55"/>
            <p:cNvSpPr txBox="1"/>
            <p:nvPr/>
          </p:nvSpPr>
          <p:spPr>
            <a:xfrm>
              <a:off x="6740823" y="1700808"/>
              <a:ext cx="333746" cy="215444"/>
            </a:xfrm>
            <a:prstGeom prst="rect">
              <a:avLst/>
            </a:prstGeom>
            <a:noFill/>
          </p:spPr>
          <p:txBody>
            <a:bodyPr wrap="none" rtlCol="0">
              <a:spAutoFit/>
            </a:bodyPr>
            <a:lstStyle/>
            <a:p>
              <a:r>
                <a:rPr lang="en-US" sz="800" dirty="0" smtClean="0">
                  <a:solidFill>
                    <a:srgbClr val="363636"/>
                  </a:solidFill>
                </a:rPr>
                <a:t>GE</a:t>
              </a:r>
              <a:endParaRPr lang="en-US" sz="800" dirty="0">
                <a:solidFill>
                  <a:srgbClr val="363636"/>
                </a:solidFill>
              </a:endParaRPr>
            </a:p>
          </p:txBody>
        </p:sp>
        <p:sp>
          <p:nvSpPr>
            <p:cNvPr id="57" name="TextBox 56"/>
            <p:cNvSpPr txBox="1"/>
            <p:nvPr/>
          </p:nvSpPr>
          <p:spPr>
            <a:xfrm>
              <a:off x="7286249" y="1700808"/>
              <a:ext cx="407484" cy="215444"/>
            </a:xfrm>
            <a:prstGeom prst="rect">
              <a:avLst/>
            </a:prstGeom>
            <a:noFill/>
          </p:spPr>
          <p:txBody>
            <a:bodyPr wrap="none" rtlCol="0">
              <a:spAutoFit/>
            </a:bodyPr>
            <a:lstStyle/>
            <a:p>
              <a:r>
                <a:rPr lang="en-US" sz="800" dirty="0" smtClean="0">
                  <a:solidFill>
                    <a:srgbClr val="363636"/>
                  </a:solidFill>
                </a:rPr>
                <a:t>GEC</a:t>
              </a:r>
              <a:endParaRPr lang="en-US" sz="800" dirty="0">
                <a:solidFill>
                  <a:srgbClr val="363636"/>
                </a:solidFill>
              </a:endParaRPr>
            </a:p>
          </p:txBody>
        </p:sp>
        <p:cxnSp>
          <p:nvCxnSpPr>
            <p:cNvPr id="58" name="Straight Connector 57"/>
            <p:cNvCxnSpPr/>
            <p:nvPr/>
          </p:nvCxnSpPr>
          <p:spPr>
            <a:xfrm>
              <a:off x="6490189" y="1811164"/>
              <a:ext cx="3149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018078" y="1811164"/>
              <a:ext cx="31499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092280" y="3638845"/>
              <a:ext cx="45719" cy="92333"/>
            </a:xfrm>
            <a:prstGeom prst="rect">
              <a:avLst/>
            </a:prstGeom>
            <a:noFill/>
            <a:ln>
              <a:noFill/>
            </a:ln>
          </p:spPr>
          <p:txBody>
            <a:bodyPr wrap="square" lIns="0" tIns="0" rIns="0" bIns="0">
              <a:spAutoFit/>
            </a:bodyPr>
            <a:lstStyle/>
            <a:p>
              <a:r>
                <a:rPr lang="en-US" sz="600" b="1" dirty="0">
                  <a:solidFill>
                    <a:srgbClr val="B2C0D8"/>
                  </a:solidFill>
                </a:rPr>
                <a:t>+</a:t>
              </a:r>
              <a:endParaRPr lang="en-US" sz="1400" b="1" dirty="0">
                <a:solidFill>
                  <a:srgbClr val="B2C0D8"/>
                </a:solidFill>
              </a:endParaRPr>
            </a:p>
          </p:txBody>
        </p:sp>
        <p:grpSp>
          <p:nvGrpSpPr>
            <p:cNvPr id="61" name="Group 60"/>
            <p:cNvGrpSpPr/>
            <p:nvPr/>
          </p:nvGrpSpPr>
          <p:grpSpPr>
            <a:xfrm>
              <a:off x="4960144" y="1921669"/>
              <a:ext cx="3440906" cy="1907381"/>
              <a:chOff x="4960144" y="1921669"/>
              <a:chExt cx="3440906" cy="1907381"/>
            </a:xfrm>
          </p:grpSpPr>
          <p:sp>
            <p:nvSpPr>
              <p:cNvPr id="145" name="Freeform 144"/>
              <p:cNvSpPr/>
              <p:nvPr/>
            </p:nvSpPr>
            <p:spPr>
              <a:xfrm>
                <a:off x="4960144" y="1921669"/>
                <a:ext cx="3188494" cy="1812131"/>
              </a:xfrm>
              <a:custGeom>
                <a:avLst/>
                <a:gdLst>
                  <a:gd name="connsiteX0" fmla="*/ 0 w 3188494"/>
                  <a:gd name="connsiteY0" fmla="*/ 0 h 1812131"/>
                  <a:gd name="connsiteX1" fmla="*/ 133350 w 3188494"/>
                  <a:gd name="connsiteY1" fmla="*/ 0 h 1812131"/>
                  <a:gd name="connsiteX2" fmla="*/ 133350 w 3188494"/>
                  <a:gd name="connsiteY2" fmla="*/ 28575 h 1812131"/>
                  <a:gd name="connsiteX3" fmla="*/ 159544 w 3188494"/>
                  <a:gd name="connsiteY3" fmla="*/ 28575 h 1812131"/>
                  <a:gd name="connsiteX4" fmla="*/ 159544 w 3188494"/>
                  <a:gd name="connsiteY4" fmla="*/ 66675 h 1812131"/>
                  <a:gd name="connsiteX5" fmla="*/ 250031 w 3188494"/>
                  <a:gd name="connsiteY5" fmla="*/ 66675 h 1812131"/>
                  <a:gd name="connsiteX6" fmla="*/ 250031 w 3188494"/>
                  <a:gd name="connsiteY6" fmla="*/ 97631 h 1812131"/>
                  <a:gd name="connsiteX7" fmla="*/ 271462 w 3188494"/>
                  <a:gd name="connsiteY7" fmla="*/ 97631 h 1812131"/>
                  <a:gd name="connsiteX8" fmla="*/ 271462 w 3188494"/>
                  <a:gd name="connsiteY8" fmla="*/ 128587 h 1812131"/>
                  <a:gd name="connsiteX9" fmla="*/ 295275 w 3188494"/>
                  <a:gd name="connsiteY9" fmla="*/ 128587 h 1812131"/>
                  <a:gd name="connsiteX10" fmla="*/ 295275 w 3188494"/>
                  <a:gd name="connsiteY10" fmla="*/ 157162 h 1812131"/>
                  <a:gd name="connsiteX11" fmla="*/ 314325 w 3188494"/>
                  <a:gd name="connsiteY11" fmla="*/ 157162 h 1812131"/>
                  <a:gd name="connsiteX12" fmla="*/ 314325 w 3188494"/>
                  <a:gd name="connsiteY12" fmla="*/ 200025 h 1812131"/>
                  <a:gd name="connsiteX13" fmla="*/ 352425 w 3188494"/>
                  <a:gd name="connsiteY13" fmla="*/ 200025 h 1812131"/>
                  <a:gd name="connsiteX14" fmla="*/ 352425 w 3188494"/>
                  <a:gd name="connsiteY14" fmla="*/ 242887 h 1812131"/>
                  <a:gd name="connsiteX15" fmla="*/ 361950 w 3188494"/>
                  <a:gd name="connsiteY15" fmla="*/ 242887 h 1812131"/>
                  <a:gd name="connsiteX16" fmla="*/ 361950 w 3188494"/>
                  <a:gd name="connsiteY16" fmla="*/ 300037 h 1812131"/>
                  <a:gd name="connsiteX17" fmla="*/ 392906 w 3188494"/>
                  <a:gd name="connsiteY17" fmla="*/ 300037 h 1812131"/>
                  <a:gd name="connsiteX18" fmla="*/ 392906 w 3188494"/>
                  <a:gd name="connsiteY18" fmla="*/ 366712 h 1812131"/>
                  <a:gd name="connsiteX19" fmla="*/ 435769 w 3188494"/>
                  <a:gd name="connsiteY19" fmla="*/ 366712 h 1812131"/>
                  <a:gd name="connsiteX20" fmla="*/ 435769 w 3188494"/>
                  <a:gd name="connsiteY20" fmla="*/ 404812 h 1812131"/>
                  <a:gd name="connsiteX21" fmla="*/ 454819 w 3188494"/>
                  <a:gd name="connsiteY21" fmla="*/ 404812 h 1812131"/>
                  <a:gd name="connsiteX22" fmla="*/ 454819 w 3188494"/>
                  <a:gd name="connsiteY22" fmla="*/ 445294 h 1812131"/>
                  <a:gd name="connsiteX23" fmla="*/ 452437 w 3188494"/>
                  <a:gd name="connsiteY23" fmla="*/ 445294 h 1812131"/>
                  <a:gd name="connsiteX24" fmla="*/ 452437 w 3188494"/>
                  <a:gd name="connsiteY24" fmla="*/ 490537 h 1812131"/>
                  <a:gd name="connsiteX25" fmla="*/ 459581 w 3188494"/>
                  <a:gd name="connsiteY25" fmla="*/ 490537 h 1812131"/>
                  <a:gd name="connsiteX26" fmla="*/ 459581 w 3188494"/>
                  <a:gd name="connsiteY26" fmla="*/ 528637 h 1812131"/>
                  <a:gd name="connsiteX27" fmla="*/ 459581 w 3188494"/>
                  <a:gd name="connsiteY27" fmla="*/ 528637 h 1812131"/>
                  <a:gd name="connsiteX28" fmla="*/ 459581 w 3188494"/>
                  <a:gd name="connsiteY28" fmla="*/ 535781 h 1812131"/>
                  <a:gd name="connsiteX29" fmla="*/ 476250 w 3188494"/>
                  <a:gd name="connsiteY29" fmla="*/ 535781 h 1812131"/>
                  <a:gd name="connsiteX30" fmla="*/ 476250 w 3188494"/>
                  <a:gd name="connsiteY30" fmla="*/ 569119 h 1812131"/>
                  <a:gd name="connsiteX31" fmla="*/ 514350 w 3188494"/>
                  <a:gd name="connsiteY31" fmla="*/ 569119 h 1812131"/>
                  <a:gd name="connsiteX32" fmla="*/ 514350 w 3188494"/>
                  <a:gd name="connsiteY32" fmla="*/ 602456 h 1812131"/>
                  <a:gd name="connsiteX33" fmla="*/ 581025 w 3188494"/>
                  <a:gd name="connsiteY33" fmla="*/ 602456 h 1812131"/>
                  <a:gd name="connsiteX34" fmla="*/ 581025 w 3188494"/>
                  <a:gd name="connsiteY34" fmla="*/ 635794 h 1812131"/>
                  <a:gd name="connsiteX35" fmla="*/ 623887 w 3188494"/>
                  <a:gd name="connsiteY35" fmla="*/ 635794 h 1812131"/>
                  <a:gd name="connsiteX36" fmla="*/ 623887 w 3188494"/>
                  <a:gd name="connsiteY36" fmla="*/ 702469 h 1812131"/>
                  <a:gd name="connsiteX37" fmla="*/ 685800 w 3188494"/>
                  <a:gd name="connsiteY37" fmla="*/ 702469 h 1812131"/>
                  <a:gd name="connsiteX38" fmla="*/ 685800 w 3188494"/>
                  <a:gd name="connsiteY38" fmla="*/ 769144 h 1812131"/>
                  <a:gd name="connsiteX39" fmla="*/ 719137 w 3188494"/>
                  <a:gd name="connsiteY39" fmla="*/ 769144 h 1812131"/>
                  <a:gd name="connsiteX40" fmla="*/ 719137 w 3188494"/>
                  <a:gd name="connsiteY40" fmla="*/ 809625 h 1812131"/>
                  <a:gd name="connsiteX41" fmla="*/ 742950 w 3188494"/>
                  <a:gd name="connsiteY41" fmla="*/ 809625 h 1812131"/>
                  <a:gd name="connsiteX42" fmla="*/ 742950 w 3188494"/>
                  <a:gd name="connsiteY42" fmla="*/ 842962 h 1812131"/>
                  <a:gd name="connsiteX43" fmla="*/ 838200 w 3188494"/>
                  <a:gd name="connsiteY43" fmla="*/ 842962 h 1812131"/>
                  <a:gd name="connsiteX44" fmla="*/ 838200 w 3188494"/>
                  <a:gd name="connsiteY44" fmla="*/ 881062 h 1812131"/>
                  <a:gd name="connsiteX45" fmla="*/ 854869 w 3188494"/>
                  <a:gd name="connsiteY45" fmla="*/ 881062 h 1812131"/>
                  <a:gd name="connsiteX46" fmla="*/ 854869 w 3188494"/>
                  <a:gd name="connsiteY46" fmla="*/ 912019 h 1812131"/>
                  <a:gd name="connsiteX47" fmla="*/ 923925 w 3188494"/>
                  <a:gd name="connsiteY47" fmla="*/ 912019 h 1812131"/>
                  <a:gd name="connsiteX48" fmla="*/ 923925 w 3188494"/>
                  <a:gd name="connsiteY48" fmla="*/ 957262 h 1812131"/>
                  <a:gd name="connsiteX49" fmla="*/ 976312 w 3188494"/>
                  <a:gd name="connsiteY49" fmla="*/ 957262 h 1812131"/>
                  <a:gd name="connsiteX50" fmla="*/ 976312 w 3188494"/>
                  <a:gd name="connsiteY50" fmla="*/ 990600 h 1812131"/>
                  <a:gd name="connsiteX51" fmla="*/ 990600 w 3188494"/>
                  <a:gd name="connsiteY51" fmla="*/ 990600 h 1812131"/>
                  <a:gd name="connsiteX52" fmla="*/ 990600 w 3188494"/>
                  <a:gd name="connsiteY52" fmla="*/ 1016794 h 1812131"/>
                  <a:gd name="connsiteX53" fmla="*/ 1014412 w 3188494"/>
                  <a:gd name="connsiteY53" fmla="*/ 1016794 h 1812131"/>
                  <a:gd name="connsiteX54" fmla="*/ 1014412 w 3188494"/>
                  <a:gd name="connsiteY54" fmla="*/ 1054894 h 1812131"/>
                  <a:gd name="connsiteX55" fmla="*/ 1076325 w 3188494"/>
                  <a:gd name="connsiteY55" fmla="*/ 1054894 h 1812131"/>
                  <a:gd name="connsiteX56" fmla="*/ 1076325 w 3188494"/>
                  <a:gd name="connsiteY56" fmla="*/ 1097756 h 1812131"/>
                  <a:gd name="connsiteX57" fmla="*/ 1159669 w 3188494"/>
                  <a:gd name="connsiteY57" fmla="*/ 1097756 h 1812131"/>
                  <a:gd name="connsiteX58" fmla="*/ 1159669 w 3188494"/>
                  <a:gd name="connsiteY58" fmla="*/ 1128712 h 1812131"/>
                  <a:gd name="connsiteX59" fmla="*/ 1235869 w 3188494"/>
                  <a:gd name="connsiteY59" fmla="*/ 1128712 h 1812131"/>
                  <a:gd name="connsiteX60" fmla="*/ 1235869 w 3188494"/>
                  <a:gd name="connsiteY60" fmla="*/ 1171575 h 1812131"/>
                  <a:gd name="connsiteX61" fmla="*/ 1309687 w 3188494"/>
                  <a:gd name="connsiteY61" fmla="*/ 1171575 h 1812131"/>
                  <a:gd name="connsiteX62" fmla="*/ 1309687 w 3188494"/>
                  <a:gd name="connsiteY62" fmla="*/ 1214437 h 1812131"/>
                  <a:gd name="connsiteX63" fmla="*/ 1345406 w 3188494"/>
                  <a:gd name="connsiteY63" fmla="*/ 1214437 h 1812131"/>
                  <a:gd name="connsiteX64" fmla="*/ 1345406 w 3188494"/>
                  <a:gd name="connsiteY64" fmla="*/ 1297781 h 1812131"/>
                  <a:gd name="connsiteX65" fmla="*/ 1426369 w 3188494"/>
                  <a:gd name="connsiteY65" fmla="*/ 1297781 h 1812131"/>
                  <a:gd name="connsiteX66" fmla="*/ 1426369 w 3188494"/>
                  <a:gd name="connsiteY66" fmla="*/ 1338262 h 1812131"/>
                  <a:gd name="connsiteX67" fmla="*/ 1462087 w 3188494"/>
                  <a:gd name="connsiteY67" fmla="*/ 1338262 h 1812131"/>
                  <a:gd name="connsiteX68" fmla="*/ 1462087 w 3188494"/>
                  <a:gd name="connsiteY68" fmla="*/ 1378744 h 1812131"/>
                  <a:gd name="connsiteX69" fmla="*/ 1533525 w 3188494"/>
                  <a:gd name="connsiteY69" fmla="*/ 1378744 h 1812131"/>
                  <a:gd name="connsiteX70" fmla="*/ 1533525 w 3188494"/>
                  <a:gd name="connsiteY70" fmla="*/ 1473994 h 1812131"/>
                  <a:gd name="connsiteX71" fmla="*/ 1571625 w 3188494"/>
                  <a:gd name="connsiteY71" fmla="*/ 1473994 h 1812131"/>
                  <a:gd name="connsiteX72" fmla="*/ 1571625 w 3188494"/>
                  <a:gd name="connsiteY72" fmla="*/ 1514475 h 1812131"/>
                  <a:gd name="connsiteX73" fmla="*/ 1664494 w 3188494"/>
                  <a:gd name="connsiteY73" fmla="*/ 1514475 h 1812131"/>
                  <a:gd name="connsiteX74" fmla="*/ 1664494 w 3188494"/>
                  <a:gd name="connsiteY74" fmla="*/ 1559719 h 1812131"/>
                  <a:gd name="connsiteX75" fmla="*/ 2207419 w 3188494"/>
                  <a:gd name="connsiteY75" fmla="*/ 1559719 h 1812131"/>
                  <a:gd name="connsiteX76" fmla="*/ 2207419 w 3188494"/>
                  <a:gd name="connsiteY76" fmla="*/ 1628775 h 1812131"/>
                  <a:gd name="connsiteX77" fmla="*/ 2705100 w 3188494"/>
                  <a:gd name="connsiteY77" fmla="*/ 1628775 h 1812131"/>
                  <a:gd name="connsiteX78" fmla="*/ 2705100 w 3188494"/>
                  <a:gd name="connsiteY78" fmla="*/ 1721644 h 1812131"/>
                  <a:gd name="connsiteX79" fmla="*/ 2721769 w 3188494"/>
                  <a:gd name="connsiteY79" fmla="*/ 1721644 h 1812131"/>
                  <a:gd name="connsiteX80" fmla="*/ 2721769 w 3188494"/>
                  <a:gd name="connsiteY80" fmla="*/ 1812131 h 1812131"/>
                  <a:gd name="connsiteX81" fmla="*/ 3183731 w 3188494"/>
                  <a:gd name="connsiteY81" fmla="*/ 1812131 h 1812131"/>
                  <a:gd name="connsiteX82" fmla="*/ 3188494 w 3188494"/>
                  <a:gd name="connsiteY82" fmla="*/ 1812131 h 18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188494" h="1812131">
                    <a:moveTo>
                      <a:pt x="0" y="0"/>
                    </a:moveTo>
                    <a:lnTo>
                      <a:pt x="133350" y="0"/>
                    </a:lnTo>
                    <a:lnTo>
                      <a:pt x="133350" y="28575"/>
                    </a:lnTo>
                    <a:lnTo>
                      <a:pt x="159544" y="28575"/>
                    </a:lnTo>
                    <a:lnTo>
                      <a:pt x="159544" y="66675"/>
                    </a:lnTo>
                    <a:lnTo>
                      <a:pt x="250031" y="66675"/>
                    </a:lnTo>
                    <a:lnTo>
                      <a:pt x="250031" y="97631"/>
                    </a:lnTo>
                    <a:lnTo>
                      <a:pt x="271462" y="97631"/>
                    </a:lnTo>
                    <a:lnTo>
                      <a:pt x="271462" y="128587"/>
                    </a:lnTo>
                    <a:lnTo>
                      <a:pt x="295275" y="128587"/>
                    </a:lnTo>
                    <a:lnTo>
                      <a:pt x="295275" y="157162"/>
                    </a:lnTo>
                    <a:lnTo>
                      <a:pt x="314325" y="157162"/>
                    </a:lnTo>
                    <a:lnTo>
                      <a:pt x="314325" y="200025"/>
                    </a:lnTo>
                    <a:lnTo>
                      <a:pt x="352425" y="200025"/>
                    </a:lnTo>
                    <a:lnTo>
                      <a:pt x="352425" y="242887"/>
                    </a:lnTo>
                    <a:lnTo>
                      <a:pt x="361950" y="242887"/>
                    </a:lnTo>
                    <a:lnTo>
                      <a:pt x="361950" y="300037"/>
                    </a:lnTo>
                    <a:lnTo>
                      <a:pt x="392906" y="300037"/>
                    </a:lnTo>
                    <a:lnTo>
                      <a:pt x="392906" y="366712"/>
                    </a:lnTo>
                    <a:lnTo>
                      <a:pt x="435769" y="366712"/>
                    </a:lnTo>
                    <a:lnTo>
                      <a:pt x="435769" y="404812"/>
                    </a:lnTo>
                    <a:lnTo>
                      <a:pt x="454819" y="404812"/>
                    </a:lnTo>
                    <a:lnTo>
                      <a:pt x="454819" y="445294"/>
                    </a:lnTo>
                    <a:lnTo>
                      <a:pt x="452437" y="445294"/>
                    </a:lnTo>
                    <a:lnTo>
                      <a:pt x="452437" y="490537"/>
                    </a:lnTo>
                    <a:lnTo>
                      <a:pt x="459581" y="490537"/>
                    </a:lnTo>
                    <a:lnTo>
                      <a:pt x="459581" y="528637"/>
                    </a:lnTo>
                    <a:lnTo>
                      <a:pt x="459581" y="528637"/>
                    </a:lnTo>
                    <a:lnTo>
                      <a:pt x="459581" y="535781"/>
                    </a:lnTo>
                    <a:lnTo>
                      <a:pt x="476250" y="535781"/>
                    </a:lnTo>
                    <a:lnTo>
                      <a:pt x="476250" y="569119"/>
                    </a:lnTo>
                    <a:lnTo>
                      <a:pt x="514350" y="569119"/>
                    </a:lnTo>
                    <a:lnTo>
                      <a:pt x="514350" y="602456"/>
                    </a:lnTo>
                    <a:lnTo>
                      <a:pt x="581025" y="602456"/>
                    </a:lnTo>
                    <a:lnTo>
                      <a:pt x="581025" y="635794"/>
                    </a:lnTo>
                    <a:lnTo>
                      <a:pt x="623887" y="635794"/>
                    </a:lnTo>
                    <a:lnTo>
                      <a:pt x="623887" y="702469"/>
                    </a:lnTo>
                    <a:lnTo>
                      <a:pt x="685800" y="702469"/>
                    </a:lnTo>
                    <a:lnTo>
                      <a:pt x="685800" y="769144"/>
                    </a:lnTo>
                    <a:lnTo>
                      <a:pt x="719137" y="769144"/>
                    </a:lnTo>
                    <a:lnTo>
                      <a:pt x="719137" y="809625"/>
                    </a:lnTo>
                    <a:lnTo>
                      <a:pt x="742950" y="809625"/>
                    </a:lnTo>
                    <a:lnTo>
                      <a:pt x="742950" y="842962"/>
                    </a:lnTo>
                    <a:lnTo>
                      <a:pt x="838200" y="842962"/>
                    </a:lnTo>
                    <a:lnTo>
                      <a:pt x="838200" y="881062"/>
                    </a:lnTo>
                    <a:lnTo>
                      <a:pt x="854869" y="881062"/>
                    </a:lnTo>
                    <a:lnTo>
                      <a:pt x="854869" y="912019"/>
                    </a:lnTo>
                    <a:lnTo>
                      <a:pt x="923925" y="912019"/>
                    </a:lnTo>
                    <a:lnTo>
                      <a:pt x="923925" y="957262"/>
                    </a:lnTo>
                    <a:lnTo>
                      <a:pt x="976312" y="957262"/>
                    </a:lnTo>
                    <a:lnTo>
                      <a:pt x="976312" y="990600"/>
                    </a:lnTo>
                    <a:lnTo>
                      <a:pt x="990600" y="990600"/>
                    </a:lnTo>
                    <a:lnTo>
                      <a:pt x="990600" y="1016794"/>
                    </a:lnTo>
                    <a:lnTo>
                      <a:pt x="1014412" y="1016794"/>
                    </a:lnTo>
                    <a:lnTo>
                      <a:pt x="1014412" y="1054894"/>
                    </a:lnTo>
                    <a:lnTo>
                      <a:pt x="1076325" y="1054894"/>
                    </a:lnTo>
                    <a:lnTo>
                      <a:pt x="1076325" y="1097756"/>
                    </a:lnTo>
                    <a:lnTo>
                      <a:pt x="1159669" y="1097756"/>
                    </a:lnTo>
                    <a:lnTo>
                      <a:pt x="1159669" y="1128712"/>
                    </a:lnTo>
                    <a:lnTo>
                      <a:pt x="1235869" y="1128712"/>
                    </a:lnTo>
                    <a:lnTo>
                      <a:pt x="1235869" y="1171575"/>
                    </a:lnTo>
                    <a:lnTo>
                      <a:pt x="1309687" y="1171575"/>
                    </a:lnTo>
                    <a:lnTo>
                      <a:pt x="1309687" y="1214437"/>
                    </a:lnTo>
                    <a:lnTo>
                      <a:pt x="1345406" y="1214437"/>
                    </a:lnTo>
                    <a:lnTo>
                      <a:pt x="1345406" y="1297781"/>
                    </a:lnTo>
                    <a:lnTo>
                      <a:pt x="1426369" y="1297781"/>
                    </a:lnTo>
                    <a:lnTo>
                      <a:pt x="1426369" y="1338262"/>
                    </a:lnTo>
                    <a:lnTo>
                      <a:pt x="1462087" y="1338262"/>
                    </a:lnTo>
                    <a:lnTo>
                      <a:pt x="1462087" y="1378744"/>
                    </a:lnTo>
                    <a:lnTo>
                      <a:pt x="1533525" y="1378744"/>
                    </a:lnTo>
                    <a:lnTo>
                      <a:pt x="1533525" y="1473994"/>
                    </a:lnTo>
                    <a:lnTo>
                      <a:pt x="1571625" y="1473994"/>
                    </a:lnTo>
                    <a:lnTo>
                      <a:pt x="1571625" y="1514475"/>
                    </a:lnTo>
                    <a:lnTo>
                      <a:pt x="1664494" y="1514475"/>
                    </a:lnTo>
                    <a:lnTo>
                      <a:pt x="1664494" y="1559719"/>
                    </a:lnTo>
                    <a:lnTo>
                      <a:pt x="2207419" y="1559719"/>
                    </a:lnTo>
                    <a:lnTo>
                      <a:pt x="2207419" y="1628775"/>
                    </a:lnTo>
                    <a:lnTo>
                      <a:pt x="2705100" y="1628775"/>
                    </a:lnTo>
                    <a:lnTo>
                      <a:pt x="2705100" y="1721644"/>
                    </a:lnTo>
                    <a:lnTo>
                      <a:pt x="2721769" y="1721644"/>
                    </a:lnTo>
                    <a:lnTo>
                      <a:pt x="2721769" y="1812131"/>
                    </a:lnTo>
                    <a:lnTo>
                      <a:pt x="3183731" y="1812131"/>
                    </a:lnTo>
                    <a:lnTo>
                      <a:pt x="3188494" y="1812131"/>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146" name="Freeform 145"/>
              <p:cNvSpPr/>
              <p:nvPr/>
            </p:nvSpPr>
            <p:spPr>
              <a:xfrm>
                <a:off x="8143875" y="3733800"/>
                <a:ext cx="257175" cy="95250"/>
              </a:xfrm>
              <a:custGeom>
                <a:avLst/>
                <a:gdLst>
                  <a:gd name="connsiteX0" fmla="*/ 0 w 257175"/>
                  <a:gd name="connsiteY0" fmla="*/ 0 h 92869"/>
                  <a:gd name="connsiteX1" fmla="*/ 2381 w 257175"/>
                  <a:gd name="connsiteY1" fmla="*/ 90488 h 92869"/>
                  <a:gd name="connsiteX2" fmla="*/ 257175 w 257175"/>
                  <a:gd name="connsiteY2" fmla="*/ 92869 h 92869"/>
                  <a:gd name="connsiteX3" fmla="*/ 257175 w 257175"/>
                  <a:gd name="connsiteY3" fmla="*/ 92869 h 92869"/>
                </a:gdLst>
                <a:ahLst/>
                <a:cxnLst>
                  <a:cxn ang="0">
                    <a:pos x="connsiteX0" y="connsiteY0"/>
                  </a:cxn>
                  <a:cxn ang="0">
                    <a:pos x="connsiteX1" y="connsiteY1"/>
                  </a:cxn>
                  <a:cxn ang="0">
                    <a:pos x="connsiteX2" y="connsiteY2"/>
                  </a:cxn>
                  <a:cxn ang="0">
                    <a:pos x="connsiteX3" y="connsiteY3"/>
                  </a:cxn>
                </a:cxnLst>
                <a:rect l="l" t="t" r="r" b="b"/>
                <a:pathLst>
                  <a:path w="257175" h="92869">
                    <a:moveTo>
                      <a:pt x="0" y="0"/>
                    </a:moveTo>
                    <a:cubicBezTo>
                      <a:pt x="794" y="30163"/>
                      <a:pt x="1587" y="60325"/>
                      <a:pt x="2381" y="90488"/>
                    </a:cubicBezTo>
                    <a:lnTo>
                      <a:pt x="257175" y="92869"/>
                    </a:lnTo>
                    <a:lnTo>
                      <a:pt x="257175" y="92869"/>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grpSp>
        <p:sp>
          <p:nvSpPr>
            <p:cNvPr id="62" name="Rectangle 61"/>
            <p:cNvSpPr/>
            <p:nvPr/>
          </p:nvSpPr>
          <p:spPr>
            <a:xfrm>
              <a:off x="8356166" y="3781425"/>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63" name="Rectangle 62"/>
            <p:cNvSpPr/>
            <p:nvPr/>
          </p:nvSpPr>
          <p:spPr>
            <a:xfrm>
              <a:off x="7344135" y="3502819"/>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64" name="Rectangle 63"/>
            <p:cNvSpPr/>
            <p:nvPr/>
          </p:nvSpPr>
          <p:spPr>
            <a:xfrm>
              <a:off x="6915510" y="3436144"/>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65" name="Rectangle 64"/>
            <p:cNvSpPr/>
            <p:nvPr/>
          </p:nvSpPr>
          <p:spPr>
            <a:xfrm>
              <a:off x="6884908" y="3436144"/>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66" name="Rectangle 65"/>
            <p:cNvSpPr/>
            <p:nvPr/>
          </p:nvSpPr>
          <p:spPr>
            <a:xfrm>
              <a:off x="6771521" y="3436144"/>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67" name="Rectangle 66"/>
            <p:cNvSpPr/>
            <p:nvPr/>
          </p:nvSpPr>
          <p:spPr>
            <a:xfrm>
              <a:off x="6671509" y="3436144"/>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68" name="Rectangle 67"/>
            <p:cNvSpPr/>
            <p:nvPr/>
          </p:nvSpPr>
          <p:spPr>
            <a:xfrm>
              <a:off x="6401321" y="3212976"/>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69" name="Rectangle 68"/>
            <p:cNvSpPr/>
            <p:nvPr/>
          </p:nvSpPr>
          <p:spPr>
            <a:xfrm>
              <a:off x="6170340" y="3010569"/>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70" name="Rectangle 69"/>
            <p:cNvSpPr/>
            <p:nvPr/>
          </p:nvSpPr>
          <p:spPr>
            <a:xfrm>
              <a:off x="6079853" y="2972469"/>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71" name="Rectangle 70"/>
            <p:cNvSpPr/>
            <p:nvPr/>
          </p:nvSpPr>
          <p:spPr>
            <a:xfrm>
              <a:off x="6020322" y="2934369"/>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72" name="Rectangle 71"/>
            <p:cNvSpPr/>
            <p:nvPr/>
          </p:nvSpPr>
          <p:spPr>
            <a:xfrm>
              <a:off x="5934597" y="2858169"/>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73" name="Rectangle 72"/>
            <p:cNvSpPr/>
            <p:nvPr/>
          </p:nvSpPr>
          <p:spPr>
            <a:xfrm>
              <a:off x="5655991" y="2660525"/>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74" name="Rectangle 73"/>
            <p:cNvSpPr/>
            <p:nvPr/>
          </p:nvSpPr>
          <p:spPr>
            <a:xfrm>
              <a:off x="5636941" y="2631950"/>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75" name="Rectangle 74"/>
            <p:cNvSpPr/>
            <p:nvPr/>
          </p:nvSpPr>
          <p:spPr>
            <a:xfrm>
              <a:off x="5093767" y="1933466"/>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76" name="Freeform 75"/>
            <p:cNvSpPr/>
            <p:nvPr/>
          </p:nvSpPr>
          <p:spPr>
            <a:xfrm>
              <a:off x="5015033" y="1921528"/>
              <a:ext cx="2933808" cy="1924104"/>
            </a:xfrm>
            <a:custGeom>
              <a:avLst/>
              <a:gdLst>
                <a:gd name="connsiteX0" fmla="*/ 0 w 2933808"/>
                <a:gd name="connsiteY0" fmla="*/ 0 h 1924104"/>
                <a:gd name="connsiteX1" fmla="*/ 0 w 2933808"/>
                <a:gd name="connsiteY1" fmla="*/ 66970 h 1924104"/>
                <a:gd name="connsiteX2" fmla="*/ 118486 w 2933808"/>
                <a:gd name="connsiteY2" fmla="*/ 66970 h 1924104"/>
                <a:gd name="connsiteX3" fmla="*/ 118486 w 2933808"/>
                <a:gd name="connsiteY3" fmla="*/ 175153 h 1924104"/>
                <a:gd name="connsiteX4" fmla="*/ 136516 w 2933808"/>
                <a:gd name="connsiteY4" fmla="*/ 175153 h 1924104"/>
                <a:gd name="connsiteX5" fmla="*/ 136516 w 2933808"/>
                <a:gd name="connsiteY5" fmla="*/ 198335 h 1924104"/>
                <a:gd name="connsiteX6" fmla="*/ 206062 w 2933808"/>
                <a:gd name="connsiteY6" fmla="*/ 198335 h 1924104"/>
                <a:gd name="connsiteX7" fmla="*/ 206062 w 2933808"/>
                <a:gd name="connsiteY7" fmla="*/ 229244 h 1924104"/>
                <a:gd name="connsiteX8" fmla="*/ 252426 w 2933808"/>
                <a:gd name="connsiteY8" fmla="*/ 229244 h 1924104"/>
                <a:gd name="connsiteX9" fmla="*/ 252426 w 2933808"/>
                <a:gd name="connsiteY9" fmla="*/ 267880 h 1924104"/>
                <a:gd name="connsiteX10" fmla="*/ 350306 w 2933808"/>
                <a:gd name="connsiteY10" fmla="*/ 267880 h 1924104"/>
                <a:gd name="connsiteX11" fmla="*/ 350306 w 2933808"/>
                <a:gd name="connsiteY11" fmla="*/ 303941 h 1924104"/>
                <a:gd name="connsiteX12" fmla="*/ 381215 w 2933808"/>
                <a:gd name="connsiteY12" fmla="*/ 303941 h 1924104"/>
                <a:gd name="connsiteX13" fmla="*/ 381215 w 2933808"/>
                <a:gd name="connsiteY13" fmla="*/ 391518 h 1924104"/>
                <a:gd name="connsiteX14" fmla="*/ 386366 w 2933808"/>
                <a:gd name="connsiteY14" fmla="*/ 391518 h 1924104"/>
                <a:gd name="connsiteX15" fmla="*/ 386366 w 2933808"/>
                <a:gd name="connsiteY15" fmla="*/ 468791 h 1924104"/>
                <a:gd name="connsiteX16" fmla="*/ 391517 w 2933808"/>
                <a:gd name="connsiteY16" fmla="*/ 473942 h 1924104"/>
                <a:gd name="connsiteX17" fmla="*/ 391517 w 2933808"/>
                <a:gd name="connsiteY17" fmla="*/ 540913 h 1924104"/>
                <a:gd name="connsiteX18" fmla="*/ 453337 w 2933808"/>
                <a:gd name="connsiteY18" fmla="*/ 540913 h 1924104"/>
                <a:gd name="connsiteX19" fmla="*/ 453337 w 2933808"/>
                <a:gd name="connsiteY19" fmla="*/ 574398 h 1924104"/>
                <a:gd name="connsiteX20" fmla="*/ 484246 w 2933808"/>
                <a:gd name="connsiteY20" fmla="*/ 574398 h 1924104"/>
                <a:gd name="connsiteX21" fmla="*/ 484246 w 2933808"/>
                <a:gd name="connsiteY21" fmla="*/ 636216 h 1924104"/>
                <a:gd name="connsiteX22" fmla="*/ 517731 w 2933808"/>
                <a:gd name="connsiteY22" fmla="*/ 636216 h 1924104"/>
                <a:gd name="connsiteX23" fmla="*/ 517731 w 2933808"/>
                <a:gd name="connsiteY23" fmla="*/ 674853 h 1924104"/>
                <a:gd name="connsiteX24" fmla="*/ 530610 w 2933808"/>
                <a:gd name="connsiteY24" fmla="*/ 674853 h 1924104"/>
                <a:gd name="connsiteX25" fmla="*/ 530610 w 2933808"/>
                <a:gd name="connsiteY25" fmla="*/ 708338 h 1924104"/>
                <a:gd name="connsiteX26" fmla="*/ 610459 w 2933808"/>
                <a:gd name="connsiteY26" fmla="*/ 708338 h 1924104"/>
                <a:gd name="connsiteX27" fmla="*/ 610459 w 2933808"/>
                <a:gd name="connsiteY27" fmla="*/ 801066 h 1924104"/>
                <a:gd name="connsiteX28" fmla="*/ 631065 w 2933808"/>
                <a:gd name="connsiteY28" fmla="*/ 801066 h 1924104"/>
                <a:gd name="connsiteX29" fmla="*/ 631065 w 2933808"/>
                <a:gd name="connsiteY29" fmla="*/ 813945 h 1924104"/>
                <a:gd name="connsiteX30" fmla="*/ 731520 w 2933808"/>
                <a:gd name="connsiteY30" fmla="*/ 813945 h 1924104"/>
                <a:gd name="connsiteX31" fmla="*/ 731520 w 2933808"/>
                <a:gd name="connsiteY31" fmla="*/ 919551 h 1924104"/>
                <a:gd name="connsiteX32" fmla="*/ 754702 w 2933808"/>
                <a:gd name="connsiteY32" fmla="*/ 919551 h 1924104"/>
                <a:gd name="connsiteX33" fmla="*/ 754702 w 2933808"/>
                <a:gd name="connsiteY33" fmla="*/ 989097 h 1924104"/>
                <a:gd name="connsiteX34" fmla="*/ 829400 w 2933808"/>
                <a:gd name="connsiteY34" fmla="*/ 989097 h 1924104"/>
                <a:gd name="connsiteX35" fmla="*/ 829400 w 2933808"/>
                <a:gd name="connsiteY35" fmla="*/ 1027734 h 1924104"/>
                <a:gd name="connsiteX36" fmla="*/ 870612 w 2933808"/>
                <a:gd name="connsiteY36" fmla="*/ 1027734 h 1924104"/>
                <a:gd name="connsiteX37" fmla="*/ 870612 w 2933808"/>
                <a:gd name="connsiteY37" fmla="*/ 1074098 h 1924104"/>
                <a:gd name="connsiteX38" fmla="*/ 924703 w 2933808"/>
                <a:gd name="connsiteY38" fmla="*/ 1074098 h 1924104"/>
                <a:gd name="connsiteX39" fmla="*/ 924703 w 2933808"/>
                <a:gd name="connsiteY39" fmla="*/ 1110159 h 1924104"/>
                <a:gd name="connsiteX40" fmla="*/ 1079250 w 2933808"/>
                <a:gd name="connsiteY40" fmla="*/ 1110159 h 1924104"/>
                <a:gd name="connsiteX41" fmla="*/ 1079250 w 2933808"/>
                <a:gd name="connsiteY41" fmla="*/ 1197735 h 1924104"/>
                <a:gd name="connsiteX42" fmla="*/ 1143644 w 2933808"/>
                <a:gd name="connsiteY42" fmla="*/ 1197735 h 1924104"/>
                <a:gd name="connsiteX43" fmla="*/ 1143644 w 2933808"/>
                <a:gd name="connsiteY43" fmla="*/ 1228644 h 1924104"/>
                <a:gd name="connsiteX44" fmla="*/ 1256978 w 2933808"/>
                <a:gd name="connsiteY44" fmla="*/ 1228644 h 1924104"/>
                <a:gd name="connsiteX45" fmla="*/ 1256978 w 2933808"/>
                <a:gd name="connsiteY45" fmla="*/ 1290463 h 1924104"/>
                <a:gd name="connsiteX46" fmla="*/ 1398646 w 2933808"/>
                <a:gd name="connsiteY46" fmla="*/ 1290463 h 1924104"/>
                <a:gd name="connsiteX47" fmla="*/ 1398646 w 2933808"/>
                <a:gd name="connsiteY47" fmla="*/ 1334251 h 1924104"/>
                <a:gd name="connsiteX48" fmla="*/ 1506828 w 2933808"/>
                <a:gd name="connsiteY48" fmla="*/ 1334251 h 1924104"/>
                <a:gd name="connsiteX49" fmla="*/ 1506828 w 2933808"/>
                <a:gd name="connsiteY49" fmla="*/ 1380615 h 1924104"/>
                <a:gd name="connsiteX50" fmla="*/ 1638193 w 2933808"/>
                <a:gd name="connsiteY50" fmla="*/ 1380615 h 1924104"/>
                <a:gd name="connsiteX51" fmla="*/ 1638193 w 2933808"/>
                <a:gd name="connsiteY51" fmla="*/ 1411524 h 1924104"/>
                <a:gd name="connsiteX52" fmla="*/ 1661375 w 2933808"/>
                <a:gd name="connsiteY52" fmla="*/ 1411524 h 1924104"/>
                <a:gd name="connsiteX53" fmla="*/ 1661375 w 2933808"/>
                <a:gd name="connsiteY53" fmla="*/ 1470767 h 1924104"/>
                <a:gd name="connsiteX54" fmla="*/ 1700012 w 2933808"/>
                <a:gd name="connsiteY54" fmla="*/ 1470767 h 1924104"/>
                <a:gd name="connsiteX55" fmla="*/ 1700012 w 2933808"/>
                <a:gd name="connsiteY55" fmla="*/ 1514555 h 1924104"/>
                <a:gd name="connsiteX56" fmla="*/ 1870013 w 2933808"/>
                <a:gd name="connsiteY56" fmla="*/ 1514555 h 1924104"/>
                <a:gd name="connsiteX57" fmla="*/ 1870013 w 2933808"/>
                <a:gd name="connsiteY57" fmla="*/ 1581526 h 1924104"/>
                <a:gd name="connsiteX58" fmla="*/ 1993650 w 2933808"/>
                <a:gd name="connsiteY58" fmla="*/ 1581526 h 1924104"/>
                <a:gd name="connsiteX59" fmla="*/ 1993650 w 2933808"/>
                <a:gd name="connsiteY59" fmla="*/ 1633041 h 1924104"/>
                <a:gd name="connsiteX60" fmla="*/ 2009104 w 2933808"/>
                <a:gd name="connsiteY60" fmla="*/ 1633041 h 1924104"/>
                <a:gd name="connsiteX61" fmla="*/ 2009104 w 2933808"/>
                <a:gd name="connsiteY61" fmla="*/ 1759254 h 1924104"/>
                <a:gd name="connsiteX62" fmla="*/ 2534562 w 2933808"/>
                <a:gd name="connsiteY62" fmla="*/ 1759254 h 1924104"/>
                <a:gd name="connsiteX63" fmla="*/ 2534562 w 2933808"/>
                <a:gd name="connsiteY63" fmla="*/ 1839103 h 1924104"/>
                <a:gd name="connsiteX64" fmla="*/ 2709715 w 2933808"/>
                <a:gd name="connsiteY64" fmla="*/ 1839103 h 1924104"/>
                <a:gd name="connsiteX65" fmla="*/ 2709715 w 2933808"/>
                <a:gd name="connsiteY65" fmla="*/ 1916376 h 1924104"/>
                <a:gd name="connsiteX66" fmla="*/ 2933808 w 2933808"/>
                <a:gd name="connsiteY66" fmla="*/ 1916376 h 1924104"/>
                <a:gd name="connsiteX67" fmla="*/ 2933808 w 2933808"/>
                <a:gd name="connsiteY67" fmla="*/ 1924104 h 192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933808" h="1924104">
                  <a:moveTo>
                    <a:pt x="0" y="0"/>
                  </a:moveTo>
                  <a:lnTo>
                    <a:pt x="0" y="66970"/>
                  </a:lnTo>
                  <a:lnTo>
                    <a:pt x="118486" y="66970"/>
                  </a:lnTo>
                  <a:lnTo>
                    <a:pt x="118486" y="175153"/>
                  </a:lnTo>
                  <a:lnTo>
                    <a:pt x="136516" y="175153"/>
                  </a:lnTo>
                  <a:lnTo>
                    <a:pt x="136516" y="198335"/>
                  </a:lnTo>
                  <a:lnTo>
                    <a:pt x="206062" y="198335"/>
                  </a:lnTo>
                  <a:lnTo>
                    <a:pt x="206062" y="229244"/>
                  </a:lnTo>
                  <a:lnTo>
                    <a:pt x="252426" y="229244"/>
                  </a:lnTo>
                  <a:lnTo>
                    <a:pt x="252426" y="267880"/>
                  </a:lnTo>
                  <a:lnTo>
                    <a:pt x="350306" y="267880"/>
                  </a:lnTo>
                  <a:lnTo>
                    <a:pt x="350306" y="303941"/>
                  </a:lnTo>
                  <a:lnTo>
                    <a:pt x="381215" y="303941"/>
                  </a:lnTo>
                  <a:lnTo>
                    <a:pt x="381215" y="391518"/>
                  </a:lnTo>
                  <a:lnTo>
                    <a:pt x="386366" y="391518"/>
                  </a:lnTo>
                  <a:lnTo>
                    <a:pt x="386366" y="468791"/>
                  </a:lnTo>
                  <a:lnTo>
                    <a:pt x="391517" y="473942"/>
                  </a:lnTo>
                  <a:lnTo>
                    <a:pt x="391517" y="540913"/>
                  </a:lnTo>
                  <a:lnTo>
                    <a:pt x="453337" y="540913"/>
                  </a:lnTo>
                  <a:lnTo>
                    <a:pt x="453337" y="574398"/>
                  </a:lnTo>
                  <a:lnTo>
                    <a:pt x="484246" y="574398"/>
                  </a:lnTo>
                  <a:lnTo>
                    <a:pt x="484246" y="636216"/>
                  </a:lnTo>
                  <a:lnTo>
                    <a:pt x="517731" y="636216"/>
                  </a:lnTo>
                  <a:lnTo>
                    <a:pt x="517731" y="674853"/>
                  </a:lnTo>
                  <a:lnTo>
                    <a:pt x="530610" y="674853"/>
                  </a:lnTo>
                  <a:lnTo>
                    <a:pt x="530610" y="708338"/>
                  </a:lnTo>
                  <a:lnTo>
                    <a:pt x="610459" y="708338"/>
                  </a:lnTo>
                  <a:lnTo>
                    <a:pt x="610459" y="801066"/>
                  </a:lnTo>
                  <a:lnTo>
                    <a:pt x="631065" y="801066"/>
                  </a:lnTo>
                  <a:lnTo>
                    <a:pt x="631065" y="813945"/>
                  </a:lnTo>
                  <a:lnTo>
                    <a:pt x="731520" y="813945"/>
                  </a:lnTo>
                  <a:lnTo>
                    <a:pt x="731520" y="919551"/>
                  </a:lnTo>
                  <a:lnTo>
                    <a:pt x="754702" y="919551"/>
                  </a:lnTo>
                  <a:lnTo>
                    <a:pt x="754702" y="989097"/>
                  </a:lnTo>
                  <a:lnTo>
                    <a:pt x="829400" y="989097"/>
                  </a:lnTo>
                  <a:lnTo>
                    <a:pt x="829400" y="1027734"/>
                  </a:lnTo>
                  <a:lnTo>
                    <a:pt x="870612" y="1027734"/>
                  </a:lnTo>
                  <a:lnTo>
                    <a:pt x="870612" y="1074098"/>
                  </a:lnTo>
                  <a:lnTo>
                    <a:pt x="924703" y="1074098"/>
                  </a:lnTo>
                  <a:lnTo>
                    <a:pt x="924703" y="1110159"/>
                  </a:lnTo>
                  <a:lnTo>
                    <a:pt x="1079250" y="1110159"/>
                  </a:lnTo>
                  <a:lnTo>
                    <a:pt x="1079250" y="1197735"/>
                  </a:lnTo>
                  <a:lnTo>
                    <a:pt x="1143644" y="1197735"/>
                  </a:lnTo>
                  <a:lnTo>
                    <a:pt x="1143644" y="1228644"/>
                  </a:lnTo>
                  <a:lnTo>
                    <a:pt x="1256978" y="1228644"/>
                  </a:lnTo>
                  <a:lnTo>
                    <a:pt x="1256978" y="1290463"/>
                  </a:lnTo>
                  <a:lnTo>
                    <a:pt x="1398646" y="1290463"/>
                  </a:lnTo>
                  <a:lnTo>
                    <a:pt x="1398646" y="1334251"/>
                  </a:lnTo>
                  <a:lnTo>
                    <a:pt x="1506828" y="1334251"/>
                  </a:lnTo>
                  <a:lnTo>
                    <a:pt x="1506828" y="1380615"/>
                  </a:lnTo>
                  <a:lnTo>
                    <a:pt x="1638193" y="1380615"/>
                  </a:lnTo>
                  <a:lnTo>
                    <a:pt x="1638193" y="1411524"/>
                  </a:lnTo>
                  <a:lnTo>
                    <a:pt x="1661375" y="1411524"/>
                  </a:lnTo>
                  <a:lnTo>
                    <a:pt x="1661375" y="1470767"/>
                  </a:lnTo>
                  <a:lnTo>
                    <a:pt x="1700012" y="1470767"/>
                  </a:lnTo>
                  <a:lnTo>
                    <a:pt x="1700012" y="1514555"/>
                  </a:lnTo>
                  <a:lnTo>
                    <a:pt x="1870013" y="1514555"/>
                  </a:lnTo>
                  <a:lnTo>
                    <a:pt x="1870013" y="1581526"/>
                  </a:lnTo>
                  <a:lnTo>
                    <a:pt x="1993650" y="1581526"/>
                  </a:lnTo>
                  <a:lnTo>
                    <a:pt x="1993650" y="1633041"/>
                  </a:lnTo>
                  <a:lnTo>
                    <a:pt x="2009104" y="1633041"/>
                  </a:lnTo>
                  <a:lnTo>
                    <a:pt x="2009104" y="1759254"/>
                  </a:lnTo>
                  <a:lnTo>
                    <a:pt x="2534562" y="1759254"/>
                  </a:lnTo>
                  <a:lnTo>
                    <a:pt x="2534562" y="1839103"/>
                  </a:lnTo>
                  <a:lnTo>
                    <a:pt x="2709715" y="1839103"/>
                  </a:lnTo>
                  <a:lnTo>
                    <a:pt x="2709715" y="1916376"/>
                  </a:lnTo>
                  <a:lnTo>
                    <a:pt x="2933808" y="1916376"/>
                  </a:lnTo>
                  <a:lnTo>
                    <a:pt x="2933808" y="1924104"/>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77" name="Rectangle 76"/>
            <p:cNvSpPr/>
            <p:nvPr/>
          </p:nvSpPr>
          <p:spPr>
            <a:xfrm>
              <a:off x="7926831" y="3783089"/>
              <a:ext cx="45719" cy="92333"/>
            </a:xfrm>
            <a:prstGeom prst="rect">
              <a:avLst/>
            </a:prstGeom>
            <a:noFill/>
            <a:ln>
              <a:noFill/>
            </a:ln>
          </p:spPr>
          <p:txBody>
            <a:bodyPr wrap="square" lIns="0" tIns="0" rIns="0" bIns="0">
              <a:spAutoFit/>
            </a:bodyPr>
            <a:lstStyle/>
            <a:p>
              <a:r>
                <a:rPr lang="en-US" sz="600" b="1" dirty="0">
                  <a:solidFill>
                    <a:srgbClr val="B2C0D8"/>
                  </a:solidFill>
                </a:rPr>
                <a:t>+</a:t>
              </a:r>
              <a:endParaRPr lang="en-US" sz="1400" b="1" dirty="0">
                <a:solidFill>
                  <a:srgbClr val="B2C0D8"/>
                </a:solidFill>
              </a:endParaRPr>
            </a:p>
          </p:txBody>
        </p:sp>
        <p:sp>
          <p:nvSpPr>
            <p:cNvPr id="78" name="Rectangle 77"/>
            <p:cNvSpPr/>
            <p:nvPr/>
          </p:nvSpPr>
          <p:spPr>
            <a:xfrm>
              <a:off x="6798642" y="3386420"/>
              <a:ext cx="45719" cy="92333"/>
            </a:xfrm>
            <a:prstGeom prst="rect">
              <a:avLst/>
            </a:prstGeom>
            <a:noFill/>
            <a:ln>
              <a:noFill/>
            </a:ln>
          </p:spPr>
          <p:txBody>
            <a:bodyPr wrap="square" lIns="0" tIns="0" rIns="0" bIns="0">
              <a:spAutoFit/>
            </a:bodyPr>
            <a:lstStyle/>
            <a:p>
              <a:r>
                <a:rPr lang="en-US" sz="600" b="1" dirty="0">
                  <a:solidFill>
                    <a:srgbClr val="B2C0D8"/>
                  </a:solidFill>
                </a:rPr>
                <a:t>+</a:t>
              </a:r>
              <a:endParaRPr lang="en-US" sz="1400" b="1" dirty="0">
                <a:solidFill>
                  <a:srgbClr val="B2C0D8"/>
                </a:solidFill>
              </a:endParaRPr>
            </a:p>
          </p:txBody>
        </p:sp>
        <p:sp>
          <p:nvSpPr>
            <p:cNvPr id="79" name="Rectangle 78"/>
            <p:cNvSpPr/>
            <p:nvPr/>
          </p:nvSpPr>
          <p:spPr>
            <a:xfrm>
              <a:off x="6718793" y="3383844"/>
              <a:ext cx="45719" cy="92333"/>
            </a:xfrm>
            <a:prstGeom prst="rect">
              <a:avLst/>
            </a:prstGeom>
            <a:noFill/>
            <a:ln>
              <a:noFill/>
            </a:ln>
          </p:spPr>
          <p:txBody>
            <a:bodyPr wrap="square" lIns="0" tIns="0" rIns="0" bIns="0">
              <a:spAutoFit/>
            </a:bodyPr>
            <a:lstStyle/>
            <a:p>
              <a:r>
                <a:rPr lang="en-US" sz="600" b="1" dirty="0">
                  <a:solidFill>
                    <a:srgbClr val="B2C0D8"/>
                  </a:solidFill>
                </a:rPr>
                <a:t>+</a:t>
              </a:r>
              <a:endParaRPr lang="en-US" sz="1400" b="1" dirty="0">
                <a:solidFill>
                  <a:srgbClr val="B2C0D8"/>
                </a:solidFill>
              </a:endParaRPr>
            </a:p>
          </p:txBody>
        </p:sp>
        <p:sp>
          <p:nvSpPr>
            <p:cNvPr id="80" name="Rectangle 79"/>
            <p:cNvSpPr/>
            <p:nvPr/>
          </p:nvSpPr>
          <p:spPr>
            <a:xfrm>
              <a:off x="6211365" y="3108236"/>
              <a:ext cx="45719" cy="92333"/>
            </a:xfrm>
            <a:prstGeom prst="rect">
              <a:avLst/>
            </a:prstGeom>
            <a:noFill/>
            <a:ln>
              <a:noFill/>
            </a:ln>
          </p:spPr>
          <p:txBody>
            <a:bodyPr wrap="square" lIns="0" tIns="0" rIns="0" bIns="0">
              <a:spAutoFit/>
            </a:bodyPr>
            <a:lstStyle/>
            <a:p>
              <a:r>
                <a:rPr lang="en-US" sz="600" b="1" dirty="0">
                  <a:solidFill>
                    <a:srgbClr val="B2C0D8"/>
                  </a:solidFill>
                </a:rPr>
                <a:t>+</a:t>
              </a:r>
              <a:endParaRPr lang="en-US" sz="1400" b="1" dirty="0">
                <a:solidFill>
                  <a:srgbClr val="B2C0D8"/>
                </a:solidFill>
              </a:endParaRPr>
            </a:p>
          </p:txBody>
        </p:sp>
        <p:sp>
          <p:nvSpPr>
            <p:cNvPr id="81" name="Rectangle 80"/>
            <p:cNvSpPr/>
            <p:nvPr/>
          </p:nvSpPr>
          <p:spPr>
            <a:xfrm>
              <a:off x="6025909" y="2979447"/>
              <a:ext cx="45719" cy="92333"/>
            </a:xfrm>
            <a:prstGeom prst="rect">
              <a:avLst/>
            </a:prstGeom>
            <a:noFill/>
            <a:ln>
              <a:noFill/>
            </a:ln>
          </p:spPr>
          <p:txBody>
            <a:bodyPr wrap="square" lIns="0" tIns="0" rIns="0" bIns="0">
              <a:spAutoFit/>
            </a:bodyPr>
            <a:lstStyle/>
            <a:p>
              <a:r>
                <a:rPr lang="en-US" sz="600" b="1" dirty="0">
                  <a:solidFill>
                    <a:srgbClr val="B2C0D8"/>
                  </a:solidFill>
                </a:rPr>
                <a:t>+</a:t>
              </a:r>
              <a:endParaRPr lang="en-US" sz="1400" b="1" dirty="0">
                <a:solidFill>
                  <a:srgbClr val="B2C0D8"/>
                </a:solidFill>
              </a:endParaRPr>
            </a:p>
          </p:txBody>
        </p:sp>
        <p:sp>
          <p:nvSpPr>
            <p:cNvPr id="82" name="Rectangle 81"/>
            <p:cNvSpPr/>
            <p:nvPr/>
          </p:nvSpPr>
          <p:spPr>
            <a:xfrm>
              <a:off x="5982121" y="2974296"/>
              <a:ext cx="45719" cy="92333"/>
            </a:xfrm>
            <a:prstGeom prst="rect">
              <a:avLst/>
            </a:prstGeom>
            <a:noFill/>
            <a:ln>
              <a:noFill/>
            </a:ln>
          </p:spPr>
          <p:txBody>
            <a:bodyPr wrap="square" lIns="0" tIns="0" rIns="0" bIns="0">
              <a:spAutoFit/>
            </a:bodyPr>
            <a:lstStyle/>
            <a:p>
              <a:r>
                <a:rPr lang="en-US" sz="600" b="1" dirty="0">
                  <a:solidFill>
                    <a:srgbClr val="B2C0D8"/>
                  </a:solidFill>
                </a:rPr>
                <a:t>+</a:t>
              </a:r>
              <a:endParaRPr lang="en-US" sz="1400" b="1" dirty="0">
                <a:solidFill>
                  <a:srgbClr val="B2C0D8"/>
                </a:solidFill>
              </a:endParaRPr>
            </a:p>
          </p:txBody>
        </p:sp>
        <p:sp>
          <p:nvSpPr>
            <p:cNvPr id="83" name="Rectangle 82"/>
            <p:cNvSpPr/>
            <p:nvPr/>
          </p:nvSpPr>
          <p:spPr>
            <a:xfrm>
              <a:off x="5907424" y="2969144"/>
              <a:ext cx="45719" cy="92333"/>
            </a:xfrm>
            <a:prstGeom prst="rect">
              <a:avLst/>
            </a:prstGeom>
            <a:noFill/>
            <a:ln>
              <a:noFill/>
            </a:ln>
          </p:spPr>
          <p:txBody>
            <a:bodyPr wrap="square" lIns="0" tIns="0" rIns="0" bIns="0">
              <a:spAutoFit/>
            </a:bodyPr>
            <a:lstStyle/>
            <a:p>
              <a:r>
                <a:rPr lang="en-US" sz="600" b="1" dirty="0">
                  <a:solidFill>
                    <a:srgbClr val="B2C0D8"/>
                  </a:solidFill>
                </a:rPr>
                <a:t>+</a:t>
              </a:r>
              <a:endParaRPr lang="en-US" sz="1400" b="1" dirty="0">
                <a:solidFill>
                  <a:srgbClr val="B2C0D8"/>
                </a:solidFill>
              </a:endParaRPr>
            </a:p>
          </p:txBody>
        </p:sp>
        <p:sp>
          <p:nvSpPr>
            <p:cNvPr id="84" name="Rectangle 83"/>
            <p:cNvSpPr/>
            <p:nvPr/>
          </p:nvSpPr>
          <p:spPr>
            <a:xfrm>
              <a:off x="5812120" y="2871265"/>
              <a:ext cx="45719" cy="92333"/>
            </a:xfrm>
            <a:prstGeom prst="rect">
              <a:avLst/>
            </a:prstGeom>
            <a:noFill/>
            <a:ln>
              <a:noFill/>
            </a:ln>
          </p:spPr>
          <p:txBody>
            <a:bodyPr wrap="square" lIns="0" tIns="0" rIns="0" bIns="0">
              <a:spAutoFit/>
            </a:bodyPr>
            <a:lstStyle/>
            <a:p>
              <a:r>
                <a:rPr lang="en-US" sz="600" b="1" dirty="0">
                  <a:solidFill>
                    <a:srgbClr val="B2C0D8"/>
                  </a:solidFill>
                </a:rPr>
                <a:t>+</a:t>
              </a:r>
              <a:endParaRPr lang="en-US" sz="1400" b="1" dirty="0">
                <a:solidFill>
                  <a:srgbClr val="B2C0D8"/>
                </a:solidFill>
              </a:endParaRPr>
            </a:p>
          </p:txBody>
        </p:sp>
        <p:sp>
          <p:nvSpPr>
            <p:cNvPr id="85" name="Rectangle 84"/>
            <p:cNvSpPr/>
            <p:nvPr/>
          </p:nvSpPr>
          <p:spPr>
            <a:xfrm>
              <a:off x="5742537" y="2796960"/>
              <a:ext cx="45719" cy="92333"/>
            </a:xfrm>
            <a:prstGeom prst="rect">
              <a:avLst/>
            </a:prstGeom>
            <a:noFill/>
            <a:ln>
              <a:noFill/>
            </a:ln>
          </p:spPr>
          <p:txBody>
            <a:bodyPr wrap="square" lIns="0" tIns="0" rIns="0" bIns="0">
              <a:spAutoFit/>
            </a:bodyPr>
            <a:lstStyle/>
            <a:p>
              <a:r>
                <a:rPr lang="en-US" sz="600" b="1" dirty="0">
                  <a:solidFill>
                    <a:srgbClr val="B2C0D8"/>
                  </a:solidFill>
                </a:rPr>
                <a:t>+</a:t>
              </a:r>
              <a:endParaRPr lang="en-US" sz="1400" b="1" dirty="0">
                <a:solidFill>
                  <a:srgbClr val="B2C0D8"/>
                </a:solidFill>
              </a:endParaRPr>
            </a:p>
          </p:txBody>
        </p:sp>
        <p:sp>
          <p:nvSpPr>
            <p:cNvPr id="86" name="Rectangle 85"/>
            <p:cNvSpPr/>
            <p:nvPr/>
          </p:nvSpPr>
          <p:spPr>
            <a:xfrm>
              <a:off x="5096018" y="1946955"/>
              <a:ext cx="45719" cy="92333"/>
            </a:xfrm>
            <a:prstGeom prst="rect">
              <a:avLst/>
            </a:prstGeom>
            <a:noFill/>
            <a:ln>
              <a:noFill/>
            </a:ln>
          </p:spPr>
          <p:txBody>
            <a:bodyPr wrap="square" lIns="0" tIns="0" rIns="0" bIns="0">
              <a:spAutoFit/>
            </a:bodyPr>
            <a:lstStyle/>
            <a:p>
              <a:r>
                <a:rPr lang="en-US" sz="600" b="1" dirty="0">
                  <a:solidFill>
                    <a:srgbClr val="B2C0D8"/>
                  </a:solidFill>
                </a:rPr>
                <a:t>+</a:t>
              </a:r>
              <a:endParaRPr lang="en-US" sz="1400" b="1" dirty="0">
                <a:solidFill>
                  <a:srgbClr val="B2C0D8"/>
                </a:solidFill>
              </a:endParaRPr>
            </a:p>
          </p:txBody>
        </p:sp>
        <p:sp>
          <p:nvSpPr>
            <p:cNvPr id="87" name="TextBox 86"/>
            <p:cNvSpPr txBox="1"/>
            <p:nvPr/>
          </p:nvSpPr>
          <p:spPr>
            <a:xfrm>
              <a:off x="860786" y="3909561"/>
              <a:ext cx="242374" cy="215444"/>
            </a:xfrm>
            <a:prstGeom prst="rect">
              <a:avLst/>
            </a:prstGeom>
            <a:noFill/>
          </p:spPr>
          <p:txBody>
            <a:bodyPr wrap="none" rtlCol="0">
              <a:spAutoFit/>
            </a:bodyPr>
            <a:lstStyle/>
            <a:p>
              <a:pPr algn="ctr"/>
              <a:r>
                <a:rPr lang="en-US" sz="800" b="1" dirty="0" smtClean="0">
                  <a:solidFill>
                    <a:srgbClr val="363636"/>
                  </a:solidFill>
                </a:rPr>
                <a:t>0</a:t>
              </a:r>
              <a:endParaRPr lang="en-US" sz="800" b="1" dirty="0">
                <a:solidFill>
                  <a:srgbClr val="363636"/>
                </a:solidFill>
              </a:endParaRPr>
            </a:p>
          </p:txBody>
        </p:sp>
        <p:sp>
          <p:nvSpPr>
            <p:cNvPr id="88" name="TextBox 87"/>
            <p:cNvSpPr txBox="1"/>
            <p:nvPr/>
          </p:nvSpPr>
          <p:spPr>
            <a:xfrm>
              <a:off x="659986" y="3849009"/>
              <a:ext cx="253889" cy="123111"/>
            </a:xfrm>
            <a:prstGeom prst="rect">
              <a:avLst/>
            </a:prstGeom>
            <a:noFill/>
          </p:spPr>
          <p:txBody>
            <a:bodyPr wrap="square" lIns="0" tIns="0" rIns="0" bIns="0" rtlCol="0">
              <a:spAutoFit/>
            </a:bodyPr>
            <a:lstStyle/>
            <a:p>
              <a:pPr algn="r"/>
              <a:r>
                <a:rPr lang="en-US" sz="800" b="1" dirty="0" smtClean="0">
                  <a:solidFill>
                    <a:srgbClr val="363636"/>
                  </a:solidFill>
                </a:rPr>
                <a:t>0.00</a:t>
              </a:r>
              <a:endParaRPr lang="en-US" sz="800" b="1" dirty="0">
                <a:solidFill>
                  <a:srgbClr val="363636"/>
                </a:solidFill>
              </a:endParaRPr>
            </a:p>
          </p:txBody>
        </p:sp>
        <p:cxnSp>
          <p:nvCxnSpPr>
            <p:cNvPr id="89" name="Straight Connector 88"/>
            <p:cNvCxnSpPr/>
            <p:nvPr/>
          </p:nvCxnSpPr>
          <p:spPr>
            <a:xfrm flipV="1">
              <a:off x="981973"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28271" y="340564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8271" y="290996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28271" y="191860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28271" y="3901320"/>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964490" y="1885767"/>
              <a:ext cx="3604938" cy="2031128"/>
            </a:xfrm>
            <a:prstGeom prst="rect">
              <a:avLst/>
            </a:prstGeom>
            <a:noFill/>
            <a:ln w="1270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95" name="TextBox 94"/>
            <p:cNvSpPr txBox="1"/>
            <p:nvPr/>
          </p:nvSpPr>
          <p:spPr>
            <a:xfrm>
              <a:off x="659986" y="1860189"/>
              <a:ext cx="253889" cy="123111"/>
            </a:xfrm>
            <a:prstGeom prst="rect">
              <a:avLst/>
            </a:prstGeom>
            <a:noFill/>
          </p:spPr>
          <p:txBody>
            <a:bodyPr wrap="square" lIns="0" tIns="0" rIns="0" bIns="0" rtlCol="0">
              <a:spAutoFit/>
            </a:bodyPr>
            <a:lstStyle/>
            <a:p>
              <a:pPr algn="r"/>
              <a:r>
                <a:rPr lang="en-US" sz="800" b="1" dirty="0" smtClean="0">
                  <a:solidFill>
                    <a:srgbClr val="363636"/>
                  </a:solidFill>
                </a:rPr>
                <a:t>1.00</a:t>
              </a:r>
              <a:endParaRPr lang="en-US" sz="800" b="1" dirty="0">
                <a:solidFill>
                  <a:srgbClr val="363636"/>
                </a:solidFill>
              </a:endParaRPr>
            </a:p>
          </p:txBody>
        </p:sp>
        <p:sp>
          <p:nvSpPr>
            <p:cNvPr id="96" name="TextBox 95"/>
            <p:cNvSpPr txBox="1"/>
            <p:nvPr/>
          </p:nvSpPr>
          <p:spPr>
            <a:xfrm>
              <a:off x="659986" y="2357394"/>
              <a:ext cx="253889" cy="123111"/>
            </a:xfrm>
            <a:prstGeom prst="rect">
              <a:avLst/>
            </a:prstGeom>
            <a:noFill/>
          </p:spPr>
          <p:txBody>
            <a:bodyPr wrap="square" lIns="0" tIns="0" rIns="0" bIns="0" rtlCol="0">
              <a:spAutoFit/>
            </a:bodyPr>
            <a:lstStyle/>
            <a:p>
              <a:pPr algn="r"/>
              <a:r>
                <a:rPr lang="en-US" sz="800" b="1" dirty="0" smtClean="0">
                  <a:solidFill>
                    <a:srgbClr val="363636"/>
                  </a:solidFill>
                </a:rPr>
                <a:t>0.75</a:t>
              </a:r>
              <a:endParaRPr lang="en-US" sz="800" b="1" dirty="0">
                <a:solidFill>
                  <a:srgbClr val="363636"/>
                </a:solidFill>
              </a:endParaRPr>
            </a:p>
          </p:txBody>
        </p:sp>
        <p:sp>
          <p:nvSpPr>
            <p:cNvPr id="97" name="TextBox 96"/>
            <p:cNvSpPr txBox="1"/>
            <p:nvPr/>
          </p:nvSpPr>
          <p:spPr>
            <a:xfrm>
              <a:off x="659986" y="2854599"/>
              <a:ext cx="253889" cy="123111"/>
            </a:xfrm>
            <a:prstGeom prst="rect">
              <a:avLst/>
            </a:prstGeom>
            <a:noFill/>
          </p:spPr>
          <p:txBody>
            <a:bodyPr wrap="square" lIns="0" tIns="0" rIns="0" bIns="0" rtlCol="0">
              <a:spAutoFit/>
            </a:bodyPr>
            <a:lstStyle/>
            <a:p>
              <a:pPr algn="r"/>
              <a:r>
                <a:rPr lang="en-US" sz="800" b="1" dirty="0" smtClean="0">
                  <a:solidFill>
                    <a:srgbClr val="363636"/>
                  </a:solidFill>
                </a:rPr>
                <a:t>0.50</a:t>
              </a:r>
              <a:endParaRPr lang="en-US" sz="800" b="1" dirty="0">
                <a:solidFill>
                  <a:srgbClr val="363636"/>
                </a:solidFill>
              </a:endParaRPr>
            </a:p>
          </p:txBody>
        </p:sp>
        <p:sp>
          <p:nvSpPr>
            <p:cNvPr id="98" name="TextBox 97"/>
            <p:cNvSpPr txBox="1"/>
            <p:nvPr/>
          </p:nvSpPr>
          <p:spPr>
            <a:xfrm>
              <a:off x="1596789" y="1924423"/>
              <a:ext cx="2942551" cy="538609"/>
            </a:xfrm>
            <a:prstGeom prst="rect">
              <a:avLst/>
            </a:prstGeom>
            <a:noFill/>
            <a:ln>
              <a:solidFill>
                <a:srgbClr val="040404"/>
              </a:solidFill>
            </a:ln>
          </p:spPr>
          <p:txBody>
            <a:bodyPr wrap="square" lIns="0" tIns="0" rIns="0" bIns="0" rtlCol="0">
              <a:spAutoFit/>
            </a:bodyPr>
            <a:lstStyle/>
            <a:p>
              <a:pPr marL="0" lvl="1">
                <a:tabLst>
                  <a:tab pos="571500" algn="l"/>
                  <a:tab pos="1257300" algn="r"/>
                  <a:tab pos="1714500" algn="r"/>
                  <a:tab pos="2000250" algn="ctr"/>
                </a:tabLst>
              </a:pPr>
              <a:r>
                <a:rPr lang="en-US" sz="700" b="1" dirty="0" smtClean="0">
                  <a:solidFill>
                    <a:srgbClr val="363636"/>
                  </a:solidFill>
                </a:rPr>
                <a:t>	Subjects	   Event	 (%)  Censored	 (%)        Median (CI 95%)</a:t>
              </a:r>
            </a:p>
            <a:p>
              <a:pPr marL="0" lvl="1">
                <a:tabLst>
                  <a:tab pos="571500" algn="l"/>
                  <a:tab pos="1257300" algn="r"/>
                  <a:tab pos="1714500" algn="r"/>
                  <a:tab pos="2000250" algn="ctr"/>
                </a:tabLst>
              </a:pPr>
              <a:r>
                <a:rPr lang="en-US" sz="700" b="1" dirty="0">
                  <a:solidFill>
                    <a:srgbClr val="363636"/>
                  </a:solidFill>
                </a:rPr>
                <a:t> </a:t>
              </a:r>
              <a:r>
                <a:rPr lang="en-US" sz="700" b="1" dirty="0" smtClean="0">
                  <a:solidFill>
                    <a:srgbClr val="363636"/>
                  </a:solidFill>
                </a:rPr>
                <a:t>GE	60	              80.0 	        20.0	                         3.8 (2.2, 5.6)</a:t>
              </a:r>
            </a:p>
            <a:p>
              <a:pPr marL="0" lvl="1">
                <a:tabLst>
                  <a:tab pos="571500" algn="l"/>
                  <a:tab pos="1257300" algn="r"/>
                  <a:tab pos="1714500" algn="r"/>
                  <a:tab pos="2000250" algn="ctr"/>
                </a:tabLst>
              </a:pPr>
              <a:r>
                <a:rPr lang="en-US" sz="700" b="1" dirty="0" smtClean="0">
                  <a:solidFill>
                    <a:srgbClr val="363636"/>
                  </a:solidFill>
                </a:rPr>
                <a:t> GEC	60	                80.0	</a:t>
              </a:r>
              <a:r>
                <a:rPr lang="en-US" sz="700" b="1" dirty="0">
                  <a:solidFill>
                    <a:srgbClr val="363636"/>
                  </a:solidFill>
                </a:rPr>
                <a:t> </a:t>
              </a:r>
              <a:r>
                <a:rPr lang="en-US" sz="700" b="1" dirty="0" smtClean="0">
                  <a:solidFill>
                    <a:srgbClr val="363636"/>
                  </a:solidFill>
                </a:rPr>
                <a:t>          20.0                         4.3 (3.2, 5.5)</a:t>
              </a:r>
            </a:p>
            <a:p>
              <a:pPr marL="0" lvl="1">
                <a:tabLst>
                  <a:tab pos="571500" algn="l"/>
                  <a:tab pos="1257300" algn="r"/>
                  <a:tab pos="1714500" algn="r"/>
                  <a:tab pos="2000250" algn="ctr"/>
                </a:tabLst>
              </a:pPr>
              <a:r>
                <a:rPr lang="en-US" sz="700" b="1" dirty="0" smtClean="0">
                  <a:solidFill>
                    <a:srgbClr val="363636"/>
                  </a:solidFill>
                </a:rPr>
                <a:t> Log-Rank	p=0.5184</a:t>
              </a:r>
            </a:p>
            <a:p>
              <a:pPr marL="0" lvl="1">
                <a:tabLst>
                  <a:tab pos="571500" algn="l"/>
                  <a:tab pos="1257300" algn="r"/>
                  <a:tab pos="1714500" algn="r"/>
                  <a:tab pos="2000250" algn="ctr"/>
                </a:tabLst>
              </a:pPr>
              <a:r>
                <a:rPr lang="en-US" sz="700" b="1" dirty="0" smtClean="0">
                  <a:solidFill>
                    <a:srgbClr val="363636"/>
                  </a:solidFill>
                </a:rPr>
                <a:t> HR: GEC vs GE	 0.8753           (0.5844, 1.3110)</a:t>
              </a:r>
              <a:endParaRPr lang="en-US" sz="700" b="1" dirty="0">
                <a:solidFill>
                  <a:srgbClr val="363636"/>
                </a:solidFill>
              </a:endParaRPr>
            </a:p>
          </p:txBody>
        </p:sp>
        <p:cxnSp>
          <p:nvCxnSpPr>
            <p:cNvPr id="99" name="Straight Connector 98"/>
            <p:cNvCxnSpPr/>
            <p:nvPr/>
          </p:nvCxnSpPr>
          <p:spPr>
            <a:xfrm>
              <a:off x="928271" y="2414281"/>
              <a:ext cx="40233" cy="0"/>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1403648"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1860410"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2309766"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795906"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3271456"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3750535"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4211960" y="3914300"/>
              <a:ext cx="0" cy="35991"/>
            </a:xfrm>
            <a:prstGeom prst="line">
              <a:avLst/>
            </a:prstGeom>
            <a:ln>
              <a:solidFill>
                <a:srgbClr val="040404"/>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3588881" y="3909561"/>
              <a:ext cx="300082" cy="215444"/>
            </a:xfrm>
            <a:prstGeom prst="rect">
              <a:avLst/>
            </a:prstGeom>
            <a:noFill/>
          </p:spPr>
          <p:txBody>
            <a:bodyPr wrap="none" rtlCol="0">
              <a:spAutoFit/>
            </a:bodyPr>
            <a:lstStyle/>
            <a:p>
              <a:pPr algn="ctr"/>
              <a:r>
                <a:rPr lang="en-US" sz="800" b="1" dirty="0" smtClean="0">
                  <a:solidFill>
                    <a:srgbClr val="363636"/>
                  </a:solidFill>
                </a:rPr>
                <a:t>18</a:t>
              </a:r>
              <a:endParaRPr lang="en-US" sz="800" b="1" dirty="0">
                <a:solidFill>
                  <a:srgbClr val="363636"/>
                </a:solidFill>
              </a:endParaRPr>
            </a:p>
          </p:txBody>
        </p:sp>
        <p:sp>
          <p:nvSpPr>
            <p:cNvPr id="108" name="TextBox 107"/>
            <p:cNvSpPr txBox="1"/>
            <p:nvPr/>
          </p:nvSpPr>
          <p:spPr>
            <a:xfrm>
              <a:off x="4077359" y="3909561"/>
              <a:ext cx="300082" cy="215444"/>
            </a:xfrm>
            <a:prstGeom prst="rect">
              <a:avLst/>
            </a:prstGeom>
            <a:noFill/>
          </p:spPr>
          <p:txBody>
            <a:bodyPr wrap="none" rtlCol="0">
              <a:spAutoFit/>
            </a:bodyPr>
            <a:lstStyle/>
            <a:p>
              <a:pPr algn="ctr"/>
              <a:r>
                <a:rPr lang="en-US" sz="800" b="1" dirty="0" smtClean="0">
                  <a:solidFill>
                    <a:srgbClr val="363636"/>
                  </a:solidFill>
                </a:rPr>
                <a:t>21</a:t>
              </a:r>
              <a:endParaRPr lang="en-US" sz="800" b="1" dirty="0">
                <a:solidFill>
                  <a:srgbClr val="363636"/>
                </a:solidFill>
              </a:endParaRPr>
            </a:p>
          </p:txBody>
        </p:sp>
        <p:sp>
          <p:nvSpPr>
            <p:cNvPr id="109" name="TextBox 108"/>
            <p:cNvSpPr txBox="1"/>
            <p:nvPr/>
          </p:nvSpPr>
          <p:spPr>
            <a:xfrm>
              <a:off x="2264312" y="4077072"/>
              <a:ext cx="1067921" cy="246221"/>
            </a:xfrm>
            <a:prstGeom prst="rect">
              <a:avLst/>
            </a:prstGeom>
            <a:noFill/>
          </p:spPr>
          <p:txBody>
            <a:bodyPr wrap="none" rtlCol="0">
              <a:spAutoFit/>
            </a:bodyPr>
            <a:lstStyle/>
            <a:p>
              <a:r>
                <a:rPr lang="en-US" sz="1000" b="1" dirty="0" smtClean="0">
                  <a:solidFill>
                    <a:srgbClr val="363636"/>
                  </a:solidFill>
                </a:rPr>
                <a:t>Time (months)</a:t>
              </a:r>
              <a:endParaRPr lang="en-US" sz="1000" b="1" dirty="0">
                <a:solidFill>
                  <a:srgbClr val="363636"/>
                </a:solidFill>
              </a:endParaRPr>
            </a:p>
          </p:txBody>
        </p:sp>
        <p:cxnSp>
          <p:nvCxnSpPr>
            <p:cNvPr id="110" name="Straight Connector 109"/>
            <p:cNvCxnSpPr/>
            <p:nvPr/>
          </p:nvCxnSpPr>
          <p:spPr>
            <a:xfrm>
              <a:off x="970447" y="2916223"/>
              <a:ext cx="36049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524708" y="2916223"/>
              <a:ext cx="0" cy="9933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596789" y="2916223"/>
              <a:ext cx="0" cy="9933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1835696" y="1682022"/>
              <a:ext cx="720069" cy="215444"/>
            </a:xfrm>
            <a:prstGeom prst="rect">
              <a:avLst/>
            </a:prstGeom>
            <a:noFill/>
          </p:spPr>
          <p:txBody>
            <a:bodyPr wrap="none" rtlCol="0">
              <a:spAutoFit/>
            </a:bodyPr>
            <a:lstStyle/>
            <a:p>
              <a:r>
                <a:rPr lang="en-US" sz="800" dirty="0">
                  <a:solidFill>
                    <a:srgbClr val="363636"/>
                  </a:solidFill>
                </a:rPr>
                <a:t>+</a:t>
              </a:r>
              <a:r>
                <a:rPr lang="en-US" sz="800" dirty="0" smtClean="0">
                  <a:solidFill>
                    <a:srgbClr val="363636"/>
                  </a:solidFill>
                </a:rPr>
                <a:t> Censored</a:t>
              </a:r>
              <a:endParaRPr lang="en-US" sz="800" dirty="0">
                <a:solidFill>
                  <a:srgbClr val="363636"/>
                </a:solidFill>
              </a:endParaRPr>
            </a:p>
          </p:txBody>
        </p:sp>
        <p:sp>
          <p:nvSpPr>
            <p:cNvPr id="114" name="TextBox 113"/>
            <p:cNvSpPr txBox="1"/>
            <p:nvPr/>
          </p:nvSpPr>
          <p:spPr>
            <a:xfrm>
              <a:off x="2756801" y="1682022"/>
              <a:ext cx="333746" cy="215444"/>
            </a:xfrm>
            <a:prstGeom prst="rect">
              <a:avLst/>
            </a:prstGeom>
            <a:noFill/>
          </p:spPr>
          <p:txBody>
            <a:bodyPr wrap="none" rtlCol="0">
              <a:spAutoFit/>
            </a:bodyPr>
            <a:lstStyle/>
            <a:p>
              <a:r>
                <a:rPr lang="en-US" sz="800" dirty="0" smtClean="0">
                  <a:solidFill>
                    <a:srgbClr val="363636"/>
                  </a:solidFill>
                </a:rPr>
                <a:t>GE</a:t>
              </a:r>
              <a:endParaRPr lang="en-US" sz="800" dirty="0">
                <a:solidFill>
                  <a:srgbClr val="363636"/>
                </a:solidFill>
              </a:endParaRPr>
            </a:p>
          </p:txBody>
        </p:sp>
        <p:sp>
          <p:nvSpPr>
            <p:cNvPr id="115" name="TextBox 114"/>
            <p:cNvSpPr txBox="1"/>
            <p:nvPr/>
          </p:nvSpPr>
          <p:spPr>
            <a:xfrm>
              <a:off x="3302227" y="1682022"/>
              <a:ext cx="407484" cy="215444"/>
            </a:xfrm>
            <a:prstGeom prst="rect">
              <a:avLst/>
            </a:prstGeom>
            <a:noFill/>
          </p:spPr>
          <p:txBody>
            <a:bodyPr wrap="none" rtlCol="0">
              <a:spAutoFit/>
            </a:bodyPr>
            <a:lstStyle/>
            <a:p>
              <a:r>
                <a:rPr lang="en-US" sz="800" dirty="0" smtClean="0">
                  <a:solidFill>
                    <a:srgbClr val="363636"/>
                  </a:solidFill>
                </a:rPr>
                <a:t>GEC</a:t>
              </a:r>
              <a:endParaRPr lang="en-US" sz="800" dirty="0">
                <a:solidFill>
                  <a:srgbClr val="363636"/>
                </a:solidFill>
              </a:endParaRPr>
            </a:p>
          </p:txBody>
        </p:sp>
        <p:cxnSp>
          <p:nvCxnSpPr>
            <p:cNvPr id="116" name="Straight Connector 115"/>
            <p:cNvCxnSpPr/>
            <p:nvPr/>
          </p:nvCxnSpPr>
          <p:spPr>
            <a:xfrm>
              <a:off x="2494947" y="1796120"/>
              <a:ext cx="3149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034056" y="1796120"/>
              <a:ext cx="31499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346984" y="3738531"/>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119" name="Rectangle 118"/>
            <p:cNvSpPr/>
            <p:nvPr/>
          </p:nvSpPr>
          <p:spPr>
            <a:xfrm>
              <a:off x="3455474" y="3685011"/>
              <a:ext cx="52900" cy="107722"/>
            </a:xfrm>
            <a:prstGeom prst="rect">
              <a:avLst/>
            </a:prstGeom>
          </p:spPr>
          <p:txBody>
            <a:bodyPr wrap="none" lIns="0" tIns="0" rIns="0" bIns="0">
              <a:spAutoFit/>
            </a:bodyPr>
            <a:lstStyle/>
            <a:p>
              <a:r>
                <a:rPr lang="en-US" sz="700" b="1" dirty="0">
                  <a:solidFill>
                    <a:srgbClr val="B2C0D8"/>
                  </a:solidFill>
                </a:rPr>
                <a:t>+</a:t>
              </a:r>
            </a:p>
          </p:txBody>
        </p:sp>
        <p:sp>
          <p:nvSpPr>
            <p:cNvPr id="120" name="Rectangle 119"/>
            <p:cNvSpPr/>
            <p:nvPr/>
          </p:nvSpPr>
          <p:spPr>
            <a:xfrm>
              <a:off x="2850051" y="3733800"/>
              <a:ext cx="44884" cy="92333"/>
            </a:xfrm>
            <a:prstGeom prst="rect">
              <a:avLst/>
            </a:prstGeom>
          </p:spPr>
          <p:txBody>
            <a:bodyPr wrap="none" lIns="0" tIns="0" rIns="0" bIns="0">
              <a:spAutoFit/>
            </a:bodyPr>
            <a:lstStyle/>
            <a:p>
              <a:r>
                <a:rPr lang="en-US" sz="600" b="1" dirty="0">
                  <a:solidFill>
                    <a:srgbClr val="B2C0D8"/>
                  </a:solidFill>
                </a:rPr>
                <a:t>+</a:t>
              </a:r>
            </a:p>
          </p:txBody>
        </p:sp>
        <p:sp>
          <p:nvSpPr>
            <p:cNvPr id="121" name="Rectangle 120"/>
            <p:cNvSpPr/>
            <p:nvPr/>
          </p:nvSpPr>
          <p:spPr>
            <a:xfrm>
              <a:off x="2405208" y="3659659"/>
              <a:ext cx="44884" cy="92333"/>
            </a:xfrm>
            <a:prstGeom prst="rect">
              <a:avLst/>
            </a:prstGeom>
          </p:spPr>
          <p:txBody>
            <a:bodyPr wrap="none" lIns="0" tIns="0" rIns="0" bIns="0">
              <a:spAutoFit/>
            </a:bodyPr>
            <a:lstStyle/>
            <a:p>
              <a:r>
                <a:rPr lang="en-US" sz="600" b="1" dirty="0">
                  <a:solidFill>
                    <a:srgbClr val="B2C0D8"/>
                  </a:solidFill>
                </a:rPr>
                <a:t>+</a:t>
              </a:r>
            </a:p>
          </p:txBody>
        </p:sp>
        <p:sp>
          <p:nvSpPr>
            <p:cNvPr id="122" name="Rectangle 121"/>
            <p:cNvSpPr/>
            <p:nvPr/>
          </p:nvSpPr>
          <p:spPr>
            <a:xfrm>
              <a:off x="2239274" y="3567866"/>
              <a:ext cx="44884" cy="92333"/>
            </a:xfrm>
            <a:prstGeom prst="rect">
              <a:avLst/>
            </a:prstGeom>
          </p:spPr>
          <p:txBody>
            <a:bodyPr wrap="none" lIns="0" tIns="0" rIns="0" bIns="0">
              <a:spAutoFit/>
            </a:bodyPr>
            <a:lstStyle/>
            <a:p>
              <a:r>
                <a:rPr lang="en-US" sz="600" b="1" dirty="0">
                  <a:solidFill>
                    <a:srgbClr val="B2C0D8"/>
                  </a:solidFill>
                </a:rPr>
                <a:t>+</a:t>
              </a:r>
            </a:p>
          </p:txBody>
        </p:sp>
        <p:sp>
          <p:nvSpPr>
            <p:cNvPr id="123" name="Rectangle 122"/>
            <p:cNvSpPr/>
            <p:nvPr/>
          </p:nvSpPr>
          <p:spPr>
            <a:xfrm>
              <a:off x="2855753" y="3548985"/>
              <a:ext cx="52900" cy="107722"/>
            </a:xfrm>
            <a:prstGeom prst="rect">
              <a:avLst/>
            </a:prstGeom>
          </p:spPr>
          <p:txBody>
            <a:bodyPr wrap="none" lIns="0" tIns="0" rIns="0" bIns="0">
              <a:spAutoFit/>
            </a:bodyPr>
            <a:lstStyle/>
            <a:p>
              <a:r>
                <a:rPr lang="en-US" sz="700" b="1" dirty="0">
                  <a:solidFill>
                    <a:srgbClr val="B2C0D8"/>
                  </a:solidFill>
                </a:rPr>
                <a:t>+</a:t>
              </a:r>
            </a:p>
          </p:txBody>
        </p:sp>
        <p:sp>
          <p:nvSpPr>
            <p:cNvPr id="124" name="Rectangle 123"/>
            <p:cNvSpPr/>
            <p:nvPr/>
          </p:nvSpPr>
          <p:spPr>
            <a:xfrm>
              <a:off x="1434319" y="2769972"/>
              <a:ext cx="44884" cy="92333"/>
            </a:xfrm>
            <a:prstGeom prst="rect">
              <a:avLst/>
            </a:prstGeom>
          </p:spPr>
          <p:txBody>
            <a:bodyPr wrap="none" lIns="0" tIns="0" rIns="0" bIns="0">
              <a:spAutoFit/>
            </a:bodyPr>
            <a:lstStyle/>
            <a:p>
              <a:r>
                <a:rPr lang="en-US" sz="600" b="1" dirty="0">
                  <a:solidFill>
                    <a:srgbClr val="B2C0D8"/>
                  </a:solidFill>
                </a:rPr>
                <a:t>+</a:t>
              </a:r>
            </a:p>
          </p:txBody>
        </p:sp>
        <p:sp>
          <p:nvSpPr>
            <p:cNvPr id="125" name="Freeform 124"/>
            <p:cNvSpPr/>
            <p:nvPr/>
          </p:nvSpPr>
          <p:spPr>
            <a:xfrm>
              <a:off x="974419" y="1945307"/>
              <a:ext cx="3403403" cy="1839391"/>
            </a:xfrm>
            <a:custGeom>
              <a:avLst/>
              <a:gdLst>
                <a:gd name="connsiteX0" fmla="*/ 0 w 3403403"/>
                <a:gd name="connsiteY0" fmla="*/ 0 h 1839391"/>
                <a:gd name="connsiteX1" fmla="*/ 105915 w 3403403"/>
                <a:gd name="connsiteY1" fmla="*/ 0 h 1839391"/>
                <a:gd name="connsiteX2" fmla="*/ 105915 w 3403403"/>
                <a:gd name="connsiteY2" fmla="*/ 38835 h 1839391"/>
                <a:gd name="connsiteX3" fmla="*/ 141220 w 3403403"/>
                <a:gd name="connsiteY3" fmla="*/ 38835 h 1839391"/>
                <a:gd name="connsiteX4" fmla="*/ 141220 w 3403403"/>
                <a:gd name="connsiteY4" fmla="*/ 60018 h 1839391"/>
                <a:gd name="connsiteX5" fmla="*/ 148281 w 3403403"/>
                <a:gd name="connsiteY5" fmla="*/ 67079 h 1839391"/>
                <a:gd name="connsiteX6" fmla="*/ 148281 w 3403403"/>
                <a:gd name="connsiteY6" fmla="*/ 120037 h 1839391"/>
                <a:gd name="connsiteX7" fmla="*/ 172994 w 3403403"/>
                <a:gd name="connsiteY7" fmla="*/ 120037 h 1839391"/>
                <a:gd name="connsiteX8" fmla="*/ 172994 w 3403403"/>
                <a:gd name="connsiteY8" fmla="*/ 151811 h 1839391"/>
                <a:gd name="connsiteX9" fmla="*/ 197708 w 3403403"/>
                <a:gd name="connsiteY9" fmla="*/ 151811 h 1839391"/>
                <a:gd name="connsiteX10" fmla="*/ 197708 w 3403403"/>
                <a:gd name="connsiteY10" fmla="*/ 180055 h 1839391"/>
                <a:gd name="connsiteX11" fmla="*/ 218891 w 3403403"/>
                <a:gd name="connsiteY11" fmla="*/ 180055 h 1839391"/>
                <a:gd name="connsiteX12" fmla="*/ 218891 w 3403403"/>
                <a:gd name="connsiteY12" fmla="*/ 208299 h 1839391"/>
                <a:gd name="connsiteX13" fmla="*/ 218891 w 3403403"/>
                <a:gd name="connsiteY13" fmla="*/ 282440 h 1839391"/>
                <a:gd name="connsiteX14" fmla="*/ 254196 w 3403403"/>
                <a:gd name="connsiteY14" fmla="*/ 282440 h 1839391"/>
                <a:gd name="connsiteX15" fmla="*/ 254196 w 3403403"/>
                <a:gd name="connsiteY15" fmla="*/ 335397 h 1839391"/>
                <a:gd name="connsiteX16" fmla="*/ 271848 w 3403403"/>
                <a:gd name="connsiteY16" fmla="*/ 335397 h 1839391"/>
                <a:gd name="connsiteX17" fmla="*/ 271848 w 3403403"/>
                <a:gd name="connsiteY17" fmla="*/ 363641 h 1839391"/>
                <a:gd name="connsiteX18" fmla="*/ 275379 w 3403403"/>
                <a:gd name="connsiteY18" fmla="*/ 367172 h 1839391"/>
                <a:gd name="connsiteX19" fmla="*/ 275379 w 3403403"/>
                <a:gd name="connsiteY19" fmla="*/ 434251 h 1839391"/>
                <a:gd name="connsiteX20" fmla="*/ 296562 w 3403403"/>
                <a:gd name="connsiteY20" fmla="*/ 434251 h 1839391"/>
                <a:gd name="connsiteX21" fmla="*/ 296562 w 3403403"/>
                <a:gd name="connsiteY21" fmla="*/ 458965 h 1839391"/>
                <a:gd name="connsiteX22" fmla="*/ 307153 w 3403403"/>
                <a:gd name="connsiteY22" fmla="*/ 458965 h 1839391"/>
                <a:gd name="connsiteX23" fmla="*/ 307153 w 3403403"/>
                <a:gd name="connsiteY23" fmla="*/ 501331 h 1839391"/>
                <a:gd name="connsiteX24" fmla="*/ 307153 w 3403403"/>
                <a:gd name="connsiteY24" fmla="*/ 628429 h 1839391"/>
                <a:gd name="connsiteX25" fmla="*/ 307153 w 3403403"/>
                <a:gd name="connsiteY25" fmla="*/ 663734 h 1839391"/>
                <a:gd name="connsiteX26" fmla="*/ 328336 w 3403403"/>
                <a:gd name="connsiteY26" fmla="*/ 663734 h 1839391"/>
                <a:gd name="connsiteX27" fmla="*/ 328336 w 3403403"/>
                <a:gd name="connsiteY27" fmla="*/ 716691 h 1839391"/>
                <a:gd name="connsiteX28" fmla="*/ 328336 w 3403403"/>
                <a:gd name="connsiteY28" fmla="*/ 716691 h 1839391"/>
                <a:gd name="connsiteX29" fmla="*/ 328336 w 3403403"/>
                <a:gd name="connsiteY29" fmla="*/ 759057 h 1839391"/>
                <a:gd name="connsiteX30" fmla="*/ 353050 w 3403403"/>
                <a:gd name="connsiteY30" fmla="*/ 759057 h 1839391"/>
                <a:gd name="connsiteX31" fmla="*/ 353050 w 3403403"/>
                <a:gd name="connsiteY31" fmla="*/ 801424 h 1839391"/>
                <a:gd name="connsiteX32" fmla="*/ 416599 w 3403403"/>
                <a:gd name="connsiteY32" fmla="*/ 801424 h 1839391"/>
                <a:gd name="connsiteX33" fmla="*/ 416599 w 3403403"/>
                <a:gd name="connsiteY33" fmla="*/ 829668 h 1839391"/>
                <a:gd name="connsiteX34" fmla="*/ 430721 w 3403403"/>
                <a:gd name="connsiteY34" fmla="*/ 829668 h 1839391"/>
                <a:gd name="connsiteX35" fmla="*/ 430721 w 3403403"/>
                <a:gd name="connsiteY35" fmla="*/ 861442 h 1839391"/>
                <a:gd name="connsiteX36" fmla="*/ 504861 w 3403403"/>
                <a:gd name="connsiteY36" fmla="*/ 861442 h 1839391"/>
                <a:gd name="connsiteX37" fmla="*/ 504861 w 3403403"/>
                <a:gd name="connsiteY37" fmla="*/ 932052 h 1839391"/>
                <a:gd name="connsiteX38" fmla="*/ 561349 w 3403403"/>
                <a:gd name="connsiteY38" fmla="*/ 932052 h 1839391"/>
                <a:gd name="connsiteX39" fmla="*/ 561349 w 3403403"/>
                <a:gd name="connsiteY39" fmla="*/ 970888 h 1839391"/>
                <a:gd name="connsiteX40" fmla="*/ 621368 w 3403403"/>
                <a:gd name="connsiteY40" fmla="*/ 970888 h 1839391"/>
                <a:gd name="connsiteX41" fmla="*/ 621368 w 3403403"/>
                <a:gd name="connsiteY41" fmla="*/ 1023845 h 1839391"/>
                <a:gd name="connsiteX42" fmla="*/ 642551 w 3403403"/>
                <a:gd name="connsiteY42" fmla="*/ 1023845 h 1839391"/>
                <a:gd name="connsiteX43" fmla="*/ 642551 w 3403403"/>
                <a:gd name="connsiteY43" fmla="*/ 1062681 h 1839391"/>
                <a:gd name="connsiteX44" fmla="*/ 670795 w 3403403"/>
                <a:gd name="connsiteY44" fmla="*/ 1062681 h 1839391"/>
                <a:gd name="connsiteX45" fmla="*/ 670795 w 3403403"/>
                <a:gd name="connsiteY45" fmla="*/ 1090925 h 1839391"/>
                <a:gd name="connsiteX46" fmla="*/ 783771 w 3403403"/>
                <a:gd name="connsiteY46" fmla="*/ 1090925 h 1839391"/>
                <a:gd name="connsiteX47" fmla="*/ 783771 w 3403403"/>
                <a:gd name="connsiteY47" fmla="*/ 1122699 h 1839391"/>
                <a:gd name="connsiteX48" fmla="*/ 801423 w 3403403"/>
                <a:gd name="connsiteY48" fmla="*/ 1122699 h 1839391"/>
                <a:gd name="connsiteX49" fmla="*/ 801423 w 3403403"/>
                <a:gd name="connsiteY49" fmla="*/ 1147413 h 1839391"/>
                <a:gd name="connsiteX50" fmla="*/ 801423 w 3403403"/>
                <a:gd name="connsiteY50" fmla="*/ 1158004 h 1839391"/>
                <a:gd name="connsiteX51" fmla="*/ 801423 w 3403403"/>
                <a:gd name="connsiteY51" fmla="*/ 1182718 h 1839391"/>
                <a:gd name="connsiteX52" fmla="*/ 801423 w 3403403"/>
                <a:gd name="connsiteY52" fmla="*/ 1214492 h 1839391"/>
                <a:gd name="connsiteX53" fmla="*/ 822606 w 3403403"/>
                <a:gd name="connsiteY53" fmla="*/ 1214492 h 1839391"/>
                <a:gd name="connsiteX54" fmla="*/ 822606 w 3403403"/>
                <a:gd name="connsiteY54" fmla="*/ 1260389 h 1839391"/>
                <a:gd name="connsiteX55" fmla="*/ 850850 w 3403403"/>
                <a:gd name="connsiteY55" fmla="*/ 1260389 h 1839391"/>
                <a:gd name="connsiteX56" fmla="*/ 850850 w 3403403"/>
                <a:gd name="connsiteY56" fmla="*/ 1292163 h 1839391"/>
                <a:gd name="connsiteX57" fmla="*/ 850850 w 3403403"/>
                <a:gd name="connsiteY57" fmla="*/ 1292163 h 1839391"/>
                <a:gd name="connsiteX58" fmla="*/ 875564 w 3403403"/>
                <a:gd name="connsiteY58" fmla="*/ 1316877 h 1839391"/>
                <a:gd name="connsiteX59" fmla="*/ 914400 w 3403403"/>
                <a:gd name="connsiteY59" fmla="*/ 1316877 h 1839391"/>
                <a:gd name="connsiteX60" fmla="*/ 914400 w 3403403"/>
                <a:gd name="connsiteY60" fmla="*/ 1373365 h 1839391"/>
                <a:gd name="connsiteX61" fmla="*/ 960296 w 3403403"/>
                <a:gd name="connsiteY61" fmla="*/ 1373365 h 1839391"/>
                <a:gd name="connsiteX62" fmla="*/ 960296 w 3403403"/>
                <a:gd name="connsiteY62" fmla="*/ 1415731 h 1839391"/>
                <a:gd name="connsiteX63" fmla="*/ 1034437 w 3403403"/>
                <a:gd name="connsiteY63" fmla="*/ 1415731 h 1839391"/>
                <a:gd name="connsiteX64" fmla="*/ 1034437 w 3403403"/>
                <a:gd name="connsiteY64" fmla="*/ 1461627 h 1839391"/>
                <a:gd name="connsiteX65" fmla="*/ 1090925 w 3403403"/>
                <a:gd name="connsiteY65" fmla="*/ 1461627 h 1839391"/>
                <a:gd name="connsiteX66" fmla="*/ 1090925 w 3403403"/>
                <a:gd name="connsiteY66" fmla="*/ 1503993 h 1839391"/>
                <a:gd name="connsiteX67" fmla="*/ 1090925 w 3403403"/>
                <a:gd name="connsiteY67" fmla="*/ 1503993 h 1839391"/>
                <a:gd name="connsiteX68" fmla="*/ 1129760 w 3403403"/>
                <a:gd name="connsiteY68" fmla="*/ 1542828 h 1839391"/>
                <a:gd name="connsiteX69" fmla="*/ 1150943 w 3403403"/>
                <a:gd name="connsiteY69" fmla="*/ 1542828 h 1839391"/>
                <a:gd name="connsiteX70" fmla="*/ 1150943 w 3403403"/>
                <a:gd name="connsiteY70" fmla="*/ 1585195 h 1839391"/>
                <a:gd name="connsiteX71" fmla="*/ 1239206 w 3403403"/>
                <a:gd name="connsiteY71" fmla="*/ 1585195 h 1839391"/>
                <a:gd name="connsiteX72" fmla="*/ 1239206 w 3403403"/>
                <a:gd name="connsiteY72" fmla="*/ 1669927 h 1839391"/>
                <a:gd name="connsiteX73" fmla="*/ 1398078 w 3403403"/>
                <a:gd name="connsiteY73" fmla="*/ 1669927 h 1839391"/>
                <a:gd name="connsiteX74" fmla="*/ 1398078 w 3403403"/>
                <a:gd name="connsiteY74" fmla="*/ 1719354 h 1839391"/>
                <a:gd name="connsiteX75" fmla="*/ 1419261 w 3403403"/>
                <a:gd name="connsiteY75" fmla="*/ 1719354 h 1839391"/>
                <a:gd name="connsiteX76" fmla="*/ 1419261 w 3403403"/>
                <a:gd name="connsiteY76" fmla="*/ 1761720 h 1839391"/>
                <a:gd name="connsiteX77" fmla="*/ 1655805 w 3403403"/>
                <a:gd name="connsiteY77" fmla="*/ 1761720 h 1839391"/>
                <a:gd name="connsiteX78" fmla="*/ 1655805 w 3403403"/>
                <a:gd name="connsiteY78" fmla="*/ 1835861 h 1839391"/>
                <a:gd name="connsiteX79" fmla="*/ 3403403 w 3403403"/>
                <a:gd name="connsiteY79" fmla="*/ 1835861 h 1839391"/>
                <a:gd name="connsiteX80" fmla="*/ 3399873 w 3403403"/>
                <a:gd name="connsiteY80" fmla="*/ 1839391 h 1839391"/>
                <a:gd name="connsiteX0" fmla="*/ 0 w 3403403"/>
                <a:gd name="connsiteY0" fmla="*/ 0 h 1839391"/>
                <a:gd name="connsiteX1" fmla="*/ 105915 w 3403403"/>
                <a:gd name="connsiteY1" fmla="*/ 0 h 1839391"/>
                <a:gd name="connsiteX2" fmla="*/ 105915 w 3403403"/>
                <a:gd name="connsiteY2" fmla="*/ 38835 h 1839391"/>
                <a:gd name="connsiteX3" fmla="*/ 141220 w 3403403"/>
                <a:gd name="connsiteY3" fmla="*/ 38835 h 1839391"/>
                <a:gd name="connsiteX4" fmla="*/ 141220 w 3403403"/>
                <a:gd name="connsiteY4" fmla="*/ 60018 h 1839391"/>
                <a:gd name="connsiteX5" fmla="*/ 148281 w 3403403"/>
                <a:gd name="connsiteY5" fmla="*/ 67079 h 1839391"/>
                <a:gd name="connsiteX6" fmla="*/ 148281 w 3403403"/>
                <a:gd name="connsiteY6" fmla="*/ 120037 h 1839391"/>
                <a:gd name="connsiteX7" fmla="*/ 172994 w 3403403"/>
                <a:gd name="connsiteY7" fmla="*/ 120037 h 1839391"/>
                <a:gd name="connsiteX8" fmla="*/ 172994 w 3403403"/>
                <a:gd name="connsiteY8" fmla="*/ 151811 h 1839391"/>
                <a:gd name="connsiteX9" fmla="*/ 197708 w 3403403"/>
                <a:gd name="connsiteY9" fmla="*/ 151811 h 1839391"/>
                <a:gd name="connsiteX10" fmla="*/ 197708 w 3403403"/>
                <a:gd name="connsiteY10" fmla="*/ 180055 h 1839391"/>
                <a:gd name="connsiteX11" fmla="*/ 218891 w 3403403"/>
                <a:gd name="connsiteY11" fmla="*/ 180055 h 1839391"/>
                <a:gd name="connsiteX12" fmla="*/ 218891 w 3403403"/>
                <a:gd name="connsiteY12" fmla="*/ 208299 h 1839391"/>
                <a:gd name="connsiteX13" fmla="*/ 218891 w 3403403"/>
                <a:gd name="connsiteY13" fmla="*/ 282440 h 1839391"/>
                <a:gd name="connsiteX14" fmla="*/ 254196 w 3403403"/>
                <a:gd name="connsiteY14" fmla="*/ 282440 h 1839391"/>
                <a:gd name="connsiteX15" fmla="*/ 254196 w 3403403"/>
                <a:gd name="connsiteY15" fmla="*/ 335397 h 1839391"/>
                <a:gd name="connsiteX16" fmla="*/ 271848 w 3403403"/>
                <a:gd name="connsiteY16" fmla="*/ 335397 h 1839391"/>
                <a:gd name="connsiteX17" fmla="*/ 271848 w 3403403"/>
                <a:gd name="connsiteY17" fmla="*/ 363641 h 1839391"/>
                <a:gd name="connsiteX18" fmla="*/ 275379 w 3403403"/>
                <a:gd name="connsiteY18" fmla="*/ 367172 h 1839391"/>
                <a:gd name="connsiteX19" fmla="*/ 275379 w 3403403"/>
                <a:gd name="connsiteY19" fmla="*/ 434251 h 1839391"/>
                <a:gd name="connsiteX20" fmla="*/ 296562 w 3403403"/>
                <a:gd name="connsiteY20" fmla="*/ 434251 h 1839391"/>
                <a:gd name="connsiteX21" fmla="*/ 296562 w 3403403"/>
                <a:gd name="connsiteY21" fmla="*/ 458965 h 1839391"/>
                <a:gd name="connsiteX22" fmla="*/ 307153 w 3403403"/>
                <a:gd name="connsiteY22" fmla="*/ 458965 h 1839391"/>
                <a:gd name="connsiteX23" fmla="*/ 307153 w 3403403"/>
                <a:gd name="connsiteY23" fmla="*/ 501331 h 1839391"/>
                <a:gd name="connsiteX24" fmla="*/ 307153 w 3403403"/>
                <a:gd name="connsiteY24" fmla="*/ 628429 h 1839391"/>
                <a:gd name="connsiteX25" fmla="*/ 307153 w 3403403"/>
                <a:gd name="connsiteY25" fmla="*/ 663734 h 1839391"/>
                <a:gd name="connsiteX26" fmla="*/ 328336 w 3403403"/>
                <a:gd name="connsiteY26" fmla="*/ 663734 h 1839391"/>
                <a:gd name="connsiteX27" fmla="*/ 328336 w 3403403"/>
                <a:gd name="connsiteY27" fmla="*/ 716691 h 1839391"/>
                <a:gd name="connsiteX28" fmla="*/ 328336 w 3403403"/>
                <a:gd name="connsiteY28" fmla="*/ 716691 h 1839391"/>
                <a:gd name="connsiteX29" fmla="*/ 328336 w 3403403"/>
                <a:gd name="connsiteY29" fmla="*/ 759057 h 1839391"/>
                <a:gd name="connsiteX30" fmla="*/ 353050 w 3403403"/>
                <a:gd name="connsiteY30" fmla="*/ 759057 h 1839391"/>
                <a:gd name="connsiteX31" fmla="*/ 353050 w 3403403"/>
                <a:gd name="connsiteY31" fmla="*/ 801424 h 1839391"/>
                <a:gd name="connsiteX32" fmla="*/ 416599 w 3403403"/>
                <a:gd name="connsiteY32" fmla="*/ 801424 h 1839391"/>
                <a:gd name="connsiteX33" fmla="*/ 416599 w 3403403"/>
                <a:gd name="connsiteY33" fmla="*/ 829668 h 1839391"/>
                <a:gd name="connsiteX34" fmla="*/ 430721 w 3403403"/>
                <a:gd name="connsiteY34" fmla="*/ 829668 h 1839391"/>
                <a:gd name="connsiteX35" fmla="*/ 430721 w 3403403"/>
                <a:gd name="connsiteY35" fmla="*/ 861442 h 1839391"/>
                <a:gd name="connsiteX36" fmla="*/ 504861 w 3403403"/>
                <a:gd name="connsiteY36" fmla="*/ 861442 h 1839391"/>
                <a:gd name="connsiteX37" fmla="*/ 504861 w 3403403"/>
                <a:gd name="connsiteY37" fmla="*/ 932052 h 1839391"/>
                <a:gd name="connsiteX38" fmla="*/ 561349 w 3403403"/>
                <a:gd name="connsiteY38" fmla="*/ 932052 h 1839391"/>
                <a:gd name="connsiteX39" fmla="*/ 561349 w 3403403"/>
                <a:gd name="connsiteY39" fmla="*/ 970888 h 1839391"/>
                <a:gd name="connsiteX40" fmla="*/ 621368 w 3403403"/>
                <a:gd name="connsiteY40" fmla="*/ 970888 h 1839391"/>
                <a:gd name="connsiteX41" fmla="*/ 621368 w 3403403"/>
                <a:gd name="connsiteY41" fmla="*/ 1023845 h 1839391"/>
                <a:gd name="connsiteX42" fmla="*/ 642551 w 3403403"/>
                <a:gd name="connsiteY42" fmla="*/ 1023845 h 1839391"/>
                <a:gd name="connsiteX43" fmla="*/ 642551 w 3403403"/>
                <a:gd name="connsiteY43" fmla="*/ 1062681 h 1839391"/>
                <a:gd name="connsiteX44" fmla="*/ 670795 w 3403403"/>
                <a:gd name="connsiteY44" fmla="*/ 1062681 h 1839391"/>
                <a:gd name="connsiteX45" fmla="*/ 670795 w 3403403"/>
                <a:gd name="connsiteY45" fmla="*/ 1090925 h 1839391"/>
                <a:gd name="connsiteX46" fmla="*/ 783771 w 3403403"/>
                <a:gd name="connsiteY46" fmla="*/ 1090925 h 1839391"/>
                <a:gd name="connsiteX47" fmla="*/ 783771 w 3403403"/>
                <a:gd name="connsiteY47" fmla="*/ 1122699 h 1839391"/>
                <a:gd name="connsiteX48" fmla="*/ 801423 w 3403403"/>
                <a:gd name="connsiteY48" fmla="*/ 1122699 h 1839391"/>
                <a:gd name="connsiteX49" fmla="*/ 801423 w 3403403"/>
                <a:gd name="connsiteY49" fmla="*/ 1147413 h 1839391"/>
                <a:gd name="connsiteX50" fmla="*/ 801423 w 3403403"/>
                <a:gd name="connsiteY50" fmla="*/ 1158004 h 1839391"/>
                <a:gd name="connsiteX51" fmla="*/ 801423 w 3403403"/>
                <a:gd name="connsiteY51" fmla="*/ 1182718 h 1839391"/>
                <a:gd name="connsiteX52" fmla="*/ 801423 w 3403403"/>
                <a:gd name="connsiteY52" fmla="*/ 1214492 h 1839391"/>
                <a:gd name="connsiteX53" fmla="*/ 822606 w 3403403"/>
                <a:gd name="connsiteY53" fmla="*/ 1214492 h 1839391"/>
                <a:gd name="connsiteX54" fmla="*/ 822606 w 3403403"/>
                <a:gd name="connsiteY54" fmla="*/ 1260389 h 1839391"/>
                <a:gd name="connsiteX55" fmla="*/ 850850 w 3403403"/>
                <a:gd name="connsiteY55" fmla="*/ 1260389 h 1839391"/>
                <a:gd name="connsiteX56" fmla="*/ 850850 w 3403403"/>
                <a:gd name="connsiteY56" fmla="*/ 1292163 h 1839391"/>
                <a:gd name="connsiteX57" fmla="*/ 850850 w 3403403"/>
                <a:gd name="connsiteY57" fmla="*/ 1292163 h 1839391"/>
                <a:gd name="connsiteX58" fmla="*/ 875564 w 3403403"/>
                <a:gd name="connsiteY58" fmla="*/ 1316877 h 1839391"/>
                <a:gd name="connsiteX59" fmla="*/ 914400 w 3403403"/>
                <a:gd name="connsiteY59" fmla="*/ 1316877 h 1839391"/>
                <a:gd name="connsiteX60" fmla="*/ 914400 w 3403403"/>
                <a:gd name="connsiteY60" fmla="*/ 1373365 h 1839391"/>
                <a:gd name="connsiteX61" fmla="*/ 960296 w 3403403"/>
                <a:gd name="connsiteY61" fmla="*/ 1373365 h 1839391"/>
                <a:gd name="connsiteX62" fmla="*/ 960296 w 3403403"/>
                <a:gd name="connsiteY62" fmla="*/ 1415731 h 1839391"/>
                <a:gd name="connsiteX63" fmla="*/ 1034437 w 3403403"/>
                <a:gd name="connsiteY63" fmla="*/ 1415731 h 1839391"/>
                <a:gd name="connsiteX64" fmla="*/ 1034437 w 3403403"/>
                <a:gd name="connsiteY64" fmla="*/ 1461627 h 1839391"/>
                <a:gd name="connsiteX65" fmla="*/ 1090925 w 3403403"/>
                <a:gd name="connsiteY65" fmla="*/ 1461627 h 1839391"/>
                <a:gd name="connsiteX66" fmla="*/ 1090925 w 3403403"/>
                <a:gd name="connsiteY66" fmla="*/ 1503993 h 1839391"/>
                <a:gd name="connsiteX67" fmla="*/ 1090925 w 3403403"/>
                <a:gd name="connsiteY67" fmla="*/ 1503993 h 1839391"/>
                <a:gd name="connsiteX68" fmla="*/ 1136821 w 3403403"/>
                <a:gd name="connsiteY68" fmla="*/ 1507523 h 1839391"/>
                <a:gd name="connsiteX69" fmla="*/ 1150943 w 3403403"/>
                <a:gd name="connsiteY69" fmla="*/ 1542828 h 1839391"/>
                <a:gd name="connsiteX70" fmla="*/ 1150943 w 3403403"/>
                <a:gd name="connsiteY70" fmla="*/ 1585195 h 1839391"/>
                <a:gd name="connsiteX71" fmla="*/ 1239206 w 3403403"/>
                <a:gd name="connsiteY71" fmla="*/ 1585195 h 1839391"/>
                <a:gd name="connsiteX72" fmla="*/ 1239206 w 3403403"/>
                <a:gd name="connsiteY72" fmla="*/ 1669927 h 1839391"/>
                <a:gd name="connsiteX73" fmla="*/ 1398078 w 3403403"/>
                <a:gd name="connsiteY73" fmla="*/ 1669927 h 1839391"/>
                <a:gd name="connsiteX74" fmla="*/ 1398078 w 3403403"/>
                <a:gd name="connsiteY74" fmla="*/ 1719354 h 1839391"/>
                <a:gd name="connsiteX75" fmla="*/ 1419261 w 3403403"/>
                <a:gd name="connsiteY75" fmla="*/ 1719354 h 1839391"/>
                <a:gd name="connsiteX76" fmla="*/ 1419261 w 3403403"/>
                <a:gd name="connsiteY76" fmla="*/ 1761720 h 1839391"/>
                <a:gd name="connsiteX77" fmla="*/ 1655805 w 3403403"/>
                <a:gd name="connsiteY77" fmla="*/ 1761720 h 1839391"/>
                <a:gd name="connsiteX78" fmla="*/ 1655805 w 3403403"/>
                <a:gd name="connsiteY78" fmla="*/ 1835861 h 1839391"/>
                <a:gd name="connsiteX79" fmla="*/ 3403403 w 3403403"/>
                <a:gd name="connsiteY79" fmla="*/ 1835861 h 1839391"/>
                <a:gd name="connsiteX80" fmla="*/ 3399873 w 3403403"/>
                <a:gd name="connsiteY80" fmla="*/ 1839391 h 1839391"/>
                <a:gd name="connsiteX0" fmla="*/ 0 w 3403403"/>
                <a:gd name="connsiteY0" fmla="*/ 0 h 1839391"/>
                <a:gd name="connsiteX1" fmla="*/ 105915 w 3403403"/>
                <a:gd name="connsiteY1" fmla="*/ 0 h 1839391"/>
                <a:gd name="connsiteX2" fmla="*/ 105915 w 3403403"/>
                <a:gd name="connsiteY2" fmla="*/ 38835 h 1839391"/>
                <a:gd name="connsiteX3" fmla="*/ 141220 w 3403403"/>
                <a:gd name="connsiteY3" fmla="*/ 38835 h 1839391"/>
                <a:gd name="connsiteX4" fmla="*/ 141220 w 3403403"/>
                <a:gd name="connsiteY4" fmla="*/ 60018 h 1839391"/>
                <a:gd name="connsiteX5" fmla="*/ 148281 w 3403403"/>
                <a:gd name="connsiteY5" fmla="*/ 67079 h 1839391"/>
                <a:gd name="connsiteX6" fmla="*/ 148281 w 3403403"/>
                <a:gd name="connsiteY6" fmla="*/ 120037 h 1839391"/>
                <a:gd name="connsiteX7" fmla="*/ 172994 w 3403403"/>
                <a:gd name="connsiteY7" fmla="*/ 120037 h 1839391"/>
                <a:gd name="connsiteX8" fmla="*/ 172994 w 3403403"/>
                <a:gd name="connsiteY8" fmla="*/ 151811 h 1839391"/>
                <a:gd name="connsiteX9" fmla="*/ 197708 w 3403403"/>
                <a:gd name="connsiteY9" fmla="*/ 151811 h 1839391"/>
                <a:gd name="connsiteX10" fmla="*/ 197708 w 3403403"/>
                <a:gd name="connsiteY10" fmla="*/ 180055 h 1839391"/>
                <a:gd name="connsiteX11" fmla="*/ 218891 w 3403403"/>
                <a:gd name="connsiteY11" fmla="*/ 180055 h 1839391"/>
                <a:gd name="connsiteX12" fmla="*/ 218891 w 3403403"/>
                <a:gd name="connsiteY12" fmla="*/ 208299 h 1839391"/>
                <a:gd name="connsiteX13" fmla="*/ 218891 w 3403403"/>
                <a:gd name="connsiteY13" fmla="*/ 282440 h 1839391"/>
                <a:gd name="connsiteX14" fmla="*/ 254196 w 3403403"/>
                <a:gd name="connsiteY14" fmla="*/ 282440 h 1839391"/>
                <a:gd name="connsiteX15" fmla="*/ 254196 w 3403403"/>
                <a:gd name="connsiteY15" fmla="*/ 335397 h 1839391"/>
                <a:gd name="connsiteX16" fmla="*/ 271848 w 3403403"/>
                <a:gd name="connsiteY16" fmla="*/ 335397 h 1839391"/>
                <a:gd name="connsiteX17" fmla="*/ 271848 w 3403403"/>
                <a:gd name="connsiteY17" fmla="*/ 363641 h 1839391"/>
                <a:gd name="connsiteX18" fmla="*/ 275379 w 3403403"/>
                <a:gd name="connsiteY18" fmla="*/ 367172 h 1839391"/>
                <a:gd name="connsiteX19" fmla="*/ 275379 w 3403403"/>
                <a:gd name="connsiteY19" fmla="*/ 434251 h 1839391"/>
                <a:gd name="connsiteX20" fmla="*/ 296562 w 3403403"/>
                <a:gd name="connsiteY20" fmla="*/ 434251 h 1839391"/>
                <a:gd name="connsiteX21" fmla="*/ 296562 w 3403403"/>
                <a:gd name="connsiteY21" fmla="*/ 458965 h 1839391"/>
                <a:gd name="connsiteX22" fmla="*/ 307153 w 3403403"/>
                <a:gd name="connsiteY22" fmla="*/ 458965 h 1839391"/>
                <a:gd name="connsiteX23" fmla="*/ 307153 w 3403403"/>
                <a:gd name="connsiteY23" fmla="*/ 501331 h 1839391"/>
                <a:gd name="connsiteX24" fmla="*/ 307153 w 3403403"/>
                <a:gd name="connsiteY24" fmla="*/ 628429 h 1839391"/>
                <a:gd name="connsiteX25" fmla="*/ 307153 w 3403403"/>
                <a:gd name="connsiteY25" fmla="*/ 663734 h 1839391"/>
                <a:gd name="connsiteX26" fmla="*/ 328336 w 3403403"/>
                <a:gd name="connsiteY26" fmla="*/ 663734 h 1839391"/>
                <a:gd name="connsiteX27" fmla="*/ 328336 w 3403403"/>
                <a:gd name="connsiteY27" fmla="*/ 716691 h 1839391"/>
                <a:gd name="connsiteX28" fmla="*/ 328336 w 3403403"/>
                <a:gd name="connsiteY28" fmla="*/ 716691 h 1839391"/>
                <a:gd name="connsiteX29" fmla="*/ 328336 w 3403403"/>
                <a:gd name="connsiteY29" fmla="*/ 759057 h 1839391"/>
                <a:gd name="connsiteX30" fmla="*/ 353050 w 3403403"/>
                <a:gd name="connsiteY30" fmla="*/ 759057 h 1839391"/>
                <a:gd name="connsiteX31" fmla="*/ 353050 w 3403403"/>
                <a:gd name="connsiteY31" fmla="*/ 801424 h 1839391"/>
                <a:gd name="connsiteX32" fmla="*/ 416599 w 3403403"/>
                <a:gd name="connsiteY32" fmla="*/ 801424 h 1839391"/>
                <a:gd name="connsiteX33" fmla="*/ 416599 w 3403403"/>
                <a:gd name="connsiteY33" fmla="*/ 829668 h 1839391"/>
                <a:gd name="connsiteX34" fmla="*/ 430721 w 3403403"/>
                <a:gd name="connsiteY34" fmla="*/ 829668 h 1839391"/>
                <a:gd name="connsiteX35" fmla="*/ 430721 w 3403403"/>
                <a:gd name="connsiteY35" fmla="*/ 861442 h 1839391"/>
                <a:gd name="connsiteX36" fmla="*/ 504861 w 3403403"/>
                <a:gd name="connsiteY36" fmla="*/ 861442 h 1839391"/>
                <a:gd name="connsiteX37" fmla="*/ 504861 w 3403403"/>
                <a:gd name="connsiteY37" fmla="*/ 932052 h 1839391"/>
                <a:gd name="connsiteX38" fmla="*/ 561349 w 3403403"/>
                <a:gd name="connsiteY38" fmla="*/ 932052 h 1839391"/>
                <a:gd name="connsiteX39" fmla="*/ 561349 w 3403403"/>
                <a:gd name="connsiteY39" fmla="*/ 970888 h 1839391"/>
                <a:gd name="connsiteX40" fmla="*/ 621368 w 3403403"/>
                <a:gd name="connsiteY40" fmla="*/ 970888 h 1839391"/>
                <a:gd name="connsiteX41" fmla="*/ 621368 w 3403403"/>
                <a:gd name="connsiteY41" fmla="*/ 1023845 h 1839391"/>
                <a:gd name="connsiteX42" fmla="*/ 642551 w 3403403"/>
                <a:gd name="connsiteY42" fmla="*/ 1023845 h 1839391"/>
                <a:gd name="connsiteX43" fmla="*/ 642551 w 3403403"/>
                <a:gd name="connsiteY43" fmla="*/ 1062681 h 1839391"/>
                <a:gd name="connsiteX44" fmla="*/ 670795 w 3403403"/>
                <a:gd name="connsiteY44" fmla="*/ 1062681 h 1839391"/>
                <a:gd name="connsiteX45" fmla="*/ 670795 w 3403403"/>
                <a:gd name="connsiteY45" fmla="*/ 1090925 h 1839391"/>
                <a:gd name="connsiteX46" fmla="*/ 783771 w 3403403"/>
                <a:gd name="connsiteY46" fmla="*/ 1090925 h 1839391"/>
                <a:gd name="connsiteX47" fmla="*/ 783771 w 3403403"/>
                <a:gd name="connsiteY47" fmla="*/ 1122699 h 1839391"/>
                <a:gd name="connsiteX48" fmla="*/ 801423 w 3403403"/>
                <a:gd name="connsiteY48" fmla="*/ 1122699 h 1839391"/>
                <a:gd name="connsiteX49" fmla="*/ 801423 w 3403403"/>
                <a:gd name="connsiteY49" fmla="*/ 1147413 h 1839391"/>
                <a:gd name="connsiteX50" fmla="*/ 801423 w 3403403"/>
                <a:gd name="connsiteY50" fmla="*/ 1158004 h 1839391"/>
                <a:gd name="connsiteX51" fmla="*/ 801423 w 3403403"/>
                <a:gd name="connsiteY51" fmla="*/ 1182718 h 1839391"/>
                <a:gd name="connsiteX52" fmla="*/ 801423 w 3403403"/>
                <a:gd name="connsiteY52" fmla="*/ 1214492 h 1839391"/>
                <a:gd name="connsiteX53" fmla="*/ 822606 w 3403403"/>
                <a:gd name="connsiteY53" fmla="*/ 1214492 h 1839391"/>
                <a:gd name="connsiteX54" fmla="*/ 822606 w 3403403"/>
                <a:gd name="connsiteY54" fmla="*/ 1260389 h 1839391"/>
                <a:gd name="connsiteX55" fmla="*/ 850850 w 3403403"/>
                <a:gd name="connsiteY55" fmla="*/ 1260389 h 1839391"/>
                <a:gd name="connsiteX56" fmla="*/ 850850 w 3403403"/>
                <a:gd name="connsiteY56" fmla="*/ 1292163 h 1839391"/>
                <a:gd name="connsiteX57" fmla="*/ 850850 w 3403403"/>
                <a:gd name="connsiteY57" fmla="*/ 1292163 h 1839391"/>
                <a:gd name="connsiteX58" fmla="*/ 875564 w 3403403"/>
                <a:gd name="connsiteY58" fmla="*/ 1316877 h 1839391"/>
                <a:gd name="connsiteX59" fmla="*/ 914400 w 3403403"/>
                <a:gd name="connsiteY59" fmla="*/ 1316877 h 1839391"/>
                <a:gd name="connsiteX60" fmla="*/ 914400 w 3403403"/>
                <a:gd name="connsiteY60" fmla="*/ 1373365 h 1839391"/>
                <a:gd name="connsiteX61" fmla="*/ 960296 w 3403403"/>
                <a:gd name="connsiteY61" fmla="*/ 1373365 h 1839391"/>
                <a:gd name="connsiteX62" fmla="*/ 960296 w 3403403"/>
                <a:gd name="connsiteY62" fmla="*/ 1415731 h 1839391"/>
                <a:gd name="connsiteX63" fmla="*/ 1034437 w 3403403"/>
                <a:gd name="connsiteY63" fmla="*/ 1415731 h 1839391"/>
                <a:gd name="connsiteX64" fmla="*/ 1034437 w 3403403"/>
                <a:gd name="connsiteY64" fmla="*/ 1461627 h 1839391"/>
                <a:gd name="connsiteX65" fmla="*/ 1090925 w 3403403"/>
                <a:gd name="connsiteY65" fmla="*/ 1461627 h 1839391"/>
                <a:gd name="connsiteX66" fmla="*/ 1090925 w 3403403"/>
                <a:gd name="connsiteY66" fmla="*/ 1503993 h 1839391"/>
                <a:gd name="connsiteX67" fmla="*/ 1090925 w 3403403"/>
                <a:gd name="connsiteY67" fmla="*/ 1503993 h 1839391"/>
                <a:gd name="connsiteX68" fmla="*/ 1150943 w 3403403"/>
                <a:gd name="connsiteY68" fmla="*/ 1511054 h 1839391"/>
                <a:gd name="connsiteX69" fmla="*/ 1150943 w 3403403"/>
                <a:gd name="connsiteY69" fmla="*/ 1542828 h 1839391"/>
                <a:gd name="connsiteX70" fmla="*/ 1150943 w 3403403"/>
                <a:gd name="connsiteY70" fmla="*/ 1585195 h 1839391"/>
                <a:gd name="connsiteX71" fmla="*/ 1239206 w 3403403"/>
                <a:gd name="connsiteY71" fmla="*/ 1585195 h 1839391"/>
                <a:gd name="connsiteX72" fmla="*/ 1239206 w 3403403"/>
                <a:gd name="connsiteY72" fmla="*/ 1669927 h 1839391"/>
                <a:gd name="connsiteX73" fmla="*/ 1398078 w 3403403"/>
                <a:gd name="connsiteY73" fmla="*/ 1669927 h 1839391"/>
                <a:gd name="connsiteX74" fmla="*/ 1398078 w 3403403"/>
                <a:gd name="connsiteY74" fmla="*/ 1719354 h 1839391"/>
                <a:gd name="connsiteX75" fmla="*/ 1419261 w 3403403"/>
                <a:gd name="connsiteY75" fmla="*/ 1719354 h 1839391"/>
                <a:gd name="connsiteX76" fmla="*/ 1419261 w 3403403"/>
                <a:gd name="connsiteY76" fmla="*/ 1761720 h 1839391"/>
                <a:gd name="connsiteX77" fmla="*/ 1655805 w 3403403"/>
                <a:gd name="connsiteY77" fmla="*/ 1761720 h 1839391"/>
                <a:gd name="connsiteX78" fmla="*/ 1655805 w 3403403"/>
                <a:gd name="connsiteY78" fmla="*/ 1835861 h 1839391"/>
                <a:gd name="connsiteX79" fmla="*/ 3403403 w 3403403"/>
                <a:gd name="connsiteY79" fmla="*/ 1835861 h 1839391"/>
                <a:gd name="connsiteX80" fmla="*/ 3399873 w 3403403"/>
                <a:gd name="connsiteY80" fmla="*/ 1839391 h 183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403403" h="1839391">
                  <a:moveTo>
                    <a:pt x="0" y="0"/>
                  </a:moveTo>
                  <a:lnTo>
                    <a:pt x="105915" y="0"/>
                  </a:lnTo>
                  <a:lnTo>
                    <a:pt x="105915" y="38835"/>
                  </a:lnTo>
                  <a:lnTo>
                    <a:pt x="141220" y="38835"/>
                  </a:lnTo>
                  <a:lnTo>
                    <a:pt x="141220" y="60018"/>
                  </a:lnTo>
                  <a:lnTo>
                    <a:pt x="148281" y="67079"/>
                  </a:lnTo>
                  <a:lnTo>
                    <a:pt x="148281" y="120037"/>
                  </a:lnTo>
                  <a:lnTo>
                    <a:pt x="172994" y="120037"/>
                  </a:lnTo>
                  <a:lnTo>
                    <a:pt x="172994" y="151811"/>
                  </a:lnTo>
                  <a:lnTo>
                    <a:pt x="197708" y="151811"/>
                  </a:lnTo>
                  <a:lnTo>
                    <a:pt x="197708" y="180055"/>
                  </a:lnTo>
                  <a:lnTo>
                    <a:pt x="218891" y="180055"/>
                  </a:lnTo>
                  <a:lnTo>
                    <a:pt x="218891" y="208299"/>
                  </a:lnTo>
                  <a:lnTo>
                    <a:pt x="218891" y="282440"/>
                  </a:lnTo>
                  <a:lnTo>
                    <a:pt x="254196" y="282440"/>
                  </a:lnTo>
                  <a:lnTo>
                    <a:pt x="254196" y="335397"/>
                  </a:lnTo>
                  <a:lnTo>
                    <a:pt x="271848" y="335397"/>
                  </a:lnTo>
                  <a:lnTo>
                    <a:pt x="271848" y="363641"/>
                  </a:lnTo>
                  <a:lnTo>
                    <a:pt x="275379" y="367172"/>
                  </a:lnTo>
                  <a:lnTo>
                    <a:pt x="275379" y="434251"/>
                  </a:lnTo>
                  <a:lnTo>
                    <a:pt x="296562" y="434251"/>
                  </a:lnTo>
                  <a:lnTo>
                    <a:pt x="296562" y="458965"/>
                  </a:lnTo>
                  <a:lnTo>
                    <a:pt x="307153" y="458965"/>
                  </a:lnTo>
                  <a:lnTo>
                    <a:pt x="307153" y="501331"/>
                  </a:lnTo>
                  <a:lnTo>
                    <a:pt x="307153" y="628429"/>
                  </a:lnTo>
                  <a:lnTo>
                    <a:pt x="307153" y="663734"/>
                  </a:lnTo>
                  <a:lnTo>
                    <a:pt x="328336" y="663734"/>
                  </a:lnTo>
                  <a:lnTo>
                    <a:pt x="328336" y="716691"/>
                  </a:lnTo>
                  <a:lnTo>
                    <a:pt x="328336" y="716691"/>
                  </a:lnTo>
                  <a:lnTo>
                    <a:pt x="328336" y="759057"/>
                  </a:lnTo>
                  <a:lnTo>
                    <a:pt x="353050" y="759057"/>
                  </a:lnTo>
                  <a:lnTo>
                    <a:pt x="353050" y="801424"/>
                  </a:lnTo>
                  <a:lnTo>
                    <a:pt x="416599" y="801424"/>
                  </a:lnTo>
                  <a:lnTo>
                    <a:pt x="416599" y="829668"/>
                  </a:lnTo>
                  <a:lnTo>
                    <a:pt x="430721" y="829668"/>
                  </a:lnTo>
                  <a:lnTo>
                    <a:pt x="430721" y="861442"/>
                  </a:lnTo>
                  <a:lnTo>
                    <a:pt x="504861" y="861442"/>
                  </a:lnTo>
                  <a:lnTo>
                    <a:pt x="504861" y="932052"/>
                  </a:lnTo>
                  <a:lnTo>
                    <a:pt x="561349" y="932052"/>
                  </a:lnTo>
                  <a:lnTo>
                    <a:pt x="561349" y="970888"/>
                  </a:lnTo>
                  <a:lnTo>
                    <a:pt x="621368" y="970888"/>
                  </a:lnTo>
                  <a:lnTo>
                    <a:pt x="621368" y="1023845"/>
                  </a:lnTo>
                  <a:lnTo>
                    <a:pt x="642551" y="1023845"/>
                  </a:lnTo>
                  <a:lnTo>
                    <a:pt x="642551" y="1062681"/>
                  </a:lnTo>
                  <a:lnTo>
                    <a:pt x="670795" y="1062681"/>
                  </a:lnTo>
                  <a:lnTo>
                    <a:pt x="670795" y="1090925"/>
                  </a:lnTo>
                  <a:lnTo>
                    <a:pt x="783771" y="1090925"/>
                  </a:lnTo>
                  <a:lnTo>
                    <a:pt x="783771" y="1122699"/>
                  </a:lnTo>
                  <a:lnTo>
                    <a:pt x="801423" y="1122699"/>
                  </a:lnTo>
                  <a:lnTo>
                    <a:pt x="801423" y="1147413"/>
                  </a:lnTo>
                  <a:lnTo>
                    <a:pt x="801423" y="1158004"/>
                  </a:lnTo>
                  <a:lnTo>
                    <a:pt x="801423" y="1182718"/>
                  </a:lnTo>
                  <a:lnTo>
                    <a:pt x="801423" y="1214492"/>
                  </a:lnTo>
                  <a:lnTo>
                    <a:pt x="822606" y="1214492"/>
                  </a:lnTo>
                  <a:lnTo>
                    <a:pt x="822606" y="1260389"/>
                  </a:lnTo>
                  <a:lnTo>
                    <a:pt x="850850" y="1260389"/>
                  </a:lnTo>
                  <a:lnTo>
                    <a:pt x="850850" y="1292163"/>
                  </a:lnTo>
                  <a:lnTo>
                    <a:pt x="850850" y="1292163"/>
                  </a:lnTo>
                  <a:lnTo>
                    <a:pt x="875564" y="1316877"/>
                  </a:lnTo>
                  <a:lnTo>
                    <a:pt x="914400" y="1316877"/>
                  </a:lnTo>
                  <a:lnTo>
                    <a:pt x="914400" y="1373365"/>
                  </a:lnTo>
                  <a:lnTo>
                    <a:pt x="960296" y="1373365"/>
                  </a:lnTo>
                  <a:lnTo>
                    <a:pt x="960296" y="1415731"/>
                  </a:lnTo>
                  <a:lnTo>
                    <a:pt x="1034437" y="1415731"/>
                  </a:lnTo>
                  <a:lnTo>
                    <a:pt x="1034437" y="1461627"/>
                  </a:lnTo>
                  <a:lnTo>
                    <a:pt x="1090925" y="1461627"/>
                  </a:lnTo>
                  <a:lnTo>
                    <a:pt x="1090925" y="1503993"/>
                  </a:lnTo>
                  <a:lnTo>
                    <a:pt x="1090925" y="1503993"/>
                  </a:lnTo>
                  <a:lnTo>
                    <a:pt x="1150943" y="1511054"/>
                  </a:lnTo>
                  <a:lnTo>
                    <a:pt x="1150943" y="1542828"/>
                  </a:lnTo>
                  <a:lnTo>
                    <a:pt x="1150943" y="1585195"/>
                  </a:lnTo>
                  <a:lnTo>
                    <a:pt x="1239206" y="1585195"/>
                  </a:lnTo>
                  <a:lnTo>
                    <a:pt x="1239206" y="1669927"/>
                  </a:lnTo>
                  <a:lnTo>
                    <a:pt x="1398078" y="1669927"/>
                  </a:lnTo>
                  <a:lnTo>
                    <a:pt x="1398078" y="1719354"/>
                  </a:lnTo>
                  <a:lnTo>
                    <a:pt x="1419261" y="1719354"/>
                  </a:lnTo>
                  <a:lnTo>
                    <a:pt x="1419261" y="1761720"/>
                  </a:lnTo>
                  <a:lnTo>
                    <a:pt x="1655805" y="1761720"/>
                  </a:lnTo>
                  <a:lnTo>
                    <a:pt x="1655805" y="1835861"/>
                  </a:lnTo>
                  <a:lnTo>
                    <a:pt x="3403403" y="1835861"/>
                  </a:lnTo>
                  <a:lnTo>
                    <a:pt x="3399873" y="1839391"/>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126" name="Rectangle 125"/>
            <p:cNvSpPr/>
            <p:nvPr/>
          </p:nvSpPr>
          <p:spPr>
            <a:xfrm>
              <a:off x="2853582" y="3742061"/>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127" name="Rectangle 126"/>
            <p:cNvSpPr/>
            <p:nvPr/>
          </p:nvSpPr>
          <p:spPr>
            <a:xfrm>
              <a:off x="2405208" y="3664390"/>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128" name="Rectangle 127"/>
            <p:cNvSpPr/>
            <p:nvPr/>
          </p:nvSpPr>
          <p:spPr>
            <a:xfrm>
              <a:off x="2239275" y="3576127"/>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129" name="Rectangle 128"/>
            <p:cNvSpPr/>
            <p:nvPr/>
          </p:nvSpPr>
          <p:spPr>
            <a:xfrm>
              <a:off x="2090994" y="3434907"/>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130" name="Rectangle 129"/>
            <p:cNvSpPr/>
            <p:nvPr/>
          </p:nvSpPr>
          <p:spPr>
            <a:xfrm flipH="1" flipV="1">
              <a:off x="1475672" y="2867035"/>
              <a:ext cx="49035" cy="92333"/>
            </a:xfrm>
            <a:prstGeom prst="rect">
              <a:avLst/>
            </a:prstGeom>
          </p:spPr>
          <p:txBody>
            <a:bodyPr wrap="squar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131" name="Rectangle 130"/>
            <p:cNvSpPr/>
            <p:nvPr/>
          </p:nvSpPr>
          <p:spPr>
            <a:xfrm flipH="1" flipV="1">
              <a:off x="1433424" y="2771671"/>
              <a:ext cx="49035" cy="92333"/>
            </a:xfrm>
            <a:prstGeom prst="rect">
              <a:avLst/>
            </a:prstGeom>
          </p:spPr>
          <p:txBody>
            <a:bodyPr wrap="squar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132" name="Rectangle 131"/>
            <p:cNvSpPr/>
            <p:nvPr/>
          </p:nvSpPr>
          <p:spPr>
            <a:xfrm>
              <a:off x="1524708" y="2880136"/>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133" name="Rectangle 132"/>
            <p:cNvSpPr/>
            <p:nvPr/>
          </p:nvSpPr>
          <p:spPr>
            <a:xfrm>
              <a:off x="1778904" y="3151984"/>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134" name="Rectangle 133"/>
            <p:cNvSpPr/>
            <p:nvPr/>
          </p:nvSpPr>
          <p:spPr>
            <a:xfrm>
              <a:off x="1867167" y="3243777"/>
              <a:ext cx="44884" cy="92333"/>
            </a:xfrm>
            <a:prstGeom prst="rect">
              <a:avLst/>
            </a:prstGeom>
          </p:spPr>
          <p:txBody>
            <a:bodyPr wrap="non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135" name="Rectangle 134"/>
            <p:cNvSpPr/>
            <p:nvPr/>
          </p:nvSpPr>
          <p:spPr>
            <a:xfrm>
              <a:off x="2100225" y="3358338"/>
              <a:ext cx="52900" cy="107722"/>
            </a:xfrm>
            <a:prstGeom prst="rect">
              <a:avLst/>
            </a:prstGeom>
          </p:spPr>
          <p:txBody>
            <a:bodyPr wrap="none" lIns="0" tIns="0" rIns="0" bIns="0">
              <a:spAutoFit/>
            </a:bodyPr>
            <a:lstStyle/>
            <a:p>
              <a:r>
                <a:rPr lang="en-US" sz="700" b="1" dirty="0">
                  <a:solidFill>
                    <a:srgbClr val="B2C0D8"/>
                  </a:solidFill>
                </a:rPr>
                <a:t>+</a:t>
              </a:r>
            </a:p>
          </p:txBody>
        </p:sp>
        <p:sp>
          <p:nvSpPr>
            <p:cNvPr id="136" name="Rectangle 135"/>
            <p:cNvSpPr/>
            <p:nvPr/>
          </p:nvSpPr>
          <p:spPr>
            <a:xfrm>
              <a:off x="1955475" y="3224179"/>
              <a:ext cx="52900" cy="107722"/>
            </a:xfrm>
            <a:prstGeom prst="rect">
              <a:avLst/>
            </a:prstGeom>
          </p:spPr>
          <p:txBody>
            <a:bodyPr wrap="none" lIns="0" tIns="0" rIns="0" bIns="0">
              <a:spAutoFit/>
            </a:bodyPr>
            <a:lstStyle/>
            <a:p>
              <a:r>
                <a:rPr lang="en-US" sz="700" b="1" dirty="0">
                  <a:solidFill>
                    <a:srgbClr val="B2C0D8"/>
                  </a:solidFill>
                </a:rPr>
                <a:t>+</a:t>
              </a:r>
            </a:p>
          </p:txBody>
        </p:sp>
        <p:sp>
          <p:nvSpPr>
            <p:cNvPr id="137" name="Rectangle 136"/>
            <p:cNvSpPr/>
            <p:nvPr/>
          </p:nvSpPr>
          <p:spPr>
            <a:xfrm>
              <a:off x="1888395" y="3220648"/>
              <a:ext cx="52900" cy="107722"/>
            </a:xfrm>
            <a:prstGeom prst="rect">
              <a:avLst/>
            </a:prstGeom>
          </p:spPr>
          <p:txBody>
            <a:bodyPr wrap="none" lIns="0" tIns="0" rIns="0" bIns="0">
              <a:spAutoFit/>
            </a:bodyPr>
            <a:lstStyle/>
            <a:p>
              <a:r>
                <a:rPr lang="en-US" sz="700" b="1" dirty="0">
                  <a:solidFill>
                    <a:srgbClr val="B2C0D8"/>
                  </a:solidFill>
                </a:rPr>
                <a:t>+</a:t>
              </a:r>
            </a:p>
          </p:txBody>
        </p:sp>
        <p:sp>
          <p:nvSpPr>
            <p:cNvPr id="138" name="Rectangle 137"/>
            <p:cNvSpPr/>
            <p:nvPr/>
          </p:nvSpPr>
          <p:spPr>
            <a:xfrm>
              <a:off x="1485918" y="2800518"/>
              <a:ext cx="52900" cy="107722"/>
            </a:xfrm>
            <a:prstGeom prst="rect">
              <a:avLst/>
            </a:prstGeom>
          </p:spPr>
          <p:txBody>
            <a:bodyPr wrap="none" lIns="0" tIns="0" rIns="0" bIns="0">
              <a:spAutoFit/>
            </a:bodyPr>
            <a:lstStyle/>
            <a:p>
              <a:r>
                <a:rPr lang="en-US" sz="700" b="1" dirty="0">
                  <a:solidFill>
                    <a:srgbClr val="B2C0D8"/>
                  </a:solidFill>
                </a:rPr>
                <a:t>+</a:t>
              </a:r>
            </a:p>
          </p:txBody>
        </p:sp>
        <p:sp>
          <p:nvSpPr>
            <p:cNvPr id="139" name="Rectangle 138"/>
            <p:cNvSpPr/>
            <p:nvPr/>
          </p:nvSpPr>
          <p:spPr>
            <a:xfrm>
              <a:off x="1454143" y="2715786"/>
              <a:ext cx="52900" cy="107722"/>
            </a:xfrm>
            <a:prstGeom prst="rect">
              <a:avLst/>
            </a:prstGeom>
          </p:spPr>
          <p:txBody>
            <a:bodyPr wrap="none" lIns="0" tIns="0" rIns="0" bIns="0">
              <a:spAutoFit/>
            </a:bodyPr>
            <a:lstStyle/>
            <a:p>
              <a:r>
                <a:rPr lang="en-US" sz="700" b="1" dirty="0">
                  <a:solidFill>
                    <a:srgbClr val="B2C0D8"/>
                  </a:solidFill>
                </a:rPr>
                <a:t>+</a:t>
              </a:r>
            </a:p>
          </p:txBody>
        </p:sp>
        <p:sp>
          <p:nvSpPr>
            <p:cNvPr id="140" name="Rectangle 139"/>
            <p:cNvSpPr/>
            <p:nvPr/>
          </p:nvSpPr>
          <p:spPr>
            <a:xfrm>
              <a:off x="1277618" y="2443937"/>
              <a:ext cx="52900" cy="107722"/>
            </a:xfrm>
            <a:prstGeom prst="rect">
              <a:avLst/>
            </a:prstGeom>
          </p:spPr>
          <p:txBody>
            <a:bodyPr wrap="none" lIns="0" tIns="0" rIns="0" bIns="0">
              <a:spAutoFit/>
            </a:bodyPr>
            <a:lstStyle/>
            <a:p>
              <a:r>
                <a:rPr lang="en-US" sz="700" b="1" dirty="0">
                  <a:solidFill>
                    <a:srgbClr val="B2C0D8"/>
                  </a:solidFill>
                </a:rPr>
                <a:t>+</a:t>
              </a:r>
            </a:p>
          </p:txBody>
        </p:sp>
        <p:sp>
          <p:nvSpPr>
            <p:cNvPr id="141" name="Freeform 140"/>
            <p:cNvSpPr/>
            <p:nvPr/>
          </p:nvSpPr>
          <p:spPr>
            <a:xfrm>
              <a:off x="974419" y="2001795"/>
              <a:ext cx="3043292" cy="1902940"/>
            </a:xfrm>
            <a:custGeom>
              <a:avLst/>
              <a:gdLst>
                <a:gd name="connsiteX0" fmla="*/ 0 w 3043292"/>
                <a:gd name="connsiteY0" fmla="*/ 0 h 1902940"/>
                <a:gd name="connsiteX1" fmla="*/ 52957 w 3043292"/>
                <a:gd name="connsiteY1" fmla="*/ 0 h 1902940"/>
                <a:gd name="connsiteX2" fmla="*/ 52957 w 3043292"/>
                <a:gd name="connsiteY2" fmla="*/ 42366 h 1902940"/>
                <a:gd name="connsiteX3" fmla="*/ 141220 w 3043292"/>
                <a:gd name="connsiteY3" fmla="*/ 42366 h 1902940"/>
                <a:gd name="connsiteX4" fmla="*/ 141220 w 3043292"/>
                <a:gd name="connsiteY4" fmla="*/ 84732 h 1902940"/>
                <a:gd name="connsiteX5" fmla="*/ 158872 w 3043292"/>
                <a:gd name="connsiteY5" fmla="*/ 84732 h 1902940"/>
                <a:gd name="connsiteX6" fmla="*/ 158872 w 3043292"/>
                <a:gd name="connsiteY6" fmla="*/ 123567 h 1902940"/>
                <a:gd name="connsiteX7" fmla="*/ 197708 w 3043292"/>
                <a:gd name="connsiteY7" fmla="*/ 123567 h 1902940"/>
                <a:gd name="connsiteX8" fmla="*/ 197708 w 3043292"/>
                <a:gd name="connsiteY8" fmla="*/ 148281 h 1902940"/>
                <a:gd name="connsiteX9" fmla="*/ 247135 w 3043292"/>
                <a:gd name="connsiteY9" fmla="*/ 148281 h 1902940"/>
                <a:gd name="connsiteX10" fmla="*/ 247135 w 3043292"/>
                <a:gd name="connsiteY10" fmla="*/ 229482 h 1902940"/>
                <a:gd name="connsiteX11" fmla="*/ 271848 w 3043292"/>
                <a:gd name="connsiteY11" fmla="*/ 229482 h 1902940"/>
                <a:gd name="connsiteX12" fmla="*/ 271848 w 3043292"/>
                <a:gd name="connsiteY12" fmla="*/ 250665 h 1902940"/>
                <a:gd name="connsiteX13" fmla="*/ 271848 w 3043292"/>
                <a:gd name="connsiteY13" fmla="*/ 289501 h 1902940"/>
                <a:gd name="connsiteX14" fmla="*/ 285970 w 3043292"/>
                <a:gd name="connsiteY14" fmla="*/ 289501 h 1902940"/>
                <a:gd name="connsiteX15" fmla="*/ 285970 w 3043292"/>
                <a:gd name="connsiteY15" fmla="*/ 360111 h 1902940"/>
                <a:gd name="connsiteX16" fmla="*/ 293031 w 3043292"/>
                <a:gd name="connsiteY16" fmla="*/ 360111 h 1902940"/>
                <a:gd name="connsiteX17" fmla="*/ 293031 w 3043292"/>
                <a:gd name="connsiteY17" fmla="*/ 494270 h 1902940"/>
                <a:gd name="connsiteX18" fmla="*/ 328336 w 3043292"/>
                <a:gd name="connsiteY18" fmla="*/ 494270 h 1902940"/>
                <a:gd name="connsiteX19" fmla="*/ 328336 w 3043292"/>
                <a:gd name="connsiteY19" fmla="*/ 526044 h 1902940"/>
                <a:gd name="connsiteX20" fmla="*/ 381294 w 3043292"/>
                <a:gd name="connsiteY20" fmla="*/ 526044 h 1902940"/>
                <a:gd name="connsiteX21" fmla="*/ 381294 w 3043292"/>
                <a:gd name="connsiteY21" fmla="*/ 561349 h 1902940"/>
                <a:gd name="connsiteX22" fmla="*/ 444843 w 3043292"/>
                <a:gd name="connsiteY22" fmla="*/ 561349 h 1902940"/>
                <a:gd name="connsiteX23" fmla="*/ 444843 w 3043292"/>
                <a:gd name="connsiteY23" fmla="*/ 624898 h 1902940"/>
                <a:gd name="connsiteX24" fmla="*/ 444843 w 3043292"/>
                <a:gd name="connsiteY24" fmla="*/ 624898 h 1902940"/>
                <a:gd name="connsiteX25" fmla="*/ 444843 w 3043292"/>
                <a:gd name="connsiteY25" fmla="*/ 653142 h 1902940"/>
                <a:gd name="connsiteX26" fmla="*/ 480148 w 3043292"/>
                <a:gd name="connsiteY26" fmla="*/ 653142 h 1902940"/>
                <a:gd name="connsiteX27" fmla="*/ 480148 w 3043292"/>
                <a:gd name="connsiteY27" fmla="*/ 762588 h 1902940"/>
                <a:gd name="connsiteX28" fmla="*/ 508392 w 3043292"/>
                <a:gd name="connsiteY28" fmla="*/ 762588 h 1902940"/>
                <a:gd name="connsiteX29" fmla="*/ 508392 w 3043292"/>
                <a:gd name="connsiteY29" fmla="*/ 847320 h 1902940"/>
                <a:gd name="connsiteX30" fmla="*/ 550758 w 3043292"/>
                <a:gd name="connsiteY30" fmla="*/ 847320 h 1902940"/>
                <a:gd name="connsiteX31" fmla="*/ 550758 w 3043292"/>
                <a:gd name="connsiteY31" fmla="*/ 882625 h 1902940"/>
                <a:gd name="connsiteX32" fmla="*/ 621368 w 3043292"/>
                <a:gd name="connsiteY32" fmla="*/ 882625 h 1902940"/>
                <a:gd name="connsiteX33" fmla="*/ 621368 w 3043292"/>
                <a:gd name="connsiteY33" fmla="*/ 953235 h 1902940"/>
                <a:gd name="connsiteX34" fmla="*/ 699039 w 3043292"/>
                <a:gd name="connsiteY34" fmla="*/ 953235 h 1902940"/>
                <a:gd name="connsiteX35" fmla="*/ 699039 w 3043292"/>
                <a:gd name="connsiteY35" fmla="*/ 995601 h 1902940"/>
                <a:gd name="connsiteX36" fmla="*/ 759057 w 3043292"/>
                <a:gd name="connsiteY36" fmla="*/ 995601 h 1902940"/>
                <a:gd name="connsiteX37" fmla="*/ 759057 w 3043292"/>
                <a:gd name="connsiteY37" fmla="*/ 1168596 h 1902940"/>
                <a:gd name="connsiteX38" fmla="*/ 822606 w 3043292"/>
                <a:gd name="connsiteY38" fmla="*/ 1168596 h 1902940"/>
                <a:gd name="connsiteX39" fmla="*/ 822606 w 3043292"/>
                <a:gd name="connsiteY39" fmla="*/ 1232145 h 1902940"/>
                <a:gd name="connsiteX40" fmla="*/ 882625 w 3043292"/>
                <a:gd name="connsiteY40" fmla="*/ 1232145 h 1902940"/>
                <a:gd name="connsiteX41" fmla="*/ 882625 w 3043292"/>
                <a:gd name="connsiteY41" fmla="*/ 1285102 h 1902940"/>
                <a:gd name="connsiteX42" fmla="*/ 1087394 w 3043292"/>
                <a:gd name="connsiteY42" fmla="*/ 1285102 h 1902940"/>
                <a:gd name="connsiteX43" fmla="*/ 1087394 w 3043292"/>
                <a:gd name="connsiteY43" fmla="*/ 1359243 h 1902940"/>
                <a:gd name="connsiteX44" fmla="*/ 1147413 w 3043292"/>
                <a:gd name="connsiteY44" fmla="*/ 1359243 h 1902940"/>
                <a:gd name="connsiteX45" fmla="*/ 1147413 w 3043292"/>
                <a:gd name="connsiteY45" fmla="*/ 1412200 h 1902940"/>
                <a:gd name="connsiteX46" fmla="*/ 1203901 w 3043292"/>
                <a:gd name="connsiteY46" fmla="*/ 1412200 h 1902940"/>
                <a:gd name="connsiteX47" fmla="*/ 1203901 w 3043292"/>
                <a:gd name="connsiteY47" fmla="*/ 1451036 h 1902940"/>
                <a:gd name="connsiteX48" fmla="*/ 1528707 w 3043292"/>
                <a:gd name="connsiteY48" fmla="*/ 1451036 h 1902940"/>
                <a:gd name="connsiteX49" fmla="*/ 1528707 w 3043292"/>
                <a:gd name="connsiteY49" fmla="*/ 1507524 h 1902940"/>
                <a:gd name="connsiteX50" fmla="*/ 1602847 w 3043292"/>
                <a:gd name="connsiteY50" fmla="*/ 1507524 h 1902940"/>
                <a:gd name="connsiteX51" fmla="*/ 1602847 w 3043292"/>
                <a:gd name="connsiteY51" fmla="*/ 1553420 h 1902940"/>
                <a:gd name="connsiteX52" fmla="*/ 1687579 w 3043292"/>
                <a:gd name="connsiteY52" fmla="*/ 1553420 h 1902940"/>
                <a:gd name="connsiteX53" fmla="*/ 1687579 w 3043292"/>
                <a:gd name="connsiteY53" fmla="*/ 1599317 h 1902940"/>
                <a:gd name="connsiteX54" fmla="*/ 2075935 w 3043292"/>
                <a:gd name="connsiteY54" fmla="*/ 1599317 h 1902940"/>
                <a:gd name="connsiteX55" fmla="*/ 2075935 w 3043292"/>
                <a:gd name="connsiteY55" fmla="*/ 1659336 h 1902940"/>
                <a:gd name="connsiteX56" fmla="*/ 2252460 w 3043292"/>
                <a:gd name="connsiteY56" fmla="*/ 1659336 h 1902940"/>
                <a:gd name="connsiteX57" fmla="*/ 2252460 w 3043292"/>
                <a:gd name="connsiteY57" fmla="*/ 1722885 h 1902940"/>
                <a:gd name="connsiteX58" fmla="*/ 2707895 w 3043292"/>
                <a:gd name="connsiteY58" fmla="*/ 1722885 h 1902940"/>
                <a:gd name="connsiteX59" fmla="*/ 2707895 w 3043292"/>
                <a:gd name="connsiteY59" fmla="*/ 1825269 h 1902940"/>
                <a:gd name="connsiteX60" fmla="*/ 3032701 w 3043292"/>
                <a:gd name="connsiteY60" fmla="*/ 1825269 h 1902940"/>
                <a:gd name="connsiteX61" fmla="*/ 3032701 w 3043292"/>
                <a:gd name="connsiteY61" fmla="*/ 1902940 h 1902940"/>
                <a:gd name="connsiteX62" fmla="*/ 3043292 w 3043292"/>
                <a:gd name="connsiteY62" fmla="*/ 1902940 h 190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43292" h="1902940">
                  <a:moveTo>
                    <a:pt x="0" y="0"/>
                  </a:moveTo>
                  <a:lnTo>
                    <a:pt x="52957" y="0"/>
                  </a:lnTo>
                  <a:lnTo>
                    <a:pt x="52957" y="42366"/>
                  </a:lnTo>
                  <a:lnTo>
                    <a:pt x="141220" y="42366"/>
                  </a:lnTo>
                  <a:lnTo>
                    <a:pt x="141220" y="84732"/>
                  </a:lnTo>
                  <a:lnTo>
                    <a:pt x="158872" y="84732"/>
                  </a:lnTo>
                  <a:lnTo>
                    <a:pt x="158872" y="123567"/>
                  </a:lnTo>
                  <a:lnTo>
                    <a:pt x="197708" y="123567"/>
                  </a:lnTo>
                  <a:lnTo>
                    <a:pt x="197708" y="148281"/>
                  </a:lnTo>
                  <a:lnTo>
                    <a:pt x="247135" y="148281"/>
                  </a:lnTo>
                  <a:lnTo>
                    <a:pt x="247135" y="229482"/>
                  </a:lnTo>
                  <a:lnTo>
                    <a:pt x="271848" y="229482"/>
                  </a:lnTo>
                  <a:lnTo>
                    <a:pt x="271848" y="250665"/>
                  </a:lnTo>
                  <a:lnTo>
                    <a:pt x="271848" y="289501"/>
                  </a:lnTo>
                  <a:lnTo>
                    <a:pt x="285970" y="289501"/>
                  </a:lnTo>
                  <a:lnTo>
                    <a:pt x="285970" y="360111"/>
                  </a:lnTo>
                  <a:lnTo>
                    <a:pt x="293031" y="360111"/>
                  </a:lnTo>
                  <a:lnTo>
                    <a:pt x="293031" y="494270"/>
                  </a:lnTo>
                  <a:lnTo>
                    <a:pt x="328336" y="494270"/>
                  </a:lnTo>
                  <a:lnTo>
                    <a:pt x="328336" y="526044"/>
                  </a:lnTo>
                  <a:lnTo>
                    <a:pt x="381294" y="526044"/>
                  </a:lnTo>
                  <a:lnTo>
                    <a:pt x="381294" y="561349"/>
                  </a:lnTo>
                  <a:lnTo>
                    <a:pt x="444843" y="561349"/>
                  </a:lnTo>
                  <a:lnTo>
                    <a:pt x="444843" y="624898"/>
                  </a:lnTo>
                  <a:lnTo>
                    <a:pt x="444843" y="624898"/>
                  </a:lnTo>
                  <a:lnTo>
                    <a:pt x="444843" y="653142"/>
                  </a:lnTo>
                  <a:lnTo>
                    <a:pt x="480148" y="653142"/>
                  </a:lnTo>
                  <a:lnTo>
                    <a:pt x="480148" y="762588"/>
                  </a:lnTo>
                  <a:lnTo>
                    <a:pt x="508392" y="762588"/>
                  </a:lnTo>
                  <a:lnTo>
                    <a:pt x="508392" y="847320"/>
                  </a:lnTo>
                  <a:lnTo>
                    <a:pt x="550758" y="847320"/>
                  </a:lnTo>
                  <a:lnTo>
                    <a:pt x="550758" y="882625"/>
                  </a:lnTo>
                  <a:lnTo>
                    <a:pt x="621368" y="882625"/>
                  </a:lnTo>
                  <a:lnTo>
                    <a:pt x="621368" y="953235"/>
                  </a:lnTo>
                  <a:lnTo>
                    <a:pt x="699039" y="953235"/>
                  </a:lnTo>
                  <a:lnTo>
                    <a:pt x="699039" y="995601"/>
                  </a:lnTo>
                  <a:lnTo>
                    <a:pt x="759057" y="995601"/>
                  </a:lnTo>
                  <a:lnTo>
                    <a:pt x="759057" y="1168596"/>
                  </a:lnTo>
                  <a:lnTo>
                    <a:pt x="822606" y="1168596"/>
                  </a:lnTo>
                  <a:lnTo>
                    <a:pt x="822606" y="1232145"/>
                  </a:lnTo>
                  <a:lnTo>
                    <a:pt x="882625" y="1232145"/>
                  </a:lnTo>
                  <a:lnTo>
                    <a:pt x="882625" y="1285102"/>
                  </a:lnTo>
                  <a:lnTo>
                    <a:pt x="1087394" y="1285102"/>
                  </a:lnTo>
                  <a:lnTo>
                    <a:pt x="1087394" y="1359243"/>
                  </a:lnTo>
                  <a:lnTo>
                    <a:pt x="1147413" y="1359243"/>
                  </a:lnTo>
                  <a:lnTo>
                    <a:pt x="1147413" y="1412200"/>
                  </a:lnTo>
                  <a:lnTo>
                    <a:pt x="1203901" y="1412200"/>
                  </a:lnTo>
                  <a:lnTo>
                    <a:pt x="1203901" y="1451036"/>
                  </a:lnTo>
                  <a:lnTo>
                    <a:pt x="1528707" y="1451036"/>
                  </a:lnTo>
                  <a:lnTo>
                    <a:pt x="1528707" y="1507524"/>
                  </a:lnTo>
                  <a:lnTo>
                    <a:pt x="1602847" y="1507524"/>
                  </a:lnTo>
                  <a:lnTo>
                    <a:pt x="1602847" y="1553420"/>
                  </a:lnTo>
                  <a:lnTo>
                    <a:pt x="1687579" y="1553420"/>
                  </a:lnTo>
                  <a:lnTo>
                    <a:pt x="1687579" y="1599317"/>
                  </a:lnTo>
                  <a:lnTo>
                    <a:pt x="2075935" y="1599317"/>
                  </a:lnTo>
                  <a:lnTo>
                    <a:pt x="2075935" y="1659336"/>
                  </a:lnTo>
                  <a:lnTo>
                    <a:pt x="2252460" y="1659336"/>
                  </a:lnTo>
                  <a:lnTo>
                    <a:pt x="2252460" y="1722885"/>
                  </a:lnTo>
                  <a:lnTo>
                    <a:pt x="2707895" y="1722885"/>
                  </a:lnTo>
                  <a:lnTo>
                    <a:pt x="2707895" y="1825269"/>
                  </a:lnTo>
                  <a:lnTo>
                    <a:pt x="3032701" y="1825269"/>
                  </a:lnTo>
                  <a:lnTo>
                    <a:pt x="3032701" y="1902940"/>
                  </a:lnTo>
                  <a:lnTo>
                    <a:pt x="3043292" y="190294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3636"/>
                </a:solidFill>
              </a:endParaRPr>
            </a:p>
          </p:txBody>
        </p:sp>
        <p:sp>
          <p:nvSpPr>
            <p:cNvPr id="142" name="Rectangle 141"/>
            <p:cNvSpPr/>
            <p:nvPr/>
          </p:nvSpPr>
          <p:spPr>
            <a:xfrm flipH="1" flipV="1">
              <a:off x="1278082" y="2573962"/>
              <a:ext cx="49035" cy="92333"/>
            </a:xfrm>
            <a:prstGeom prst="rect">
              <a:avLst/>
            </a:prstGeom>
          </p:spPr>
          <p:txBody>
            <a:bodyPr wrap="square" lIns="0" tIns="0" rIns="0" bIns="0">
              <a:spAutoFit/>
            </a:bodyPr>
            <a:lstStyle/>
            <a:p>
              <a:r>
                <a:rPr lang="en-US" sz="600" dirty="0">
                  <a:ln>
                    <a:solidFill>
                      <a:srgbClr val="B60D27"/>
                    </a:solidFill>
                  </a:ln>
                  <a:solidFill>
                    <a:srgbClr val="363636"/>
                  </a:solidFill>
                </a:rPr>
                <a:t>+</a:t>
              </a:r>
              <a:endParaRPr lang="en-US" sz="1400" dirty="0">
                <a:ln>
                  <a:solidFill>
                    <a:srgbClr val="B60D27"/>
                  </a:solidFill>
                </a:ln>
                <a:solidFill>
                  <a:srgbClr val="363636"/>
                </a:solidFill>
              </a:endParaRPr>
            </a:p>
          </p:txBody>
        </p:sp>
        <p:sp>
          <p:nvSpPr>
            <p:cNvPr id="143" name="TextBox 142"/>
            <p:cNvSpPr txBox="1"/>
            <p:nvPr/>
          </p:nvSpPr>
          <p:spPr>
            <a:xfrm>
              <a:off x="4644008" y="3358338"/>
              <a:ext cx="253889" cy="123111"/>
            </a:xfrm>
            <a:prstGeom prst="rect">
              <a:avLst/>
            </a:prstGeom>
            <a:noFill/>
          </p:spPr>
          <p:txBody>
            <a:bodyPr wrap="square" lIns="0" tIns="0" rIns="0" bIns="0" rtlCol="0">
              <a:spAutoFit/>
            </a:bodyPr>
            <a:lstStyle/>
            <a:p>
              <a:pPr algn="r"/>
              <a:r>
                <a:rPr lang="en-US" sz="800" b="1" dirty="0" smtClean="0">
                  <a:solidFill>
                    <a:srgbClr val="363636"/>
                  </a:solidFill>
                </a:rPr>
                <a:t>0.25</a:t>
              </a:r>
              <a:endParaRPr lang="en-US" sz="800" b="1" dirty="0">
                <a:solidFill>
                  <a:srgbClr val="363636"/>
                </a:solidFill>
              </a:endParaRPr>
            </a:p>
          </p:txBody>
        </p:sp>
        <p:sp>
          <p:nvSpPr>
            <p:cNvPr id="144" name="TextBox 143"/>
            <p:cNvSpPr txBox="1"/>
            <p:nvPr/>
          </p:nvSpPr>
          <p:spPr>
            <a:xfrm>
              <a:off x="674382" y="3358338"/>
              <a:ext cx="253889" cy="123111"/>
            </a:xfrm>
            <a:prstGeom prst="rect">
              <a:avLst/>
            </a:prstGeom>
            <a:noFill/>
          </p:spPr>
          <p:txBody>
            <a:bodyPr wrap="square" lIns="0" tIns="0" rIns="0" bIns="0" rtlCol="0">
              <a:spAutoFit/>
            </a:bodyPr>
            <a:lstStyle/>
            <a:p>
              <a:pPr algn="r"/>
              <a:r>
                <a:rPr lang="en-US" sz="800" b="1" dirty="0" smtClean="0">
                  <a:solidFill>
                    <a:srgbClr val="363636"/>
                  </a:solidFill>
                </a:rPr>
                <a:t>0.25</a:t>
              </a:r>
              <a:endParaRPr lang="en-US" sz="800" b="1" dirty="0">
                <a:solidFill>
                  <a:srgbClr val="363636"/>
                </a:solidFill>
              </a:endParaRPr>
            </a:p>
          </p:txBody>
        </p:sp>
      </p:grpSp>
    </p:spTree>
    <p:custDataLst>
      <p:tags r:id="rId1"/>
    </p:custDataLst>
    <p:extLst>
      <p:ext uri="{BB962C8B-B14F-4D97-AF65-F5344CB8AC3E}">
        <p14:creationId xmlns:p14="http://schemas.microsoft.com/office/powerpoint/2010/main" val="39669279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4021: A phase II randomized, placebo controlled study to evaluate the efficacy of the</a:t>
            </a:r>
            <a:br>
              <a:rPr lang="en-GB" sz="1600" dirty="0"/>
            </a:br>
            <a:r>
              <a:rPr lang="en-GB" sz="1600" dirty="0"/>
              <a:t>combination of gemcitabine, erlotinib, and metformin in patients with locally</a:t>
            </a:r>
            <a:br>
              <a:rPr lang="en-GB" sz="1600" dirty="0"/>
            </a:br>
            <a:r>
              <a:rPr lang="en-GB" sz="1600" dirty="0"/>
              <a:t>advanced or metastatic pancreatic </a:t>
            </a:r>
            <a:r>
              <a:rPr lang="en-GB" sz="1600" dirty="0" smtClean="0"/>
              <a:t>cancer </a:t>
            </a:r>
            <a:r>
              <a:rPr lang="en-GB" sz="1600" dirty="0"/>
              <a:t>– </a:t>
            </a:r>
            <a:r>
              <a:rPr lang="en-GB" sz="1600" dirty="0" err="1" smtClean="0"/>
              <a:t>Wilmink</a:t>
            </a:r>
            <a:r>
              <a:rPr lang="en-GB" sz="1600" dirty="0" smtClean="0"/>
              <a:t> J </a:t>
            </a:r>
            <a:r>
              <a:rPr lang="en-GB" sz="1600" dirty="0"/>
              <a:t>et al</a:t>
            </a:r>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dirty="0" smtClean="0"/>
              <a:t>To assess the efficacy of metformin vs placebo added to </a:t>
            </a:r>
            <a:r>
              <a:rPr lang="en-GB" sz="1800" dirty="0" err="1" smtClean="0"/>
              <a:t>gemcitabine+erlotinib</a:t>
            </a:r>
            <a:r>
              <a:rPr lang="en-GB" sz="1800" dirty="0" smtClean="0"/>
              <a:t> in patients with locally </a:t>
            </a:r>
            <a:r>
              <a:rPr lang="en-GB" sz="1800" dirty="0"/>
              <a:t>advanced or metastatic pancreatic cancer</a:t>
            </a:r>
          </a:p>
        </p:txBody>
      </p:sp>
      <p:sp>
        <p:nvSpPr>
          <p:cNvPr id="5124" name="Text Box 4"/>
          <p:cNvSpPr txBox="1">
            <a:spLocks noChangeArrowheads="1"/>
          </p:cNvSpPr>
          <p:nvPr/>
        </p:nvSpPr>
        <p:spPr bwMode="auto">
          <a:xfrm>
            <a:off x="5005599" y="6474897"/>
            <a:ext cx="39177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solidFill>
                  <a:srgbClr val="363636"/>
                </a:solidFill>
              </a:rPr>
              <a:t>Wilmink</a:t>
            </a:r>
            <a:r>
              <a:rPr lang="en-GB" sz="1200" dirty="0">
                <a:solidFill>
                  <a:srgbClr val="363636"/>
                </a:solidFill>
              </a:rPr>
              <a:t> 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4021) </a:t>
            </a:r>
            <a:endParaRPr lang="en-GB" sz="1200" dirty="0">
              <a:solidFill>
                <a:srgbClr val="363636"/>
              </a:solidFill>
            </a:endParaRPr>
          </a:p>
        </p:txBody>
      </p:sp>
      <p:sp>
        <p:nvSpPr>
          <p:cNvPr id="5" name="Rectangle 9"/>
          <p:cNvSpPr txBox="1">
            <a:spLocks noChangeArrowheads="1"/>
          </p:cNvSpPr>
          <p:nvPr/>
        </p:nvSpPr>
        <p:spPr bwMode="auto">
          <a:xfrm>
            <a:off x="228600" y="5282493"/>
            <a:ext cx="4267200" cy="97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Survival at 6 months</a:t>
            </a:r>
          </a:p>
          <a:p>
            <a:pPr>
              <a:buClr>
                <a:srgbClr val="043882"/>
              </a:buClr>
            </a:pPr>
            <a:endParaRPr lang="en-GB" sz="1600" kern="0" dirty="0" smtClean="0">
              <a:solidFill>
                <a:srgbClr val="363636"/>
              </a:solidFill>
            </a:endParaRPr>
          </a:p>
        </p:txBody>
      </p:sp>
      <p:sp>
        <p:nvSpPr>
          <p:cNvPr id="6" name="Content Placeholder 26"/>
          <p:cNvSpPr txBox="1">
            <a:spLocks/>
          </p:cNvSpPr>
          <p:nvPr/>
        </p:nvSpPr>
        <p:spPr>
          <a:xfrm>
            <a:off x="4648200" y="5282493"/>
            <a:ext cx="4267200" cy="976648"/>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OS, PFS, ORR, toxicity</a:t>
            </a:r>
            <a:r>
              <a:rPr lang="en-GB" sz="1600" kern="0" dirty="0">
                <a:solidFill>
                  <a:srgbClr val="363636"/>
                </a:solidFill>
              </a:rPr>
              <a:t> </a:t>
            </a:r>
            <a:r>
              <a:rPr lang="en-GB" sz="1600" kern="0" dirty="0" smtClean="0">
                <a:solidFill>
                  <a:srgbClr val="363636"/>
                </a:solidFill>
              </a:rPr>
              <a:t>and PD</a:t>
            </a:r>
          </a:p>
        </p:txBody>
      </p:sp>
      <p:sp>
        <p:nvSpPr>
          <p:cNvPr id="7" name="Oval 14"/>
          <p:cNvSpPr>
            <a:spLocks noChangeArrowheads="1"/>
          </p:cNvSpPr>
          <p:nvPr/>
        </p:nvSpPr>
        <p:spPr bwMode="auto">
          <a:xfrm>
            <a:off x="3941537" y="3499729"/>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8" name="AutoShape 15"/>
          <p:cNvCxnSpPr>
            <a:cxnSpLocks noChangeShapeType="1"/>
            <a:stCxn id="7" idx="0"/>
          </p:cNvCxnSpPr>
          <p:nvPr/>
        </p:nvCxnSpPr>
        <p:spPr bwMode="auto">
          <a:xfrm rot="5400000" flipH="1" flipV="1">
            <a:off x="4236189" y="2870609"/>
            <a:ext cx="626267" cy="631975"/>
          </a:xfrm>
          <a:prstGeom prst="bentConnector2">
            <a:avLst/>
          </a:prstGeom>
          <a:noFill/>
          <a:ln w="38100">
            <a:solidFill>
              <a:schemeClr val="bg1"/>
            </a:solidFill>
            <a:miter lim="800000"/>
            <a:headEnd/>
            <a:tailEnd type="triangle" w="med" len="med"/>
          </a:ln>
        </p:spPr>
      </p:cxnSp>
      <p:cxnSp>
        <p:nvCxnSpPr>
          <p:cNvPr id="9" name="AutoShape 16"/>
          <p:cNvCxnSpPr>
            <a:cxnSpLocks noChangeShapeType="1"/>
            <a:stCxn id="7" idx="4"/>
          </p:cNvCxnSpPr>
          <p:nvPr/>
        </p:nvCxnSpPr>
        <p:spPr bwMode="auto">
          <a:xfrm rot="16200000" flipH="1">
            <a:off x="4239363" y="4077900"/>
            <a:ext cx="619919" cy="631975"/>
          </a:xfrm>
          <a:prstGeom prst="bentConnector2">
            <a:avLst/>
          </a:prstGeom>
          <a:noFill/>
          <a:ln w="38100">
            <a:solidFill>
              <a:schemeClr val="bg1"/>
            </a:solidFill>
            <a:miter lim="800000"/>
            <a:headEnd/>
            <a:tailEnd type="triangle" w="med" len="med"/>
          </a:ln>
        </p:spPr>
      </p:cxnSp>
      <p:sp>
        <p:nvSpPr>
          <p:cNvPr id="10" name="AutoShape 12"/>
          <p:cNvSpPr>
            <a:spLocks noChangeArrowheads="1"/>
          </p:cNvSpPr>
          <p:nvPr/>
        </p:nvSpPr>
        <p:spPr bwMode="auto">
          <a:xfrm>
            <a:off x="8257722" y="4439529"/>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1" name="AutoShape 12"/>
          <p:cNvSpPr>
            <a:spLocks noChangeArrowheads="1"/>
          </p:cNvSpPr>
          <p:nvPr/>
        </p:nvSpPr>
        <p:spPr bwMode="auto">
          <a:xfrm>
            <a:off x="8257722" y="2609143"/>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2" name="Content Placeholder 26"/>
          <p:cNvSpPr txBox="1">
            <a:spLocks/>
          </p:cNvSpPr>
          <p:nvPr/>
        </p:nvSpPr>
        <p:spPr bwMode="auto">
          <a:xfrm>
            <a:off x="4855936" y="3306055"/>
            <a:ext cx="4288064"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spc="-20" dirty="0" smtClean="0">
                <a:solidFill>
                  <a:srgbClr val="363636"/>
                </a:solidFill>
              </a:rPr>
              <a:t>Stage </a:t>
            </a:r>
            <a:r>
              <a:rPr lang="en-GB" sz="1400" spc="-20" dirty="0">
                <a:solidFill>
                  <a:srgbClr val="363636"/>
                </a:solidFill>
              </a:rPr>
              <a:t>of </a:t>
            </a:r>
            <a:r>
              <a:rPr lang="en-GB" sz="1400" spc="-20" dirty="0" smtClean="0">
                <a:solidFill>
                  <a:srgbClr val="363636"/>
                </a:solidFill>
              </a:rPr>
              <a:t>disease (locally advanced </a:t>
            </a:r>
            <a:r>
              <a:rPr lang="en-GB" sz="1400" spc="-20" dirty="0" err="1" smtClean="0">
                <a:solidFill>
                  <a:srgbClr val="363636"/>
                </a:solidFill>
              </a:rPr>
              <a:t>vs</a:t>
            </a:r>
            <a:r>
              <a:rPr lang="en-GB" sz="1400" spc="-20" dirty="0" smtClean="0">
                <a:solidFill>
                  <a:srgbClr val="363636"/>
                </a:solidFill>
              </a:rPr>
              <a:t> metastases)  </a:t>
            </a:r>
          </a:p>
          <a:p>
            <a:pPr marL="203200" indent="-203200">
              <a:spcBef>
                <a:spcPts val="0"/>
              </a:spcBef>
              <a:spcAft>
                <a:spcPts val="400"/>
              </a:spcAft>
              <a:buFont typeface="Arial" pitchFamily="34" charset="0"/>
              <a:buChar char="•"/>
              <a:defRPr/>
            </a:pPr>
            <a:r>
              <a:rPr lang="en-GB" sz="1400" dirty="0" smtClean="0">
                <a:solidFill>
                  <a:srgbClr val="363636"/>
                </a:solidFill>
              </a:rPr>
              <a:t>Presence </a:t>
            </a:r>
            <a:r>
              <a:rPr lang="en-GB" sz="1400" dirty="0">
                <a:solidFill>
                  <a:srgbClr val="363636"/>
                </a:solidFill>
              </a:rPr>
              <a:t>of diabetes</a:t>
            </a:r>
            <a:endParaRPr lang="en-GB" sz="1400" dirty="0">
              <a:solidFill>
                <a:srgbClr val="363636"/>
              </a:solidFill>
              <a:latin typeface="Arial"/>
            </a:endParaRPr>
          </a:p>
        </p:txBody>
      </p:sp>
      <p:cxnSp>
        <p:nvCxnSpPr>
          <p:cNvPr id="13" name="AutoShape 19"/>
          <p:cNvCxnSpPr>
            <a:cxnSpLocks noChangeShapeType="1"/>
            <a:endCxn id="7" idx="2"/>
          </p:cNvCxnSpPr>
          <p:nvPr/>
        </p:nvCxnSpPr>
        <p:spPr bwMode="auto">
          <a:xfrm>
            <a:off x="3684814" y="3791829"/>
            <a:ext cx="256723" cy="0"/>
          </a:xfrm>
          <a:prstGeom prst="straightConnector1">
            <a:avLst/>
          </a:prstGeom>
          <a:noFill/>
          <a:ln w="38100">
            <a:solidFill>
              <a:schemeClr val="bg1"/>
            </a:solidFill>
            <a:round/>
            <a:headEnd/>
            <a:tailEnd type="triangle" w="med" len="med"/>
          </a:ln>
        </p:spPr>
      </p:cxnSp>
      <p:cxnSp>
        <p:nvCxnSpPr>
          <p:cNvPr id="14" name="AutoShape 20"/>
          <p:cNvCxnSpPr>
            <a:cxnSpLocks noChangeShapeType="1"/>
            <a:stCxn id="17" idx="3"/>
            <a:endCxn id="10" idx="1"/>
          </p:cNvCxnSpPr>
          <p:nvPr/>
        </p:nvCxnSpPr>
        <p:spPr bwMode="auto">
          <a:xfrm>
            <a:off x="7673980" y="4703848"/>
            <a:ext cx="583742" cy="0"/>
          </a:xfrm>
          <a:prstGeom prst="straightConnector1">
            <a:avLst/>
          </a:prstGeom>
          <a:noFill/>
          <a:ln w="38100">
            <a:solidFill>
              <a:schemeClr val="bg1"/>
            </a:solidFill>
            <a:prstDash val="dash"/>
            <a:round/>
            <a:headEnd/>
            <a:tailEnd type="triangle" w="med" len="med"/>
          </a:ln>
        </p:spPr>
      </p:cxnSp>
      <p:cxnSp>
        <p:nvCxnSpPr>
          <p:cNvPr id="15" name="AutoShape 21"/>
          <p:cNvCxnSpPr>
            <a:cxnSpLocks noChangeShapeType="1"/>
            <a:stCxn id="18" idx="3"/>
            <a:endCxn id="11" idx="1"/>
          </p:cNvCxnSpPr>
          <p:nvPr/>
        </p:nvCxnSpPr>
        <p:spPr bwMode="auto">
          <a:xfrm>
            <a:off x="7675638" y="2873462"/>
            <a:ext cx="582084" cy="0"/>
          </a:xfrm>
          <a:prstGeom prst="straightConnector1">
            <a:avLst/>
          </a:prstGeom>
          <a:noFill/>
          <a:ln w="38100">
            <a:solidFill>
              <a:schemeClr val="bg1"/>
            </a:solidFill>
            <a:round/>
            <a:headEnd/>
            <a:tailEnd type="triangle" w="med" len="med"/>
          </a:ln>
        </p:spPr>
      </p:cxnSp>
      <p:sp>
        <p:nvSpPr>
          <p:cNvPr id="16" name="AutoShape 9"/>
          <p:cNvSpPr>
            <a:spLocks noChangeArrowheads="1"/>
          </p:cNvSpPr>
          <p:nvPr/>
        </p:nvSpPr>
        <p:spPr bwMode="auto">
          <a:xfrm>
            <a:off x="228600" y="3075600"/>
            <a:ext cx="3456214" cy="1720312"/>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Patients </a:t>
            </a:r>
            <a:r>
              <a:rPr lang="en-GB" altLang="zh-CN" dirty="0">
                <a:solidFill>
                  <a:srgbClr val="FFFFFF"/>
                </a:solidFill>
                <a:ea typeface="SimSun" pitchFamily="2" charset="-122"/>
              </a:rPr>
              <a:t>with locally advanced or metastatic pancreatic cancer</a:t>
            </a:r>
            <a:endParaRPr lang="en-GB" altLang="zh-CN" i="1"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(n=120)</a:t>
            </a:r>
            <a:endParaRPr lang="en-GB" altLang="zh-CN" dirty="0">
              <a:solidFill>
                <a:srgbClr val="FFFFFF"/>
              </a:solidFill>
              <a:ea typeface="SimSun" pitchFamily="2" charset="-122"/>
            </a:endParaRPr>
          </a:p>
        </p:txBody>
      </p:sp>
      <p:sp>
        <p:nvSpPr>
          <p:cNvPr id="17" name="AutoShape 12"/>
          <p:cNvSpPr>
            <a:spLocks noChangeArrowheads="1"/>
          </p:cNvSpPr>
          <p:nvPr/>
        </p:nvSpPr>
        <p:spPr bwMode="auto">
          <a:xfrm>
            <a:off x="4865309" y="4293480"/>
            <a:ext cx="2808671"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Gemcitabine*+erlotinib</a:t>
            </a:r>
            <a:r>
              <a:rPr lang="en-GB" altLang="zh-CN" baseline="30000" dirty="0" smtClean="0">
                <a:solidFill>
                  <a:srgbClr val="363636"/>
                </a:solidFill>
                <a:ea typeface="SimSun" pitchFamily="2" charset="-122"/>
              </a:rPr>
              <a:t>†</a:t>
            </a:r>
            <a:r>
              <a:rPr lang="en-GB" altLang="zh-CN" dirty="0" smtClean="0">
                <a:solidFill>
                  <a:srgbClr val="363636"/>
                </a:solidFill>
                <a:ea typeface="SimSun" pitchFamily="2" charset="-122"/>
              </a:rPr>
              <a:t> +placebo </a:t>
            </a:r>
          </a:p>
          <a:p>
            <a:pPr algn="ctr" defTabSz="892175" eaLnBrk="0" hangingPunct="0"/>
            <a:r>
              <a:rPr lang="en-GB" altLang="zh-CN" dirty="0" smtClean="0">
                <a:solidFill>
                  <a:srgbClr val="363636"/>
                </a:solidFill>
                <a:ea typeface="SimSun" pitchFamily="2" charset="-122"/>
              </a:rPr>
              <a:t>(n=60)</a:t>
            </a:r>
            <a:endParaRPr lang="en-GB" altLang="zh-CN" dirty="0">
              <a:solidFill>
                <a:srgbClr val="363636"/>
              </a:solidFill>
              <a:ea typeface="SimSun" pitchFamily="2" charset="-122"/>
            </a:endParaRPr>
          </a:p>
        </p:txBody>
      </p:sp>
      <p:sp>
        <p:nvSpPr>
          <p:cNvPr id="18" name="AutoShape 8"/>
          <p:cNvSpPr>
            <a:spLocks noChangeArrowheads="1"/>
          </p:cNvSpPr>
          <p:nvPr/>
        </p:nvSpPr>
        <p:spPr bwMode="auto">
          <a:xfrm>
            <a:off x="4865309" y="2463093"/>
            <a:ext cx="2810329"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Gemcitabine*+erlotinib</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+metformin</a:t>
            </a:r>
            <a:r>
              <a:rPr lang="en-GB" altLang="zh-CN" baseline="30000" dirty="0" smtClean="0">
                <a:solidFill>
                  <a:srgbClr val="FFFFFF"/>
                </a:solidFill>
                <a:ea typeface="SimSun" pitchFamily="2" charset="-122"/>
              </a:rPr>
              <a:t>‡</a:t>
            </a:r>
          </a:p>
          <a:p>
            <a:pPr algn="ctr" defTabSz="892175" eaLnBrk="0" hangingPunct="0"/>
            <a:r>
              <a:rPr lang="en-GB" altLang="zh-CN" dirty="0" smtClean="0">
                <a:solidFill>
                  <a:srgbClr val="FFFFFF"/>
                </a:solidFill>
                <a:ea typeface="SimSun" pitchFamily="2" charset="-122"/>
              </a:rPr>
              <a:t>(n=60)</a:t>
            </a:r>
            <a:endParaRPr lang="en-GB" altLang="zh-CN" dirty="0">
              <a:solidFill>
                <a:srgbClr val="FFFFFF"/>
              </a:solidFill>
              <a:ea typeface="SimSun" pitchFamily="2" charset="-122"/>
            </a:endParaRPr>
          </a:p>
        </p:txBody>
      </p:sp>
      <p:sp>
        <p:nvSpPr>
          <p:cNvPr id="21" name="Text Box 9"/>
          <p:cNvSpPr txBox="1">
            <a:spLocks noChangeArrowheads="1"/>
          </p:cNvSpPr>
          <p:nvPr/>
        </p:nvSpPr>
        <p:spPr bwMode="auto">
          <a:xfrm>
            <a:off x="231775" y="6290231"/>
            <a:ext cx="3965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*1000 mg/m</a:t>
            </a:r>
            <a:r>
              <a:rPr lang="en-GB" sz="1200" baseline="30000" dirty="0" smtClean="0">
                <a:solidFill>
                  <a:srgbClr val="363636"/>
                </a:solidFill>
              </a:rPr>
              <a:t>2</a:t>
            </a:r>
            <a:r>
              <a:rPr lang="en-GB" sz="1200" dirty="0" smtClean="0">
                <a:solidFill>
                  <a:srgbClr val="363636"/>
                </a:solidFill>
              </a:rPr>
              <a:t> on days 1, 8 and 15 q4w; </a:t>
            </a:r>
            <a:r>
              <a:rPr lang="en-GB" altLang="zh-CN" sz="1200" baseline="30000" dirty="0" smtClean="0">
                <a:solidFill>
                  <a:srgbClr val="363636"/>
                </a:solidFill>
                <a:ea typeface="SimSun" pitchFamily="2" charset="-122"/>
              </a:rPr>
              <a:t>†</a:t>
            </a:r>
            <a:r>
              <a:rPr lang="en-GB" sz="1200" dirty="0" smtClean="0">
                <a:solidFill>
                  <a:srgbClr val="363636"/>
                </a:solidFill>
              </a:rPr>
              <a:t>100 mg od; </a:t>
            </a:r>
            <a:br>
              <a:rPr lang="en-GB" sz="1200" dirty="0" smtClean="0">
                <a:solidFill>
                  <a:srgbClr val="363636"/>
                </a:solidFill>
              </a:rPr>
            </a:br>
            <a:r>
              <a:rPr lang="en-GB" sz="1200" baseline="30000" dirty="0" smtClean="0">
                <a:solidFill>
                  <a:srgbClr val="363636"/>
                </a:solidFill>
              </a:rPr>
              <a:t>‡</a:t>
            </a:r>
            <a:r>
              <a:rPr lang="en-GB" sz="1200" dirty="0" smtClean="0">
                <a:solidFill>
                  <a:srgbClr val="363636"/>
                </a:solidFill>
              </a:rPr>
              <a:t>500 </a:t>
            </a:r>
            <a:r>
              <a:rPr lang="en-GB" sz="1200" dirty="0">
                <a:solidFill>
                  <a:srgbClr val="363636"/>
                </a:solidFill>
              </a:rPr>
              <a:t>mg </a:t>
            </a:r>
            <a:r>
              <a:rPr lang="en-GB" sz="1200" dirty="0" smtClean="0">
                <a:solidFill>
                  <a:srgbClr val="363636"/>
                </a:solidFill>
              </a:rPr>
              <a:t>bid in wk1, increased </a:t>
            </a:r>
            <a:r>
              <a:rPr lang="en-GB" sz="1200" dirty="0">
                <a:solidFill>
                  <a:srgbClr val="363636"/>
                </a:solidFill>
              </a:rPr>
              <a:t>to 1000 mg </a:t>
            </a:r>
            <a:r>
              <a:rPr lang="en-GB" sz="1200" dirty="0" smtClean="0">
                <a:solidFill>
                  <a:srgbClr val="363636"/>
                </a:solidFill>
              </a:rPr>
              <a:t>bid if tolerated</a:t>
            </a:r>
            <a:endParaRPr lang="en-GB" sz="1200" dirty="0">
              <a:solidFill>
                <a:srgbClr val="363636"/>
              </a:solidFill>
            </a:endParaRPr>
          </a:p>
        </p:txBody>
      </p:sp>
    </p:spTree>
    <p:custDataLst>
      <p:tags r:id="rId1"/>
    </p:custDataLst>
    <p:extLst>
      <p:ext uri="{BB962C8B-B14F-4D97-AF65-F5344CB8AC3E}">
        <p14:creationId xmlns:p14="http://schemas.microsoft.com/office/powerpoint/2010/main" val="4407719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4021: A phase II randomized, placebo controlled study to evaluate the efficacy of the</a:t>
            </a:r>
            <a:br>
              <a:rPr lang="en-GB" sz="1600" dirty="0"/>
            </a:br>
            <a:r>
              <a:rPr lang="en-GB" sz="1600" dirty="0"/>
              <a:t>combination of gemcitabine, erlotinib, and metformin in patients with locally</a:t>
            </a:r>
            <a:br>
              <a:rPr lang="en-GB" sz="1600" dirty="0"/>
            </a:br>
            <a:r>
              <a:rPr lang="en-GB" sz="1600" dirty="0"/>
              <a:t>advanced or metastatic pancreatic </a:t>
            </a:r>
            <a:r>
              <a:rPr lang="en-GB" sz="1600" dirty="0" smtClean="0"/>
              <a:t>cancer </a:t>
            </a:r>
            <a:r>
              <a:rPr lang="en-GB" sz="1600" dirty="0"/>
              <a:t>– </a:t>
            </a:r>
            <a:r>
              <a:rPr lang="en-GB" sz="1600" dirty="0" err="1" smtClean="0"/>
              <a:t>Wilmink</a:t>
            </a:r>
            <a:r>
              <a:rPr lang="en-GB" sz="1600" dirty="0" smtClean="0"/>
              <a:t> J </a:t>
            </a:r>
            <a:r>
              <a:rPr lang="en-GB" sz="1600" dirty="0"/>
              <a:t>et al</a:t>
            </a:r>
          </a:p>
        </p:txBody>
      </p:sp>
      <p:sp>
        <p:nvSpPr>
          <p:cNvPr id="5123" name="Rectangle 3"/>
          <p:cNvSpPr>
            <a:spLocks noGrp="1" noChangeArrowheads="1"/>
          </p:cNvSpPr>
          <p:nvPr>
            <p:ph type="body" idx="1"/>
          </p:nvPr>
        </p:nvSpPr>
        <p:spPr/>
        <p:txBody>
          <a:bodyPr/>
          <a:lstStyle/>
          <a:p>
            <a:r>
              <a:rPr lang="en-GB" sz="1800" b="1" dirty="0" smtClean="0"/>
              <a:t>Key results</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pPr lvl="1"/>
            <a:r>
              <a:rPr lang="en-GB" sz="1800" dirty="0" smtClean="0"/>
              <a:t>Metformin was </a:t>
            </a:r>
            <a:r>
              <a:rPr lang="en-GB" sz="1800" dirty="0"/>
              <a:t>well tolerated with no significant differences in grade </a:t>
            </a:r>
            <a:r>
              <a:rPr lang="en-GB" sz="1800" dirty="0" smtClean="0"/>
              <a:t>≥3 toxicities between the two </a:t>
            </a:r>
            <a:r>
              <a:rPr lang="en-GB" sz="1800" dirty="0"/>
              <a:t>treatment </a:t>
            </a:r>
            <a:r>
              <a:rPr lang="en-GB" sz="1800" dirty="0" smtClean="0"/>
              <a:t>groups</a:t>
            </a:r>
            <a:endParaRPr lang="en-GB" sz="1800" b="1" dirty="0" smtClean="0"/>
          </a:p>
          <a:p>
            <a:r>
              <a:rPr lang="en-GB" sz="1800" b="1" dirty="0" smtClean="0"/>
              <a:t>Conclusion</a:t>
            </a:r>
          </a:p>
          <a:p>
            <a:pPr lvl="1"/>
            <a:r>
              <a:rPr lang="en-GB" sz="1800" b="1" dirty="0"/>
              <a:t>The addition of metformin to </a:t>
            </a:r>
            <a:r>
              <a:rPr lang="en-GB" sz="1800" b="1" dirty="0" err="1" smtClean="0"/>
              <a:t>gemcitabine+erlotinib</a:t>
            </a:r>
            <a:r>
              <a:rPr lang="en-GB" sz="1800" b="1" dirty="0" smtClean="0"/>
              <a:t> </a:t>
            </a:r>
            <a:r>
              <a:rPr lang="en-GB" sz="1800" b="1" dirty="0"/>
              <a:t>did not improve outcomes for patients with locally advanced or </a:t>
            </a:r>
            <a:r>
              <a:rPr lang="en-GB" sz="1800" b="1" dirty="0" smtClean="0"/>
              <a:t>metastatic pancreatic </a:t>
            </a:r>
            <a:r>
              <a:rPr lang="en-GB" sz="1800" b="1" dirty="0"/>
              <a:t>cancer</a:t>
            </a:r>
            <a:endParaRPr lang="en-GB" sz="1800" b="1" dirty="0" smtClean="0"/>
          </a:p>
        </p:txBody>
      </p:sp>
      <p:sp>
        <p:nvSpPr>
          <p:cNvPr id="5124" name="Text Box 4"/>
          <p:cNvSpPr txBox="1">
            <a:spLocks noChangeArrowheads="1"/>
          </p:cNvSpPr>
          <p:nvPr/>
        </p:nvSpPr>
        <p:spPr bwMode="auto">
          <a:xfrm>
            <a:off x="5005599" y="6474897"/>
            <a:ext cx="39177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solidFill>
                  <a:srgbClr val="363636"/>
                </a:solidFill>
              </a:rPr>
              <a:t>Wilmink</a:t>
            </a:r>
            <a:r>
              <a:rPr lang="en-GB" sz="1200" dirty="0">
                <a:solidFill>
                  <a:srgbClr val="363636"/>
                </a:solidFill>
              </a:rPr>
              <a:t> 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4021) </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6985725"/>
              </p:ext>
            </p:extLst>
          </p:nvPr>
        </p:nvGraphicFramePr>
        <p:xfrm>
          <a:off x="359712" y="1765125"/>
          <a:ext cx="8424576" cy="1854200"/>
        </p:xfrm>
        <a:graphic>
          <a:graphicData uri="http://schemas.openxmlformats.org/drawingml/2006/table">
            <a:tbl>
              <a:tblPr firstRow="1" bandRow="1">
                <a:tableStyleId>{69012ECD-51FC-41F1-AA8D-1B2483CD663E}</a:tableStyleId>
              </a:tblPr>
              <a:tblGrid>
                <a:gridCol w="2227371"/>
                <a:gridCol w="1984917"/>
                <a:gridCol w="2106144"/>
                <a:gridCol w="2106144"/>
              </a:tblGrid>
              <a:tr h="370840">
                <a:tc>
                  <a:txBody>
                    <a:bodyPr/>
                    <a:lstStyle/>
                    <a:p>
                      <a:endParaRPr lang="en-GB" dirty="0"/>
                    </a:p>
                  </a:txBody>
                  <a:tcPr/>
                </a:tc>
                <a:tc>
                  <a:txBody>
                    <a:bodyPr/>
                    <a:lstStyle/>
                    <a:p>
                      <a:pPr algn="ctr"/>
                      <a:r>
                        <a:rPr lang="en-GB" dirty="0" smtClean="0">
                          <a:solidFill>
                            <a:schemeClr val="tx2"/>
                          </a:solidFill>
                        </a:rPr>
                        <a:t>Placebo</a:t>
                      </a:r>
                      <a:endParaRPr lang="en-GB" dirty="0">
                        <a:solidFill>
                          <a:schemeClr val="tx2"/>
                        </a:solidFill>
                      </a:endParaRPr>
                    </a:p>
                  </a:txBody>
                  <a:tcPr/>
                </a:tc>
                <a:tc>
                  <a:txBody>
                    <a:bodyPr/>
                    <a:lstStyle/>
                    <a:p>
                      <a:pPr algn="ctr"/>
                      <a:r>
                        <a:rPr lang="en-GB" dirty="0" smtClean="0">
                          <a:solidFill>
                            <a:schemeClr val="tx2"/>
                          </a:solidFill>
                        </a:rPr>
                        <a:t>Metformin</a:t>
                      </a:r>
                      <a:endParaRPr lang="en-GB" dirty="0">
                        <a:solidFill>
                          <a:schemeClr val="tx2"/>
                        </a:solidFill>
                      </a:endParaRPr>
                    </a:p>
                  </a:txBody>
                  <a:tcPr/>
                </a:tc>
                <a:tc>
                  <a:txBody>
                    <a:bodyPr/>
                    <a:lstStyle/>
                    <a:p>
                      <a:pPr algn="ctr"/>
                      <a:r>
                        <a:rPr lang="en-GB" dirty="0" smtClean="0">
                          <a:solidFill>
                            <a:schemeClr val="tx2"/>
                          </a:solidFill>
                        </a:rPr>
                        <a:t>p</a:t>
                      </a:r>
                      <a:endParaRPr lang="en-GB" dirty="0">
                        <a:solidFill>
                          <a:schemeClr val="tx2"/>
                        </a:solidFill>
                      </a:endParaRPr>
                    </a:p>
                  </a:txBody>
                  <a:tcPr/>
                </a:tc>
              </a:tr>
              <a:tr h="370840">
                <a:tc>
                  <a:txBody>
                    <a:bodyPr/>
                    <a:lstStyle/>
                    <a:p>
                      <a:r>
                        <a:rPr lang="en-GB" dirty="0" smtClean="0"/>
                        <a:t>Survival</a:t>
                      </a:r>
                      <a:r>
                        <a:rPr lang="en-GB" baseline="0" dirty="0" smtClean="0"/>
                        <a:t> at 6 </a:t>
                      </a:r>
                      <a:r>
                        <a:rPr lang="en-GB" baseline="0" dirty="0" err="1" smtClean="0"/>
                        <a:t>mo</a:t>
                      </a:r>
                      <a:r>
                        <a:rPr lang="en-GB" baseline="0" dirty="0" smtClean="0"/>
                        <a:t>, %</a:t>
                      </a:r>
                      <a:endParaRPr lang="en-GB" dirty="0"/>
                    </a:p>
                  </a:txBody>
                  <a:tcPr/>
                </a:tc>
                <a:tc>
                  <a:txBody>
                    <a:bodyPr/>
                    <a:lstStyle/>
                    <a:p>
                      <a:pPr algn="ctr"/>
                      <a:r>
                        <a:rPr lang="en-GB" dirty="0" smtClean="0"/>
                        <a:t>41.2</a:t>
                      </a:r>
                      <a:endParaRPr lang="en-GB" dirty="0"/>
                    </a:p>
                  </a:txBody>
                  <a:tcPr/>
                </a:tc>
                <a:tc>
                  <a:txBody>
                    <a:bodyPr/>
                    <a:lstStyle/>
                    <a:p>
                      <a:pPr algn="ctr"/>
                      <a:r>
                        <a:rPr lang="en-GB" dirty="0" smtClean="0"/>
                        <a:t>38.9</a:t>
                      </a:r>
                      <a:endParaRPr lang="en-GB" dirty="0"/>
                    </a:p>
                  </a:txBody>
                  <a:tcPr/>
                </a:tc>
                <a:tc>
                  <a:txBody>
                    <a:bodyPr/>
                    <a:lstStyle/>
                    <a:p>
                      <a:pPr algn="ctr"/>
                      <a:r>
                        <a:rPr lang="en-GB" dirty="0" smtClean="0"/>
                        <a:t>0.38</a:t>
                      </a:r>
                      <a:endParaRPr lang="en-GB" dirty="0"/>
                    </a:p>
                  </a:txBody>
                  <a:tcPr/>
                </a:tc>
              </a:tr>
              <a:tr h="370840">
                <a:tc>
                  <a:txBody>
                    <a:bodyPr/>
                    <a:lstStyle/>
                    <a:p>
                      <a:r>
                        <a:rPr lang="en-GB" dirty="0" smtClean="0"/>
                        <a:t>OS</a:t>
                      </a:r>
                      <a:r>
                        <a:rPr lang="en-GB" baseline="0" dirty="0" smtClean="0"/>
                        <a:t> (95% CI)</a:t>
                      </a:r>
                      <a:r>
                        <a:rPr lang="en-GB" dirty="0" smtClean="0"/>
                        <a:t>,</a:t>
                      </a:r>
                      <a:r>
                        <a:rPr lang="en-GB" baseline="0" dirty="0" smtClean="0"/>
                        <a:t> </a:t>
                      </a:r>
                      <a:r>
                        <a:rPr lang="en-GB" baseline="0" dirty="0" err="1" smtClean="0"/>
                        <a:t>mo</a:t>
                      </a:r>
                      <a:endParaRPr lang="en-GB" dirty="0"/>
                    </a:p>
                  </a:txBody>
                  <a:tcPr/>
                </a:tc>
                <a:tc>
                  <a:txBody>
                    <a:bodyPr/>
                    <a:lstStyle/>
                    <a:p>
                      <a:pPr algn="ctr"/>
                      <a:r>
                        <a:rPr lang="en-GB" dirty="0" smtClean="0"/>
                        <a:t>7.6 (6.3,</a:t>
                      </a:r>
                      <a:r>
                        <a:rPr lang="en-GB" baseline="0" dirty="0" smtClean="0"/>
                        <a:t> 9.0)</a:t>
                      </a:r>
                      <a:endParaRPr lang="en-GB" dirty="0"/>
                    </a:p>
                  </a:txBody>
                  <a:tcPr/>
                </a:tc>
                <a:tc>
                  <a:txBody>
                    <a:bodyPr/>
                    <a:lstStyle/>
                    <a:p>
                      <a:pPr algn="ctr"/>
                      <a:r>
                        <a:rPr lang="en-GB" dirty="0" smtClean="0"/>
                        <a:t>6.7 (5.1,</a:t>
                      </a:r>
                      <a:r>
                        <a:rPr lang="en-GB" baseline="0" dirty="0" smtClean="0"/>
                        <a:t> 8.3)</a:t>
                      </a:r>
                      <a:endParaRPr lang="en-GB" dirty="0"/>
                    </a:p>
                  </a:txBody>
                  <a:tcPr/>
                </a:tc>
                <a:tc>
                  <a:txBody>
                    <a:bodyPr/>
                    <a:lstStyle/>
                    <a:p>
                      <a:pPr algn="ctr"/>
                      <a:r>
                        <a:rPr lang="en-GB" dirty="0" smtClean="0"/>
                        <a:t>0.52</a:t>
                      </a:r>
                      <a:endParaRPr lang="en-GB" dirty="0"/>
                    </a:p>
                  </a:txBody>
                  <a:tcPr/>
                </a:tc>
              </a:tr>
              <a:tr h="370840">
                <a:tc>
                  <a:txBody>
                    <a:bodyPr/>
                    <a:lstStyle/>
                    <a:p>
                      <a:r>
                        <a:rPr lang="en-GB" dirty="0" smtClean="0"/>
                        <a:t>PFS</a:t>
                      </a:r>
                      <a:r>
                        <a:rPr lang="en-GB" baseline="0" dirty="0" smtClean="0"/>
                        <a:t> (95% CI)</a:t>
                      </a:r>
                      <a:r>
                        <a:rPr lang="en-GB" dirty="0" smtClean="0"/>
                        <a:t>,</a:t>
                      </a:r>
                      <a:r>
                        <a:rPr lang="en-GB" baseline="0" dirty="0" smtClean="0"/>
                        <a:t> </a:t>
                      </a:r>
                      <a:r>
                        <a:rPr lang="en-GB" baseline="0" dirty="0" err="1" smtClean="0"/>
                        <a:t>mo</a:t>
                      </a:r>
                      <a:endParaRPr lang="en-GB" dirty="0"/>
                    </a:p>
                  </a:txBody>
                  <a:tcPr/>
                </a:tc>
                <a:tc>
                  <a:txBody>
                    <a:bodyPr/>
                    <a:lstStyle/>
                    <a:p>
                      <a:pPr algn="ctr"/>
                      <a:r>
                        <a:rPr lang="en-GB" dirty="0" smtClean="0"/>
                        <a:t>5.4</a:t>
                      </a:r>
                      <a:r>
                        <a:rPr lang="en-GB" baseline="0" dirty="0" smtClean="0"/>
                        <a:t> (4.8, 6.1)</a:t>
                      </a:r>
                      <a:endParaRPr lang="en-GB" dirty="0"/>
                    </a:p>
                  </a:txBody>
                  <a:tcPr/>
                </a:tc>
                <a:tc>
                  <a:txBody>
                    <a:bodyPr/>
                    <a:lstStyle/>
                    <a:p>
                      <a:pPr algn="ctr"/>
                      <a:r>
                        <a:rPr lang="en-GB" dirty="0" smtClean="0"/>
                        <a:t>3.5 (1.1, 5.8)</a:t>
                      </a:r>
                      <a:endParaRPr lang="en-GB" dirty="0"/>
                    </a:p>
                  </a:txBody>
                  <a:tcPr/>
                </a:tc>
                <a:tc>
                  <a:txBody>
                    <a:bodyPr/>
                    <a:lstStyle/>
                    <a:p>
                      <a:pPr algn="ctr"/>
                      <a:r>
                        <a:rPr lang="en-GB" dirty="0" smtClean="0"/>
                        <a:t>0.44</a:t>
                      </a:r>
                      <a:endParaRPr lang="en-GB" dirty="0"/>
                    </a:p>
                  </a:txBody>
                  <a:tcPr/>
                </a:tc>
              </a:tr>
              <a:tr h="370840">
                <a:tc>
                  <a:txBody>
                    <a:bodyPr/>
                    <a:lstStyle/>
                    <a:p>
                      <a:r>
                        <a:rPr lang="en-GB" dirty="0" smtClean="0"/>
                        <a:t>ORR, %</a:t>
                      </a:r>
                      <a:endParaRPr lang="en-GB" dirty="0"/>
                    </a:p>
                  </a:txBody>
                  <a:tcPr/>
                </a:tc>
                <a:tc>
                  <a:txBody>
                    <a:bodyPr/>
                    <a:lstStyle/>
                    <a:p>
                      <a:pPr algn="ctr"/>
                      <a:r>
                        <a:rPr lang="en-GB" dirty="0" smtClean="0"/>
                        <a:t>8.9</a:t>
                      </a:r>
                      <a:endParaRPr lang="en-GB" dirty="0"/>
                    </a:p>
                  </a:txBody>
                  <a:tcPr/>
                </a:tc>
                <a:tc>
                  <a:txBody>
                    <a:bodyPr/>
                    <a:lstStyle/>
                    <a:p>
                      <a:pPr algn="ctr"/>
                      <a:r>
                        <a:rPr lang="en-GB" dirty="0" smtClean="0"/>
                        <a:t>9.1</a:t>
                      </a:r>
                      <a:endParaRPr lang="en-GB" dirty="0"/>
                    </a:p>
                  </a:txBody>
                  <a:tcPr/>
                </a:tc>
                <a:tc>
                  <a:txBody>
                    <a:bodyPr/>
                    <a:lstStyle/>
                    <a:p>
                      <a:pPr algn="ctr"/>
                      <a:r>
                        <a:rPr lang="en-GB" dirty="0" smtClean="0"/>
                        <a:t>0.61</a:t>
                      </a:r>
                      <a:endParaRPr lang="en-GB" dirty="0"/>
                    </a:p>
                  </a:txBody>
                  <a:tcPr/>
                </a:tc>
              </a:tr>
            </a:tbl>
          </a:graphicData>
        </a:graphic>
      </p:graphicFrame>
    </p:spTree>
    <p:custDataLst>
      <p:tags r:id="rId1"/>
    </p:custDataLst>
    <p:extLst>
      <p:ext uri="{BB962C8B-B14F-4D97-AF65-F5344CB8AC3E}">
        <p14:creationId xmlns:p14="http://schemas.microsoft.com/office/powerpoint/2010/main" val="33404819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4025: Phase II study of </a:t>
            </a:r>
            <a:r>
              <a:rPr lang="en-GB" sz="1600" dirty="0" err="1"/>
              <a:t>refametinib</a:t>
            </a:r>
            <a:r>
              <a:rPr lang="en-GB" sz="1600" dirty="0"/>
              <a:t> (BAY 86-9766), an allosteric dual MEK 1/2 inhibitor,</a:t>
            </a:r>
            <a:br>
              <a:rPr lang="en-GB" sz="1600" dirty="0"/>
            </a:br>
            <a:r>
              <a:rPr lang="en-GB" sz="1600" dirty="0"/>
              <a:t>and gemcitabine in patients with </a:t>
            </a:r>
            <a:r>
              <a:rPr lang="en-GB" sz="1600" dirty="0" err="1"/>
              <a:t>unresectable</a:t>
            </a:r>
            <a:r>
              <a:rPr lang="en-GB" sz="1600" dirty="0"/>
              <a:t>, locally advanced, or metastatic</a:t>
            </a:r>
            <a:br>
              <a:rPr lang="en-GB" sz="1600" dirty="0"/>
            </a:br>
            <a:r>
              <a:rPr lang="en-GB" sz="1600" dirty="0"/>
              <a:t>pancreatic </a:t>
            </a:r>
            <a:r>
              <a:rPr lang="en-GB" sz="1600" dirty="0" smtClean="0"/>
              <a:t>cancer </a:t>
            </a:r>
            <a:r>
              <a:rPr lang="en-GB" sz="1600" dirty="0"/>
              <a:t>– Van </a:t>
            </a:r>
            <a:r>
              <a:rPr lang="en-GB" sz="1600" dirty="0" err="1" smtClean="0"/>
              <a:t>Laethem</a:t>
            </a:r>
            <a:r>
              <a:rPr lang="en-GB" sz="1600" dirty="0" smtClean="0"/>
              <a:t> JL et </a:t>
            </a:r>
            <a:r>
              <a:rPr lang="en-GB" sz="1600" dirty="0"/>
              <a:t>al</a:t>
            </a:r>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dirty="0" smtClean="0"/>
              <a:t>To evaluate </a:t>
            </a:r>
            <a:r>
              <a:rPr lang="en-GB" sz="1800" dirty="0" err="1" smtClean="0"/>
              <a:t>refametinib+gemcitabine</a:t>
            </a:r>
            <a:r>
              <a:rPr lang="en-GB" sz="1800" dirty="0" smtClean="0"/>
              <a:t> in advanced pancreatic cancer</a:t>
            </a:r>
            <a:endParaRPr lang="en-GB" sz="1800" dirty="0"/>
          </a:p>
        </p:txBody>
      </p:sp>
      <p:sp>
        <p:nvSpPr>
          <p:cNvPr id="5124" name="Text Box 4"/>
          <p:cNvSpPr txBox="1">
            <a:spLocks noChangeArrowheads="1"/>
          </p:cNvSpPr>
          <p:nvPr/>
        </p:nvSpPr>
        <p:spPr bwMode="auto">
          <a:xfrm>
            <a:off x="4641910" y="6474897"/>
            <a:ext cx="42814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Van </a:t>
            </a:r>
            <a:r>
              <a:rPr lang="en-GB" sz="1200" dirty="0" err="1" smtClean="0">
                <a:solidFill>
                  <a:srgbClr val="363636"/>
                </a:solidFill>
              </a:rPr>
              <a:t>Laethem</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4025) </a:t>
            </a:r>
            <a:endParaRPr lang="en-GB" sz="1200" dirty="0">
              <a:solidFill>
                <a:srgbClr val="363636"/>
              </a:solidFill>
            </a:endParaRPr>
          </a:p>
        </p:txBody>
      </p:sp>
      <p:sp>
        <p:nvSpPr>
          <p:cNvPr id="5" name="Text Box 9"/>
          <p:cNvSpPr txBox="1">
            <a:spLocks noChangeArrowheads="1"/>
          </p:cNvSpPr>
          <p:nvPr/>
        </p:nvSpPr>
        <p:spPr bwMode="auto">
          <a:xfrm>
            <a:off x="231775" y="6290231"/>
            <a:ext cx="43890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a:t>
            </a:r>
            <a:r>
              <a:rPr lang="en-GB" sz="1200" dirty="0">
                <a:solidFill>
                  <a:srgbClr val="363636"/>
                </a:solidFill>
              </a:rPr>
              <a:t>1000 mg/m</a:t>
            </a:r>
            <a:r>
              <a:rPr lang="en-GB" sz="1200" baseline="30000" dirty="0">
                <a:solidFill>
                  <a:srgbClr val="363636"/>
                </a:solidFill>
              </a:rPr>
              <a:t>2</a:t>
            </a:r>
            <a:r>
              <a:rPr lang="en-GB" sz="1200" dirty="0">
                <a:solidFill>
                  <a:srgbClr val="363636"/>
                </a:solidFill>
              </a:rPr>
              <a:t> IV weekly for 7 of 8 weeks in </a:t>
            </a:r>
            <a:r>
              <a:rPr lang="en-GB" sz="1200" dirty="0" smtClean="0">
                <a:solidFill>
                  <a:srgbClr val="363636"/>
                </a:solidFill>
              </a:rPr>
              <a:t>cycle 1, </a:t>
            </a:r>
            <a:r>
              <a:rPr lang="en-GB" sz="1200" dirty="0">
                <a:solidFill>
                  <a:srgbClr val="363636"/>
                </a:solidFill>
              </a:rPr>
              <a:t>3 of 4 weeks </a:t>
            </a:r>
            <a:r>
              <a:rPr lang="en-GB" sz="1200" dirty="0" smtClean="0">
                <a:solidFill>
                  <a:srgbClr val="363636"/>
                </a:solidFill>
              </a:rPr>
              <a:t/>
            </a:r>
            <a:br>
              <a:rPr lang="en-GB" sz="1200" dirty="0" smtClean="0">
                <a:solidFill>
                  <a:srgbClr val="363636"/>
                </a:solidFill>
              </a:rPr>
            </a:br>
            <a:r>
              <a:rPr lang="en-GB" sz="1200" dirty="0" smtClean="0">
                <a:solidFill>
                  <a:srgbClr val="363636"/>
                </a:solidFill>
              </a:rPr>
              <a:t>in subsequent cycles</a:t>
            </a:r>
            <a:endParaRPr lang="en-GB" sz="1200" dirty="0">
              <a:solidFill>
                <a:srgbClr val="363636"/>
              </a:solidFill>
            </a:endParaRPr>
          </a:p>
        </p:txBody>
      </p:sp>
      <p:sp>
        <p:nvSpPr>
          <p:cNvPr id="6" name="Rectangle 9"/>
          <p:cNvSpPr txBox="1">
            <a:spLocks noChangeArrowheads="1"/>
          </p:cNvSpPr>
          <p:nvPr/>
        </p:nvSpPr>
        <p:spPr bwMode="auto">
          <a:xfrm>
            <a:off x="228600" y="5153703"/>
            <a:ext cx="4267200" cy="80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ORR</a:t>
            </a:r>
          </a:p>
          <a:p>
            <a:pPr>
              <a:buClr>
                <a:srgbClr val="043882"/>
              </a:buClr>
            </a:pPr>
            <a:endParaRPr lang="en-GB" sz="1600" kern="0" dirty="0" smtClean="0">
              <a:solidFill>
                <a:srgbClr val="363636"/>
              </a:solidFill>
            </a:endParaRPr>
          </a:p>
        </p:txBody>
      </p:sp>
      <p:sp>
        <p:nvSpPr>
          <p:cNvPr id="7" name="Content Placeholder 26"/>
          <p:cNvSpPr txBox="1">
            <a:spLocks/>
          </p:cNvSpPr>
          <p:nvPr/>
        </p:nvSpPr>
        <p:spPr>
          <a:xfrm>
            <a:off x="4648200" y="5153703"/>
            <a:ext cx="4405648" cy="800050"/>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DOR, DCR, TTP, PFS, OS and safety</a:t>
            </a:r>
          </a:p>
        </p:txBody>
      </p:sp>
      <p:sp>
        <p:nvSpPr>
          <p:cNvPr id="8" name="AutoShape 12"/>
          <p:cNvSpPr>
            <a:spLocks noChangeArrowheads="1"/>
          </p:cNvSpPr>
          <p:nvPr/>
        </p:nvSpPr>
        <p:spPr bwMode="auto">
          <a:xfrm>
            <a:off x="4690685" y="3121003"/>
            <a:ext cx="2869214" cy="1168400"/>
          </a:xfrm>
          <a:prstGeom prst="roundRect">
            <a:avLst>
              <a:gd name="adj" fmla="val 10941"/>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Refametinib </a:t>
            </a:r>
            <a:r>
              <a:rPr lang="en-GB" altLang="zh-CN" dirty="0" smtClean="0">
                <a:solidFill>
                  <a:srgbClr val="FFFFFF"/>
                </a:solidFill>
                <a:ea typeface="SimSun" pitchFamily="2" charset="-122"/>
              </a:rPr>
              <a:t>50 </a:t>
            </a:r>
            <a:r>
              <a:rPr lang="en-GB" altLang="zh-CN" dirty="0">
                <a:solidFill>
                  <a:srgbClr val="FFFFFF"/>
                </a:solidFill>
                <a:ea typeface="SimSun" pitchFamily="2" charset="-122"/>
              </a:rPr>
              <a:t>mg bid </a:t>
            </a:r>
            <a:r>
              <a:rPr lang="en-GB" altLang="zh-CN" dirty="0" err="1" smtClean="0">
                <a:solidFill>
                  <a:srgbClr val="FFFFFF"/>
                </a:solidFill>
                <a:ea typeface="SimSun" pitchFamily="2" charset="-122"/>
              </a:rPr>
              <a:t>po</a:t>
            </a:r>
            <a:r>
              <a:rPr lang="en-GB" altLang="zh-CN" dirty="0">
                <a:solidFill>
                  <a:srgbClr val="FFFFFF"/>
                </a:solidFill>
                <a:ea typeface="SimSun" pitchFamily="2" charset="-122"/>
              </a:rPr>
              <a:t> </a:t>
            </a:r>
            <a:r>
              <a:rPr lang="en-GB" altLang="zh-CN" dirty="0" smtClean="0">
                <a:solidFill>
                  <a:srgbClr val="FFFFFF"/>
                </a:solidFill>
                <a:ea typeface="SimSun" pitchFamily="2" charset="-122"/>
              </a:rPr>
              <a:t>+gemcitabine*</a:t>
            </a:r>
            <a:endParaRPr lang="en-GB" altLang="zh-CN" dirty="0">
              <a:solidFill>
                <a:srgbClr val="FFFFFF"/>
              </a:solidFill>
              <a:ea typeface="SimSun" pitchFamily="2" charset="-122"/>
            </a:endParaRPr>
          </a:p>
        </p:txBody>
      </p:sp>
      <p:cxnSp>
        <p:nvCxnSpPr>
          <p:cNvPr id="9" name="AutoShape 19"/>
          <p:cNvCxnSpPr>
            <a:cxnSpLocks noChangeShapeType="1"/>
          </p:cNvCxnSpPr>
          <p:nvPr/>
        </p:nvCxnSpPr>
        <p:spPr bwMode="auto">
          <a:xfrm>
            <a:off x="3690258" y="3705203"/>
            <a:ext cx="979714" cy="0"/>
          </a:xfrm>
          <a:prstGeom prst="straightConnector1">
            <a:avLst/>
          </a:prstGeom>
          <a:noFill/>
          <a:ln w="38100">
            <a:solidFill>
              <a:schemeClr val="bg1"/>
            </a:solidFill>
            <a:round/>
            <a:headEnd/>
            <a:tailEnd type="triangle" w="med" len="med"/>
          </a:ln>
        </p:spPr>
      </p:cxnSp>
      <p:cxnSp>
        <p:nvCxnSpPr>
          <p:cNvPr id="10" name="AutoShape 21"/>
          <p:cNvCxnSpPr>
            <a:cxnSpLocks noChangeShapeType="1"/>
          </p:cNvCxnSpPr>
          <p:nvPr/>
        </p:nvCxnSpPr>
        <p:spPr bwMode="auto">
          <a:xfrm flipV="1">
            <a:off x="7559899" y="3702941"/>
            <a:ext cx="697823" cy="4525"/>
          </a:xfrm>
          <a:prstGeom prst="straightConnector1">
            <a:avLst/>
          </a:prstGeom>
          <a:noFill/>
          <a:ln w="38100">
            <a:solidFill>
              <a:schemeClr val="bg1"/>
            </a:solidFill>
            <a:round/>
            <a:headEnd/>
            <a:tailEnd type="triangle" w="med" len="med"/>
          </a:ln>
        </p:spPr>
      </p:cxnSp>
      <p:sp>
        <p:nvSpPr>
          <p:cNvPr id="11" name="AutoShape 12"/>
          <p:cNvSpPr>
            <a:spLocks noChangeArrowheads="1"/>
          </p:cNvSpPr>
          <p:nvPr/>
        </p:nvSpPr>
        <p:spPr bwMode="auto">
          <a:xfrm>
            <a:off x="8257722" y="3440885"/>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2" name="AutoShape 9"/>
          <p:cNvSpPr>
            <a:spLocks noChangeArrowheads="1"/>
          </p:cNvSpPr>
          <p:nvPr/>
        </p:nvSpPr>
        <p:spPr bwMode="auto">
          <a:xfrm>
            <a:off x="228600" y="2467536"/>
            <a:ext cx="3456214" cy="2475335"/>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Locally advanced, </a:t>
            </a:r>
            <a:r>
              <a:rPr lang="en-GB" altLang="zh-CN" dirty="0" err="1">
                <a:solidFill>
                  <a:srgbClr val="FFFFFF"/>
                </a:solidFill>
                <a:ea typeface="SimSun" pitchFamily="2" charset="-122"/>
              </a:rPr>
              <a:t>unresectable</a:t>
            </a:r>
            <a:r>
              <a:rPr lang="en-GB" altLang="zh-CN" dirty="0">
                <a:solidFill>
                  <a:srgbClr val="FFFFFF"/>
                </a:solidFill>
                <a:ea typeface="SimSun" pitchFamily="2" charset="-122"/>
              </a:rPr>
              <a:t> or metastatic pancreatic cancer</a:t>
            </a: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ECOG PS ≤2</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No prior </a:t>
            </a:r>
            <a:r>
              <a:rPr lang="en-GB" altLang="zh-CN" dirty="0">
                <a:solidFill>
                  <a:srgbClr val="FFFFFF"/>
                </a:solidFill>
                <a:ea typeface="SimSun" pitchFamily="2" charset="-122"/>
              </a:rPr>
              <a:t>systemic therapy</a:t>
            </a:r>
            <a:endParaRPr lang="en-GB" altLang="zh-CN" dirty="0" smtClean="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(n=60)</a:t>
            </a:r>
            <a:endParaRPr lang="en-GB" altLang="zh-CN"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22199579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4025: Phase II study of </a:t>
            </a:r>
            <a:r>
              <a:rPr lang="en-GB" sz="1600" dirty="0" err="1"/>
              <a:t>refametinib</a:t>
            </a:r>
            <a:r>
              <a:rPr lang="en-GB" sz="1600" dirty="0"/>
              <a:t> (BAY 86-9766), an allosteric dual MEK 1/2 inhibitor,</a:t>
            </a:r>
            <a:br>
              <a:rPr lang="en-GB" sz="1600" dirty="0"/>
            </a:br>
            <a:r>
              <a:rPr lang="en-GB" sz="1600" dirty="0"/>
              <a:t>and gemcitabine in patients with </a:t>
            </a:r>
            <a:r>
              <a:rPr lang="en-GB" sz="1600" dirty="0" err="1"/>
              <a:t>unresectable</a:t>
            </a:r>
            <a:r>
              <a:rPr lang="en-GB" sz="1600" dirty="0"/>
              <a:t>, locally advanced, or metastatic</a:t>
            </a:r>
            <a:br>
              <a:rPr lang="en-GB" sz="1600" dirty="0"/>
            </a:br>
            <a:r>
              <a:rPr lang="en-GB" sz="1600" dirty="0"/>
              <a:t>pancreatic </a:t>
            </a:r>
            <a:r>
              <a:rPr lang="en-GB" sz="1600" dirty="0" smtClean="0"/>
              <a:t>cancer </a:t>
            </a:r>
            <a:r>
              <a:rPr lang="en-GB" sz="1600" dirty="0"/>
              <a:t>– Van </a:t>
            </a:r>
            <a:r>
              <a:rPr lang="en-GB" sz="1600" dirty="0" err="1" smtClean="0"/>
              <a:t>Laethem</a:t>
            </a:r>
            <a:r>
              <a:rPr lang="en-GB" sz="1600" dirty="0" smtClean="0"/>
              <a:t> JL et </a:t>
            </a:r>
            <a:r>
              <a:rPr lang="en-GB" sz="1600" dirty="0"/>
              <a:t>al</a:t>
            </a:r>
          </a:p>
        </p:txBody>
      </p:sp>
      <p:sp>
        <p:nvSpPr>
          <p:cNvPr id="5123" name="Rectangle 3"/>
          <p:cNvSpPr>
            <a:spLocks noGrp="1" noChangeArrowheads="1"/>
          </p:cNvSpPr>
          <p:nvPr>
            <p:ph type="body" idx="1"/>
          </p:nvPr>
        </p:nvSpPr>
        <p:spPr>
          <a:xfrm>
            <a:off x="228599" y="1320800"/>
            <a:ext cx="8915401" cy="5308600"/>
          </a:xfrm>
        </p:spPr>
        <p:txBody>
          <a:bodyPr/>
          <a:lstStyle/>
          <a:p>
            <a:pPr>
              <a:spcAft>
                <a:spcPts val="0"/>
              </a:spcAft>
            </a:pPr>
            <a:r>
              <a:rPr lang="en-GB" sz="1800" b="1" dirty="0" smtClean="0"/>
              <a:t>Key results</a:t>
            </a:r>
          </a:p>
          <a:p>
            <a:pPr lvl="1">
              <a:spcAft>
                <a:spcPts val="4200"/>
              </a:spcAft>
            </a:pPr>
            <a:r>
              <a:rPr lang="en-GB" sz="1800" spc="-20" dirty="0" smtClean="0"/>
              <a:t>ORR: 28/48</a:t>
            </a:r>
            <a:r>
              <a:rPr lang="en-GB" sz="1800" spc="-20" dirty="0"/>
              <a:t>% (</a:t>
            </a:r>
            <a:r>
              <a:rPr lang="en-GB" sz="1800" spc="-20" dirty="0" smtClean="0"/>
              <a:t>p=0.136), OS: 6.6/18.2 </a:t>
            </a:r>
            <a:r>
              <a:rPr lang="en-GB" sz="1800" spc="-20" dirty="0" err="1" smtClean="0"/>
              <a:t>mo</a:t>
            </a:r>
            <a:r>
              <a:rPr lang="en-GB" sz="1800" spc="-20" dirty="0" smtClean="0"/>
              <a:t> </a:t>
            </a:r>
            <a:r>
              <a:rPr lang="en-GB" sz="1800" spc="-20" dirty="0"/>
              <a:t>(HR </a:t>
            </a:r>
            <a:r>
              <a:rPr lang="en-GB" sz="1800" spc="-20" dirty="0" smtClean="0"/>
              <a:t>0.27 [95% CI 0.12, 0.62]) for </a:t>
            </a:r>
            <a:r>
              <a:rPr lang="en-GB" sz="1800" dirty="0" smtClean="0"/>
              <a:t>mutant/wild-type, </a:t>
            </a:r>
            <a:r>
              <a:rPr lang="en-GB" sz="1800" dirty="0"/>
              <a:t>respectively</a:t>
            </a:r>
            <a:endParaRPr lang="en-GB" sz="1800" spc="-20" dirty="0" smtClean="0"/>
          </a:p>
          <a:p>
            <a:pPr lvl="1">
              <a:spcAft>
                <a:spcPts val="0"/>
              </a:spcAft>
            </a:pPr>
            <a:endParaRPr lang="en-GB" sz="1800" dirty="0" smtClean="0"/>
          </a:p>
          <a:p>
            <a:pPr lvl="1">
              <a:spcAft>
                <a:spcPts val="0"/>
              </a:spcAft>
            </a:pPr>
            <a:endParaRPr lang="en-GB" sz="1800" dirty="0"/>
          </a:p>
          <a:p>
            <a:pPr lvl="1">
              <a:spcAft>
                <a:spcPts val="0"/>
              </a:spcAft>
            </a:pPr>
            <a:endParaRPr lang="en-GB" sz="1800" dirty="0" smtClean="0"/>
          </a:p>
          <a:p>
            <a:pPr lvl="1">
              <a:spcAft>
                <a:spcPts val="0"/>
              </a:spcAft>
            </a:pPr>
            <a:endParaRPr lang="en-GB" sz="1800" dirty="0"/>
          </a:p>
          <a:p>
            <a:pPr lvl="1">
              <a:spcAft>
                <a:spcPts val="0"/>
              </a:spcAft>
            </a:pPr>
            <a:endParaRPr lang="en-GB" sz="1800" dirty="0" smtClean="0"/>
          </a:p>
          <a:p>
            <a:pPr lvl="1">
              <a:spcBef>
                <a:spcPts val="2400"/>
              </a:spcBef>
              <a:spcAft>
                <a:spcPts val="0"/>
              </a:spcAft>
            </a:pPr>
            <a:r>
              <a:rPr lang="en-GB" sz="1800" dirty="0" smtClean="0"/>
              <a:t>Most </a:t>
            </a:r>
            <a:r>
              <a:rPr lang="en-GB" sz="1800" dirty="0"/>
              <a:t>common grade </a:t>
            </a:r>
            <a:r>
              <a:rPr lang="en-GB" sz="1800" dirty="0" smtClean="0"/>
              <a:t>3/4 TEAEs were: neutropenia </a:t>
            </a:r>
            <a:r>
              <a:rPr lang="en-GB" sz="1800" dirty="0"/>
              <a:t>(</a:t>
            </a:r>
            <a:r>
              <a:rPr lang="en-GB" sz="1800" dirty="0" smtClean="0"/>
              <a:t>43%), thrombocytopenia </a:t>
            </a:r>
            <a:r>
              <a:rPr lang="en-GB" sz="1800" dirty="0"/>
              <a:t>(</a:t>
            </a:r>
            <a:r>
              <a:rPr lang="en-GB" sz="1800" dirty="0" smtClean="0"/>
              <a:t>22%), fatigues (15%), increased ALT (13%), anaemia (12%), hypertension (12%)</a:t>
            </a:r>
          </a:p>
          <a:p>
            <a:pPr>
              <a:spcBef>
                <a:spcPts val="600"/>
              </a:spcBef>
              <a:spcAft>
                <a:spcPts val="0"/>
              </a:spcAft>
            </a:pPr>
            <a:r>
              <a:rPr lang="en-GB" sz="1800" b="1" dirty="0" smtClean="0"/>
              <a:t>Conclusions</a:t>
            </a:r>
          </a:p>
          <a:p>
            <a:pPr lvl="1">
              <a:spcAft>
                <a:spcPts val="0"/>
              </a:spcAft>
            </a:pPr>
            <a:r>
              <a:rPr lang="en-GB" sz="1800" b="1" dirty="0" err="1" smtClean="0"/>
              <a:t>Refametinib+gemcitabine</a:t>
            </a:r>
            <a:r>
              <a:rPr lang="en-GB" sz="1800" b="1" dirty="0" smtClean="0"/>
              <a:t> were active in patients with advanced pancreatic cancer, </a:t>
            </a:r>
            <a:r>
              <a:rPr lang="en-GB" sz="1800" b="1" dirty="0"/>
              <a:t>with an acceptable safety </a:t>
            </a:r>
            <a:r>
              <a:rPr lang="en-GB" sz="1800" b="1" dirty="0" smtClean="0"/>
              <a:t>profile</a:t>
            </a:r>
          </a:p>
          <a:p>
            <a:pPr lvl="1">
              <a:spcAft>
                <a:spcPts val="0"/>
              </a:spcAft>
            </a:pPr>
            <a:r>
              <a:rPr lang="en-GB" sz="1800" b="1" dirty="0" smtClean="0"/>
              <a:t>There was a </a:t>
            </a:r>
            <a:r>
              <a:rPr lang="en-GB" sz="1800" b="1" dirty="0"/>
              <a:t>trend </a:t>
            </a:r>
            <a:r>
              <a:rPr lang="en-GB" sz="1800" b="1" dirty="0" smtClean="0"/>
              <a:t>towards </a:t>
            </a:r>
            <a:r>
              <a:rPr lang="en-GB" sz="1800" b="1" dirty="0"/>
              <a:t>improved </a:t>
            </a:r>
            <a:r>
              <a:rPr lang="en-GB" sz="1800" b="1" dirty="0" smtClean="0"/>
              <a:t>ORR, PFS and OS in </a:t>
            </a:r>
            <a:r>
              <a:rPr lang="en-GB" sz="1800" b="1" i="1" dirty="0" smtClean="0"/>
              <a:t>KRAS</a:t>
            </a:r>
            <a:r>
              <a:rPr lang="en-GB" sz="1800" b="1" dirty="0" smtClean="0"/>
              <a:t> wild-type patients</a:t>
            </a:r>
            <a:endParaRPr lang="en-GB" sz="1800" b="1" dirty="0"/>
          </a:p>
        </p:txBody>
      </p:sp>
      <p:sp>
        <p:nvSpPr>
          <p:cNvPr id="5124" name="Text Box 4"/>
          <p:cNvSpPr txBox="1">
            <a:spLocks noChangeArrowheads="1"/>
          </p:cNvSpPr>
          <p:nvPr/>
        </p:nvSpPr>
        <p:spPr bwMode="auto">
          <a:xfrm>
            <a:off x="4641910" y="6474897"/>
            <a:ext cx="42814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Van </a:t>
            </a:r>
            <a:r>
              <a:rPr lang="en-GB" sz="1200" dirty="0" err="1" smtClean="0">
                <a:solidFill>
                  <a:srgbClr val="363636"/>
                </a:solidFill>
              </a:rPr>
              <a:t>Laethem</a:t>
            </a:r>
            <a:r>
              <a:rPr lang="en-GB" sz="1200" dirty="0" smtClean="0">
                <a:solidFill>
                  <a:srgbClr val="363636"/>
                </a:solidFill>
              </a:rPr>
              <a:t>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4025) </a:t>
            </a:r>
            <a:endParaRPr lang="en-GB" sz="1200" dirty="0">
              <a:solidFill>
                <a:srgbClr val="363636"/>
              </a:solidFill>
            </a:endParaRPr>
          </a:p>
        </p:txBody>
      </p:sp>
      <p:grpSp>
        <p:nvGrpSpPr>
          <p:cNvPr id="9" name="Group 8"/>
          <p:cNvGrpSpPr/>
          <p:nvPr/>
        </p:nvGrpSpPr>
        <p:grpSpPr>
          <a:xfrm>
            <a:off x="2419562" y="2197592"/>
            <a:ext cx="3927264" cy="2161195"/>
            <a:chOff x="2419562" y="2007585"/>
            <a:chExt cx="3927264" cy="2161195"/>
          </a:xfrm>
        </p:grpSpPr>
        <p:sp>
          <p:nvSpPr>
            <p:cNvPr id="10" name="Rectangle 9"/>
            <p:cNvSpPr/>
            <p:nvPr/>
          </p:nvSpPr>
          <p:spPr>
            <a:xfrm>
              <a:off x="4364977" y="2007585"/>
              <a:ext cx="582211"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pPr algn="ctr"/>
              <a:r>
                <a:rPr lang="en-GB" sz="1600" b="1" dirty="0" smtClean="0">
                  <a:solidFill>
                    <a:srgbClr val="363636"/>
                  </a:solidFill>
                </a:rPr>
                <a:t>PFS</a:t>
              </a:r>
              <a:endParaRPr lang="en-GB" sz="1600" b="1" dirty="0">
                <a:solidFill>
                  <a:srgbClr val="363636"/>
                </a:solidFill>
              </a:endParaRPr>
            </a:p>
          </p:txBody>
        </p:sp>
        <p:grpSp>
          <p:nvGrpSpPr>
            <p:cNvPr id="11" name="Group 10"/>
            <p:cNvGrpSpPr/>
            <p:nvPr/>
          </p:nvGrpSpPr>
          <p:grpSpPr>
            <a:xfrm>
              <a:off x="3222626" y="2204864"/>
              <a:ext cx="3124200" cy="1489075"/>
              <a:chOff x="3222626" y="2204864"/>
              <a:chExt cx="3124200" cy="1489075"/>
            </a:xfrm>
          </p:grpSpPr>
          <p:grpSp>
            <p:nvGrpSpPr>
              <p:cNvPr id="19" name="Group 18"/>
              <p:cNvGrpSpPr/>
              <p:nvPr/>
            </p:nvGrpSpPr>
            <p:grpSpPr>
              <a:xfrm>
                <a:off x="3222626" y="2223914"/>
                <a:ext cx="3124200" cy="1470025"/>
                <a:chOff x="3222626" y="2584450"/>
                <a:chExt cx="3124200" cy="1470025"/>
              </a:xfrm>
            </p:grpSpPr>
            <p:sp>
              <p:nvSpPr>
                <p:cNvPr id="42" name="Freeform 5"/>
                <p:cNvSpPr>
                  <a:spLocks/>
                </p:cNvSpPr>
                <p:nvPr/>
              </p:nvSpPr>
              <p:spPr bwMode="auto">
                <a:xfrm>
                  <a:off x="3311526" y="2584450"/>
                  <a:ext cx="3035300" cy="1381125"/>
                </a:xfrm>
                <a:custGeom>
                  <a:avLst/>
                  <a:gdLst>
                    <a:gd name="T0" fmla="*/ 0 w 1912"/>
                    <a:gd name="T1" fmla="*/ 0 h 870"/>
                    <a:gd name="T2" fmla="*/ 0 w 1912"/>
                    <a:gd name="T3" fmla="*/ 870 h 870"/>
                    <a:gd name="T4" fmla="*/ 1912 w 1912"/>
                    <a:gd name="T5" fmla="*/ 870 h 870"/>
                  </a:gdLst>
                  <a:ahLst/>
                  <a:cxnLst>
                    <a:cxn ang="0">
                      <a:pos x="T0" y="T1"/>
                    </a:cxn>
                    <a:cxn ang="0">
                      <a:pos x="T2" y="T3"/>
                    </a:cxn>
                    <a:cxn ang="0">
                      <a:pos x="T4" y="T5"/>
                    </a:cxn>
                  </a:cxnLst>
                  <a:rect l="0" t="0" r="r" b="b"/>
                  <a:pathLst>
                    <a:path w="1912" h="870">
                      <a:moveTo>
                        <a:pt x="0" y="0"/>
                      </a:moveTo>
                      <a:lnTo>
                        <a:pt x="0" y="870"/>
                      </a:lnTo>
                      <a:lnTo>
                        <a:pt x="1912" y="87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 name="Line 6"/>
                <p:cNvSpPr>
                  <a:spLocks noChangeShapeType="1"/>
                </p:cNvSpPr>
                <p:nvPr/>
              </p:nvSpPr>
              <p:spPr bwMode="auto">
                <a:xfrm>
                  <a:off x="3222626" y="2584450"/>
                  <a:ext cx="889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 name="Line 7"/>
                <p:cNvSpPr>
                  <a:spLocks noChangeShapeType="1"/>
                </p:cNvSpPr>
                <p:nvPr/>
              </p:nvSpPr>
              <p:spPr bwMode="auto">
                <a:xfrm>
                  <a:off x="3222626" y="2860675"/>
                  <a:ext cx="889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 name="Line 8"/>
                <p:cNvSpPr>
                  <a:spLocks noChangeShapeType="1"/>
                </p:cNvSpPr>
                <p:nvPr/>
              </p:nvSpPr>
              <p:spPr bwMode="auto">
                <a:xfrm>
                  <a:off x="3222626" y="3136900"/>
                  <a:ext cx="889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6" name="Line 9"/>
                <p:cNvSpPr>
                  <a:spLocks noChangeShapeType="1"/>
                </p:cNvSpPr>
                <p:nvPr/>
              </p:nvSpPr>
              <p:spPr bwMode="auto">
                <a:xfrm>
                  <a:off x="3222626" y="3413125"/>
                  <a:ext cx="889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7" name="Line 10"/>
                <p:cNvSpPr>
                  <a:spLocks noChangeShapeType="1"/>
                </p:cNvSpPr>
                <p:nvPr/>
              </p:nvSpPr>
              <p:spPr bwMode="auto">
                <a:xfrm>
                  <a:off x="3222626" y="3689350"/>
                  <a:ext cx="889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 name="Line 11"/>
                <p:cNvSpPr>
                  <a:spLocks noChangeShapeType="1"/>
                </p:cNvSpPr>
                <p:nvPr/>
              </p:nvSpPr>
              <p:spPr bwMode="auto">
                <a:xfrm>
                  <a:off x="3222626" y="3965575"/>
                  <a:ext cx="889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 name="Line 12"/>
                <p:cNvSpPr>
                  <a:spLocks noChangeShapeType="1"/>
                </p:cNvSpPr>
                <p:nvPr/>
              </p:nvSpPr>
              <p:spPr bwMode="auto">
                <a:xfrm>
                  <a:off x="4914901" y="3965575"/>
                  <a:ext cx="0" cy="8890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Line 13"/>
                <p:cNvSpPr>
                  <a:spLocks noChangeShapeType="1"/>
                </p:cNvSpPr>
                <p:nvPr/>
              </p:nvSpPr>
              <p:spPr bwMode="auto">
                <a:xfrm>
                  <a:off x="4111626" y="3965575"/>
                  <a:ext cx="0" cy="8890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Line 14"/>
                <p:cNvSpPr>
                  <a:spLocks noChangeShapeType="1"/>
                </p:cNvSpPr>
                <p:nvPr/>
              </p:nvSpPr>
              <p:spPr bwMode="auto">
                <a:xfrm>
                  <a:off x="3311526" y="3965575"/>
                  <a:ext cx="0" cy="8890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Line 15"/>
                <p:cNvSpPr>
                  <a:spLocks noChangeShapeType="1"/>
                </p:cNvSpPr>
                <p:nvPr/>
              </p:nvSpPr>
              <p:spPr bwMode="auto">
                <a:xfrm>
                  <a:off x="5715001" y="3965575"/>
                  <a:ext cx="0" cy="8890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20" name="Group 19"/>
              <p:cNvGrpSpPr/>
              <p:nvPr/>
            </p:nvGrpSpPr>
            <p:grpSpPr>
              <a:xfrm>
                <a:off x="3311526" y="2230264"/>
                <a:ext cx="2898775" cy="1374775"/>
                <a:chOff x="3311526" y="2590800"/>
                <a:chExt cx="2898775" cy="1374775"/>
              </a:xfrm>
              <a:solidFill>
                <a:schemeClr val="accent1"/>
              </a:solidFill>
            </p:grpSpPr>
            <p:sp>
              <p:nvSpPr>
                <p:cNvPr id="31" name="Freeform 16"/>
                <p:cNvSpPr>
                  <a:spLocks/>
                </p:cNvSpPr>
                <p:nvPr/>
              </p:nvSpPr>
              <p:spPr bwMode="auto">
                <a:xfrm>
                  <a:off x="3311526" y="2590800"/>
                  <a:ext cx="2898775" cy="1374775"/>
                </a:xfrm>
                <a:custGeom>
                  <a:avLst/>
                  <a:gdLst>
                    <a:gd name="T0" fmla="*/ 0 w 1826"/>
                    <a:gd name="T1" fmla="*/ 0 h 866"/>
                    <a:gd name="T2" fmla="*/ 64 w 1826"/>
                    <a:gd name="T3" fmla="*/ 0 h 866"/>
                    <a:gd name="T4" fmla="*/ 64 w 1826"/>
                    <a:gd name="T5" fmla="*/ 46 h 866"/>
                    <a:gd name="T6" fmla="*/ 214 w 1826"/>
                    <a:gd name="T7" fmla="*/ 46 h 866"/>
                    <a:gd name="T8" fmla="*/ 214 w 1826"/>
                    <a:gd name="T9" fmla="*/ 94 h 866"/>
                    <a:gd name="T10" fmla="*/ 348 w 1826"/>
                    <a:gd name="T11" fmla="*/ 94 h 866"/>
                    <a:gd name="T12" fmla="*/ 348 w 1826"/>
                    <a:gd name="T13" fmla="*/ 138 h 866"/>
                    <a:gd name="T14" fmla="*/ 648 w 1826"/>
                    <a:gd name="T15" fmla="*/ 138 h 866"/>
                    <a:gd name="T16" fmla="*/ 648 w 1826"/>
                    <a:gd name="T17" fmla="*/ 200 h 866"/>
                    <a:gd name="T18" fmla="*/ 696 w 1826"/>
                    <a:gd name="T19" fmla="*/ 200 h 866"/>
                    <a:gd name="T20" fmla="*/ 696 w 1826"/>
                    <a:gd name="T21" fmla="*/ 264 h 866"/>
                    <a:gd name="T22" fmla="*/ 746 w 1826"/>
                    <a:gd name="T23" fmla="*/ 264 h 866"/>
                    <a:gd name="T24" fmla="*/ 746 w 1826"/>
                    <a:gd name="T25" fmla="*/ 330 h 866"/>
                    <a:gd name="T26" fmla="*/ 772 w 1826"/>
                    <a:gd name="T27" fmla="*/ 330 h 866"/>
                    <a:gd name="T28" fmla="*/ 772 w 1826"/>
                    <a:gd name="T29" fmla="*/ 396 h 866"/>
                    <a:gd name="T30" fmla="*/ 888 w 1826"/>
                    <a:gd name="T31" fmla="*/ 396 h 866"/>
                    <a:gd name="T32" fmla="*/ 888 w 1826"/>
                    <a:gd name="T33" fmla="*/ 466 h 866"/>
                    <a:gd name="T34" fmla="*/ 900 w 1826"/>
                    <a:gd name="T35" fmla="*/ 466 h 866"/>
                    <a:gd name="T36" fmla="*/ 900 w 1826"/>
                    <a:gd name="T37" fmla="*/ 532 h 866"/>
                    <a:gd name="T38" fmla="*/ 1826 w 1826"/>
                    <a:gd name="T39" fmla="*/ 532 h 866"/>
                    <a:gd name="T40" fmla="*/ 1826 w 1826"/>
                    <a:gd name="T41" fmla="*/ 86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6" h="866">
                      <a:moveTo>
                        <a:pt x="0" y="0"/>
                      </a:moveTo>
                      <a:lnTo>
                        <a:pt x="64" y="0"/>
                      </a:lnTo>
                      <a:lnTo>
                        <a:pt x="64" y="46"/>
                      </a:lnTo>
                      <a:lnTo>
                        <a:pt x="214" y="46"/>
                      </a:lnTo>
                      <a:lnTo>
                        <a:pt x="214" y="94"/>
                      </a:lnTo>
                      <a:lnTo>
                        <a:pt x="348" y="94"/>
                      </a:lnTo>
                      <a:lnTo>
                        <a:pt x="348" y="138"/>
                      </a:lnTo>
                      <a:lnTo>
                        <a:pt x="648" y="138"/>
                      </a:lnTo>
                      <a:lnTo>
                        <a:pt x="648" y="200"/>
                      </a:lnTo>
                      <a:lnTo>
                        <a:pt x="696" y="200"/>
                      </a:lnTo>
                      <a:lnTo>
                        <a:pt x="696" y="264"/>
                      </a:lnTo>
                      <a:lnTo>
                        <a:pt x="746" y="264"/>
                      </a:lnTo>
                      <a:lnTo>
                        <a:pt x="746" y="330"/>
                      </a:lnTo>
                      <a:lnTo>
                        <a:pt x="772" y="330"/>
                      </a:lnTo>
                      <a:lnTo>
                        <a:pt x="772" y="396"/>
                      </a:lnTo>
                      <a:lnTo>
                        <a:pt x="888" y="396"/>
                      </a:lnTo>
                      <a:lnTo>
                        <a:pt x="888" y="466"/>
                      </a:lnTo>
                      <a:lnTo>
                        <a:pt x="900" y="466"/>
                      </a:lnTo>
                      <a:lnTo>
                        <a:pt x="900" y="532"/>
                      </a:lnTo>
                      <a:lnTo>
                        <a:pt x="1826" y="532"/>
                      </a:lnTo>
                      <a:lnTo>
                        <a:pt x="1826" y="866"/>
                      </a:lnTo>
                    </a:path>
                  </a:pathLst>
                </a:custGeom>
                <a:noFill/>
                <a:ln w="254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Rectangle 17"/>
                <p:cNvSpPr>
                  <a:spLocks noChangeArrowheads="1"/>
                </p:cNvSpPr>
                <p:nvPr/>
              </p:nvSpPr>
              <p:spPr bwMode="auto">
                <a:xfrm>
                  <a:off x="3581401" y="2638425"/>
                  <a:ext cx="50800" cy="50800"/>
                </a:xfrm>
                <a:prstGeom prst="rect">
                  <a:avLst/>
                </a:prstGeom>
                <a:grpFill/>
                <a:ln w="254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Rectangle 18"/>
                <p:cNvSpPr>
                  <a:spLocks noChangeArrowheads="1"/>
                </p:cNvSpPr>
                <p:nvPr/>
              </p:nvSpPr>
              <p:spPr bwMode="auto">
                <a:xfrm>
                  <a:off x="3844926" y="2784475"/>
                  <a:ext cx="50800" cy="50800"/>
                </a:xfrm>
                <a:prstGeom prst="rect">
                  <a:avLst/>
                </a:prstGeom>
                <a:grpFill/>
                <a:ln w="254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Rectangle 19"/>
                <p:cNvSpPr>
                  <a:spLocks noChangeArrowheads="1"/>
                </p:cNvSpPr>
                <p:nvPr/>
              </p:nvSpPr>
              <p:spPr bwMode="auto">
                <a:xfrm>
                  <a:off x="3886201" y="2784475"/>
                  <a:ext cx="50800" cy="50800"/>
                </a:xfrm>
                <a:prstGeom prst="rect">
                  <a:avLst/>
                </a:prstGeom>
                <a:grpFill/>
                <a:ln w="254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Rectangle 20"/>
                <p:cNvSpPr>
                  <a:spLocks noChangeArrowheads="1"/>
                </p:cNvSpPr>
                <p:nvPr/>
              </p:nvSpPr>
              <p:spPr bwMode="auto">
                <a:xfrm>
                  <a:off x="4146551" y="2784475"/>
                  <a:ext cx="50800" cy="50800"/>
                </a:xfrm>
                <a:prstGeom prst="rect">
                  <a:avLst/>
                </a:prstGeom>
                <a:grpFill/>
                <a:ln w="254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Rectangle 21"/>
                <p:cNvSpPr>
                  <a:spLocks noChangeArrowheads="1"/>
                </p:cNvSpPr>
                <p:nvPr/>
              </p:nvSpPr>
              <p:spPr bwMode="auto">
                <a:xfrm>
                  <a:off x="4270376" y="2784475"/>
                  <a:ext cx="50800" cy="50800"/>
                </a:xfrm>
                <a:prstGeom prst="rect">
                  <a:avLst/>
                </a:prstGeom>
                <a:grpFill/>
                <a:ln w="254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Rectangle 22"/>
                <p:cNvSpPr>
                  <a:spLocks noChangeArrowheads="1"/>
                </p:cNvSpPr>
                <p:nvPr/>
              </p:nvSpPr>
              <p:spPr bwMode="auto">
                <a:xfrm>
                  <a:off x="4413251" y="2984500"/>
                  <a:ext cx="50800" cy="50800"/>
                </a:xfrm>
                <a:prstGeom prst="rect">
                  <a:avLst/>
                </a:prstGeom>
                <a:grpFill/>
                <a:ln w="254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Rectangle 23"/>
                <p:cNvSpPr>
                  <a:spLocks noChangeArrowheads="1"/>
                </p:cNvSpPr>
                <p:nvPr/>
              </p:nvSpPr>
              <p:spPr bwMode="auto">
                <a:xfrm>
                  <a:off x="4759326" y="3409950"/>
                  <a:ext cx="50800" cy="50800"/>
                </a:xfrm>
                <a:prstGeom prst="rect">
                  <a:avLst/>
                </a:prstGeom>
                <a:grpFill/>
                <a:ln w="254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Rectangle 24"/>
                <p:cNvSpPr>
                  <a:spLocks noChangeArrowheads="1"/>
                </p:cNvSpPr>
                <p:nvPr/>
              </p:nvSpPr>
              <p:spPr bwMode="auto">
                <a:xfrm>
                  <a:off x="4791076" y="3409950"/>
                  <a:ext cx="50800" cy="50800"/>
                </a:xfrm>
                <a:prstGeom prst="rect">
                  <a:avLst/>
                </a:prstGeom>
                <a:grpFill/>
                <a:ln w="254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Rectangle 25"/>
                <p:cNvSpPr>
                  <a:spLocks noChangeArrowheads="1"/>
                </p:cNvSpPr>
                <p:nvPr/>
              </p:nvSpPr>
              <p:spPr bwMode="auto">
                <a:xfrm>
                  <a:off x="4946651" y="3409950"/>
                  <a:ext cx="50800" cy="50800"/>
                </a:xfrm>
                <a:prstGeom prst="rect">
                  <a:avLst/>
                </a:prstGeom>
                <a:grpFill/>
                <a:ln w="254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Rectangle 26"/>
                <p:cNvSpPr>
                  <a:spLocks noChangeArrowheads="1"/>
                </p:cNvSpPr>
                <p:nvPr/>
              </p:nvSpPr>
              <p:spPr bwMode="auto">
                <a:xfrm>
                  <a:off x="5229226" y="3409950"/>
                  <a:ext cx="50800" cy="50800"/>
                </a:xfrm>
                <a:prstGeom prst="rect">
                  <a:avLst/>
                </a:prstGeom>
                <a:grpFill/>
                <a:ln w="254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21" name="Group 20"/>
              <p:cNvGrpSpPr/>
              <p:nvPr/>
            </p:nvGrpSpPr>
            <p:grpSpPr>
              <a:xfrm>
                <a:off x="3286126" y="2204864"/>
                <a:ext cx="1879600" cy="1400175"/>
                <a:chOff x="3286126" y="2565400"/>
                <a:chExt cx="1879600" cy="1400175"/>
              </a:xfrm>
              <a:solidFill>
                <a:schemeClr val="accent2"/>
              </a:solidFill>
            </p:grpSpPr>
            <p:sp>
              <p:nvSpPr>
                <p:cNvPr id="22" name="Freeform 27"/>
                <p:cNvSpPr>
                  <a:spLocks/>
                </p:cNvSpPr>
                <p:nvPr/>
              </p:nvSpPr>
              <p:spPr bwMode="auto">
                <a:xfrm>
                  <a:off x="3311526" y="2590800"/>
                  <a:ext cx="1854200" cy="1374775"/>
                </a:xfrm>
                <a:custGeom>
                  <a:avLst/>
                  <a:gdLst>
                    <a:gd name="T0" fmla="*/ 0 w 1168"/>
                    <a:gd name="T1" fmla="*/ 0 h 866"/>
                    <a:gd name="T2" fmla="*/ 48 w 1168"/>
                    <a:gd name="T3" fmla="*/ 0 h 866"/>
                    <a:gd name="T4" fmla="*/ 48 w 1168"/>
                    <a:gd name="T5" fmla="*/ 24 h 866"/>
                    <a:gd name="T6" fmla="*/ 52 w 1168"/>
                    <a:gd name="T7" fmla="*/ 24 h 866"/>
                    <a:gd name="T8" fmla="*/ 52 w 1168"/>
                    <a:gd name="T9" fmla="*/ 70 h 866"/>
                    <a:gd name="T10" fmla="*/ 68 w 1168"/>
                    <a:gd name="T11" fmla="*/ 70 h 866"/>
                    <a:gd name="T12" fmla="*/ 68 w 1168"/>
                    <a:gd name="T13" fmla="*/ 94 h 866"/>
                    <a:gd name="T14" fmla="*/ 122 w 1168"/>
                    <a:gd name="T15" fmla="*/ 94 h 866"/>
                    <a:gd name="T16" fmla="*/ 122 w 1168"/>
                    <a:gd name="T17" fmla="*/ 118 h 866"/>
                    <a:gd name="T18" fmla="*/ 138 w 1168"/>
                    <a:gd name="T19" fmla="*/ 118 h 866"/>
                    <a:gd name="T20" fmla="*/ 138 w 1168"/>
                    <a:gd name="T21" fmla="*/ 144 h 866"/>
                    <a:gd name="T22" fmla="*/ 160 w 1168"/>
                    <a:gd name="T23" fmla="*/ 144 h 866"/>
                    <a:gd name="T24" fmla="*/ 160 w 1168"/>
                    <a:gd name="T25" fmla="*/ 168 h 866"/>
                    <a:gd name="T26" fmla="*/ 186 w 1168"/>
                    <a:gd name="T27" fmla="*/ 168 h 866"/>
                    <a:gd name="T28" fmla="*/ 186 w 1168"/>
                    <a:gd name="T29" fmla="*/ 192 h 866"/>
                    <a:gd name="T30" fmla="*/ 204 w 1168"/>
                    <a:gd name="T31" fmla="*/ 192 h 866"/>
                    <a:gd name="T32" fmla="*/ 204 w 1168"/>
                    <a:gd name="T33" fmla="*/ 216 h 866"/>
                    <a:gd name="T34" fmla="*/ 248 w 1168"/>
                    <a:gd name="T35" fmla="*/ 216 h 866"/>
                    <a:gd name="T36" fmla="*/ 248 w 1168"/>
                    <a:gd name="T37" fmla="*/ 240 h 866"/>
                    <a:gd name="T38" fmla="*/ 274 w 1168"/>
                    <a:gd name="T39" fmla="*/ 240 h 866"/>
                    <a:gd name="T40" fmla="*/ 274 w 1168"/>
                    <a:gd name="T41" fmla="*/ 264 h 866"/>
                    <a:gd name="T42" fmla="*/ 292 w 1168"/>
                    <a:gd name="T43" fmla="*/ 264 h 866"/>
                    <a:gd name="T44" fmla="*/ 292 w 1168"/>
                    <a:gd name="T45" fmla="*/ 286 h 866"/>
                    <a:gd name="T46" fmla="*/ 306 w 1168"/>
                    <a:gd name="T47" fmla="*/ 286 h 866"/>
                    <a:gd name="T48" fmla="*/ 306 w 1168"/>
                    <a:gd name="T49" fmla="*/ 314 h 866"/>
                    <a:gd name="T50" fmla="*/ 310 w 1168"/>
                    <a:gd name="T51" fmla="*/ 314 h 866"/>
                    <a:gd name="T52" fmla="*/ 310 w 1168"/>
                    <a:gd name="T53" fmla="*/ 336 h 866"/>
                    <a:gd name="T54" fmla="*/ 374 w 1168"/>
                    <a:gd name="T55" fmla="*/ 336 h 866"/>
                    <a:gd name="T56" fmla="*/ 374 w 1168"/>
                    <a:gd name="T57" fmla="*/ 412 h 866"/>
                    <a:gd name="T58" fmla="*/ 538 w 1168"/>
                    <a:gd name="T59" fmla="*/ 412 h 866"/>
                    <a:gd name="T60" fmla="*/ 538 w 1168"/>
                    <a:gd name="T61" fmla="*/ 442 h 866"/>
                    <a:gd name="T62" fmla="*/ 612 w 1168"/>
                    <a:gd name="T63" fmla="*/ 442 h 866"/>
                    <a:gd name="T64" fmla="*/ 612 w 1168"/>
                    <a:gd name="T65" fmla="*/ 474 h 866"/>
                    <a:gd name="T66" fmla="*/ 620 w 1168"/>
                    <a:gd name="T67" fmla="*/ 474 h 866"/>
                    <a:gd name="T68" fmla="*/ 620 w 1168"/>
                    <a:gd name="T69" fmla="*/ 504 h 866"/>
                    <a:gd name="T70" fmla="*/ 628 w 1168"/>
                    <a:gd name="T71" fmla="*/ 504 h 866"/>
                    <a:gd name="T72" fmla="*/ 628 w 1168"/>
                    <a:gd name="T73" fmla="*/ 566 h 866"/>
                    <a:gd name="T74" fmla="*/ 634 w 1168"/>
                    <a:gd name="T75" fmla="*/ 566 h 866"/>
                    <a:gd name="T76" fmla="*/ 634 w 1168"/>
                    <a:gd name="T77" fmla="*/ 594 h 866"/>
                    <a:gd name="T78" fmla="*/ 668 w 1168"/>
                    <a:gd name="T79" fmla="*/ 594 h 866"/>
                    <a:gd name="T80" fmla="*/ 668 w 1168"/>
                    <a:gd name="T81" fmla="*/ 624 h 866"/>
                    <a:gd name="T82" fmla="*/ 724 w 1168"/>
                    <a:gd name="T83" fmla="*/ 624 h 866"/>
                    <a:gd name="T84" fmla="*/ 724 w 1168"/>
                    <a:gd name="T85" fmla="*/ 656 h 866"/>
                    <a:gd name="T86" fmla="*/ 750 w 1168"/>
                    <a:gd name="T87" fmla="*/ 656 h 866"/>
                    <a:gd name="T88" fmla="*/ 750 w 1168"/>
                    <a:gd name="T89" fmla="*/ 688 h 866"/>
                    <a:gd name="T90" fmla="*/ 866 w 1168"/>
                    <a:gd name="T91" fmla="*/ 688 h 866"/>
                    <a:gd name="T92" fmla="*/ 866 w 1168"/>
                    <a:gd name="T93" fmla="*/ 726 h 866"/>
                    <a:gd name="T94" fmla="*/ 902 w 1168"/>
                    <a:gd name="T95" fmla="*/ 726 h 866"/>
                    <a:gd name="T96" fmla="*/ 902 w 1168"/>
                    <a:gd name="T97" fmla="*/ 762 h 866"/>
                    <a:gd name="T98" fmla="*/ 1068 w 1168"/>
                    <a:gd name="T99" fmla="*/ 762 h 866"/>
                    <a:gd name="T100" fmla="*/ 1068 w 1168"/>
                    <a:gd name="T101" fmla="*/ 812 h 866"/>
                    <a:gd name="T102" fmla="*/ 1168 w 1168"/>
                    <a:gd name="T103" fmla="*/ 812 h 866"/>
                    <a:gd name="T104" fmla="*/ 1168 w 1168"/>
                    <a:gd name="T105" fmla="*/ 86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8" h="866">
                      <a:moveTo>
                        <a:pt x="0" y="0"/>
                      </a:moveTo>
                      <a:lnTo>
                        <a:pt x="48" y="0"/>
                      </a:lnTo>
                      <a:lnTo>
                        <a:pt x="48" y="24"/>
                      </a:lnTo>
                      <a:lnTo>
                        <a:pt x="52" y="24"/>
                      </a:lnTo>
                      <a:lnTo>
                        <a:pt x="52" y="70"/>
                      </a:lnTo>
                      <a:lnTo>
                        <a:pt x="68" y="70"/>
                      </a:lnTo>
                      <a:lnTo>
                        <a:pt x="68" y="94"/>
                      </a:lnTo>
                      <a:lnTo>
                        <a:pt x="122" y="94"/>
                      </a:lnTo>
                      <a:lnTo>
                        <a:pt x="122" y="118"/>
                      </a:lnTo>
                      <a:lnTo>
                        <a:pt x="138" y="118"/>
                      </a:lnTo>
                      <a:lnTo>
                        <a:pt x="138" y="144"/>
                      </a:lnTo>
                      <a:lnTo>
                        <a:pt x="160" y="144"/>
                      </a:lnTo>
                      <a:lnTo>
                        <a:pt x="160" y="168"/>
                      </a:lnTo>
                      <a:lnTo>
                        <a:pt x="186" y="168"/>
                      </a:lnTo>
                      <a:lnTo>
                        <a:pt x="186" y="192"/>
                      </a:lnTo>
                      <a:lnTo>
                        <a:pt x="204" y="192"/>
                      </a:lnTo>
                      <a:lnTo>
                        <a:pt x="204" y="216"/>
                      </a:lnTo>
                      <a:lnTo>
                        <a:pt x="248" y="216"/>
                      </a:lnTo>
                      <a:lnTo>
                        <a:pt x="248" y="240"/>
                      </a:lnTo>
                      <a:lnTo>
                        <a:pt x="274" y="240"/>
                      </a:lnTo>
                      <a:lnTo>
                        <a:pt x="274" y="264"/>
                      </a:lnTo>
                      <a:lnTo>
                        <a:pt x="292" y="264"/>
                      </a:lnTo>
                      <a:lnTo>
                        <a:pt x="292" y="286"/>
                      </a:lnTo>
                      <a:lnTo>
                        <a:pt x="306" y="286"/>
                      </a:lnTo>
                      <a:lnTo>
                        <a:pt x="306" y="314"/>
                      </a:lnTo>
                      <a:lnTo>
                        <a:pt x="310" y="314"/>
                      </a:lnTo>
                      <a:lnTo>
                        <a:pt x="310" y="336"/>
                      </a:lnTo>
                      <a:lnTo>
                        <a:pt x="374" y="336"/>
                      </a:lnTo>
                      <a:lnTo>
                        <a:pt x="374" y="412"/>
                      </a:lnTo>
                      <a:lnTo>
                        <a:pt x="538" y="412"/>
                      </a:lnTo>
                      <a:lnTo>
                        <a:pt x="538" y="442"/>
                      </a:lnTo>
                      <a:lnTo>
                        <a:pt x="612" y="442"/>
                      </a:lnTo>
                      <a:lnTo>
                        <a:pt x="612" y="474"/>
                      </a:lnTo>
                      <a:lnTo>
                        <a:pt x="620" y="474"/>
                      </a:lnTo>
                      <a:lnTo>
                        <a:pt x="620" y="504"/>
                      </a:lnTo>
                      <a:lnTo>
                        <a:pt x="628" y="504"/>
                      </a:lnTo>
                      <a:lnTo>
                        <a:pt x="628" y="566"/>
                      </a:lnTo>
                      <a:lnTo>
                        <a:pt x="634" y="566"/>
                      </a:lnTo>
                      <a:lnTo>
                        <a:pt x="634" y="594"/>
                      </a:lnTo>
                      <a:lnTo>
                        <a:pt x="668" y="594"/>
                      </a:lnTo>
                      <a:lnTo>
                        <a:pt x="668" y="624"/>
                      </a:lnTo>
                      <a:lnTo>
                        <a:pt x="724" y="624"/>
                      </a:lnTo>
                      <a:lnTo>
                        <a:pt x="724" y="656"/>
                      </a:lnTo>
                      <a:lnTo>
                        <a:pt x="750" y="656"/>
                      </a:lnTo>
                      <a:lnTo>
                        <a:pt x="750" y="688"/>
                      </a:lnTo>
                      <a:lnTo>
                        <a:pt x="866" y="688"/>
                      </a:lnTo>
                      <a:lnTo>
                        <a:pt x="866" y="726"/>
                      </a:lnTo>
                      <a:lnTo>
                        <a:pt x="902" y="726"/>
                      </a:lnTo>
                      <a:lnTo>
                        <a:pt x="902" y="762"/>
                      </a:lnTo>
                      <a:lnTo>
                        <a:pt x="1068" y="762"/>
                      </a:lnTo>
                      <a:lnTo>
                        <a:pt x="1068" y="812"/>
                      </a:lnTo>
                      <a:lnTo>
                        <a:pt x="1168" y="812"/>
                      </a:lnTo>
                      <a:lnTo>
                        <a:pt x="1168" y="866"/>
                      </a:lnTo>
                    </a:path>
                  </a:pathLst>
                </a:custGeom>
                <a:noFill/>
                <a:ln w="254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Rectangle 28"/>
                <p:cNvSpPr>
                  <a:spLocks noChangeArrowheads="1"/>
                </p:cNvSpPr>
                <p:nvPr/>
              </p:nvSpPr>
              <p:spPr bwMode="auto">
                <a:xfrm>
                  <a:off x="3286126" y="2565400"/>
                  <a:ext cx="50800" cy="50800"/>
                </a:xfrm>
                <a:prstGeom prst="rect">
                  <a:avLst/>
                </a:prstGeom>
                <a:grpFill/>
                <a:ln w="2540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Rectangle 29"/>
                <p:cNvSpPr>
                  <a:spLocks noChangeArrowheads="1"/>
                </p:cNvSpPr>
                <p:nvPr/>
              </p:nvSpPr>
              <p:spPr bwMode="auto">
                <a:xfrm>
                  <a:off x="3546476" y="2832100"/>
                  <a:ext cx="50800" cy="50800"/>
                </a:xfrm>
                <a:prstGeom prst="rect">
                  <a:avLst/>
                </a:prstGeom>
                <a:grpFill/>
                <a:ln w="2540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Rectangle 30"/>
                <p:cNvSpPr>
                  <a:spLocks noChangeArrowheads="1"/>
                </p:cNvSpPr>
                <p:nvPr/>
              </p:nvSpPr>
              <p:spPr bwMode="auto">
                <a:xfrm>
                  <a:off x="3879851" y="3098800"/>
                  <a:ext cx="50800" cy="50800"/>
                </a:xfrm>
                <a:prstGeom prst="rect">
                  <a:avLst/>
                </a:prstGeom>
                <a:grpFill/>
                <a:ln w="2540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Rectangle 31"/>
                <p:cNvSpPr>
                  <a:spLocks noChangeArrowheads="1"/>
                </p:cNvSpPr>
                <p:nvPr/>
              </p:nvSpPr>
              <p:spPr bwMode="auto">
                <a:xfrm>
                  <a:off x="3879851" y="3219450"/>
                  <a:ext cx="50800" cy="50800"/>
                </a:xfrm>
                <a:prstGeom prst="rect">
                  <a:avLst/>
                </a:prstGeom>
                <a:grpFill/>
                <a:ln w="2540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Rectangle 32"/>
                <p:cNvSpPr>
                  <a:spLocks noChangeArrowheads="1"/>
                </p:cNvSpPr>
                <p:nvPr/>
              </p:nvSpPr>
              <p:spPr bwMode="auto">
                <a:xfrm>
                  <a:off x="3949701" y="3219450"/>
                  <a:ext cx="50800" cy="50800"/>
                </a:xfrm>
                <a:prstGeom prst="rect">
                  <a:avLst/>
                </a:prstGeom>
                <a:grpFill/>
                <a:ln w="2540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Rectangle 33"/>
                <p:cNvSpPr>
                  <a:spLocks noChangeArrowheads="1"/>
                </p:cNvSpPr>
                <p:nvPr/>
              </p:nvSpPr>
              <p:spPr bwMode="auto">
                <a:xfrm>
                  <a:off x="4114801" y="3219450"/>
                  <a:ext cx="50800" cy="50800"/>
                </a:xfrm>
                <a:prstGeom prst="rect">
                  <a:avLst/>
                </a:prstGeom>
                <a:grpFill/>
                <a:ln w="2540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Rectangle 34"/>
                <p:cNvSpPr>
                  <a:spLocks noChangeArrowheads="1"/>
                </p:cNvSpPr>
                <p:nvPr/>
              </p:nvSpPr>
              <p:spPr bwMode="auto">
                <a:xfrm>
                  <a:off x="4470401" y="3606800"/>
                  <a:ext cx="50800" cy="50800"/>
                </a:xfrm>
                <a:prstGeom prst="rect">
                  <a:avLst/>
                </a:prstGeom>
                <a:grpFill/>
                <a:ln w="2540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Rectangle 35"/>
                <p:cNvSpPr>
                  <a:spLocks noChangeArrowheads="1"/>
                </p:cNvSpPr>
                <p:nvPr/>
              </p:nvSpPr>
              <p:spPr bwMode="auto">
                <a:xfrm>
                  <a:off x="4749801" y="3775075"/>
                  <a:ext cx="50800" cy="50800"/>
                </a:xfrm>
                <a:prstGeom prst="rect">
                  <a:avLst/>
                </a:prstGeom>
                <a:grpFill/>
                <a:ln w="2540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sp>
          <p:nvSpPr>
            <p:cNvPr id="12" name="TextBox 11"/>
            <p:cNvSpPr txBox="1"/>
            <p:nvPr/>
          </p:nvSpPr>
          <p:spPr>
            <a:xfrm>
              <a:off x="2877990" y="2118567"/>
              <a:ext cx="397866" cy="1656864"/>
            </a:xfrm>
            <a:prstGeom prst="rect">
              <a:avLst/>
            </a:prstGeom>
            <a:noFill/>
          </p:spPr>
          <p:txBody>
            <a:bodyPr wrap="none" rtlCol="0">
              <a:spAutoFit/>
            </a:bodyPr>
            <a:lstStyle/>
            <a:p>
              <a:pPr algn="r">
                <a:lnSpc>
                  <a:spcPts val="1200"/>
                </a:lnSpc>
                <a:spcAft>
                  <a:spcPts val="1000"/>
                </a:spcAft>
              </a:pPr>
              <a:r>
                <a:rPr lang="en-GB" sz="1200" dirty="0" smtClean="0">
                  <a:solidFill>
                    <a:srgbClr val="363636"/>
                  </a:solidFill>
                </a:rPr>
                <a:t>1.0</a:t>
              </a:r>
            </a:p>
            <a:p>
              <a:pPr algn="r">
                <a:lnSpc>
                  <a:spcPts val="1200"/>
                </a:lnSpc>
                <a:spcAft>
                  <a:spcPts val="1000"/>
                </a:spcAft>
              </a:pPr>
              <a:r>
                <a:rPr lang="en-GB" sz="1200" dirty="0" smtClean="0">
                  <a:solidFill>
                    <a:srgbClr val="363636"/>
                  </a:solidFill>
                </a:rPr>
                <a:t>0.8</a:t>
              </a:r>
            </a:p>
            <a:p>
              <a:pPr algn="r">
                <a:lnSpc>
                  <a:spcPts val="1200"/>
                </a:lnSpc>
                <a:spcAft>
                  <a:spcPts val="1000"/>
                </a:spcAft>
              </a:pPr>
              <a:r>
                <a:rPr lang="en-GB" sz="1200" dirty="0" smtClean="0">
                  <a:solidFill>
                    <a:srgbClr val="363636"/>
                  </a:solidFill>
                </a:rPr>
                <a:t>0.6</a:t>
              </a:r>
            </a:p>
            <a:p>
              <a:pPr algn="r">
                <a:lnSpc>
                  <a:spcPts val="1200"/>
                </a:lnSpc>
                <a:spcAft>
                  <a:spcPts val="1000"/>
                </a:spcAft>
              </a:pPr>
              <a:r>
                <a:rPr lang="en-GB" sz="1200" dirty="0" smtClean="0">
                  <a:solidFill>
                    <a:srgbClr val="363636"/>
                  </a:solidFill>
                </a:rPr>
                <a:t>0.4</a:t>
              </a:r>
            </a:p>
            <a:p>
              <a:pPr algn="r">
                <a:lnSpc>
                  <a:spcPts val="1200"/>
                </a:lnSpc>
                <a:spcAft>
                  <a:spcPts val="1000"/>
                </a:spcAft>
              </a:pPr>
              <a:r>
                <a:rPr lang="en-GB" sz="1200" dirty="0" smtClean="0">
                  <a:solidFill>
                    <a:srgbClr val="363636"/>
                  </a:solidFill>
                </a:rPr>
                <a:t>0.2</a:t>
              </a:r>
            </a:p>
            <a:p>
              <a:pPr algn="r">
                <a:lnSpc>
                  <a:spcPts val="1200"/>
                </a:lnSpc>
                <a:spcAft>
                  <a:spcPts val="1000"/>
                </a:spcAft>
              </a:pPr>
              <a:r>
                <a:rPr lang="en-GB" sz="1200" dirty="0" smtClean="0">
                  <a:solidFill>
                    <a:srgbClr val="363636"/>
                  </a:solidFill>
                </a:rPr>
                <a:t>0</a:t>
              </a:r>
            </a:p>
          </p:txBody>
        </p:sp>
        <p:sp>
          <p:nvSpPr>
            <p:cNvPr id="13" name="TextBox 12"/>
            <p:cNvSpPr txBox="1"/>
            <p:nvPr/>
          </p:nvSpPr>
          <p:spPr>
            <a:xfrm>
              <a:off x="4347357" y="3891781"/>
              <a:ext cx="1133645" cy="276999"/>
            </a:xfrm>
            <a:prstGeom prst="rect">
              <a:avLst/>
            </a:prstGeom>
            <a:noFill/>
          </p:spPr>
          <p:txBody>
            <a:bodyPr wrap="none" rtlCol="0">
              <a:spAutoFit/>
            </a:bodyPr>
            <a:lstStyle/>
            <a:p>
              <a:pPr algn="ctr"/>
              <a:r>
                <a:rPr lang="en-GB" sz="1200" dirty="0" smtClean="0">
                  <a:solidFill>
                    <a:srgbClr val="363636"/>
                  </a:solidFill>
                </a:rPr>
                <a:t>PFS (months)</a:t>
              </a:r>
              <a:endParaRPr lang="en-GB" sz="1200" dirty="0">
                <a:solidFill>
                  <a:srgbClr val="363636"/>
                </a:solidFill>
              </a:endParaRPr>
            </a:p>
          </p:txBody>
        </p:sp>
        <p:sp>
          <p:nvSpPr>
            <p:cNvPr id="14" name="TextBox 13"/>
            <p:cNvSpPr txBox="1"/>
            <p:nvPr/>
          </p:nvSpPr>
          <p:spPr>
            <a:xfrm rot="16200000">
              <a:off x="1893617" y="2701153"/>
              <a:ext cx="1513555" cy="461665"/>
            </a:xfrm>
            <a:prstGeom prst="rect">
              <a:avLst/>
            </a:prstGeom>
            <a:noFill/>
          </p:spPr>
          <p:txBody>
            <a:bodyPr wrap="none" rtlCol="0">
              <a:spAutoFit/>
            </a:bodyPr>
            <a:lstStyle/>
            <a:p>
              <a:pPr algn="ctr"/>
              <a:r>
                <a:rPr lang="en-GB" sz="1200" dirty="0" smtClean="0">
                  <a:solidFill>
                    <a:srgbClr val="363636"/>
                  </a:solidFill>
                </a:rPr>
                <a:t>Survival distribution</a:t>
              </a:r>
              <a:br>
                <a:rPr lang="en-GB" sz="1200" dirty="0" smtClean="0">
                  <a:solidFill>
                    <a:srgbClr val="363636"/>
                  </a:solidFill>
                </a:rPr>
              </a:br>
              <a:r>
                <a:rPr lang="en-GB" sz="1200" dirty="0" smtClean="0">
                  <a:solidFill>
                    <a:srgbClr val="363636"/>
                  </a:solidFill>
                </a:rPr>
                <a:t>function</a:t>
              </a:r>
              <a:endParaRPr lang="en-GB" sz="1200" dirty="0">
                <a:solidFill>
                  <a:srgbClr val="363636"/>
                </a:solidFill>
              </a:endParaRPr>
            </a:p>
          </p:txBody>
        </p:sp>
        <p:sp>
          <p:nvSpPr>
            <p:cNvPr id="15" name="TextBox 14"/>
            <p:cNvSpPr txBox="1"/>
            <p:nvPr/>
          </p:nvSpPr>
          <p:spPr>
            <a:xfrm>
              <a:off x="3173416" y="3702743"/>
              <a:ext cx="2741456" cy="276999"/>
            </a:xfrm>
            <a:prstGeom prst="rect">
              <a:avLst/>
            </a:prstGeom>
            <a:noFill/>
          </p:spPr>
          <p:txBody>
            <a:bodyPr wrap="none" rtlCol="0">
              <a:spAutoFit/>
            </a:bodyPr>
            <a:lstStyle/>
            <a:p>
              <a:pPr>
                <a:tabLst>
                  <a:tab pos="847725" algn="ctr"/>
                  <a:tab pos="1652588" algn="ctr"/>
                  <a:tab pos="2447925" algn="ctr"/>
                </a:tabLst>
              </a:pPr>
              <a:r>
                <a:rPr lang="en-GB" sz="1200" dirty="0" smtClean="0">
                  <a:solidFill>
                    <a:srgbClr val="363636"/>
                  </a:solidFill>
                </a:rPr>
                <a:t>0	5	10	15</a:t>
              </a:r>
              <a:endParaRPr lang="en-GB" sz="1200" dirty="0">
                <a:solidFill>
                  <a:srgbClr val="363636"/>
                </a:solidFill>
              </a:endParaRPr>
            </a:p>
          </p:txBody>
        </p:sp>
        <p:sp>
          <p:nvSpPr>
            <p:cNvPr id="16" name="TextBox 15"/>
            <p:cNvSpPr txBox="1"/>
            <p:nvPr/>
          </p:nvSpPr>
          <p:spPr>
            <a:xfrm>
              <a:off x="3352048" y="3234462"/>
              <a:ext cx="1109599" cy="338554"/>
            </a:xfrm>
            <a:prstGeom prst="rect">
              <a:avLst/>
            </a:prstGeom>
            <a:noFill/>
          </p:spPr>
          <p:txBody>
            <a:bodyPr wrap="none" rtlCol="0">
              <a:spAutoFit/>
            </a:bodyPr>
            <a:lstStyle/>
            <a:p>
              <a:r>
                <a:rPr lang="en-GB" sz="800" dirty="0" smtClean="0">
                  <a:solidFill>
                    <a:srgbClr val="363636"/>
                  </a:solidFill>
                </a:rPr>
                <a:t>HR 0.32 </a:t>
              </a:r>
              <a:br>
                <a:rPr lang="en-GB" sz="800" dirty="0" smtClean="0">
                  <a:solidFill>
                    <a:srgbClr val="363636"/>
                  </a:solidFill>
                </a:rPr>
              </a:br>
              <a:r>
                <a:rPr lang="en-GB" sz="800" dirty="0" smtClean="0">
                  <a:solidFill>
                    <a:srgbClr val="363636"/>
                  </a:solidFill>
                </a:rPr>
                <a:t>(95% CI 0.15, 0.69)</a:t>
              </a:r>
              <a:endParaRPr lang="en-GB" sz="800" dirty="0">
                <a:solidFill>
                  <a:srgbClr val="363636"/>
                </a:solidFill>
              </a:endParaRPr>
            </a:p>
          </p:txBody>
        </p:sp>
        <p:sp>
          <p:nvSpPr>
            <p:cNvPr id="17" name="TextBox 16"/>
            <p:cNvSpPr txBox="1"/>
            <p:nvPr/>
          </p:nvSpPr>
          <p:spPr>
            <a:xfrm>
              <a:off x="4977353" y="2606480"/>
              <a:ext cx="1350050" cy="400110"/>
            </a:xfrm>
            <a:prstGeom prst="rect">
              <a:avLst/>
            </a:prstGeom>
            <a:noFill/>
          </p:spPr>
          <p:txBody>
            <a:bodyPr wrap="none" rtlCol="0">
              <a:spAutoFit/>
            </a:bodyPr>
            <a:lstStyle/>
            <a:p>
              <a:pPr algn="ctr">
                <a:lnSpc>
                  <a:spcPts val="800"/>
                </a:lnSpc>
              </a:pPr>
              <a:r>
                <a:rPr lang="en-GB" sz="800" i="1" dirty="0" smtClean="0">
                  <a:solidFill>
                    <a:srgbClr val="B60D27"/>
                  </a:solidFill>
                </a:rPr>
                <a:t>KRAS</a:t>
              </a:r>
              <a:r>
                <a:rPr lang="en-GB" sz="800" dirty="0" smtClean="0">
                  <a:solidFill>
                    <a:srgbClr val="B60D27"/>
                  </a:solidFill>
                </a:rPr>
                <a:t> WT</a:t>
              </a:r>
            </a:p>
            <a:p>
              <a:pPr algn="ctr">
                <a:lnSpc>
                  <a:spcPts val="800"/>
                </a:lnSpc>
              </a:pPr>
              <a:r>
                <a:rPr lang="en-GB" sz="800" dirty="0" smtClean="0">
                  <a:solidFill>
                    <a:srgbClr val="B60D27"/>
                  </a:solidFill>
                </a:rPr>
                <a:t>Median PFS 8.77 months</a:t>
              </a:r>
            </a:p>
            <a:p>
              <a:pPr algn="ctr">
                <a:lnSpc>
                  <a:spcPts val="800"/>
                </a:lnSpc>
              </a:pPr>
              <a:r>
                <a:rPr lang="en-GB" sz="800" dirty="0" smtClean="0">
                  <a:solidFill>
                    <a:srgbClr val="B60D27"/>
                  </a:solidFill>
                </a:rPr>
                <a:t>(95% CI 6.37, 18.17)</a:t>
              </a:r>
              <a:endParaRPr lang="en-GB" sz="800" dirty="0">
                <a:solidFill>
                  <a:srgbClr val="B60D27"/>
                </a:solidFill>
              </a:endParaRPr>
            </a:p>
          </p:txBody>
        </p:sp>
        <p:sp>
          <p:nvSpPr>
            <p:cNvPr id="18" name="TextBox 17"/>
            <p:cNvSpPr txBox="1"/>
            <p:nvPr/>
          </p:nvSpPr>
          <p:spPr>
            <a:xfrm>
              <a:off x="4917342" y="3156732"/>
              <a:ext cx="1350050" cy="400110"/>
            </a:xfrm>
            <a:prstGeom prst="rect">
              <a:avLst/>
            </a:prstGeom>
            <a:noFill/>
          </p:spPr>
          <p:txBody>
            <a:bodyPr wrap="none" rtlCol="0">
              <a:spAutoFit/>
            </a:bodyPr>
            <a:lstStyle/>
            <a:p>
              <a:pPr algn="ctr">
                <a:lnSpc>
                  <a:spcPts val="800"/>
                </a:lnSpc>
              </a:pPr>
              <a:r>
                <a:rPr lang="en-GB" sz="800" i="1" dirty="0" smtClean="0">
                  <a:solidFill>
                    <a:srgbClr val="B2C0D8"/>
                  </a:solidFill>
                </a:rPr>
                <a:t>KRAS</a:t>
              </a:r>
              <a:r>
                <a:rPr lang="en-GB" sz="800" dirty="0" smtClean="0">
                  <a:solidFill>
                    <a:srgbClr val="B2C0D8"/>
                  </a:solidFill>
                </a:rPr>
                <a:t> mutant</a:t>
              </a:r>
            </a:p>
            <a:p>
              <a:pPr algn="ctr">
                <a:lnSpc>
                  <a:spcPts val="800"/>
                </a:lnSpc>
              </a:pPr>
              <a:r>
                <a:rPr lang="en-GB" sz="800" dirty="0" smtClean="0">
                  <a:solidFill>
                    <a:srgbClr val="B2C0D8"/>
                  </a:solidFill>
                </a:rPr>
                <a:t>Median PFS 5.29 months</a:t>
              </a:r>
            </a:p>
            <a:p>
              <a:pPr algn="ctr">
                <a:lnSpc>
                  <a:spcPts val="800"/>
                </a:lnSpc>
              </a:pPr>
              <a:r>
                <a:rPr lang="en-GB" sz="800" dirty="0" smtClean="0">
                  <a:solidFill>
                    <a:srgbClr val="B2C0D8"/>
                  </a:solidFill>
                </a:rPr>
                <a:t>(95% CI 2.86, 6.24)</a:t>
              </a:r>
              <a:endParaRPr lang="en-GB" sz="800" dirty="0">
                <a:solidFill>
                  <a:srgbClr val="B2C0D8"/>
                </a:solidFill>
              </a:endParaRPr>
            </a:p>
          </p:txBody>
        </p:sp>
      </p:grpSp>
    </p:spTree>
    <p:custDataLst>
      <p:tags r:id="rId1"/>
    </p:custDataLst>
    <p:extLst>
      <p:ext uri="{BB962C8B-B14F-4D97-AF65-F5344CB8AC3E}">
        <p14:creationId xmlns:p14="http://schemas.microsoft.com/office/powerpoint/2010/main" val="34445620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4027: Analyses of updated overall survival (OS) and prognostic effect of neutrophil-to-lymphocyte ratio (NLR) and CA 19-9 from the phase III MPACT study of </a:t>
            </a:r>
            <a:r>
              <a:rPr lang="en-GB" sz="1600" i="1" dirty="0" smtClean="0"/>
              <a:t>nab</a:t>
            </a:r>
            <a:r>
              <a:rPr lang="en-GB" sz="1600" dirty="0" smtClean="0"/>
              <a:t>-paclitaxel (</a:t>
            </a:r>
            <a:r>
              <a:rPr lang="en-GB" sz="1600" i="1" dirty="0" smtClean="0"/>
              <a:t>nab</a:t>
            </a:r>
            <a:r>
              <a:rPr lang="en-GB" sz="1600" dirty="0" smtClean="0"/>
              <a:t>-P) plus gemcitabine (Gem) versus Gem for patients (</a:t>
            </a:r>
            <a:r>
              <a:rPr lang="en-GB" sz="1600" dirty="0" err="1" smtClean="0"/>
              <a:t>pts</a:t>
            </a:r>
            <a:r>
              <a:rPr lang="en-GB" sz="1600" dirty="0" smtClean="0"/>
              <a:t>) with metastatic pancreatic cancer – Goldstein D et al</a:t>
            </a:r>
            <a:endParaRPr lang="en-GB" sz="1600" dirty="0"/>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i="1" dirty="0" smtClean="0"/>
              <a:t>Post-hoc </a:t>
            </a:r>
            <a:r>
              <a:rPr lang="en-GB" sz="1800" dirty="0" smtClean="0"/>
              <a:t>analysis reporting updated OS data for the IMPACT trial, in which </a:t>
            </a:r>
            <a:br>
              <a:rPr lang="en-GB" sz="1800" dirty="0" smtClean="0"/>
            </a:br>
            <a:r>
              <a:rPr lang="en-GB" sz="1800" i="1" dirty="0" err="1" smtClean="0"/>
              <a:t>nab</a:t>
            </a:r>
            <a:r>
              <a:rPr lang="en-GB" sz="1800" dirty="0" err="1" smtClean="0"/>
              <a:t>-paclitaxel+gemcitabine</a:t>
            </a:r>
            <a:r>
              <a:rPr lang="en-GB" sz="1800" dirty="0" smtClean="0"/>
              <a:t> demonstrated superior OS </a:t>
            </a:r>
            <a:r>
              <a:rPr lang="en-GB" sz="1800" dirty="0" err="1" smtClean="0"/>
              <a:t>vs</a:t>
            </a:r>
            <a:r>
              <a:rPr lang="en-GB" sz="1800" dirty="0" smtClean="0"/>
              <a:t> gemcitabine alone in patients with metastatic pancreatic cancer</a:t>
            </a:r>
          </a:p>
          <a:p>
            <a:pPr marL="252412" lvl="1" indent="0">
              <a:buNone/>
            </a:pPr>
            <a:endParaRPr lang="en-GB" sz="1800" dirty="0"/>
          </a:p>
        </p:txBody>
      </p:sp>
      <p:sp>
        <p:nvSpPr>
          <p:cNvPr id="5124" name="Text Box 4"/>
          <p:cNvSpPr txBox="1">
            <a:spLocks noChangeArrowheads="1"/>
          </p:cNvSpPr>
          <p:nvPr/>
        </p:nvSpPr>
        <p:spPr bwMode="auto">
          <a:xfrm>
            <a:off x="4894991" y="6474897"/>
            <a:ext cx="40283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Goldstein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4027) </a:t>
            </a:r>
            <a:endParaRPr lang="en-GB" sz="1200" dirty="0">
              <a:solidFill>
                <a:srgbClr val="363636"/>
              </a:solidFill>
            </a:endParaRPr>
          </a:p>
        </p:txBody>
      </p:sp>
      <p:sp>
        <p:nvSpPr>
          <p:cNvPr id="5" name="Text Box 9"/>
          <p:cNvSpPr txBox="1">
            <a:spLocks noChangeArrowheads="1"/>
          </p:cNvSpPr>
          <p:nvPr/>
        </p:nvSpPr>
        <p:spPr bwMode="auto">
          <a:xfrm>
            <a:off x="231775" y="6105565"/>
            <a:ext cx="44567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i="1" dirty="0" smtClean="0">
                <a:solidFill>
                  <a:srgbClr val="363636"/>
                </a:solidFill>
              </a:rPr>
              <a:t>*nab</a:t>
            </a:r>
            <a:r>
              <a:rPr lang="en-GB" sz="1200" dirty="0" smtClean="0">
                <a:solidFill>
                  <a:srgbClr val="363636"/>
                </a:solidFill>
              </a:rPr>
              <a:t>-P 125 mg/m</a:t>
            </a:r>
            <a:r>
              <a:rPr lang="en-GB" sz="1200" baseline="30000" dirty="0" smtClean="0">
                <a:solidFill>
                  <a:srgbClr val="363636"/>
                </a:solidFill>
              </a:rPr>
              <a:t>2</a:t>
            </a:r>
            <a:r>
              <a:rPr lang="en-GB" sz="1200" dirty="0" smtClean="0">
                <a:solidFill>
                  <a:srgbClr val="363636"/>
                </a:solidFill>
              </a:rPr>
              <a:t> + gemcitabine 1000 mg/m</a:t>
            </a:r>
            <a:r>
              <a:rPr lang="en-GB" sz="1200" baseline="30000" dirty="0" smtClean="0">
                <a:solidFill>
                  <a:srgbClr val="363636"/>
                </a:solidFill>
              </a:rPr>
              <a:t>2 </a:t>
            </a:r>
            <a:r>
              <a:rPr lang="en-GB" sz="1200" dirty="0" smtClean="0">
                <a:solidFill>
                  <a:srgbClr val="363636"/>
                </a:solidFill>
              </a:rPr>
              <a:t>on days 1, 8, 15 of </a:t>
            </a:r>
            <a:br>
              <a:rPr lang="en-GB" sz="1200" dirty="0" smtClean="0">
                <a:solidFill>
                  <a:srgbClr val="363636"/>
                </a:solidFill>
              </a:rPr>
            </a:br>
            <a:r>
              <a:rPr lang="en-GB" sz="1200" dirty="0" smtClean="0">
                <a:solidFill>
                  <a:srgbClr val="363636"/>
                </a:solidFill>
              </a:rPr>
              <a:t>each 28-day cycle; </a:t>
            </a:r>
            <a:r>
              <a:rPr lang="en-GB" sz="1200" baseline="30000" dirty="0" smtClean="0">
                <a:solidFill>
                  <a:srgbClr val="363636"/>
                </a:solidFill>
              </a:rPr>
              <a:t>†</a:t>
            </a:r>
            <a:r>
              <a:rPr lang="en-GB" sz="1200" dirty="0" smtClean="0">
                <a:solidFill>
                  <a:srgbClr val="363636"/>
                </a:solidFill>
              </a:rPr>
              <a:t>1000 mg/m</a:t>
            </a:r>
            <a:r>
              <a:rPr lang="en-GB" sz="1200" baseline="30000" dirty="0" smtClean="0">
                <a:solidFill>
                  <a:srgbClr val="363636"/>
                </a:solidFill>
              </a:rPr>
              <a:t>2</a:t>
            </a:r>
            <a:r>
              <a:rPr lang="en-GB" sz="1200" dirty="0" smtClean="0">
                <a:solidFill>
                  <a:srgbClr val="363636"/>
                </a:solidFill>
              </a:rPr>
              <a:t> per </a:t>
            </a:r>
            <a:r>
              <a:rPr lang="en-GB" sz="1200" dirty="0" err="1" smtClean="0">
                <a:solidFill>
                  <a:srgbClr val="363636"/>
                </a:solidFill>
              </a:rPr>
              <a:t>wk</a:t>
            </a:r>
            <a:r>
              <a:rPr lang="en-GB" sz="1200" dirty="0" smtClean="0">
                <a:solidFill>
                  <a:srgbClr val="363636"/>
                </a:solidFill>
              </a:rPr>
              <a:t> for 7 </a:t>
            </a:r>
            <a:r>
              <a:rPr lang="en-GB" sz="1200" dirty="0" err="1" smtClean="0">
                <a:solidFill>
                  <a:srgbClr val="363636"/>
                </a:solidFill>
              </a:rPr>
              <a:t>wks</a:t>
            </a:r>
            <a:r>
              <a:rPr lang="en-GB" sz="1200" dirty="0" smtClean="0">
                <a:solidFill>
                  <a:srgbClr val="363636"/>
                </a:solidFill>
              </a:rPr>
              <a:t>, then 1 </a:t>
            </a:r>
            <a:r>
              <a:rPr lang="en-GB" sz="1200" dirty="0" err="1" smtClean="0">
                <a:solidFill>
                  <a:srgbClr val="363636"/>
                </a:solidFill>
              </a:rPr>
              <a:t>wk</a:t>
            </a:r>
            <a:r>
              <a:rPr lang="en-GB" sz="1200" dirty="0" smtClean="0">
                <a:solidFill>
                  <a:srgbClr val="363636"/>
                </a:solidFill>
              </a:rPr>
              <a:t> of </a:t>
            </a:r>
            <a:br>
              <a:rPr lang="en-GB" sz="1200" dirty="0" smtClean="0">
                <a:solidFill>
                  <a:srgbClr val="363636"/>
                </a:solidFill>
              </a:rPr>
            </a:br>
            <a:r>
              <a:rPr lang="en-GB" sz="1200" dirty="0" smtClean="0">
                <a:solidFill>
                  <a:srgbClr val="363636"/>
                </a:solidFill>
              </a:rPr>
              <a:t>rest (cycle 1), then days 1, 8, 15 of each 28-day cycle (cycle ≥2)</a:t>
            </a:r>
            <a:endParaRPr lang="en-GB" sz="1200" dirty="0">
              <a:solidFill>
                <a:srgbClr val="363636"/>
              </a:solidFill>
            </a:endParaRPr>
          </a:p>
        </p:txBody>
      </p:sp>
      <p:sp>
        <p:nvSpPr>
          <p:cNvPr id="6" name="Rectangle 9"/>
          <p:cNvSpPr txBox="1">
            <a:spLocks noChangeArrowheads="1"/>
          </p:cNvSpPr>
          <p:nvPr/>
        </p:nvSpPr>
        <p:spPr bwMode="auto">
          <a:xfrm>
            <a:off x="228600" y="5179461"/>
            <a:ext cx="4267200" cy="61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OS</a:t>
            </a:r>
          </a:p>
        </p:txBody>
      </p:sp>
      <p:sp>
        <p:nvSpPr>
          <p:cNvPr id="8" name="Oval 14"/>
          <p:cNvSpPr>
            <a:spLocks noChangeArrowheads="1"/>
          </p:cNvSpPr>
          <p:nvPr/>
        </p:nvSpPr>
        <p:spPr bwMode="auto">
          <a:xfrm>
            <a:off x="3941537" y="3860341"/>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9" name="AutoShape 15"/>
          <p:cNvCxnSpPr>
            <a:cxnSpLocks noChangeShapeType="1"/>
            <a:stCxn id="8" idx="0"/>
          </p:cNvCxnSpPr>
          <p:nvPr/>
        </p:nvCxnSpPr>
        <p:spPr bwMode="auto">
          <a:xfrm rot="5400000" flipH="1" flipV="1">
            <a:off x="4236189" y="3231221"/>
            <a:ext cx="626267" cy="631975"/>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p:cNvCxnSpPr>
          <p:nvPr/>
        </p:nvCxnSpPr>
        <p:spPr bwMode="auto">
          <a:xfrm rot="16200000" flipH="1">
            <a:off x="4239363" y="4438512"/>
            <a:ext cx="619919" cy="631975"/>
          </a:xfrm>
          <a:prstGeom prst="bentConnector2">
            <a:avLst/>
          </a:prstGeom>
          <a:noFill/>
          <a:ln w="38100">
            <a:solidFill>
              <a:schemeClr val="bg1"/>
            </a:solidFill>
            <a:miter lim="800000"/>
            <a:headEnd/>
            <a:tailEnd type="triangle" w="med" len="med"/>
          </a:ln>
        </p:spPr>
      </p:cxnSp>
      <p:sp>
        <p:nvSpPr>
          <p:cNvPr id="11" name="AutoShape 12"/>
          <p:cNvSpPr>
            <a:spLocks noChangeArrowheads="1"/>
          </p:cNvSpPr>
          <p:nvPr/>
        </p:nvSpPr>
        <p:spPr bwMode="auto">
          <a:xfrm>
            <a:off x="8257722" y="4800141"/>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2" name="AutoShape 12"/>
          <p:cNvSpPr>
            <a:spLocks noChangeArrowheads="1"/>
          </p:cNvSpPr>
          <p:nvPr/>
        </p:nvSpPr>
        <p:spPr bwMode="auto">
          <a:xfrm>
            <a:off x="8257722" y="2969755"/>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4" name="AutoShape 19"/>
          <p:cNvCxnSpPr>
            <a:cxnSpLocks noChangeShapeType="1"/>
            <a:endCxn id="8" idx="2"/>
          </p:cNvCxnSpPr>
          <p:nvPr/>
        </p:nvCxnSpPr>
        <p:spPr bwMode="auto">
          <a:xfrm>
            <a:off x="3684814" y="4152441"/>
            <a:ext cx="256723" cy="0"/>
          </a:xfrm>
          <a:prstGeom prst="straightConnector1">
            <a:avLst/>
          </a:prstGeom>
          <a:noFill/>
          <a:ln w="38100">
            <a:solidFill>
              <a:schemeClr val="bg1"/>
            </a:solidFill>
            <a:round/>
            <a:headEnd/>
            <a:tailEnd type="triangle" w="med" len="med"/>
          </a:ln>
        </p:spPr>
      </p:cxnSp>
      <p:cxnSp>
        <p:nvCxnSpPr>
          <p:cNvPr id="15" name="AutoShape 20"/>
          <p:cNvCxnSpPr>
            <a:cxnSpLocks noChangeShapeType="1"/>
            <a:stCxn id="18" idx="3"/>
            <a:endCxn id="11" idx="1"/>
          </p:cNvCxnSpPr>
          <p:nvPr/>
        </p:nvCxnSpPr>
        <p:spPr bwMode="auto">
          <a:xfrm>
            <a:off x="7542220" y="5064460"/>
            <a:ext cx="715502" cy="0"/>
          </a:xfrm>
          <a:prstGeom prst="straightConnector1">
            <a:avLst/>
          </a:prstGeom>
          <a:noFill/>
          <a:ln w="38100">
            <a:solidFill>
              <a:schemeClr val="bg1"/>
            </a:solidFill>
            <a:prstDash val="dash"/>
            <a:round/>
            <a:headEnd/>
            <a:tailEnd type="triangle" w="med" len="med"/>
          </a:ln>
        </p:spPr>
      </p:cxnSp>
      <p:cxnSp>
        <p:nvCxnSpPr>
          <p:cNvPr id="16" name="AutoShape 21"/>
          <p:cNvCxnSpPr>
            <a:cxnSpLocks noChangeShapeType="1"/>
            <a:stCxn id="19" idx="3"/>
            <a:endCxn id="12" idx="1"/>
          </p:cNvCxnSpPr>
          <p:nvPr/>
        </p:nvCxnSpPr>
        <p:spPr bwMode="auto">
          <a:xfrm>
            <a:off x="7543800" y="3234074"/>
            <a:ext cx="713922"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228600" y="3243027"/>
            <a:ext cx="3456214" cy="1517037"/>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Metastatic pancreatic </a:t>
            </a:r>
            <a:r>
              <a:rPr lang="en-GB" altLang="zh-CN" dirty="0" smtClean="0">
                <a:solidFill>
                  <a:srgbClr val="FFFFFF"/>
                </a:solidFill>
                <a:ea typeface="SimSun" pitchFamily="2" charset="-122"/>
              </a:rPr>
              <a:t>cancer</a:t>
            </a:r>
          </a:p>
          <a:p>
            <a:pPr marL="228600" indent="-228600" defTabSz="892175" eaLnBrk="0" hangingPunct="0">
              <a:spcAft>
                <a:spcPct val="30000"/>
              </a:spcAft>
              <a:buFont typeface="Arial" pitchFamily="34" charset="0"/>
              <a:buChar char="•"/>
            </a:pPr>
            <a:r>
              <a:rPr lang="en-GB" altLang="zh-CN" dirty="0" err="1" smtClean="0">
                <a:solidFill>
                  <a:srgbClr val="FFFFFF"/>
                </a:solidFill>
                <a:ea typeface="SimSun" pitchFamily="2" charset="-122"/>
              </a:rPr>
              <a:t>Karnofsky</a:t>
            </a:r>
            <a:r>
              <a:rPr lang="en-GB" altLang="zh-CN" dirty="0" smtClean="0">
                <a:solidFill>
                  <a:srgbClr val="FFFFFF"/>
                </a:solidFill>
                <a:ea typeface="SimSun" pitchFamily="2" charset="-122"/>
              </a:rPr>
              <a:t> PS ≥70</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(n=861)</a:t>
            </a:r>
            <a:endParaRPr lang="en-GB" altLang="zh-CN" dirty="0">
              <a:solidFill>
                <a:srgbClr val="FFFFFF"/>
              </a:solidFill>
              <a:ea typeface="SimSun" pitchFamily="2" charset="-122"/>
            </a:endParaRPr>
          </a:p>
        </p:txBody>
      </p:sp>
      <p:sp>
        <p:nvSpPr>
          <p:cNvPr id="18" name="AutoShape 12"/>
          <p:cNvSpPr>
            <a:spLocks noChangeArrowheads="1"/>
          </p:cNvSpPr>
          <p:nvPr/>
        </p:nvSpPr>
        <p:spPr bwMode="auto">
          <a:xfrm>
            <a:off x="4865310" y="4654092"/>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dirty="0" smtClean="0">
                <a:solidFill>
                  <a:srgbClr val="363636"/>
                </a:solidFill>
              </a:rPr>
              <a:t>Gemcitabine alone</a:t>
            </a:r>
          </a:p>
          <a:p>
            <a:pPr algn="ctr" defTabSz="892175" eaLnBrk="0" hangingPunct="0"/>
            <a:r>
              <a:rPr lang="en-GB" dirty="0" smtClean="0">
                <a:solidFill>
                  <a:srgbClr val="363636"/>
                </a:solidFill>
              </a:rPr>
              <a:t>(n=430)</a:t>
            </a:r>
          </a:p>
        </p:txBody>
      </p:sp>
      <p:sp>
        <p:nvSpPr>
          <p:cNvPr id="19" name="AutoShape 8"/>
          <p:cNvSpPr>
            <a:spLocks noChangeArrowheads="1"/>
          </p:cNvSpPr>
          <p:nvPr/>
        </p:nvSpPr>
        <p:spPr bwMode="auto">
          <a:xfrm>
            <a:off x="4865310" y="2823705"/>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i="1" dirty="0" smtClean="0">
                <a:solidFill>
                  <a:srgbClr val="FFFFFF"/>
                </a:solidFill>
                <a:ea typeface="SimSun" pitchFamily="2" charset="-122"/>
              </a:rPr>
              <a:t>Nab</a:t>
            </a:r>
            <a:r>
              <a:rPr lang="en-GB" altLang="zh-CN" dirty="0" smtClean="0">
                <a:solidFill>
                  <a:srgbClr val="FFFFFF"/>
                </a:solidFill>
                <a:ea typeface="SimSun" pitchFamily="2" charset="-122"/>
              </a:rPr>
              <a:t>-paclitaxel+</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gemcitabine</a:t>
            </a:r>
          </a:p>
          <a:p>
            <a:pPr algn="ctr" defTabSz="892175" eaLnBrk="0" hangingPunct="0"/>
            <a:r>
              <a:rPr lang="en-GB" altLang="zh-CN" dirty="0" smtClean="0">
                <a:solidFill>
                  <a:srgbClr val="FFFFFF"/>
                </a:solidFill>
                <a:ea typeface="SimSun" pitchFamily="2" charset="-122"/>
              </a:rPr>
              <a:t>(n=431)</a:t>
            </a:r>
          </a:p>
        </p:txBody>
      </p:sp>
    </p:spTree>
    <p:custDataLst>
      <p:tags r:id="rId1"/>
    </p:custDataLst>
    <p:extLst>
      <p:ext uri="{BB962C8B-B14F-4D97-AF65-F5344CB8AC3E}">
        <p14:creationId xmlns:p14="http://schemas.microsoft.com/office/powerpoint/2010/main" val="23656663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4027: Analyses of updated overall survival (OS) and prognostic effect of neutrophil-to-lymphocyte ratio (NLR) and CA 19-9 from the phase III MPACT study of </a:t>
            </a:r>
            <a:r>
              <a:rPr lang="en-GB" sz="1600" i="1" dirty="0" smtClean="0"/>
              <a:t>nab</a:t>
            </a:r>
            <a:r>
              <a:rPr lang="en-GB" sz="1600" dirty="0" smtClean="0"/>
              <a:t>-paclitaxel (</a:t>
            </a:r>
            <a:r>
              <a:rPr lang="en-GB" sz="1600" i="1" dirty="0" smtClean="0"/>
              <a:t>nab</a:t>
            </a:r>
            <a:r>
              <a:rPr lang="en-GB" sz="1600" dirty="0" smtClean="0"/>
              <a:t>-P) plus gemcitabine (Gem) versus Gem for patients (</a:t>
            </a:r>
            <a:r>
              <a:rPr lang="en-GB" sz="1600" dirty="0" err="1" smtClean="0"/>
              <a:t>pts</a:t>
            </a:r>
            <a:r>
              <a:rPr lang="en-GB" sz="1600" dirty="0" smtClean="0"/>
              <a:t>) with metastatic pancreatic cancer – Goldstein D et al</a:t>
            </a:r>
            <a:endParaRPr lang="en-GB" sz="1600" dirty="0"/>
          </a:p>
        </p:txBody>
      </p:sp>
      <p:sp>
        <p:nvSpPr>
          <p:cNvPr id="5123" name="Rectangle 3"/>
          <p:cNvSpPr>
            <a:spLocks noGrp="1" noChangeArrowheads="1"/>
          </p:cNvSpPr>
          <p:nvPr>
            <p:ph type="body" idx="1"/>
          </p:nvPr>
        </p:nvSpPr>
        <p:spPr/>
        <p:txBody>
          <a:bodyPr/>
          <a:lstStyle/>
          <a:p>
            <a:r>
              <a:rPr lang="en-GB" sz="1800" b="1" dirty="0" smtClean="0"/>
              <a:t>Key results</a:t>
            </a:r>
          </a:p>
          <a:p>
            <a:pPr lvl="1"/>
            <a:r>
              <a:rPr lang="en-GB" sz="1800" dirty="0" smtClean="0"/>
              <a:t>Median OS: 8.7 </a:t>
            </a:r>
            <a:r>
              <a:rPr lang="en-GB" sz="1800" dirty="0" err="1" smtClean="0"/>
              <a:t>mo</a:t>
            </a:r>
            <a:r>
              <a:rPr lang="en-GB" sz="1800" dirty="0" smtClean="0"/>
              <a:t> </a:t>
            </a:r>
            <a:r>
              <a:rPr lang="en-GB" sz="1800" i="1" dirty="0" err="1" smtClean="0"/>
              <a:t>nab</a:t>
            </a:r>
            <a:r>
              <a:rPr lang="en-GB" sz="1800" dirty="0" err="1" smtClean="0"/>
              <a:t>-P+gemcitabine</a:t>
            </a:r>
            <a:r>
              <a:rPr lang="en-GB" sz="1800" dirty="0" smtClean="0"/>
              <a:t> vs 6.6 </a:t>
            </a:r>
            <a:r>
              <a:rPr lang="en-GB" sz="1800" dirty="0" err="1" smtClean="0"/>
              <a:t>mo</a:t>
            </a:r>
            <a:r>
              <a:rPr lang="en-GB" sz="1800" dirty="0" smtClean="0"/>
              <a:t> gemcitabine; HR 0.72 (95% CI 0.62, 0.83); p&lt;0.001 </a:t>
            </a:r>
          </a:p>
          <a:p>
            <a:pPr lvl="1"/>
            <a:endParaRPr lang="en-GB" sz="1800" dirty="0"/>
          </a:p>
          <a:p>
            <a:pPr lvl="1"/>
            <a:endParaRPr lang="en-GB" sz="1800" dirty="0" smtClean="0"/>
          </a:p>
          <a:p>
            <a:pPr lvl="1"/>
            <a:endParaRPr lang="en-GB" sz="1800" dirty="0" smtClean="0"/>
          </a:p>
          <a:p>
            <a:endParaRPr lang="en-GB" sz="1800" dirty="0" smtClean="0"/>
          </a:p>
          <a:p>
            <a:endParaRPr lang="en-GB" sz="1800" dirty="0"/>
          </a:p>
          <a:p>
            <a:endParaRPr lang="en-GB" sz="1800" dirty="0" smtClean="0"/>
          </a:p>
          <a:p>
            <a:endParaRPr lang="en-GB" sz="1800" dirty="0"/>
          </a:p>
          <a:p>
            <a:endParaRPr lang="en-GB" sz="1800" dirty="0" smtClean="0"/>
          </a:p>
          <a:p>
            <a:pPr>
              <a:spcBef>
                <a:spcPts val="1800"/>
              </a:spcBef>
            </a:pPr>
            <a:r>
              <a:rPr lang="en-GB" sz="1800" b="1" dirty="0" smtClean="0"/>
              <a:t>Conclusion</a:t>
            </a:r>
          </a:p>
          <a:p>
            <a:pPr lvl="1"/>
            <a:r>
              <a:rPr lang="en-GB" sz="1800" b="1" dirty="0"/>
              <a:t>Updated data confirmed the </a:t>
            </a:r>
            <a:r>
              <a:rPr lang="en-GB" sz="1800" b="1" dirty="0" smtClean="0"/>
              <a:t>treatment </a:t>
            </a:r>
            <a:r>
              <a:rPr lang="en-GB" sz="1800" b="1" dirty="0"/>
              <a:t>effect </a:t>
            </a:r>
            <a:r>
              <a:rPr lang="en-GB" sz="1800" b="1" dirty="0" smtClean="0"/>
              <a:t>favouring </a:t>
            </a:r>
            <a:r>
              <a:rPr lang="en-GB" sz="1800" b="1" i="1" dirty="0" smtClean="0"/>
              <a:t>nab</a:t>
            </a:r>
            <a:r>
              <a:rPr lang="en-GB" sz="1800" b="1" dirty="0" smtClean="0"/>
              <a:t>-paclitaxel+</a:t>
            </a:r>
            <a:br>
              <a:rPr lang="en-GB" sz="1800" b="1" dirty="0" smtClean="0"/>
            </a:br>
            <a:r>
              <a:rPr lang="pt-BR" sz="1800" b="1" dirty="0" smtClean="0"/>
              <a:t>gemcitabine vs gemcitabine alone </a:t>
            </a:r>
            <a:r>
              <a:rPr lang="en-GB" sz="1800" b="1" dirty="0" smtClean="0"/>
              <a:t>for OS</a:t>
            </a:r>
          </a:p>
          <a:p>
            <a:pPr marL="252412" lvl="1" indent="0">
              <a:buNone/>
            </a:pPr>
            <a:endParaRPr lang="en-GB" sz="1800" dirty="0"/>
          </a:p>
        </p:txBody>
      </p:sp>
      <p:sp>
        <p:nvSpPr>
          <p:cNvPr id="5124" name="Text Box 4"/>
          <p:cNvSpPr txBox="1">
            <a:spLocks noChangeArrowheads="1"/>
          </p:cNvSpPr>
          <p:nvPr/>
        </p:nvSpPr>
        <p:spPr bwMode="auto">
          <a:xfrm>
            <a:off x="4894991" y="6474897"/>
            <a:ext cx="40283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Goldstein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4027) </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36138150"/>
              </p:ext>
            </p:extLst>
          </p:nvPr>
        </p:nvGraphicFramePr>
        <p:xfrm>
          <a:off x="409904" y="2381981"/>
          <a:ext cx="8324193" cy="2828144"/>
        </p:xfrm>
        <a:graphic>
          <a:graphicData uri="http://schemas.openxmlformats.org/drawingml/2006/table">
            <a:tbl>
              <a:tblPr firstRow="1" bandRow="1">
                <a:tableStyleId>{69012ECD-51FC-41F1-AA8D-1B2483CD663E}</a:tableStyleId>
              </a:tblPr>
              <a:tblGrid>
                <a:gridCol w="4682359"/>
                <a:gridCol w="2144110"/>
                <a:gridCol w="1497724"/>
              </a:tblGrid>
              <a:tr h="353518">
                <a:tc gridSpan="3">
                  <a:txBody>
                    <a:bodyPr/>
                    <a:lstStyle/>
                    <a:p>
                      <a:pPr algn="ctr">
                        <a:lnSpc>
                          <a:spcPts val="1800"/>
                        </a:lnSpc>
                      </a:pPr>
                      <a:r>
                        <a:rPr lang="en-GB" dirty="0" smtClean="0">
                          <a:solidFill>
                            <a:schemeClr val="tx2"/>
                          </a:solidFill>
                        </a:rPr>
                        <a:t>Multivariate analysis of OS</a:t>
                      </a:r>
                      <a:endParaRPr lang="en-GB" dirty="0">
                        <a:solidFill>
                          <a:schemeClr val="tx2"/>
                        </a:solidFill>
                      </a:endParaRPr>
                    </a:p>
                  </a:txBody>
                  <a:tcPr>
                    <a:lnB w="12700" cap="flat" cmpd="sng" algn="ctr">
                      <a:solidFill>
                        <a:schemeClr val="tx2"/>
                      </a:solidFill>
                      <a:prstDash val="solid"/>
                      <a:round/>
                      <a:headEnd type="none" w="med" len="med"/>
                      <a:tailEnd type="none" w="med" len="med"/>
                    </a:lnB>
                  </a:tcPr>
                </a:tc>
                <a:tc hMerge="1">
                  <a:txBody>
                    <a:bodyPr/>
                    <a:lstStyle/>
                    <a:p>
                      <a:pPr algn="ctr"/>
                      <a:endParaRPr lang="en-GB" dirty="0">
                        <a:solidFill>
                          <a:schemeClr val="tx2"/>
                        </a:solidFill>
                      </a:endParaRPr>
                    </a:p>
                  </a:txBody>
                  <a:tcPr/>
                </a:tc>
                <a:tc hMerge="1">
                  <a:txBody>
                    <a:bodyPr/>
                    <a:lstStyle/>
                    <a:p>
                      <a:pPr algn="ctr"/>
                      <a:endParaRPr lang="en-GB" dirty="0">
                        <a:solidFill>
                          <a:schemeClr val="tx2"/>
                        </a:solidFill>
                      </a:endParaRPr>
                    </a:p>
                  </a:txBody>
                  <a:tcPr/>
                </a:tc>
              </a:tr>
              <a:tr h="353518">
                <a:tc>
                  <a:txBody>
                    <a:bodyPr/>
                    <a:lstStyle/>
                    <a:p>
                      <a:pPr>
                        <a:lnSpc>
                          <a:spcPts val="1800"/>
                        </a:lnSpc>
                      </a:pPr>
                      <a:r>
                        <a:rPr lang="en-GB" dirty="0" smtClean="0">
                          <a:solidFill>
                            <a:schemeClr val="tx2"/>
                          </a:solidFill>
                        </a:rPr>
                        <a:t>Covariate</a:t>
                      </a:r>
                      <a:endParaRPr lang="en-GB" dirty="0">
                        <a:solidFill>
                          <a:schemeClr val="tx2"/>
                        </a:solidFill>
                      </a:endParaRPr>
                    </a:p>
                  </a:txBody>
                  <a:tcPr>
                    <a:lnT w="12700" cap="flat" cmpd="sng" algn="ctr">
                      <a:solidFill>
                        <a:schemeClr val="tx2"/>
                      </a:solidFill>
                      <a:prstDash val="solid"/>
                      <a:round/>
                      <a:headEnd type="none" w="med" len="med"/>
                      <a:tailEnd type="none" w="med" len="med"/>
                    </a:lnT>
                    <a:solidFill>
                      <a:schemeClr val="accent1"/>
                    </a:solidFill>
                  </a:tcPr>
                </a:tc>
                <a:tc>
                  <a:txBody>
                    <a:bodyPr/>
                    <a:lstStyle/>
                    <a:p>
                      <a:pPr algn="ctr">
                        <a:lnSpc>
                          <a:spcPts val="1800"/>
                        </a:lnSpc>
                      </a:pPr>
                      <a:r>
                        <a:rPr lang="en-GB" dirty="0" smtClean="0">
                          <a:solidFill>
                            <a:schemeClr val="tx2"/>
                          </a:solidFill>
                        </a:rPr>
                        <a:t>HR</a:t>
                      </a:r>
                      <a:endParaRPr lang="en-GB" dirty="0">
                        <a:solidFill>
                          <a:schemeClr val="tx2"/>
                        </a:solidFill>
                      </a:endParaRPr>
                    </a:p>
                  </a:txBody>
                  <a:tcPr>
                    <a:lnT w="12700" cap="flat" cmpd="sng" algn="ctr">
                      <a:solidFill>
                        <a:schemeClr val="tx2"/>
                      </a:solidFill>
                      <a:prstDash val="solid"/>
                      <a:round/>
                      <a:headEnd type="none" w="med" len="med"/>
                      <a:tailEnd type="none" w="med" len="med"/>
                    </a:lnT>
                    <a:solidFill>
                      <a:schemeClr val="accent1"/>
                    </a:solidFill>
                  </a:tcPr>
                </a:tc>
                <a:tc>
                  <a:txBody>
                    <a:bodyPr/>
                    <a:lstStyle/>
                    <a:p>
                      <a:pPr algn="ctr">
                        <a:lnSpc>
                          <a:spcPts val="1800"/>
                        </a:lnSpc>
                      </a:pPr>
                      <a:r>
                        <a:rPr lang="en-GB" dirty="0" smtClean="0">
                          <a:solidFill>
                            <a:schemeClr val="tx2"/>
                          </a:solidFill>
                        </a:rPr>
                        <a:t>p</a:t>
                      </a:r>
                      <a:endParaRPr lang="en-GB" dirty="0">
                        <a:solidFill>
                          <a:schemeClr val="tx2"/>
                        </a:solidFill>
                      </a:endParaRPr>
                    </a:p>
                  </a:txBody>
                  <a:tcPr>
                    <a:lnT w="12700" cap="flat" cmpd="sng" algn="ctr">
                      <a:solidFill>
                        <a:schemeClr val="tx2"/>
                      </a:solidFill>
                      <a:prstDash val="solid"/>
                      <a:round/>
                      <a:headEnd type="none" w="med" len="med"/>
                      <a:tailEnd type="none" w="med" len="med"/>
                    </a:lnT>
                    <a:solidFill>
                      <a:schemeClr val="accent1"/>
                    </a:solidFill>
                  </a:tcPr>
                </a:tc>
              </a:tr>
              <a:tr h="353518">
                <a:tc>
                  <a:txBody>
                    <a:bodyPr/>
                    <a:lstStyle/>
                    <a:p>
                      <a:pPr>
                        <a:lnSpc>
                          <a:spcPts val="1800"/>
                        </a:lnSpc>
                      </a:pPr>
                      <a:r>
                        <a:rPr lang="en-GB" sz="1800" i="1" dirty="0" err="1" smtClean="0"/>
                        <a:t>nab</a:t>
                      </a:r>
                      <a:r>
                        <a:rPr lang="en-GB" sz="1800" dirty="0" err="1" smtClean="0"/>
                        <a:t>-paclitaxel</a:t>
                      </a:r>
                      <a:r>
                        <a:rPr lang="en-GB" dirty="0" err="1" smtClean="0"/>
                        <a:t>+gemcitabine</a:t>
                      </a:r>
                      <a:r>
                        <a:rPr lang="en-GB" dirty="0" smtClean="0"/>
                        <a:t> </a:t>
                      </a:r>
                      <a:r>
                        <a:rPr lang="en-GB" dirty="0" err="1" smtClean="0"/>
                        <a:t>vs</a:t>
                      </a:r>
                      <a:r>
                        <a:rPr lang="en-GB" dirty="0" smtClean="0"/>
                        <a:t> gemcitabine</a:t>
                      </a:r>
                      <a:endParaRPr lang="en-GB" dirty="0"/>
                    </a:p>
                  </a:txBody>
                  <a:tcPr/>
                </a:tc>
                <a:tc>
                  <a:txBody>
                    <a:bodyPr/>
                    <a:lstStyle/>
                    <a:p>
                      <a:pPr algn="ctr">
                        <a:lnSpc>
                          <a:spcPts val="1800"/>
                        </a:lnSpc>
                      </a:pPr>
                      <a:r>
                        <a:rPr lang="en-GB" dirty="0" smtClean="0"/>
                        <a:t>0.68 (0.57, 0.80)</a:t>
                      </a:r>
                      <a:endParaRPr lang="en-GB" dirty="0"/>
                    </a:p>
                  </a:txBody>
                  <a:tcPr/>
                </a:tc>
                <a:tc>
                  <a:txBody>
                    <a:bodyPr/>
                    <a:lstStyle/>
                    <a:p>
                      <a:pPr algn="ctr">
                        <a:lnSpc>
                          <a:spcPts val="1800"/>
                        </a:lnSpc>
                      </a:pPr>
                      <a:r>
                        <a:rPr lang="en-GB" dirty="0" smtClean="0"/>
                        <a:t>&lt;0.001</a:t>
                      </a:r>
                      <a:endParaRPr lang="en-GB" dirty="0"/>
                    </a:p>
                  </a:txBody>
                  <a:tcPr/>
                </a:tc>
              </a:tr>
              <a:tr h="353518">
                <a:tc>
                  <a:txBody>
                    <a:bodyPr/>
                    <a:lstStyle/>
                    <a:p>
                      <a:pPr>
                        <a:lnSpc>
                          <a:spcPts val="1800"/>
                        </a:lnSpc>
                      </a:pPr>
                      <a:r>
                        <a:rPr lang="en-GB" dirty="0" smtClean="0"/>
                        <a:t>Liver metastases, yes</a:t>
                      </a:r>
                      <a:r>
                        <a:rPr lang="en-GB" baseline="0" dirty="0" smtClean="0"/>
                        <a:t> vs no</a:t>
                      </a:r>
                      <a:endParaRPr lang="en-GB" dirty="0"/>
                    </a:p>
                  </a:txBody>
                  <a:tcPr/>
                </a:tc>
                <a:tc>
                  <a:txBody>
                    <a:bodyPr/>
                    <a:lstStyle/>
                    <a:p>
                      <a:pPr algn="ctr">
                        <a:lnSpc>
                          <a:spcPts val="1800"/>
                        </a:lnSpc>
                      </a:pPr>
                      <a:r>
                        <a:rPr lang="en-GB" dirty="0" smtClean="0"/>
                        <a:t>1.65 (1.28, 2.12)</a:t>
                      </a:r>
                      <a:endParaRPr lang="en-GB" dirty="0"/>
                    </a:p>
                  </a:txBody>
                  <a:tcPr/>
                </a:tc>
                <a:tc>
                  <a:txBody>
                    <a:bodyPr/>
                    <a:lstStyle/>
                    <a:p>
                      <a:pPr algn="ctr">
                        <a:lnSpc>
                          <a:spcPts val="1800"/>
                        </a:lnSpc>
                      </a:pPr>
                      <a:r>
                        <a:rPr lang="en-GB" dirty="0" smtClean="0"/>
                        <a:t>&lt;0.001</a:t>
                      </a:r>
                      <a:endParaRPr lang="en-GB" dirty="0"/>
                    </a:p>
                  </a:txBody>
                  <a:tcPr/>
                </a:tc>
              </a:tr>
              <a:tr h="353518">
                <a:tc>
                  <a:txBody>
                    <a:bodyPr/>
                    <a:lstStyle/>
                    <a:p>
                      <a:pPr>
                        <a:lnSpc>
                          <a:spcPts val="1800"/>
                        </a:lnSpc>
                      </a:pPr>
                      <a:r>
                        <a:rPr lang="en-GB" dirty="0" smtClean="0"/>
                        <a:t>KPS PS, 70–80 vs 90–100</a:t>
                      </a:r>
                      <a:endParaRPr lang="en-GB" dirty="0"/>
                    </a:p>
                  </a:txBody>
                  <a:tcPr/>
                </a:tc>
                <a:tc>
                  <a:txBody>
                    <a:bodyPr/>
                    <a:lstStyle/>
                    <a:p>
                      <a:pPr algn="ctr">
                        <a:lnSpc>
                          <a:spcPts val="1800"/>
                        </a:lnSpc>
                      </a:pPr>
                      <a:r>
                        <a:rPr lang="en-GB" dirty="0" smtClean="0"/>
                        <a:t>1.47 (1.24, 1.74)</a:t>
                      </a:r>
                      <a:endParaRPr lang="en-GB" dirty="0"/>
                    </a:p>
                  </a:txBody>
                  <a:tcPr/>
                </a:tc>
                <a:tc>
                  <a:txBody>
                    <a:bodyPr/>
                    <a:lstStyle/>
                    <a:p>
                      <a:pPr algn="ctr">
                        <a:lnSpc>
                          <a:spcPts val="1800"/>
                        </a:lnSpc>
                      </a:pPr>
                      <a:r>
                        <a:rPr lang="en-GB" dirty="0" smtClean="0"/>
                        <a:t>&lt;0.001</a:t>
                      </a:r>
                      <a:endParaRPr lang="en-GB" dirty="0"/>
                    </a:p>
                  </a:txBody>
                  <a:tcPr/>
                </a:tc>
              </a:tr>
              <a:tr h="353518">
                <a:tc>
                  <a:txBody>
                    <a:bodyPr/>
                    <a:lstStyle/>
                    <a:p>
                      <a:pPr>
                        <a:lnSpc>
                          <a:spcPts val="1800"/>
                        </a:lnSpc>
                      </a:pPr>
                      <a:r>
                        <a:rPr lang="en-GB" dirty="0" smtClean="0"/>
                        <a:t>NLR, ≤5 vs &gt;5</a:t>
                      </a:r>
                      <a:endParaRPr lang="en-GB" dirty="0"/>
                    </a:p>
                  </a:txBody>
                  <a:tcPr/>
                </a:tc>
                <a:tc>
                  <a:txBody>
                    <a:bodyPr/>
                    <a:lstStyle/>
                    <a:p>
                      <a:pPr algn="ctr">
                        <a:lnSpc>
                          <a:spcPts val="1800"/>
                        </a:lnSpc>
                      </a:pPr>
                      <a:r>
                        <a:rPr lang="en-GB" dirty="0" smtClean="0"/>
                        <a:t>0.57 (0.48, 0.68)</a:t>
                      </a:r>
                      <a:endParaRPr lang="en-GB" dirty="0"/>
                    </a:p>
                  </a:txBody>
                  <a:tcPr/>
                </a:tc>
                <a:tc>
                  <a:txBody>
                    <a:bodyPr/>
                    <a:lstStyle/>
                    <a:p>
                      <a:pPr algn="ctr">
                        <a:lnSpc>
                          <a:spcPts val="1800"/>
                        </a:lnSpc>
                      </a:pPr>
                      <a:r>
                        <a:rPr lang="en-GB" dirty="0" smtClean="0"/>
                        <a:t>&lt;0.001</a:t>
                      </a:r>
                      <a:endParaRPr lang="en-GB" dirty="0"/>
                    </a:p>
                  </a:txBody>
                  <a:tcPr/>
                </a:tc>
              </a:tr>
              <a:tr h="353518">
                <a:tc>
                  <a:txBody>
                    <a:bodyPr/>
                    <a:lstStyle/>
                    <a:p>
                      <a:pPr>
                        <a:lnSpc>
                          <a:spcPts val="1800"/>
                        </a:lnSpc>
                      </a:pPr>
                      <a:r>
                        <a:rPr lang="en-GB" dirty="0" smtClean="0"/>
                        <a:t>Age, &lt;65 vs ≥65 years</a:t>
                      </a:r>
                      <a:endParaRPr lang="en-GB" dirty="0"/>
                    </a:p>
                  </a:txBody>
                  <a:tcPr/>
                </a:tc>
                <a:tc>
                  <a:txBody>
                    <a:bodyPr/>
                    <a:lstStyle/>
                    <a:p>
                      <a:pPr algn="ctr">
                        <a:lnSpc>
                          <a:spcPts val="1800"/>
                        </a:lnSpc>
                      </a:pPr>
                      <a:r>
                        <a:rPr lang="en-GB" dirty="0" smtClean="0"/>
                        <a:t>0.81 (0.69, 0.96)</a:t>
                      </a:r>
                      <a:endParaRPr lang="en-GB" dirty="0"/>
                    </a:p>
                  </a:txBody>
                  <a:tcPr/>
                </a:tc>
                <a:tc>
                  <a:txBody>
                    <a:bodyPr/>
                    <a:lstStyle/>
                    <a:p>
                      <a:pPr algn="ctr">
                        <a:lnSpc>
                          <a:spcPts val="1800"/>
                        </a:lnSpc>
                      </a:pPr>
                      <a:r>
                        <a:rPr lang="en-GB" dirty="0" smtClean="0"/>
                        <a:t>0.016</a:t>
                      </a:r>
                      <a:endParaRPr lang="en-GB" dirty="0"/>
                    </a:p>
                  </a:txBody>
                  <a:tcPr/>
                </a:tc>
              </a:tr>
              <a:tr h="353518">
                <a:tc>
                  <a:txBody>
                    <a:bodyPr/>
                    <a:lstStyle/>
                    <a:p>
                      <a:pPr>
                        <a:lnSpc>
                          <a:spcPts val="1800"/>
                        </a:lnSpc>
                      </a:pPr>
                      <a:r>
                        <a:rPr lang="en-GB" dirty="0" smtClean="0"/>
                        <a:t>Geographical region, Eastern Europe vs US</a:t>
                      </a:r>
                      <a:endParaRPr lang="en-GB" dirty="0"/>
                    </a:p>
                  </a:txBody>
                  <a:tcPr/>
                </a:tc>
                <a:tc>
                  <a:txBody>
                    <a:bodyPr/>
                    <a:lstStyle/>
                    <a:p>
                      <a:pPr algn="ctr">
                        <a:lnSpc>
                          <a:spcPts val="1800"/>
                        </a:lnSpc>
                      </a:pPr>
                      <a:r>
                        <a:rPr lang="en-GB" dirty="0" smtClean="0"/>
                        <a:t>1.19 (0.99, 1.43)</a:t>
                      </a:r>
                      <a:endParaRPr lang="en-GB" dirty="0"/>
                    </a:p>
                  </a:txBody>
                  <a:tcPr/>
                </a:tc>
                <a:tc>
                  <a:txBody>
                    <a:bodyPr/>
                    <a:lstStyle/>
                    <a:p>
                      <a:pPr algn="ctr">
                        <a:lnSpc>
                          <a:spcPts val="1800"/>
                        </a:lnSpc>
                      </a:pPr>
                      <a:r>
                        <a:rPr lang="en-GB" dirty="0" smtClean="0"/>
                        <a:t>0.063</a:t>
                      </a:r>
                      <a:endParaRPr lang="en-GB" dirty="0"/>
                    </a:p>
                  </a:txBody>
                  <a:tcPr/>
                </a:tc>
              </a:tr>
            </a:tbl>
          </a:graphicData>
        </a:graphic>
      </p:graphicFrame>
    </p:spTree>
    <p:custDataLst>
      <p:tags r:id="rId1"/>
    </p:custDataLst>
    <p:extLst>
      <p:ext uri="{BB962C8B-B14F-4D97-AF65-F5344CB8AC3E}">
        <p14:creationId xmlns:p14="http://schemas.microsoft.com/office/powerpoint/2010/main" val="26023243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177</a:t>
            </a:r>
            <a:r>
              <a:rPr lang="en-GB" sz="1800" dirty="0"/>
              <a:t>^</a:t>
            </a:r>
            <a:r>
              <a:rPr lang="en-US" sz="1800" dirty="0" smtClean="0"/>
              <a:t>: </a:t>
            </a:r>
            <a:r>
              <a:rPr lang="en-US" sz="1800" dirty="0"/>
              <a:t>A phase 2, randomized trial of GVAX pancreas and CRS-207 immunotherapy versus GVAX alone in patients with metastatic pancreatic adenocarcinoma: Updated results </a:t>
            </a:r>
            <a:r>
              <a:rPr lang="en-US" sz="1800" dirty="0" smtClean="0"/>
              <a:t>– Le DT </a:t>
            </a:r>
            <a:r>
              <a:rPr lang="en-US" sz="1800" dirty="0"/>
              <a:t>et al</a:t>
            </a:r>
            <a:endParaRPr lang="en-GB" sz="1800" dirty="0"/>
          </a:p>
        </p:txBody>
      </p:sp>
      <p:sp>
        <p:nvSpPr>
          <p:cNvPr id="3" name="Content Placeholder 2"/>
          <p:cNvSpPr>
            <a:spLocks noGrp="1"/>
          </p:cNvSpPr>
          <p:nvPr>
            <p:ph idx="1"/>
          </p:nvPr>
        </p:nvSpPr>
        <p:spPr/>
        <p:txBody>
          <a:bodyPr/>
          <a:lstStyle/>
          <a:p>
            <a:r>
              <a:rPr lang="en-GB" sz="1600" b="1" dirty="0"/>
              <a:t>Study </a:t>
            </a:r>
            <a:r>
              <a:rPr lang="en-GB" sz="1600" b="1" dirty="0" smtClean="0"/>
              <a:t>objective</a:t>
            </a:r>
          </a:p>
          <a:p>
            <a:pPr lvl="1"/>
            <a:r>
              <a:rPr lang="en-GB" sz="1600" dirty="0"/>
              <a:t>T</a:t>
            </a:r>
            <a:r>
              <a:rPr lang="en-GB" sz="1600" dirty="0" smtClean="0"/>
              <a:t>o investigate the use of heterologous </a:t>
            </a:r>
            <a:r>
              <a:rPr lang="en-GB" sz="1600" dirty="0"/>
              <a:t>prime boost vaccinations </a:t>
            </a:r>
            <a:r>
              <a:rPr lang="en-GB" sz="1600" dirty="0" smtClean="0"/>
              <a:t>in exploiting the </a:t>
            </a:r>
            <a:r>
              <a:rPr lang="en-GB" sz="1600" dirty="0" err="1" smtClean="0"/>
              <a:t>immunostimulatory</a:t>
            </a:r>
            <a:r>
              <a:rPr lang="en-GB" sz="1600" dirty="0" smtClean="0"/>
              <a:t> qualities </a:t>
            </a:r>
            <a:r>
              <a:rPr lang="en-GB" sz="1600" dirty="0"/>
              <a:t>of </a:t>
            </a:r>
            <a:r>
              <a:rPr lang="en-GB" sz="1600" dirty="0" smtClean="0"/>
              <a:t>CY (cyclophosphamide; low dose)/GVAX pancreas (an irradiated whole-cell tumour vaccine) and CRS-207 (a live-attenuated double-deleted [LADD] </a:t>
            </a:r>
            <a:r>
              <a:rPr lang="en-GB" sz="1600" i="1" dirty="0" smtClean="0"/>
              <a:t>Listeria </a:t>
            </a:r>
            <a:r>
              <a:rPr lang="en-GB" sz="1600" i="1" dirty="0" err="1" smtClean="0"/>
              <a:t>monocytogenes</a:t>
            </a:r>
            <a:r>
              <a:rPr lang="en-GB" sz="1600" i="1" dirty="0" smtClean="0"/>
              <a:t> </a:t>
            </a:r>
            <a:r>
              <a:rPr lang="en-GB" sz="1600" dirty="0" smtClean="0"/>
              <a:t>vaccine expressing </a:t>
            </a:r>
            <a:r>
              <a:rPr lang="en-GB" sz="1600" dirty="0" err="1" smtClean="0"/>
              <a:t>mesothelin</a:t>
            </a:r>
            <a:r>
              <a:rPr lang="en-GB" sz="1600" dirty="0" smtClean="0"/>
              <a:t>)</a:t>
            </a:r>
          </a:p>
        </p:txBody>
      </p:sp>
      <p:grpSp>
        <p:nvGrpSpPr>
          <p:cNvPr id="25" name="Group 24"/>
          <p:cNvGrpSpPr/>
          <p:nvPr/>
        </p:nvGrpSpPr>
        <p:grpSpPr>
          <a:xfrm>
            <a:off x="704850" y="2884416"/>
            <a:ext cx="7395541" cy="1999927"/>
            <a:chOff x="132505" y="1847934"/>
            <a:chExt cx="7292444" cy="2091967"/>
          </a:xfrm>
        </p:grpSpPr>
        <p:sp>
          <p:nvSpPr>
            <p:cNvPr id="6" name="Oval 14"/>
            <p:cNvSpPr>
              <a:spLocks noChangeArrowheads="1"/>
            </p:cNvSpPr>
            <p:nvPr/>
          </p:nvSpPr>
          <p:spPr bwMode="auto">
            <a:xfrm>
              <a:off x="2984059" y="2636912"/>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br>
                <a:rPr lang="en-GB" altLang="zh-CN" b="1" dirty="0" smtClean="0">
                  <a:solidFill>
                    <a:srgbClr val="043882"/>
                  </a:solidFill>
                  <a:ea typeface="SimSun" pitchFamily="2" charset="-122"/>
                </a:rPr>
              </a:br>
              <a:r>
                <a:rPr lang="en-GB" altLang="zh-CN" b="1" dirty="0" smtClean="0">
                  <a:solidFill>
                    <a:srgbClr val="043882"/>
                  </a:solidFill>
                  <a:ea typeface="SimSun" pitchFamily="2" charset="-122"/>
                </a:rPr>
                <a:t>2:1</a:t>
              </a:r>
              <a:endParaRPr lang="en-GB" altLang="zh-CN" b="1" dirty="0">
                <a:solidFill>
                  <a:srgbClr val="043882"/>
                </a:solidFill>
                <a:ea typeface="SimSun" pitchFamily="2" charset="-122"/>
              </a:endParaRPr>
            </a:p>
          </p:txBody>
        </p:sp>
        <p:cxnSp>
          <p:nvCxnSpPr>
            <p:cNvPr id="8" name="Elbow Connector 7"/>
            <p:cNvCxnSpPr/>
            <p:nvPr/>
          </p:nvCxnSpPr>
          <p:spPr>
            <a:xfrm flipV="1">
              <a:off x="3257854" y="2240867"/>
              <a:ext cx="882098" cy="396000"/>
            </a:xfrm>
            <a:prstGeom prst="bentConnector3">
              <a:avLst>
                <a:gd name="adj1" fmla="val -2282"/>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6" idx="4"/>
            </p:cNvCxnSpPr>
            <p:nvPr/>
          </p:nvCxnSpPr>
          <p:spPr>
            <a:xfrm rot="16200000" flipH="1">
              <a:off x="3503957" y="2993011"/>
              <a:ext cx="407896" cy="864097"/>
            </a:xfrm>
            <a:prstGeom prst="bentConnector2">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4" name="AutoShape 9"/>
            <p:cNvSpPr>
              <a:spLocks noChangeArrowheads="1"/>
            </p:cNvSpPr>
            <p:nvPr/>
          </p:nvSpPr>
          <p:spPr bwMode="auto">
            <a:xfrm>
              <a:off x="132505" y="2126582"/>
              <a:ext cx="2567287" cy="1610479"/>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Patients with metastatic pancreatic cancer</a:t>
              </a:r>
            </a:p>
            <a:p>
              <a:pPr marL="180975" indent="-180975" defTabSz="892175" eaLnBrk="0" hangingPunct="0">
                <a:spcAft>
                  <a:spcPct val="30000"/>
                </a:spcAft>
                <a:buFont typeface="Arial" pitchFamily="34" charset="0"/>
                <a:buChar char="•"/>
              </a:pPr>
              <a:r>
                <a:rPr lang="en-GB" altLang="zh-CN" sz="1600" dirty="0" smtClean="0">
                  <a:solidFill>
                    <a:srgbClr val="FFFFFF"/>
                  </a:solidFill>
                  <a:ea typeface="SimSun" pitchFamily="2" charset="-122"/>
                </a:rPr>
                <a:t>Failed or refused chemotherapy</a:t>
              </a:r>
            </a:p>
            <a:p>
              <a:pPr marL="180975" indent="-180975" defTabSz="892175" eaLnBrk="0" hangingPunct="0">
                <a:spcAft>
                  <a:spcPct val="30000"/>
                </a:spcAft>
                <a:buFont typeface="Arial" pitchFamily="34" charset="0"/>
                <a:buChar char="•"/>
              </a:pPr>
              <a:r>
                <a:rPr lang="en-GB" altLang="zh-CN" sz="1600" dirty="0" smtClean="0">
                  <a:solidFill>
                    <a:srgbClr val="FFFFFF"/>
                  </a:solidFill>
                  <a:ea typeface="SimSun" pitchFamily="2" charset="-122"/>
                </a:rPr>
                <a:t>ECOG PS 0–1</a:t>
              </a:r>
              <a:endParaRPr lang="en-GB" altLang="zh-CN" sz="1600" dirty="0">
                <a:solidFill>
                  <a:srgbClr val="FFFFFF"/>
                </a:solidFill>
                <a:ea typeface="SimSun" pitchFamily="2" charset="-122"/>
              </a:endParaRPr>
            </a:p>
          </p:txBody>
        </p:sp>
        <p:cxnSp>
          <p:nvCxnSpPr>
            <p:cNvPr id="16" name="Straight Arrow Connector 15"/>
            <p:cNvCxnSpPr>
              <a:stCxn id="14" idx="3"/>
              <a:endCxn id="6" idx="2"/>
            </p:cNvCxnSpPr>
            <p:nvPr/>
          </p:nvCxnSpPr>
          <p:spPr>
            <a:xfrm flipV="1">
              <a:off x="2699792" y="2929012"/>
              <a:ext cx="284267" cy="2810"/>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1" name="AutoShape 8"/>
            <p:cNvSpPr>
              <a:spLocks noChangeArrowheads="1"/>
            </p:cNvSpPr>
            <p:nvPr/>
          </p:nvSpPr>
          <p:spPr bwMode="auto">
            <a:xfrm>
              <a:off x="4146505" y="1847934"/>
              <a:ext cx="3278444"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sz="1600" dirty="0" smtClean="0">
                  <a:solidFill>
                    <a:srgbClr val="FFFFFF"/>
                  </a:solidFill>
                </a:rPr>
                <a:t>CY/GVAX (2 doses) followed </a:t>
              </a:r>
              <a:r>
                <a:rPr lang="en-GB" sz="1600" dirty="0">
                  <a:solidFill>
                    <a:srgbClr val="FFFFFF"/>
                  </a:solidFill>
                </a:rPr>
                <a:t>by </a:t>
              </a:r>
              <a:r>
                <a:rPr lang="en-GB" sz="1600" dirty="0" smtClean="0">
                  <a:solidFill>
                    <a:srgbClr val="FFFFFF"/>
                  </a:solidFill>
                </a:rPr>
                <a:t>CRS-207 (4 doses) q3w</a:t>
              </a:r>
              <a:br>
                <a:rPr lang="en-GB" sz="1600" dirty="0" smtClean="0">
                  <a:solidFill>
                    <a:srgbClr val="FFFFFF"/>
                  </a:solidFill>
                </a:rPr>
              </a:br>
              <a:r>
                <a:rPr lang="en-GB" sz="1600" dirty="0" smtClean="0">
                  <a:solidFill>
                    <a:srgbClr val="FFFFFF"/>
                  </a:solidFill>
                </a:rPr>
                <a:t>(n=60)</a:t>
              </a:r>
              <a:endParaRPr lang="en-GB" altLang="zh-CN" sz="1600" dirty="0">
                <a:solidFill>
                  <a:srgbClr val="FFFFFF"/>
                </a:solidFill>
                <a:ea typeface="SimSun" pitchFamily="2" charset="-122"/>
              </a:endParaRPr>
            </a:p>
          </p:txBody>
        </p:sp>
        <p:sp>
          <p:nvSpPr>
            <p:cNvPr id="22" name="AutoShape 12"/>
            <p:cNvSpPr>
              <a:spLocks noChangeArrowheads="1"/>
            </p:cNvSpPr>
            <p:nvPr/>
          </p:nvSpPr>
          <p:spPr bwMode="auto">
            <a:xfrm>
              <a:off x="4139954" y="3318114"/>
              <a:ext cx="3278444" cy="62178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sz="1600" dirty="0" smtClean="0">
                  <a:solidFill>
                    <a:srgbClr val="363636"/>
                  </a:solidFill>
                </a:rPr>
                <a:t>CY/GVAX (6 doses) q3w </a:t>
              </a:r>
              <a:br>
                <a:rPr lang="en-GB" sz="1600" dirty="0" smtClean="0">
                  <a:solidFill>
                    <a:srgbClr val="363636"/>
                  </a:solidFill>
                </a:rPr>
              </a:br>
              <a:r>
                <a:rPr lang="en-GB" sz="1600" dirty="0" smtClean="0">
                  <a:solidFill>
                    <a:srgbClr val="363636"/>
                  </a:solidFill>
                </a:rPr>
                <a:t>(n=30) </a:t>
              </a:r>
              <a:endParaRPr lang="en-GB" altLang="zh-CN" sz="1600" dirty="0">
                <a:solidFill>
                  <a:srgbClr val="FFFFFF"/>
                </a:solidFill>
                <a:ea typeface="SimSun" pitchFamily="2" charset="-122"/>
              </a:endParaRPr>
            </a:p>
          </p:txBody>
        </p:sp>
      </p:grpSp>
      <p:sp>
        <p:nvSpPr>
          <p:cNvPr id="15"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smtClean="0">
                <a:solidFill>
                  <a:srgbClr val="363636"/>
                </a:solidFill>
              </a:rPr>
              <a:t>Le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177</a:t>
            </a:r>
            <a:r>
              <a:rPr lang="en-GB" sz="1100" dirty="0">
                <a:solidFill>
                  <a:srgbClr val="363636"/>
                </a:solidFill>
              </a:rPr>
              <a:t>^</a:t>
            </a:r>
            <a:r>
              <a:rPr lang="fr-FR" sz="1100" dirty="0" smtClean="0">
                <a:solidFill>
                  <a:srgbClr val="363636"/>
                </a:solidFill>
              </a:rPr>
              <a:t>)</a:t>
            </a:r>
            <a:endParaRPr lang="en-GB" sz="1100" dirty="0">
              <a:solidFill>
                <a:srgbClr val="363636"/>
              </a:solidFill>
            </a:endParaRPr>
          </a:p>
        </p:txBody>
      </p:sp>
      <p:sp>
        <p:nvSpPr>
          <p:cNvPr id="18" name="Rectangle 9"/>
          <p:cNvSpPr txBox="1">
            <a:spLocks noChangeArrowheads="1"/>
          </p:cNvSpPr>
          <p:nvPr/>
        </p:nvSpPr>
        <p:spPr bwMode="auto">
          <a:xfrm>
            <a:off x="466475" y="5537245"/>
            <a:ext cx="323887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OS</a:t>
            </a:r>
          </a:p>
        </p:txBody>
      </p:sp>
      <p:sp>
        <p:nvSpPr>
          <p:cNvPr id="19" name="Rectangle 9"/>
          <p:cNvSpPr txBox="1">
            <a:spLocks noChangeArrowheads="1"/>
          </p:cNvSpPr>
          <p:nvPr/>
        </p:nvSpPr>
        <p:spPr bwMode="auto">
          <a:xfrm>
            <a:off x="4929373" y="5537245"/>
            <a:ext cx="421462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Safety, immune and clinical responses</a:t>
            </a:r>
          </a:p>
        </p:txBody>
      </p:sp>
    </p:spTree>
    <p:extLst>
      <p:ext uri="{BB962C8B-B14F-4D97-AF65-F5344CB8AC3E}">
        <p14:creationId xmlns:p14="http://schemas.microsoft.com/office/powerpoint/2010/main" val="41005523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177</a:t>
            </a:r>
            <a:r>
              <a:rPr lang="en-GB" sz="1800" dirty="0"/>
              <a:t>^</a:t>
            </a:r>
            <a:r>
              <a:rPr lang="en-US" sz="1800" dirty="0" smtClean="0"/>
              <a:t>: </a:t>
            </a:r>
            <a:r>
              <a:rPr lang="en-US" sz="1800" dirty="0"/>
              <a:t>A phase 2, randomized trial of GVAX pancreas and CRS-207 immunotherapy versus GVAX alone in patients with metastatic pancreatic adenocarcinoma: Updated results –</a:t>
            </a:r>
            <a:r>
              <a:rPr lang="en-US" sz="1800" i="1" dirty="0"/>
              <a:t> </a:t>
            </a:r>
            <a:r>
              <a:rPr lang="en-US" sz="1800" dirty="0" smtClean="0"/>
              <a:t>Le DT </a:t>
            </a:r>
            <a:r>
              <a:rPr lang="en-US" sz="1800" dirty="0"/>
              <a:t>et al</a:t>
            </a:r>
            <a:endParaRPr lang="en-GB" sz="1800" dirty="0"/>
          </a:p>
        </p:txBody>
      </p:sp>
      <p:sp>
        <p:nvSpPr>
          <p:cNvPr id="3" name="Content Placeholder 2"/>
          <p:cNvSpPr>
            <a:spLocks noGrp="1"/>
          </p:cNvSpPr>
          <p:nvPr>
            <p:ph idx="1"/>
          </p:nvPr>
        </p:nvSpPr>
        <p:spPr/>
        <p:txBody>
          <a:bodyPr/>
          <a:lstStyle/>
          <a:p>
            <a:pPr>
              <a:spcAft>
                <a:spcPts val="400"/>
              </a:spcAft>
            </a:pPr>
            <a:r>
              <a:rPr lang="en-GB" sz="1600" b="1" dirty="0" smtClean="0"/>
              <a:t>Key results </a:t>
            </a:r>
          </a:p>
          <a:p>
            <a:pPr lvl="1">
              <a:spcAft>
                <a:spcPts val="400"/>
              </a:spcAft>
            </a:pPr>
            <a:r>
              <a:rPr lang="en-GB" sz="1600" dirty="0" smtClean="0"/>
              <a:t>CY/GVAX in combination with CRS-207 demonstrated improved median OS compared with CY/GVAX alone:</a:t>
            </a:r>
            <a:endParaRPr lang="en-GB" sz="1600" dirty="0"/>
          </a:p>
          <a:p>
            <a:pPr>
              <a:spcAft>
                <a:spcPts val="400"/>
              </a:spcAft>
            </a:pPr>
            <a:endParaRPr lang="en-GB" sz="1600" dirty="0" smtClean="0"/>
          </a:p>
          <a:p>
            <a:pPr>
              <a:spcAft>
                <a:spcPts val="400"/>
              </a:spcAft>
            </a:pPr>
            <a:endParaRPr lang="en-GB" sz="1600" dirty="0"/>
          </a:p>
          <a:p>
            <a:pPr>
              <a:spcAft>
                <a:spcPts val="400"/>
              </a:spcAft>
            </a:pPr>
            <a:endParaRPr lang="en-GB" sz="1600" dirty="0" smtClean="0"/>
          </a:p>
          <a:p>
            <a:pPr>
              <a:spcAft>
                <a:spcPts val="400"/>
              </a:spcAft>
            </a:pPr>
            <a:endParaRPr lang="en-GB" sz="1600" dirty="0"/>
          </a:p>
          <a:p>
            <a:pPr>
              <a:spcAft>
                <a:spcPts val="400"/>
              </a:spcAft>
            </a:pPr>
            <a:endParaRPr lang="en-GB" sz="1600" dirty="0" smtClean="0"/>
          </a:p>
          <a:p>
            <a:pPr>
              <a:spcAft>
                <a:spcPts val="400"/>
              </a:spcAft>
            </a:pPr>
            <a:endParaRPr lang="en-GB" sz="1600" dirty="0"/>
          </a:p>
          <a:p>
            <a:pPr>
              <a:spcAft>
                <a:spcPts val="400"/>
              </a:spcAft>
            </a:pPr>
            <a:endParaRPr lang="en-GB" sz="1600" dirty="0" smtClean="0"/>
          </a:p>
          <a:p>
            <a:pPr marL="0" indent="0">
              <a:spcAft>
                <a:spcPts val="400"/>
              </a:spcAft>
              <a:buNone/>
            </a:pPr>
            <a:endParaRPr lang="en-GB" sz="1600" dirty="0" smtClean="0"/>
          </a:p>
          <a:p>
            <a:pPr marL="0" indent="0">
              <a:spcAft>
                <a:spcPts val="400"/>
              </a:spcAft>
              <a:buNone/>
            </a:pPr>
            <a:endParaRPr lang="en-GB" dirty="0" smtClean="0"/>
          </a:p>
          <a:p>
            <a:pPr lvl="1">
              <a:spcBef>
                <a:spcPts val="1200"/>
              </a:spcBef>
              <a:spcAft>
                <a:spcPts val="400"/>
              </a:spcAft>
            </a:pPr>
            <a:r>
              <a:rPr lang="en-GB" sz="1600" dirty="0" smtClean="0"/>
              <a:t>1-year survival probability for CY/GVAX in combination with CRS-207 was 24% compared with 12% for CY/GVAX alone</a:t>
            </a:r>
          </a:p>
          <a:p>
            <a:pPr lvl="1">
              <a:spcAft>
                <a:spcPts val="400"/>
              </a:spcAft>
            </a:pPr>
            <a:r>
              <a:rPr lang="en-GB" sz="1600" dirty="0" smtClean="0"/>
              <a:t>The </a:t>
            </a:r>
            <a:r>
              <a:rPr lang="en-GB" sz="1600" dirty="0"/>
              <a:t>only grade ≥3 related adverse event occurring in &gt;5% of patients receiving CY/GVAX in combination with CRS-207 was </a:t>
            </a:r>
            <a:r>
              <a:rPr lang="en-GB" sz="1600" dirty="0" err="1"/>
              <a:t>lymphopenia</a:t>
            </a:r>
            <a:r>
              <a:rPr lang="en-GB" sz="1600" dirty="0"/>
              <a:t> (8.2% </a:t>
            </a:r>
            <a:r>
              <a:rPr lang="en-GB" sz="1600" dirty="0" err="1" smtClean="0"/>
              <a:t>vs</a:t>
            </a:r>
            <a:r>
              <a:rPr lang="en-GB" sz="1600" dirty="0" smtClean="0"/>
              <a:t> </a:t>
            </a:r>
            <a:r>
              <a:rPr lang="en-GB" sz="1600" dirty="0"/>
              <a:t>3.4% for CY/GVAX alone)</a:t>
            </a:r>
          </a:p>
        </p:txBody>
      </p:sp>
      <p:sp>
        <p:nvSpPr>
          <p:cNvPr id="6"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smtClean="0">
                <a:solidFill>
                  <a:srgbClr val="363636"/>
                </a:solidFill>
              </a:rPr>
              <a:t>Le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177</a:t>
            </a:r>
            <a:r>
              <a:rPr lang="en-GB" sz="1100" dirty="0">
                <a:solidFill>
                  <a:srgbClr val="363636"/>
                </a:solidFill>
              </a:rPr>
              <a:t>^</a:t>
            </a:r>
            <a:r>
              <a:rPr lang="fr-FR" sz="1100" dirty="0" smtClean="0">
                <a:solidFill>
                  <a:srgbClr val="363636"/>
                </a:solidFill>
              </a:rPr>
              <a:t>)</a:t>
            </a:r>
            <a:endParaRPr lang="en-GB" sz="1100" dirty="0">
              <a:solidFill>
                <a:srgbClr val="363636"/>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781831513"/>
              </p:ext>
            </p:extLst>
          </p:nvPr>
        </p:nvGraphicFramePr>
        <p:xfrm>
          <a:off x="4512656" y="2423647"/>
          <a:ext cx="4502320" cy="2116112"/>
        </p:xfrm>
        <a:graphic>
          <a:graphicData uri="http://schemas.openxmlformats.org/drawingml/2006/table">
            <a:tbl>
              <a:tblPr firstRow="1" bandRow="1">
                <a:tableStyleId>{69012ECD-51FC-41F1-AA8D-1B2483CD663E}</a:tableStyleId>
              </a:tblPr>
              <a:tblGrid>
                <a:gridCol w="1572666"/>
                <a:gridCol w="861888"/>
                <a:gridCol w="814039"/>
                <a:gridCol w="602166"/>
                <a:gridCol w="651561"/>
              </a:tblGrid>
              <a:tr h="268769">
                <a:tc>
                  <a:txBody>
                    <a:bodyPr/>
                    <a:lstStyle/>
                    <a:p>
                      <a:r>
                        <a:rPr lang="en-GB" sz="1050" dirty="0" smtClean="0">
                          <a:solidFill>
                            <a:schemeClr val="tx2"/>
                          </a:solidFill>
                        </a:rPr>
                        <a:t>OS,</a:t>
                      </a:r>
                      <a:r>
                        <a:rPr lang="en-GB" sz="1050" baseline="0" dirty="0" smtClean="0">
                          <a:solidFill>
                            <a:schemeClr val="tx2"/>
                          </a:solidFill>
                        </a:rPr>
                        <a:t> </a:t>
                      </a:r>
                      <a:r>
                        <a:rPr lang="en-GB" sz="1050" baseline="0" dirty="0" err="1" smtClean="0">
                          <a:solidFill>
                            <a:schemeClr val="tx2"/>
                          </a:solidFill>
                        </a:rPr>
                        <a:t>mo</a:t>
                      </a:r>
                      <a:endParaRPr lang="en-GB" sz="1050" dirty="0">
                        <a:solidFill>
                          <a:schemeClr val="tx2"/>
                        </a:solidFill>
                      </a:endParaRPr>
                    </a:p>
                  </a:txBody>
                  <a:tcPr anchor="b"/>
                </a:tc>
                <a:tc>
                  <a:txBody>
                    <a:bodyPr/>
                    <a:lstStyle/>
                    <a:p>
                      <a:pPr algn="ctr"/>
                      <a:r>
                        <a:rPr lang="en-GB" sz="1050" dirty="0" smtClean="0">
                          <a:solidFill>
                            <a:schemeClr val="tx2"/>
                          </a:solidFill>
                        </a:rPr>
                        <a:t>CY/GVAX+</a:t>
                      </a:r>
                      <a:br>
                        <a:rPr lang="en-GB" sz="1050" dirty="0" smtClean="0">
                          <a:solidFill>
                            <a:schemeClr val="tx2"/>
                          </a:solidFill>
                        </a:rPr>
                      </a:br>
                      <a:r>
                        <a:rPr lang="en-GB" sz="1050" dirty="0" smtClean="0">
                          <a:solidFill>
                            <a:schemeClr val="tx2"/>
                          </a:solidFill>
                        </a:rPr>
                        <a:t>CRS-207</a:t>
                      </a:r>
                      <a:endParaRPr lang="en-GB" sz="1050" dirty="0">
                        <a:solidFill>
                          <a:schemeClr val="tx2"/>
                        </a:solidFill>
                      </a:endParaRPr>
                    </a:p>
                  </a:txBody>
                  <a:tcPr anchor="b"/>
                </a:tc>
                <a:tc>
                  <a:txBody>
                    <a:bodyPr/>
                    <a:lstStyle/>
                    <a:p>
                      <a:pPr algn="ctr"/>
                      <a:r>
                        <a:rPr lang="en-GB" sz="1050" dirty="0" smtClean="0">
                          <a:solidFill>
                            <a:schemeClr val="tx2"/>
                          </a:solidFill>
                        </a:rPr>
                        <a:t>CY/GVAX</a:t>
                      </a:r>
                      <a:endParaRPr lang="en-GB" sz="1050" dirty="0">
                        <a:solidFill>
                          <a:schemeClr val="tx2"/>
                        </a:solidFill>
                      </a:endParaRPr>
                    </a:p>
                  </a:txBody>
                  <a:tcPr anchor="b"/>
                </a:tc>
                <a:tc>
                  <a:txBody>
                    <a:bodyPr/>
                    <a:lstStyle/>
                    <a:p>
                      <a:pPr algn="ctr"/>
                      <a:r>
                        <a:rPr lang="en-GB" sz="1050" dirty="0" smtClean="0">
                          <a:solidFill>
                            <a:schemeClr val="tx2"/>
                          </a:solidFill>
                        </a:rPr>
                        <a:t>HR</a:t>
                      </a:r>
                      <a:endParaRPr lang="en-GB" sz="1050" dirty="0">
                        <a:solidFill>
                          <a:schemeClr val="tx2"/>
                        </a:solidFill>
                      </a:endParaRPr>
                    </a:p>
                  </a:txBody>
                  <a:tcPr anchor="b"/>
                </a:tc>
                <a:tc>
                  <a:txBody>
                    <a:bodyPr/>
                    <a:lstStyle/>
                    <a:p>
                      <a:pPr algn="ctr"/>
                      <a:r>
                        <a:rPr lang="en-GB" sz="1050" dirty="0" smtClean="0">
                          <a:solidFill>
                            <a:schemeClr val="tx2"/>
                          </a:solidFill>
                        </a:rPr>
                        <a:t>p-value</a:t>
                      </a:r>
                      <a:endParaRPr lang="en-GB" sz="1050" dirty="0">
                        <a:solidFill>
                          <a:schemeClr val="tx2"/>
                        </a:solidFill>
                      </a:endParaRPr>
                    </a:p>
                  </a:txBody>
                  <a:tcPr anchor="b"/>
                </a:tc>
              </a:tr>
              <a:tr h="323288">
                <a:tc>
                  <a:txBody>
                    <a:bodyPr/>
                    <a:lstStyle/>
                    <a:p>
                      <a:r>
                        <a:rPr lang="en-GB" sz="1050" b="1" dirty="0" smtClean="0"/>
                        <a:t>FAS interim analysis</a:t>
                      </a:r>
                      <a:endParaRPr lang="en-GB" sz="1050" b="1" dirty="0"/>
                    </a:p>
                  </a:txBody>
                  <a:tcPr anchor="ctr"/>
                </a:tc>
                <a:tc>
                  <a:txBody>
                    <a:bodyPr/>
                    <a:lstStyle/>
                    <a:p>
                      <a:pPr algn="ctr"/>
                      <a:r>
                        <a:rPr lang="en-GB" sz="1050" dirty="0" smtClean="0"/>
                        <a:t>6.0</a:t>
                      </a:r>
                      <a:endParaRPr lang="en-GB" sz="1050" dirty="0"/>
                    </a:p>
                  </a:txBody>
                  <a:tcPr anchor="ctr"/>
                </a:tc>
                <a:tc>
                  <a:txBody>
                    <a:bodyPr/>
                    <a:lstStyle/>
                    <a:p>
                      <a:pPr algn="ctr"/>
                      <a:r>
                        <a:rPr lang="en-GB" sz="1050" dirty="0" smtClean="0"/>
                        <a:t>3.4</a:t>
                      </a:r>
                      <a:endParaRPr lang="en-GB" sz="1050" dirty="0"/>
                    </a:p>
                  </a:txBody>
                  <a:tcPr anchor="ctr"/>
                </a:tc>
                <a:tc>
                  <a:txBody>
                    <a:bodyPr/>
                    <a:lstStyle/>
                    <a:p>
                      <a:pPr algn="ctr"/>
                      <a:r>
                        <a:rPr lang="en-GB" sz="1050" dirty="0" smtClean="0"/>
                        <a:t>0.4477</a:t>
                      </a:r>
                      <a:endParaRPr lang="en-GB" sz="1050" dirty="0"/>
                    </a:p>
                  </a:txBody>
                  <a:tcPr anchor="ctr"/>
                </a:tc>
                <a:tc>
                  <a:txBody>
                    <a:bodyPr/>
                    <a:lstStyle/>
                    <a:p>
                      <a:pPr algn="ctr"/>
                      <a:r>
                        <a:rPr lang="en-GB" sz="1050" dirty="0" smtClean="0"/>
                        <a:t>0.0057</a:t>
                      </a:r>
                      <a:endParaRPr lang="en-GB" sz="1050" dirty="0"/>
                    </a:p>
                  </a:txBody>
                  <a:tcPr anchor="ctr"/>
                </a:tc>
              </a:tr>
              <a:tr h="323288">
                <a:tc>
                  <a:txBody>
                    <a:bodyPr/>
                    <a:lstStyle/>
                    <a:p>
                      <a:r>
                        <a:rPr lang="en-GB" sz="1050" b="1" dirty="0" smtClean="0"/>
                        <a:t>FAS*</a:t>
                      </a:r>
                      <a:endParaRPr lang="en-GB" sz="1050" b="1" dirty="0"/>
                    </a:p>
                  </a:txBody>
                  <a:tcPr anchor="ctr"/>
                </a:tc>
                <a:tc>
                  <a:txBody>
                    <a:bodyPr/>
                    <a:lstStyle/>
                    <a:p>
                      <a:pPr algn="ctr"/>
                      <a:r>
                        <a:rPr lang="en-GB" sz="1050" dirty="0" smtClean="0"/>
                        <a:t>6.1</a:t>
                      </a:r>
                      <a:endParaRPr lang="en-GB" sz="1050" dirty="0"/>
                    </a:p>
                  </a:txBody>
                  <a:tcPr anchor="ctr"/>
                </a:tc>
                <a:tc>
                  <a:txBody>
                    <a:bodyPr/>
                    <a:lstStyle/>
                    <a:p>
                      <a:pPr algn="ctr"/>
                      <a:r>
                        <a:rPr lang="en-GB" sz="1050" dirty="0" smtClean="0"/>
                        <a:t>3.9</a:t>
                      </a:r>
                      <a:endParaRPr lang="en-GB" sz="1050" dirty="0"/>
                    </a:p>
                  </a:txBody>
                  <a:tcPr anchor="ctr"/>
                </a:tc>
                <a:tc>
                  <a:txBody>
                    <a:bodyPr/>
                    <a:lstStyle/>
                    <a:p>
                      <a:pPr algn="ctr"/>
                      <a:r>
                        <a:rPr lang="en-GB" sz="1050" dirty="0" smtClean="0"/>
                        <a:t>0.5930</a:t>
                      </a:r>
                      <a:endParaRPr lang="en-GB" sz="1050" dirty="0"/>
                    </a:p>
                  </a:txBody>
                  <a:tcPr anchor="ctr"/>
                </a:tc>
                <a:tc>
                  <a:txBody>
                    <a:bodyPr/>
                    <a:lstStyle/>
                    <a:p>
                      <a:pPr algn="ctr"/>
                      <a:r>
                        <a:rPr lang="en-GB" sz="1050" dirty="0" smtClean="0"/>
                        <a:t>0.0172</a:t>
                      </a:r>
                      <a:endParaRPr lang="en-GB" sz="1050" dirty="0"/>
                    </a:p>
                  </a:txBody>
                  <a:tcPr anchor="ctr"/>
                </a:tc>
              </a:tr>
              <a:tr h="323288">
                <a:tc>
                  <a:txBody>
                    <a:bodyPr/>
                    <a:lstStyle/>
                    <a:p>
                      <a:r>
                        <a:rPr lang="en-GB" sz="1050" b="1" dirty="0" smtClean="0"/>
                        <a:t>PP extended analysis</a:t>
                      </a:r>
                      <a:r>
                        <a:rPr lang="en-GB" sz="1050" b="1" baseline="30000" dirty="0" smtClean="0"/>
                        <a:t>‡</a:t>
                      </a:r>
                      <a:endParaRPr lang="en-GB" sz="1050" b="1" baseline="30000" dirty="0"/>
                    </a:p>
                  </a:txBody>
                  <a:tcPr anchor="ctr"/>
                </a:tc>
                <a:tc>
                  <a:txBody>
                    <a:bodyPr/>
                    <a:lstStyle/>
                    <a:p>
                      <a:pPr algn="ctr"/>
                      <a:r>
                        <a:rPr lang="en-GB" sz="1050" dirty="0" smtClean="0"/>
                        <a:t>9.7</a:t>
                      </a:r>
                      <a:endParaRPr lang="en-GB" sz="1050" dirty="0"/>
                    </a:p>
                  </a:txBody>
                  <a:tcPr anchor="ctr"/>
                </a:tc>
                <a:tc>
                  <a:txBody>
                    <a:bodyPr/>
                    <a:lstStyle/>
                    <a:p>
                      <a:pPr algn="ctr"/>
                      <a:r>
                        <a:rPr lang="en-GB" sz="1050" dirty="0" smtClean="0"/>
                        <a:t>4.6</a:t>
                      </a:r>
                      <a:endParaRPr lang="en-GB" sz="1050" dirty="0"/>
                    </a:p>
                  </a:txBody>
                  <a:tcPr anchor="ctr"/>
                </a:tc>
                <a:tc>
                  <a:txBody>
                    <a:bodyPr/>
                    <a:lstStyle/>
                    <a:p>
                      <a:pPr algn="ctr"/>
                      <a:r>
                        <a:rPr lang="en-GB" sz="1050" dirty="0" smtClean="0"/>
                        <a:t>0.5290</a:t>
                      </a:r>
                      <a:endParaRPr lang="en-GB" sz="1050" dirty="0"/>
                    </a:p>
                  </a:txBody>
                  <a:tcPr anchor="ctr"/>
                </a:tc>
                <a:tc>
                  <a:txBody>
                    <a:bodyPr/>
                    <a:lstStyle/>
                    <a:p>
                      <a:pPr algn="ctr"/>
                      <a:r>
                        <a:rPr lang="en-GB" sz="1050" dirty="0" smtClean="0"/>
                        <a:t>0.0167</a:t>
                      </a:r>
                      <a:endParaRPr lang="en-GB" sz="1050" dirty="0"/>
                    </a:p>
                  </a:txBody>
                  <a:tcPr anchor="ctr"/>
                </a:tc>
              </a:tr>
              <a:tr h="323288">
                <a:tc>
                  <a:txBody>
                    <a:bodyPr/>
                    <a:lstStyle/>
                    <a:p>
                      <a:r>
                        <a:rPr lang="en-GB" sz="1050" b="1" dirty="0" smtClean="0"/>
                        <a:t>FAS 3</a:t>
                      </a:r>
                      <a:r>
                        <a:rPr lang="en-GB" sz="1050" b="1" baseline="30000" dirty="0" smtClean="0"/>
                        <a:t>rd</a:t>
                      </a:r>
                      <a:r>
                        <a:rPr lang="en-GB" sz="1050" b="1" dirty="0" smtClean="0"/>
                        <a:t>-line treatment </a:t>
                      </a:r>
                      <a:endParaRPr lang="en-GB" sz="1050" b="1" dirty="0"/>
                    </a:p>
                  </a:txBody>
                  <a:tcPr anchor="ctr"/>
                </a:tc>
                <a:tc>
                  <a:txBody>
                    <a:bodyPr/>
                    <a:lstStyle/>
                    <a:p>
                      <a:pPr algn="ctr"/>
                      <a:r>
                        <a:rPr lang="en-GB" sz="1050" dirty="0" smtClean="0"/>
                        <a:t>5.7</a:t>
                      </a:r>
                      <a:endParaRPr lang="en-GB" sz="1050" dirty="0"/>
                    </a:p>
                  </a:txBody>
                  <a:tcPr anchor="ctr"/>
                </a:tc>
                <a:tc>
                  <a:txBody>
                    <a:bodyPr/>
                    <a:lstStyle/>
                    <a:p>
                      <a:pPr algn="ctr"/>
                      <a:r>
                        <a:rPr lang="en-GB" sz="1050" dirty="0" smtClean="0"/>
                        <a:t>3.7</a:t>
                      </a:r>
                      <a:endParaRPr lang="en-GB" sz="1050" dirty="0"/>
                    </a:p>
                  </a:txBody>
                  <a:tcPr anchor="ctr"/>
                </a:tc>
                <a:tc>
                  <a:txBody>
                    <a:bodyPr/>
                    <a:lstStyle/>
                    <a:p>
                      <a:pPr algn="ctr"/>
                      <a:r>
                        <a:rPr lang="en-GB" sz="1050" dirty="0" smtClean="0"/>
                        <a:t>0.2957</a:t>
                      </a:r>
                      <a:endParaRPr lang="en-GB" sz="1050" dirty="0"/>
                    </a:p>
                  </a:txBody>
                  <a:tcPr anchor="ctr"/>
                </a:tc>
                <a:tc>
                  <a:txBody>
                    <a:bodyPr/>
                    <a:lstStyle/>
                    <a:p>
                      <a:pPr algn="ctr"/>
                      <a:r>
                        <a:rPr lang="en-GB" sz="1050" dirty="0" smtClean="0"/>
                        <a:t>0.0003</a:t>
                      </a:r>
                      <a:endParaRPr lang="en-GB" sz="1050" dirty="0"/>
                    </a:p>
                  </a:txBody>
                  <a:tcPr anchor="ctr"/>
                </a:tc>
              </a:tr>
              <a:tr h="323288">
                <a:tc>
                  <a:txBody>
                    <a:bodyPr/>
                    <a:lstStyle/>
                    <a:p>
                      <a:r>
                        <a:rPr lang="en-GB" sz="1050" b="1" dirty="0" smtClean="0"/>
                        <a:t>PP</a:t>
                      </a:r>
                      <a:r>
                        <a:rPr lang="en-GB" sz="1050" b="1" baseline="0" dirty="0" smtClean="0"/>
                        <a:t> 3</a:t>
                      </a:r>
                      <a:r>
                        <a:rPr lang="en-GB" sz="1050" b="1" baseline="30000" dirty="0" smtClean="0"/>
                        <a:t>rd</a:t>
                      </a:r>
                      <a:r>
                        <a:rPr lang="en-GB" sz="1050" b="1" baseline="0" dirty="0" smtClean="0"/>
                        <a:t>-line treatment</a:t>
                      </a:r>
                      <a:endParaRPr lang="en-GB" sz="1050" b="1" dirty="0"/>
                    </a:p>
                  </a:txBody>
                  <a:tcPr anchor="ctr"/>
                </a:tc>
                <a:tc>
                  <a:txBody>
                    <a:bodyPr/>
                    <a:lstStyle/>
                    <a:p>
                      <a:pPr algn="ctr"/>
                      <a:r>
                        <a:rPr lang="en-GB" sz="1050" dirty="0" smtClean="0"/>
                        <a:t>8.3</a:t>
                      </a:r>
                      <a:endParaRPr lang="en-GB" sz="1050" dirty="0"/>
                    </a:p>
                  </a:txBody>
                  <a:tcPr anchor="ctr"/>
                </a:tc>
                <a:tc>
                  <a:txBody>
                    <a:bodyPr/>
                    <a:lstStyle/>
                    <a:p>
                      <a:pPr algn="ctr"/>
                      <a:r>
                        <a:rPr lang="en-GB" sz="1050" dirty="0" smtClean="0"/>
                        <a:t>4.0</a:t>
                      </a:r>
                      <a:endParaRPr lang="en-GB" sz="1050" dirty="0"/>
                    </a:p>
                  </a:txBody>
                  <a:tcPr anchor="ctr"/>
                </a:tc>
                <a:tc>
                  <a:txBody>
                    <a:bodyPr/>
                    <a:lstStyle/>
                    <a:p>
                      <a:pPr algn="ctr"/>
                      <a:r>
                        <a:rPr lang="en-GB" sz="1050" dirty="0" smtClean="0"/>
                        <a:t>0.2168</a:t>
                      </a:r>
                      <a:endParaRPr lang="en-GB" sz="1050" dirty="0"/>
                    </a:p>
                  </a:txBody>
                  <a:tcPr anchor="ctr"/>
                </a:tc>
                <a:tc>
                  <a:txBody>
                    <a:bodyPr/>
                    <a:lstStyle/>
                    <a:p>
                      <a:pPr algn="ctr"/>
                      <a:r>
                        <a:rPr lang="en-GB" sz="1050" dirty="0" smtClean="0"/>
                        <a:t>0.0002</a:t>
                      </a:r>
                      <a:endParaRPr lang="en-GB" sz="1050" dirty="0"/>
                    </a:p>
                  </a:txBody>
                  <a:tcPr anchor="ctr"/>
                </a:tc>
              </a:tr>
            </a:tbl>
          </a:graphicData>
        </a:graphic>
      </p:graphicFrame>
      <p:sp>
        <p:nvSpPr>
          <p:cNvPr id="10" name="Text Box 9"/>
          <p:cNvSpPr txBox="1">
            <a:spLocks noChangeArrowheads="1"/>
          </p:cNvSpPr>
          <p:nvPr/>
        </p:nvSpPr>
        <p:spPr bwMode="auto">
          <a:xfrm>
            <a:off x="231774" y="6453779"/>
            <a:ext cx="5420881" cy="24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b">
            <a:spAutoFit/>
          </a:bodyPr>
          <a:lstStyle/>
          <a:p>
            <a:r>
              <a:rPr lang="en-GB" sz="1100" dirty="0" smtClean="0">
                <a:solidFill>
                  <a:srgbClr val="363636"/>
                </a:solidFill>
              </a:rPr>
              <a:t>*Received at least one dose; </a:t>
            </a:r>
            <a:r>
              <a:rPr lang="en-GB" sz="1100" baseline="30000" dirty="0" smtClean="0">
                <a:solidFill>
                  <a:srgbClr val="363636"/>
                </a:solidFill>
              </a:rPr>
              <a:t>‡</a:t>
            </a:r>
            <a:r>
              <a:rPr lang="en-GB" sz="1100" dirty="0" smtClean="0">
                <a:solidFill>
                  <a:srgbClr val="363636"/>
                </a:solidFill>
              </a:rPr>
              <a:t>Received at least 3 doses including 1 dose of CRS-207</a:t>
            </a:r>
          </a:p>
        </p:txBody>
      </p:sp>
      <p:sp>
        <p:nvSpPr>
          <p:cNvPr id="12" name="TextBox 11"/>
          <p:cNvSpPr txBox="1"/>
          <p:nvPr/>
        </p:nvSpPr>
        <p:spPr>
          <a:xfrm rot="16200000">
            <a:off x="-410771" y="3272414"/>
            <a:ext cx="1470274" cy="276999"/>
          </a:xfrm>
          <a:prstGeom prst="rect">
            <a:avLst/>
          </a:prstGeom>
          <a:noFill/>
        </p:spPr>
        <p:txBody>
          <a:bodyPr wrap="none" rtlCol="0">
            <a:spAutoFit/>
          </a:bodyPr>
          <a:lstStyle/>
          <a:p>
            <a:pPr algn="ctr"/>
            <a:r>
              <a:rPr lang="en-GB" sz="1200" dirty="0" smtClean="0">
                <a:solidFill>
                  <a:srgbClr val="363636"/>
                </a:solidFill>
              </a:rPr>
              <a:t>Survival probability</a:t>
            </a:r>
            <a:endParaRPr lang="en-GB" sz="1200" dirty="0">
              <a:solidFill>
                <a:srgbClr val="363636"/>
              </a:solidFill>
            </a:endParaRPr>
          </a:p>
        </p:txBody>
      </p:sp>
      <p:sp>
        <p:nvSpPr>
          <p:cNvPr id="13" name="TextBox 12"/>
          <p:cNvSpPr txBox="1"/>
          <p:nvPr/>
        </p:nvSpPr>
        <p:spPr>
          <a:xfrm>
            <a:off x="445930" y="2282396"/>
            <a:ext cx="397866" cy="276999"/>
          </a:xfrm>
          <a:prstGeom prst="rect">
            <a:avLst/>
          </a:prstGeom>
          <a:noFill/>
        </p:spPr>
        <p:txBody>
          <a:bodyPr wrap="none" rtlCol="0">
            <a:spAutoFit/>
          </a:bodyPr>
          <a:lstStyle/>
          <a:p>
            <a:pPr algn="r"/>
            <a:r>
              <a:rPr lang="en-GB" sz="1200" dirty="0" smtClean="0">
                <a:solidFill>
                  <a:srgbClr val="363636"/>
                </a:solidFill>
              </a:rPr>
              <a:t>1.0</a:t>
            </a:r>
            <a:endParaRPr lang="en-GB" sz="1200" dirty="0">
              <a:solidFill>
                <a:srgbClr val="363636"/>
              </a:solidFill>
            </a:endParaRPr>
          </a:p>
        </p:txBody>
      </p:sp>
      <p:sp>
        <p:nvSpPr>
          <p:cNvPr id="14" name="TextBox 13"/>
          <p:cNvSpPr txBox="1"/>
          <p:nvPr/>
        </p:nvSpPr>
        <p:spPr>
          <a:xfrm>
            <a:off x="666750" y="4566907"/>
            <a:ext cx="3836670" cy="276999"/>
          </a:xfrm>
          <a:prstGeom prst="rect">
            <a:avLst/>
          </a:prstGeom>
          <a:noFill/>
        </p:spPr>
        <p:txBody>
          <a:bodyPr wrap="square" rtlCol="0">
            <a:spAutoFit/>
          </a:bodyPr>
          <a:lstStyle/>
          <a:p>
            <a:pPr>
              <a:tabLst>
                <a:tab pos="117475" algn="ctr"/>
                <a:tab pos="606425" algn="ctr"/>
                <a:tab pos="1092200" algn="ctr"/>
                <a:tab pos="1584325" algn="ctr"/>
                <a:tab pos="2076450" algn="ctr"/>
                <a:tab pos="2562225" algn="ctr"/>
                <a:tab pos="3057525" algn="ctr"/>
                <a:tab pos="3546475" algn="ctr"/>
              </a:tabLst>
            </a:pPr>
            <a:r>
              <a:rPr lang="en-GB" sz="1200" dirty="0" smtClean="0">
                <a:solidFill>
                  <a:srgbClr val="363636"/>
                </a:solidFill>
              </a:rPr>
              <a:t>	0	3	6	9	12	15	18	21</a:t>
            </a:r>
            <a:endParaRPr lang="en-GB" sz="1200" dirty="0">
              <a:solidFill>
                <a:srgbClr val="363636"/>
              </a:solidFill>
            </a:endParaRPr>
          </a:p>
        </p:txBody>
      </p:sp>
      <p:sp>
        <p:nvSpPr>
          <p:cNvPr id="16" name="TextBox 15"/>
          <p:cNvSpPr txBox="1"/>
          <p:nvPr/>
        </p:nvSpPr>
        <p:spPr>
          <a:xfrm>
            <a:off x="1619672" y="4742387"/>
            <a:ext cx="1915874" cy="276999"/>
          </a:xfrm>
          <a:prstGeom prst="rect">
            <a:avLst/>
          </a:prstGeom>
          <a:noFill/>
        </p:spPr>
        <p:txBody>
          <a:bodyPr wrap="square" rtlCol="0">
            <a:spAutoFit/>
          </a:bodyPr>
          <a:lstStyle/>
          <a:p>
            <a:pPr algn="ctr"/>
            <a:r>
              <a:rPr lang="en-GB" sz="1200" dirty="0" smtClean="0">
                <a:solidFill>
                  <a:srgbClr val="363636"/>
                </a:solidFill>
              </a:rPr>
              <a:t>Time (months) on study</a:t>
            </a:r>
            <a:endParaRPr lang="en-GB" sz="1200" dirty="0">
              <a:solidFill>
                <a:srgbClr val="363636"/>
              </a:solidFill>
            </a:endParaRPr>
          </a:p>
        </p:txBody>
      </p:sp>
      <p:sp>
        <p:nvSpPr>
          <p:cNvPr id="17" name="TextBox 16"/>
          <p:cNvSpPr txBox="1"/>
          <p:nvPr/>
        </p:nvSpPr>
        <p:spPr>
          <a:xfrm>
            <a:off x="445930" y="2492645"/>
            <a:ext cx="397866" cy="276999"/>
          </a:xfrm>
          <a:prstGeom prst="rect">
            <a:avLst/>
          </a:prstGeom>
          <a:noFill/>
        </p:spPr>
        <p:txBody>
          <a:bodyPr wrap="none" rtlCol="0">
            <a:spAutoFit/>
          </a:bodyPr>
          <a:lstStyle/>
          <a:p>
            <a:pPr algn="r"/>
            <a:r>
              <a:rPr lang="en-GB" sz="1200" dirty="0" smtClean="0">
                <a:solidFill>
                  <a:srgbClr val="363636"/>
                </a:solidFill>
              </a:rPr>
              <a:t>0.9</a:t>
            </a:r>
            <a:endParaRPr lang="en-GB" sz="1200" dirty="0">
              <a:solidFill>
                <a:srgbClr val="363636"/>
              </a:solidFill>
            </a:endParaRPr>
          </a:p>
        </p:txBody>
      </p:sp>
      <p:sp>
        <p:nvSpPr>
          <p:cNvPr id="18" name="TextBox 17"/>
          <p:cNvSpPr txBox="1"/>
          <p:nvPr/>
        </p:nvSpPr>
        <p:spPr>
          <a:xfrm>
            <a:off x="445930" y="2702894"/>
            <a:ext cx="397866" cy="276999"/>
          </a:xfrm>
          <a:prstGeom prst="rect">
            <a:avLst/>
          </a:prstGeom>
          <a:noFill/>
        </p:spPr>
        <p:txBody>
          <a:bodyPr wrap="none" rtlCol="0">
            <a:spAutoFit/>
          </a:bodyPr>
          <a:lstStyle/>
          <a:p>
            <a:pPr algn="r"/>
            <a:r>
              <a:rPr lang="en-GB" sz="1200" dirty="0" smtClean="0">
                <a:solidFill>
                  <a:srgbClr val="363636"/>
                </a:solidFill>
              </a:rPr>
              <a:t>0.8</a:t>
            </a:r>
            <a:endParaRPr lang="en-GB" sz="1200" dirty="0">
              <a:solidFill>
                <a:srgbClr val="363636"/>
              </a:solidFill>
            </a:endParaRPr>
          </a:p>
        </p:txBody>
      </p:sp>
      <p:sp>
        <p:nvSpPr>
          <p:cNvPr id="19" name="TextBox 18"/>
          <p:cNvSpPr txBox="1"/>
          <p:nvPr/>
        </p:nvSpPr>
        <p:spPr>
          <a:xfrm>
            <a:off x="445930" y="2913143"/>
            <a:ext cx="397866" cy="276999"/>
          </a:xfrm>
          <a:prstGeom prst="rect">
            <a:avLst/>
          </a:prstGeom>
          <a:noFill/>
        </p:spPr>
        <p:txBody>
          <a:bodyPr wrap="none" rtlCol="0">
            <a:spAutoFit/>
          </a:bodyPr>
          <a:lstStyle/>
          <a:p>
            <a:pPr algn="r"/>
            <a:r>
              <a:rPr lang="en-GB" sz="1200" dirty="0" smtClean="0">
                <a:solidFill>
                  <a:srgbClr val="363636"/>
                </a:solidFill>
              </a:rPr>
              <a:t>0.7</a:t>
            </a:r>
            <a:endParaRPr lang="en-GB" sz="1200" dirty="0">
              <a:solidFill>
                <a:srgbClr val="363636"/>
              </a:solidFill>
            </a:endParaRPr>
          </a:p>
        </p:txBody>
      </p:sp>
      <p:sp>
        <p:nvSpPr>
          <p:cNvPr id="20" name="TextBox 19"/>
          <p:cNvSpPr txBox="1"/>
          <p:nvPr/>
        </p:nvSpPr>
        <p:spPr>
          <a:xfrm>
            <a:off x="445930" y="3123392"/>
            <a:ext cx="397866" cy="276999"/>
          </a:xfrm>
          <a:prstGeom prst="rect">
            <a:avLst/>
          </a:prstGeom>
          <a:noFill/>
        </p:spPr>
        <p:txBody>
          <a:bodyPr wrap="none" rtlCol="0">
            <a:spAutoFit/>
          </a:bodyPr>
          <a:lstStyle/>
          <a:p>
            <a:pPr algn="r"/>
            <a:r>
              <a:rPr lang="en-GB" sz="1200" dirty="0" smtClean="0">
                <a:solidFill>
                  <a:srgbClr val="363636"/>
                </a:solidFill>
              </a:rPr>
              <a:t>0.6</a:t>
            </a:r>
            <a:endParaRPr lang="en-GB" sz="1200" dirty="0">
              <a:solidFill>
                <a:srgbClr val="363636"/>
              </a:solidFill>
            </a:endParaRPr>
          </a:p>
        </p:txBody>
      </p:sp>
      <p:sp>
        <p:nvSpPr>
          <p:cNvPr id="21" name="TextBox 20"/>
          <p:cNvSpPr txBox="1"/>
          <p:nvPr/>
        </p:nvSpPr>
        <p:spPr>
          <a:xfrm>
            <a:off x="445930" y="3333641"/>
            <a:ext cx="397866" cy="276999"/>
          </a:xfrm>
          <a:prstGeom prst="rect">
            <a:avLst/>
          </a:prstGeom>
          <a:noFill/>
        </p:spPr>
        <p:txBody>
          <a:bodyPr wrap="none" rtlCol="0">
            <a:spAutoFit/>
          </a:bodyPr>
          <a:lstStyle/>
          <a:p>
            <a:pPr algn="r"/>
            <a:r>
              <a:rPr lang="en-GB" sz="1200" dirty="0" smtClean="0">
                <a:solidFill>
                  <a:srgbClr val="363636"/>
                </a:solidFill>
              </a:rPr>
              <a:t>0.5</a:t>
            </a:r>
            <a:endParaRPr lang="en-GB" sz="1200" dirty="0">
              <a:solidFill>
                <a:srgbClr val="363636"/>
              </a:solidFill>
            </a:endParaRPr>
          </a:p>
        </p:txBody>
      </p:sp>
      <p:sp>
        <p:nvSpPr>
          <p:cNvPr id="22" name="TextBox 21"/>
          <p:cNvSpPr txBox="1"/>
          <p:nvPr/>
        </p:nvSpPr>
        <p:spPr>
          <a:xfrm>
            <a:off x="445930" y="3543890"/>
            <a:ext cx="397866" cy="276999"/>
          </a:xfrm>
          <a:prstGeom prst="rect">
            <a:avLst/>
          </a:prstGeom>
          <a:noFill/>
        </p:spPr>
        <p:txBody>
          <a:bodyPr wrap="none" rtlCol="0">
            <a:spAutoFit/>
          </a:bodyPr>
          <a:lstStyle/>
          <a:p>
            <a:pPr algn="r"/>
            <a:r>
              <a:rPr lang="en-GB" sz="1200" dirty="0" smtClean="0">
                <a:solidFill>
                  <a:srgbClr val="363636"/>
                </a:solidFill>
              </a:rPr>
              <a:t>0.4</a:t>
            </a:r>
            <a:endParaRPr lang="en-GB" sz="1200" dirty="0">
              <a:solidFill>
                <a:srgbClr val="363636"/>
              </a:solidFill>
            </a:endParaRPr>
          </a:p>
        </p:txBody>
      </p:sp>
      <p:sp>
        <p:nvSpPr>
          <p:cNvPr id="23" name="TextBox 22"/>
          <p:cNvSpPr txBox="1"/>
          <p:nvPr/>
        </p:nvSpPr>
        <p:spPr>
          <a:xfrm>
            <a:off x="445930" y="3754139"/>
            <a:ext cx="397866" cy="276999"/>
          </a:xfrm>
          <a:prstGeom prst="rect">
            <a:avLst/>
          </a:prstGeom>
          <a:noFill/>
        </p:spPr>
        <p:txBody>
          <a:bodyPr wrap="none" rtlCol="0">
            <a:spAutoFit/>
          </a:bodyPr>
          <a:lstStyle/>
          <a:p>
            <a:pPr algn="r"/>
            <a:r>
              <a:rPr lang="en-GB" sz="1200" dirty="0" smtClean="0">
                <a:solidFill>
                  <a:srgbClr val="363636"/>
                </a:solidFill>
              </a:rPr>
              <a:t>0.3</a:t>
            </a:r>
            <a:endParaRPr lang="en-GB" sz="1200" dirty="0">
              <a:solidFill>
                <a:srgbClr val="363636"/>
              </a:solidFill>
            </a:endParaRPr>
          </a:p>
        </p:txBody>
      </p:sp>
      <p:sp>
        <p:nvSpPr>
          <p:cNvPr id="24" name="TextBox 23"/>
          <p:cNvSpPr txBox="1"/>
          <p:nvPr/>
        </p:nvSpPr>
        <p:spPr>
          <a:xfrm>
            <a:off x="445930" y="3964388"/>
            <a:ext cx="397866" cy="276999"/>
          </a:xfrm>
          <a:prstGeom prst="rect">
            <a:avLst/>
          </a:prstGeom>
          <a:noFill/>
        </p:spPr>
        <p:txBody>
          <a:bodyPr wrap="none" rtlCol="0">
            <a:spAutoFit/>
          </a:bodyPr>
          <a:lstStyle/>
          <a:p>
            <a:pPr algn="r"/>
            <a:r>
              <a:rPr lang="en-GB" sz="1200" dirty="0" smtClean="0">
                <a:solidFill>
                  <a:srgbClr val="363636"/>
                </a:solidFill>
              </a:rPr>
              <a:t>0.2</a:t>
            </a:r>
            <a:endParaRPr lang="en-GB" sz="1200" dirty="0">
              <a:solidFill>
                <a:srgbClr val="363636"/>
              </a:solidFill>
            </a:endParaRPr>
          </a:p>
        </p:txBody>
      </p:sp>
      <p:sp>
        <p:nvSpPr>
          <p:cNvPr id="25" name="TextBox 24"/>
          <p:cNvSpPr txBox="1"/>
          <p:nvPr/>
        </p:nvSpPr>
        <p:spPr>
          <a:xfrm>
            <a:off x="445930" y="4174637"/>
            <a:ext cx="397866" cy="276999"/>
          </a:xfrm>
          <a:prstGeom prst="rect">
            <a:avLst/>
          </a:prstGeom>
          <a:noFill/>
        </p:spPr>
        <p:txBody>
          <a:bodyPr wrap="none" rtlCol="0">
            <a:spAutoFit/>
          </a:bodyPr>
          <a:lstStyle/>
          <a:p>
            <a:pPr algn="r"/>
            <a:r>
              <a:rPr lang="en-GB" sz="1200" dirty="0" smtClean="0">
                <a:solidFill>
                  <a:srgbClr val="363636"/>
                </a:solidFill>
              </a:rPr>
              <a:t>0.1</a:t>
            </a:r>
            <a:endParaRPr lang="en-GB" sz="1200" dirty="0">
              <a:solidFill>
                <a:srgbClr val="363636"/>
              </a:solidFill>
            </a:endParaRPr>
          </a:p>
        </p:txBody>
      </p:sp>
      <p:sp>
        <p:nvSpPr>
          <p:cNvPr id="26" name="TextBox 25"/>
          <p:cNvSpPr txBox="1"/>
          <p:nvPr/>
        </p:nvSpPr>
        <p:spPr>
          <a:xfrm>
            <a:off x="574170" y="4384890"/>
            <a:ext cx="269626" cy="276999"/>
          </a:xfrm>
          <a:prstGeom prst="rect">
            <a:avLst/>
          </a:prstGeom>
          <a:noFill/>
        </p:spPr>
        <p:txBody>
          <a:bodyPr wrap="none" rtlCol="0">
            <a:spAutoFit/>
          </a:bodyPr>
          <a:lstStyle/>
          <a:p>
            <a:pPr algn="r"/>
            <a:r>
              <a:rPr lang="en-GB" sz="1200" dirty="0" smtClean="0">
                <a:solidFill>
                  <a:srgbClr val="363636"/>
                </a:solidFill>
              </a:rPr>
              <a:t>0</a:t>
            </a:r>
            <a:endParaRPr lang="en-GB" sz="1200" dirty="0">
              <a:solidFill>
                <a:srgbClr val="363636"/>
              </a:solidFill>
            </a:endParaRPr>
          </a:p>
        </p:txBody>
      </p:sp>
      <p:sp>
        <p:nvSpPr>
          <p:cNvPr id="27" name="TextBox 26"/>
          <p:cNvSpPr txBox="1"/>
          <p:nvPr/>
        </p:nvSpPr>
        <p:spPr>
          <a:xfrm>
            <a:off x="2074389" y="2267794"/>
            <a:ext cx="2423869" cy="646331"/>
          </a:xfrm>
          <a:prstGeom prst="rect">
            <a:avLst/>
          </a:prstGeom>
          <a:noFill/>
        </p:spPr>
        <p:txBody>
          <a:bodyPr wrap="none" rtlCol="0">
            <a:spAutoFit/>
          </a:bodyPr>
          <a:lstStyle/>
          <a:p>
            <a:r>
              <a:rPr lang="en-GB" sz="1200" dirty="0" err="1" smtClean="0">
                <a:solidFill>
                  <a:srgbClr val="363636"/>
                </a:solidFill>
              </a:rPr>
              <a:t>mOS</a:t>
            </a:r>
            <a:endParaRPr lang="en-GB" sz="1200" dirty="0" smtClean="0">
              <a:solidFill>
                <a:srgbClr val="363636"/>
              </a:solidFill>
            </a:endParaRPr>
          </a:p>
          <a:p>
            <a:r>
              <a:rPr lang="en-GB" sz="1200" dirty="0" smtClean="0">
                <a:solidFill>
                  <a:srgbClr val="363636"/>
                </a:solidFill>
              </a:rPr>
              <a:t>CY/GVAX+CRS-207: 6.1 months</a:t>
            </a:r>
          </a:p>
          <a:p>
            <a:r>
              <a:rPr lang="en-GB" sz="1200" dirty="0" smtClean="0">
                <a:solidFill>
                  <a:srgbClr val="363636"/>
                </a:solidFill>
              </a:rPr>
              <a:t>CY/GVAX: 3.9 months</a:t>
            </a:r>
            <a:endParaRPr lang="en-GB" sz="1200" dirty="0">
              <a:solidFill>
                <a:srgbClr val="363636"/>
              </a:solidFill>
            </a:endParaRPr>
          </a:p>
        </p:txBody>
      </p:sp>
      <p:sp>
        <p:nvSpPr>
          <p:cNvPr id="28" name="TextBox 27"/>
          <p:cNvSpPr txBox="1"/>
          <p:nvPr/>
        </p:nvSpPr>
        <p:spPr>
          <a:xfrm>
            <a:off x="2074389" y="2866718"/>
            <a:ext cx="1645002" cy="461665"/>
          </a:xfrm>
          <a:prstGeom prst="rect">
            <a:avLst/>
          </a:prstGeom>
          <a:noFill/>
        </p:spPr>
        <p:txBody>
          <a:bodyPr wrap="none" rtlCol="0">
            <a:spAutoFit/>
          </a:bodyPr>
          <a:lstStyle/>
          <a:p>
            <a:r>
              <a:rPr lang="en-GB" sz="1200" dirty="0" smtClean="0">
                <a:solidFill>
                  <a:srgbClr val="363636"/>
                </a:solidFill>
              </a:rPr>
              <a:t>p=0.0172 (one-sided)</a:t>
            </a:r>
          </a:p>
          <a:p>
            <a:r>
              <a:rPr lang="en-GB" sz="1200" dirty="0" smtClean="0">
                <a:solidFill>
                  <a:srgbClr val="363636"/>
                </a:solidFill>
              </a:rPr>
              <a:t>HR 0.5930</a:t>
            </a:r>
            <a:endParaRPr lang="en-GB" sz="1200" dirty="0">
              <a:solidFill>
                <a:srgbClr val="363636"/>
              </a:solidFill>
            </a:endParaRPr>
          </a:p>
        </p:txBody>
      </p:sp>
      <p:cxnSp>
        <p:nvCxnSpPr>
          <p:cNvPr id="29" name="Straight Connector 28"/>
          <p:cNvCxnSpPr/>
          <p:nvPr/>
        </p:nvCxnSpPr>
        <p:spPr>
          <a:xfrm>
            <a:off x="1801206" y="2575719"/>
            <a:ext cx="29239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01206" y="2763408"/>
            <a:ext cx="29239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782932" y="2419743"/>
            <a:ext cx="3522663" cy="2197100"/>
            <a:chOff x="782932" y="2164287"/>
            <a:chExt cx="3522663" cy="2197100"/>
          </a:xfrm>
        </p:grpSpPr>
        <p:sp>
          <p:nvSpPr>
            <p:cNvPr id="32" name="Line 6"/>
            <p:cNvSpPr>
              <a:spLocks noChangeShapeType="1"/>
            </p:cNvSpPr>
            <p:nvPr/>
          </p:nvSpPr>
          <p:spPr bwMode="auto">
            <a:xfrm>
              <a:off x="875007" y="3218387"/>
              <a:ext cx="3430588" cy="0"/>
            </a:xfrm>
            <a:prstGeom prst="line">
              <a:avLst/>
            </a:prstGeom>
            <a:noFill/>
            <a:ln w="25400" cap="flat">
              <a:solidFill>
                <a:schemeClr val="tx1"/>
              </a:solidFill>
              <a:prstDash val="sysDot"/>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Freeform 7"/>
            <p:cNvSpPr>
              <a:spLocks/>
            </p:cNvSpPr>
            <p:nvPr/>
          </p:nvSpPr>
          <p:spPr bwMode="auto">
            <a:xfrm>
              <a:off x="875007" y="2164287"/>
              <a:ext cx="3430588" cy="2105025"/>
            </a:xfrm>
            <a:custGeom>
              <a:avLst/>
              <a:gdLst>
                <a:gd name="T0" fmla="*/ 0 w 2161"/>
                <a:gd name="T1" fmla="*/ 0 h 1326"/>
                <a:gd name="T2" fmla="*/ 0 w 2161"/>
                <a:gd name="T3" fmla="*/ 1326 h 1326"/>
                <a:gd name="T4" fmla="*/ 2161 w 2161"/>
                <a:gd name="T5" fmla="*/ 1326 h 1326"/>
              </a:gdLst>
              <a:ahLst/>
              <a:cxnLst>
                <a:cxn ang="0">
                  <a:pos x="T0" y="T1"/>
                </a:cxn>
                <a:cxn ang="0">
                  <a:pos x="T2" y="T3"/>
                </a:cxn>
                <a:cxn ang="0">
                  <a:pos x="T4" y="T5"/>
                </a:cxn>
              </a:cxnLst>
              <a:rect l="0" t="0" r="r" b="b"/>
              <a:pathLst>
                <a:path w="2161" h="1326">
                  <a:moveTo>
                    <a:pt x="0" y="0"/>
                  </a:moveTo>
                  <a:lnTo>
                    <a:pt x="0" y="1326"/>
                  </a:lnTo>
                  <a:lnTo>
                    <a:pt x="2161" y="1326"/>
                  </a:lnTo>
                </a:path>
              </a:pathLst>
            </a:custGeom>
            <a:noFill/>
            <a:ln w="254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8"/>
            <p:cNvSpPr>
              <a:spLocks noChangeShapeType="1"/>
            </p:cNvSpPr>
            <p:nvPr/>
          </p:nvSpPr>
          <p:spPr bwMode="auto">
            <a:xfrm>
              <a:off x="782932" y="2584975"/>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9"/>
            <p:cNvSpPr>
              <a:spLocks noChangeShapeType="1"/>
            </p:cNvSpPr>
            <p:nvPr/>
          </p:nvSpPr>
          <p:spPr bwMode="auto">
            <a:xfrm>
              <a:off x="782932" y="3007250"/>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10"/>
            <p:cNvSpPr>
              <a:spLocks noChangeShapeType="1"/>
            </p:cNvSpPr>
            <p:nvPr/>
          </p:nvSpPr>
          <p:spPr bwMode="auto">
            <a:xfrm>
              <a:off x="782932" y="3427937"/>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11"/>
            <p:cNvSpPr>
              <a:spLocks noChangeShapeType="1"/>
            </p:cNvSpPr>
            <p:nvPr/>
          </p:nvSpPr>
          <p:spPr bwMode="auto">
            <a:xfrm>
              <a:off x="782932" y="3848625"/>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12"/>
            <p:cNvSpPr>
              <a:spLocks noChangeShapeType="1"/>
            </p:cNvSpPr>
            <p:nvPr/>
          </p:nvSpPr>
          <p:spPr bwMode="auto">
            <a:xfrm flipV="1">
              <a:off x="875007" y="4269312"/>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13"/>
            <p:cNvSpPr>
              <a:spLocks noChangeShapeType="1"/>
            </p:cNvSpPr>
            <p:nvPr/>
          </p:nvSpPr>
          <p:spPr bwMode="auto">
            <a:xfrm flipV="1">
              <a:off x="2343444" y="4269312"/>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Line 14"/>
            <p:cNvSpPr>
              <a:spLocks noChangeShapeType="1"/>
            </p:cNvSpPr>
            <p:nvPr/>
          </p:nvSpPr>
          <p:spPr bwMode="auto">
            <a:xfrm flipV="1">
              <a:off x="2833982" y="4269312"/>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Line 15"/>
            <p:cNvSpPr>
              <a:spLocks noChangeShapeType="1"/>
            </p:cNvSpPr>
            <p:nvPr/>
          </p:nvSpPr>
          <p:spPr bwMode="auto">
            <a:xfrm flipV="1">
              <a:off x="3324519" y="4269312"/>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Line 16"/>
            <p:cNvSpPr>
              <a:spLocks noChangeShapeType="1"/>
            </p:cNvSpPr>
            <p:nvPr/>
          </p:nvSpPr>
          <p:spPr bwMode="auto">
            <a:xfrm flipV="1">
              <a:off x="3815057" y="4269312"/>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 name="Line 17"/>
            <p:cNvSpPr>
              <a:spLocks noChangeShapeType="1"/>
            </p:cNvSpPr>
            <p:nvPr/>
          </p:nvSpPr>
          <p:spPr bwMode="auto">
            <a:xfrm flipV="1">
              <a:off x="1365544" y="4269312"/>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 name="Line 18"/>
            <p:cNvSpPr>
              <a:spLocks noChangeShapeType="1"/>
            </p:cNvSpPr>
            <p:nvPr/>
          </p:nvSpPr>
          <p:spPr bwMode="auto">
            <a:xfrm flipV="1">
              <a:off x="1852907" y="4269312"/>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 name="Line 19"/>
            <p:cNvSpPr>
              <a:spLocks noChangeShapeType="1"/>
            </p:cNvSpPr>
            <p:nvPr/>
          </p:nvSpPr>
          <p:spPr bwMode="auto">
            <a:xfrm flipV="1">
              <a:off x="4305594" y="4269312"/>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6" name="Line 20"/>
            <p:cNvSpPr>
              <a:spLocks noChangeShapeType="1"/>
            </p:cNvSpPr>
            <p:nvPr/>
          </p:nvSpPr>
          <p:spPr bwMode="auto">
            <a:xfrm>
              <a:off x="782932" y="4269312"/>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7" name="Freeform 21"/>
            <p:cNvSpPr>
              <a:spLocks/>
            </p:cNvSpPr>
            <p:nvPr/>
          </p:nvSpPr>
          <p:spPr bwMode="auto">
            <a:xfrm>
              <a:off x="875007" y="2164287"/>
              <a:ext cx="3322638" cy="1801813"/>
            </a:xfrm>
            <a:custGeom>
              <a:avLst/>
              <a:gdLst>
                <a:gd name="T0" fmla="*/ 81 w 2093"/>
                <a:gd name="T1" fmla="*/ 0 h 1135"/>
                <a:gd name="T2" fmla="*/ 103 w 2093"/>
                <a:gd name="T3" fmla="*/ 20 h 1135"/>
                <a:gd name="T4" fmla="*/ 123 w 2093"/>
                <a:gd name="T5" fmla="*/ 44 h 1135"/>
                <a:gd name="T6" fmla="*/ 129 w 2093"/>
                <a:gd name="T7" fmla="*/ 50 h 1135"/>
                <a:gd name="T8" fmla="*/ 141 w 2093"/>
                <a:gd name="T9" fmla="*/ 68 h 1135"/>
                <a:gd name="T10" fmla="*/ 167 w 2093"/>
                <a:gd name="T11" fmla="*/ 88 h 1135"/>
                <a:gd name="T12" fmla="*/ 181 w 2093"/>
                <a:gd name="T13" fmla="*/ 106 h 1135"/>
                <a:gd name="T14" fmla="*/ 187 w 2093"/>
                <a:gd name="T15" fmla="*/ 132 h 1135"/>
                <a:gd name="T16" fmla="*/ 193 w 2093"/>
                <a:gd name="T17" fmla="*/ 138 h 1135"/>
                <a:gd name="T18" fmla="*/ 199 w 2093"/>
                <a:gd name="T19" fmla="*/ 176 h 1135"/>
                <a:gd name="T20" fmla="*/ 211 w 2093"/>
                <a:gd name="T21" fmla="*/ 193 h 1135"/>
                <a:gd name="T22" fmla="*/ 217 w 2093"/>
                <a:gd name="T23" fmla="*/ 217 h 1135"/>
                <a:gd name="T24" fmla="*/ 225 w 2093"/>
                <a:gd name="T25" fmla="*/ 237 h 1135"/>
                <a:gd name="T26" fmla="*/ 257 w 2093"/>
                <a:gd name="T27" fmla="*/ 243 h 1135"/>
                <a:gd name="T28" fmla="*/ 289 w 2093"/>
                <a:gd name="T29" fmla="*/ 281 h 1135"/>
                <a:gd name="T30" fmla="*/ 301 w 2093"/>
                <a:gd name="T31" fmla="*/ 305 h 1135"/>
                <a:gd name="T32" fmla="*/ 307 w 2093"/>
                <a:gd name="T33" fmla="*/ 323 h 1135"/>
                <a:gd name="T34" fmla="*/ 345 w 2093"/>
                <a:gd name="T35" fmla="*/ 369 h 1135"/>
                <a:gd name="T36" fmla="*/ 388 w 2093"/>
                <a:gd name="T37" fmla="*/ 393 h 1135"/>
                <a:gd name="T38" fmla="*/ 396 w 2093"/>
                <a:gd name="T39" fmla="*/ 417 h 1135"/>
                <a:gd name="T40" fmla="*/ 414 w 2093"/>
                <a:gd name="T41" fmla="*/ 437 h 1135"/>
                <a:gd name="T42" fmla="*/ 428 w 2093"/>
                <a:gd name="T43" fmla="*/ 459 h 1135"/>
                <a:gd name="T44" fmla="*/ 452 w 2093"/>
                <a:gd name="T45" fmla="*/ 479 h 1135"/>
                <a:gd name="T46" fmla="*/ 458 w 2093"/>
                <a:gd name="T47" fmla="*/ 505 h 1135"/>
                <a:gd name="T48" fmla="*/ 478 w 2093"/>
                <a:gd name="T49" fmla="*/ 525 h 1135"/>
                <a:gd name="T50" fmla="*/ 504 w 2093"/>
                <a:gd name="T51" fmla="*/ 543 h 1135"/>
                <a:gd name="T52" fmla="*/ 510 w 2093"/>
                <a:gd name="T53" fmla="*/ 548 h 1135"/>
                <a:gd name="T54" fmla="*/ 516 w 2093"/>
                <a:gd name="T55" fmla="*/ 568 h 1135"/>
                <a:gd name="T56" fmla="*/ 522 w 2093"/>
                <a:gd name="T57" fmla="*/ 586 h 1135"/>
                <a:gd name="T58" fmla="*/ 530 w 2093"/>
                <a:gd name="T59" fmla="*/ 604 h 1135"/>
                <a:gd name="T60" fmla="*/ 542 w 2093"/>
                <a:gd name="T61" fmla="*/ 610 h 1135"/>
                <a:gd name="T62" fmla="*/ 618 w 2093"/>
                <a:gd name="T63" fmla="*/ 632 h 1135"/>
                <a:gd name="T64" fmla="*/ 626 w 2093"/>
                <a:gd name="T65" fmla="*/ 648 h 1135"/>
                <a:gd name="T66" fmla="*/ 630 w 2093"/>
                <a:gd name="T67" fmla="*/ 654 h 1135"/>
                <a:gd name="T68" fmla="*/ 696 w 2093"/>
                <a:gd name="T69" fmla="*/ 674 h 1135"/>
                <a:gd name="T70" fmla="*/ 751 w 2093"/>
                <a:gd name="T71" fmla="*/ 694 h 1135"/>
                <a:gd name="T72" fmla="*/ 833 w 2093"/>
                <a:gd name="T73" fmla="*/ 716 h 1135"/>
                <a:gd name="T74" fmla="*/ 847 w 2093"/>
                <a:gd name="T75" fmla="*/ 740 h 1135"/>
                <a:gd name="T76" fmla="*/ 859 w 2093"/>
                <a:gd name="T77" fmla="*/ 760 h 1135"/>
                <a:gd name="T78" fmla="*/ 865 w 2093"/>
                <a:gd name="T79" fmla="*/ 780 h 1135"/>
                <a:gd name="T80" fmla="*/ 873 w 2093"/>
                <a:gd name="T81" fmla="*/ 804 h 1135"/>
                <a:gd name="T82" fmla="*/ 949 w 2093"/>
                <a:gd name="T83" fmla="*/ 810 h 1135"/>
                <a:gd name="T84" fmla="*/ 955 w 2093"/>
                <a:gd name="T85" fmla="*/ 824 h 1135"/>
                <a:gd name="T86" fmla="*/ 999 w 2093"/>
                <a:gd name="T87" fmla="*/ 828 h 1135"/>
                <a:gd name="T88" fmla="*/ 1005 w 2093"/>
                <a:gd name="T89" fmla="*/ 850 h 1135"/>
                <a:gd name="T90" fmla="*/ 1036 w 2093"/>
                <a:gd name="T91" fmla="*/ 874 h 1135"/>
                <a:gd name="T92" fmla="*/ 1056 w 2093"/>
                <a:gd name="T93" fmla="*/ 898 h 1135"/>
                <a:gd name="T94" fmla="*/ 1062 w 2093"/>
                <a:gd name="T95" fmla="*/ 915 h 1135"/>
                <a:gd name="T96" fmla="*/ 1074 w 2093"/>
                <a:gd name="T97" fmla="*/ 935 h 1135"/>
                <a:gd name="T98" fmla="*/ 1082 w 2093"/>
                <a:gd name="T99" fmla="*/ 967 h 1135"/>
                <a:gd name="T100" fmla="*/ 1138 w 2093"/>
                <a:gd name="T101" fmla="*/ 985 h 1135"/>
                <a:gd name="T102" fmla="*/ 1272 w 2093"/>
                <a:gd name="T103" fmla="*/ 1007 h 1135"/>
                <a:gd name="T104" fmla="*/ 1365 w 2093"/>
                <a:gd name="T105" fmla="*/ 1029 h 1135"/>
                <a:gd name="T106" fmla="*/ 1437 w 2093"/>
                <a:gd name="T107" fmla="*/ 1063 h 1135"/>
                <a:gd name="T108" fmla="*/ 1515 w 2093"/>
                <a:gd name="T109" fmla="*/ 1093 h 1135"/>
                <a:gd name="T110" fmla="*/ 2093 w 2093"/>
                <a:gd name="T111" fmla="*/ 1135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3" h="1135">
                  <a:moveTo>
                    <a:pt x="0" y="0"/>
                  </a:moveTo>
                  <a:lnTo>
                    <a:pt x="81" y="0"/>
                  </a:lnTo>
                  <a:lnTo>
                    <a:pt x="81" y="20"/>
                  </a:lnTo>
                  <a:lnTo>
                    <a:pt x="103" y="20"/>
                  </a:lnTo>
                  <a:lnTo>
                    <a:pt x="103" y="44"/>
                  </a:lnTo>
                  <a:lnTo>
                    <a:pt x="123" y="44"/>
                  </a:lnTo>
                  <a:lnTo>
                    <a:pt x="123" y="50"/>
                  </a:lnTo>
                  <a:lnTo>
                    <a:pt x="129" y="50"/>
                  </a:lnTo>
                  <a:lnTo>
                    <a:pt x="129" y="68"/>
                  </a:lnTo>
                  <a:lnTo>
                    <a:pt x="141" y="68"/>
                  </a:lnTo>
                  <a:lnTo>
                    <a:pt x="141" y="88"/>
                  </a:lnTo>
                  <a:lnTo>
                    <a:pt x="167" y="88"/>
                  </a:lnTo>
                  <a:lnTo>
                    <a:pt x="167" y="106"/>
                  </a:lnTo>
                  <a:lnTo>
                    <a:pt x="181" y="106"/>
                  </a:lnTo>
                  <a:lnTo>
                    <a:pt x="181" y="132"/>
                  </a:lnTo>
                  <a:lnTo>
                    <a:pt x="187" y="132"/>
                  </a:lnTo>
                  <a:lnTo>
                    <a:pt x="187" y="138"/>
                  </a:lnTo>
                  <a:lnTo>
                    <a:pt x="193" y="138"/>
                  </a:lnTo>
                  <a:lnTo>
                    <a:pt x="193" y="176"/>
                  </a:lnTo>
                  <a:lnTo>
                    <a:pt x="199" y="176"/>
                  </a:lnTo>
                  <a:lnTo>
                    <a:pt x="199" y="193"/>
                  </a:lnTo>
                  <a:lnTo>
                    <a:pt x="211" y="193"/>
                  </a:lnTo>
                  <a:lnTo>
                    <a:pt x="211" y="217"/>
                  </a:lnTo>
                  <a:lnTo>
                    <a:pt x="217" y="217"/>
                  </a:lnTo>
                  <a:lnTo>
                    <a:pt x="217" y="237"/>
                  </a:lnTo>
                  <a:lnTo>
                    <a:pt x="225" y="237"/>
                  </a:lnTo>
                  <a:lnTo>
                    <a:pt x="225" y="243"/>
                  </a:lnTo>
                  <a:lnTo>
                    <a:pt x="257" y="243"/>
                  </a:lnTo>
                  <a:lnTo>
                    <a:pt x="257" y="281"/>
                  </a:lnTo>
                  <a:lnTo>
                    <a:pt x="289" y="281"/>
                  </a:lnTo>
                  <a:lnTo>
                    <a:pt x="289" y="305"/>
                  </a:lnTo>
                  <a:lnTo>
                    <a:pt x="301" y="305"/>
                  </a:lnTo>
                  <a:lnTo>
                    <a:pt x="301" y="323"/>
                  </a:lnTo>
                  <a:lnTo>
                    <a:pt x="307" y="323"/>
                  </a:lnTo>
                  <a:lnTo>
                    <a:pt x="307" y="369"/>
                  </a:lnTo>
                  <a:lnTo>
                    <a:pt x="345" y="369"/>
                  </a:lnTo>
                  <a:lnTo>
                    <a:pt x="345" y="393"/>
                  </a:lnTo>
                  <a:lnTo>
                    <a:pt x="388" y="393"/>
                  </a:lnTo>
                  <a:lnTo>
                    <a:pt x="388" y="417"/>
                  </a:lnTo>
                  <a:lnTo>
                    <a:pt x="396" y="417"/>
                  </a:lnTo>
                  <a:lnTo>
                    <a:pt x="396" y="437"/>
                  </a:lnTo>
                  <a:lnTo>
                    <a:pt x="414" y="437"/>
                  </a:lnTo>
                  <a:lnTo>
                    <a:pt x="414" y="459"/>
                  </a:lnTo>
                  <a:lnTo>
                    <a:pt x="428" y="459"/>
                  </a:lnTo>
                  <a:lnTo>
                    <a:pt x="428" y="479"/>
                  </a:lnTo>
                  <a:lnTo>
                    <a:pt x="452" y="479"/>
                  </a:lnTo>
                  <a:lnTo>
                    <a:pt x="452" y="505"/>
                  </a:lnTo>
                  <a:lnTo>
                    <a:pt x="458" y="505"/>
                  </a:lnTo>
                  <a:lnTo>
                    <a:pt x="458" y="525"/>
                  </a:lnTo>
                  <a:lnTo>
                    <a:pt x="478" y="525"/>
                  </a:lnTo>
                  <a:lnTo>
                    <a:pt x="478" y="543"/>
                  </a:lnTo>
                  <a:lnTo>
                    <a:pt x="504" y="543"/>
                  </a:lnTo>
                  <a:lnTo>
                    <a:pt x="504" y="548"/>
                  </a:lnTo>
                  <a:lnTo>
                    <a:pt x="510" y="548"/>
                  </a:lnTo>
                  <a:lnTo>
                    <a:pt x="510" y="568"/>
                  </a:lnTo>
                  <a:lnTo>
                    <a:pt x="516" y="568"/>
                  </a:lnTo>
                  <a:lnTo>
                    <a:pt x="516" y="586"/>
                  </a:lnTo>
                  <a:lnTo>
                    <a:pt x="522" y="586"/>
                  </a:lnTo>
                  <a:lnTo>
                    <a:pt x="522" y="604"/>
                  </a:lnTo>
                  <a:lnTo>
                    <a:pt x="530" y="604"/>
                  </a:lnTo>
                  <a:lnTo>
                    <a:pt x="530" y="610"/>
                  </a:lnTo>
                  <a:lnTo>
                    <a:pt x="542" y="610"/>
                  </a:lnTo>
                  <a:lnTo>
                    <a:pt x="542" y="632"/>
                  </a:lnTo>
                  <a:lnTo>
                    <a:pt x="618" y="632"/>
                  </a:lnTo>
                  <a:lnTo>
                    <a:pt x="618" y="648"/>
                  </a:lnTo>
                  <a:lnTo>
                    <a:pt x="626" y="648"/>
                  </a:lnTo>
                  <a:lnTo>
                    <a:pt x="626" y="654"/>
                  </a:lnTo>
                  <a:lnTo>
                    <a:pt x="630" y="654"/>
                  </a:lnTo>
                  <a:lnTo>
                    <a:pt x="630" y="674"/>
                  </a:lnTo>
                  <a:lnTo>
                    <a:pt x="696" y="674"/>
                  </a:lnTo>
                  <a:lnTo>
                    <a:pt x="696" y="694"/>
                  </a:lnTo>
                  <a:lnTo>
                    <a:pt x="751" y="694"/>
                  </a:lnTo>
                  <a:lnTo>
                    <a:pt x="751" y="716"/>
                  </a:lnTo>
                  <a:lnTo>
                    <a:pt x="833" y="716"/>
                  </a:lnTo>
                  <a:lnTo>
                    <a:pt x="833" y="740"/>
                  </a:lnTo>
                  <a:lnTo>
                    <a:pt x="847" y="740"/>
                  </a:lnTo>
                  <a:lnTo>
                    <a:pt x="847" y="760"/>
                  </a:lnTo>
                  <a:lnTo>
                    <a:pt x="859" y="760"/>
                  </a:lnTo>
                  <a:lnTo>
                    <a:pt x="859" y="780"/>
                  </a:lnTo>
                  <a:lnTo>
                    <a:pt x="865" y="780"/>
                  </a:lnTo>
                  <a:lnTo>
                    <a:pt x="865" y="804"/>
                  </a:lnTo>
                  <a:lnTo>
                    <a:pt x="873" y="804"/>
                  </a:lnTo>
                  <a:lnTo>
                    <a:pt x="873" y="810"/>
                  </a:lnTo>
                  <a:lnTo>
                    <a:pt x="949" y="810"/>
                  </a:lnTo>
                  <a:lnTo>
                    <a:pt x="949" y="824"/>
                  </a:lnTo>
                  <a:lnTo>
                    <a:pt x="955" y="824"/>
                  </a:lnTo>
                  <a:lnTo>
                    <a:pt x="955" y="828"/>
                  </a:lnTo>
                  <a:lnTo>
                    <a:pt x="999" y="828"/>
                  </a:lnTo>
                  <a:lnTo>
                    <a:pt x="999" y="850"/>
                  </a:lnTo>
                  <a:lnTo>
                    <a:pt x="1005" y="850"/>
                  </a:lnTo>
                  <a:lnTo>
                    <a:pt x="1005" y="874"/>
                  </a:lnTo>
                  <a:lnTo>
                    <a:pt x="1036" y="874"/>
                  </a:lnTo>
                  <a:lnTo>
                    <a:pt x="1036" y="898"/>
                  </a:lnTo>
                  <a:lnTo>
                    <a:pt x="1056" y="898"/>
                  </a:lnTo>
                  <a:lnTo>
                    <a:pt x="1056" y="915"/>
                  </a:lnTo>
                  <a:lnTo>
                    <a:pt x="1062" y="915"/>
                  </a:lnTo>
                  <a:lnTo>
                    <a:pt x="1062" y="935"/>
                  </a:lnTo>
                  <a:lnTo>
                    <a:pt x="1074" y="935"/>
                  </a:lnTo>
                  <a:lnTo>
                    <a:pt x="1074" y="967"/>
                  </a:lnTo>
                  <a:lnTo>
                    <a:pt x="1082" y="967"/>
                  </a:lnTo>
                  <a:lnTo>
                    <a:pt x="1082" y="985"/>
                  </a:lnTo>
                  <a:lnTo>
                    <a:pt x="1138" y="985"/>
                  </a:lnTo>
                  <a:lnTo>
                    <a:pt x="1138" y="1007"/>
                  </a:lnTo>
                  <a:lnTo>
                    <a:pt x="1272" y="1007"/>
                  </a:lnTo>
                  <a:lnTo>
                    <a:pt x="1272" y="1029"/>
                  </a:lnTo>
                  <a:lnTo>
                    <a:pt x="1365" y="1029"/>
                  </a:lnTo>
                  <a:lnTo>
                    <a:pt x="1365" y="1063"/>
                  </a:lnTo>
                  <a:lnTo>
                    <a:pt x="1437" y="1063"/>
                  </a:lnTo>
                  <a:lnTo>
                    <a:pt x="1437" y="1093"/>
                  </a:lnTo>
                  <a:lnTo>
                    <a:pt x="1515" y="1093"/>
                  </a:lnTo>
                  <a:lnTo>
                    <a:pt x="1515" y="1135"/>
                  </a:lnTo>
                  <a:lnTo>
                    <a:pt x="2093" y="1135"/>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 name="Line 22"/>
            <p:cNvSpPr>
              <a:spLocks noChangeShapeType="1"/>
            </p:cNvSpPr>
            <p:nvPr/>
          </p:nvSpPr>
          <p:spPr bwMode="auto">
            <a:xfrm>
              <a:off x="782932" y="2797700"/>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 name="Line 23"/>
            <p:cNvSpPr>
              <a:spLocks noChangeShapeType="1"/>
            </p:cNvSpPr>
            <p:nvPr/>
          </p:nvSpPr>
          <p:spPr bwMode="auto">
            <a:xfrm>
              <a:off x="782932" y="3218387"/>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Line 24"/>
            <p:cNvSpPr>
              <a:spLocks noChangeShapeType="1"/>
            </p:cNvSpPr>
            <p:nvPr/>
          </p:nvSpPr>
          <p:spPr bwMode="auto">
            <a:xfrm>
              <a:off x="782932" y="3639075"/>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Line 25"/>
            <p:cNvSpPr>
              <a:spLocks noChangeShapeType="1"/>
            </p:cNvSpPr>
            <p:nvPr/>
          </p:nvSpPr>
          <p:spPr bwMode="auto">
            <a:xfrm>
              <a:off x="782932" y="4061350"/>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Line 26"/>
            <p:cNvSpPr>
              <a:spLocks noChangeShapeType="1"/>
            </p:cNvSpPr>
            <p:nvPr/>
          </p:nvSpPr>
          <p:spPr bwMode="auto">
            <a:xfrm>
              <a:off x="782932" y="2377012"/>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Line 27"/>
            <p:cNvSpPr>
              <a:spLocks noChangeShapeType="1"/>
            </p:cNvSpPr>
            <p:nvPr/>
          </p:nvSpPr>
          <p:spPr bwMode="auto">
            <a:xfrm>
              <a:off x="782932" y="2164287"/>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Freeform 28"/>
            <p:cNvSpPr>
              <a:spLocks/>
            </p:cNvSpPr>
            <p:nvPr/>
          </p:nvSpPr>
          <p:spPr bwMode="auto">
            <a:xfrm>
              <a:off x="875007" y="2164287"/>
              <a:ext cx="2306638" cy="1982788"/>
            </a:xfrm>
            <a:custGeom>
              <a:avLst/>
              <a:gdLst>
                <a:gd name="T0" fmla="*/ 0 w 1453"/>
                <a:gd name="T1" fmla="*/ 0 h 1249"/>
                <a:gd name="T2" fmla="*/ 103 w 1453"/>
                <a:gd name="T3" fmla="*/ 0 h 1249"/>
                <a:gd name="T4" fmla="*/ 103 w 1453"/>
                <a:gd name="T5" fmla="*/ 92 h 1249"/>
                <a:gd name="T6" fmla="*/ 111 w 1453"/>
                <a:gd name="T7" fmla="*/ 92 h 1249"/>
                <a:gd name="T8" fmla="*/ 111 w 1453"/>
                <a:gd name="T9" fmla="*/ 138 h 1249"/>
                <a:gd name="T10" fmla="*/ 123 w 1453"/>
                <a:gd name="T11" fmla="*/ 138 h 1249"/>
                <a:gd name="T12" fmla="*/ 123 w 1453"/>
                <a:gd name="T13" fmla="*/ 182 h 1249"/>
                <a:gd name="T14" fmla="*/ 149 w 1453"/>
                <a:gd name="T15" fmla="*/ 182 h 1249"/>
                <a:gd name="T16" fmla="*/ 149 w 1453"/>
                <a:gd name="T17" fmla="*/ 231 h 1249"/>
                <a:gd name="T18" fmla="*/ 173 w 1453"/>
                <a:gd name="T19" fmla="*/ 231 h 1249"/>
                <a:gd name="T20" fmla="*/ 173 w 1453"/>
                <a:gd name="T21" fmla="*/ 273 h 1249"/>
                <a:gd name="T22" fmla="*/ 219 w 1453"/>
                <a:gd name="T23" fmla="*/ 273 h 1249"/>
                <a:gd name="T24" fmla="*/ 219 w 1453"/>
                <a:gd name="T25" fmla="*/ 361 h 1249"/>
                <a:gd name="T26" fmla="*/ 285 w 1453"/>
                <a:gd name="T27" fmla="*/ 361 h 1249"/>
                <a:gd name="T28" fmla="*/ 285 w 1453"/>
                <a:gd name="T29" fmla="*/ 411 h 1249"/>
                <a:gd name="T30" fmla="*/ 327 w 1453"/>
                <a:gd name="T31" fmla="*/ 411 h 1249"/>
                <a:gd name="T32" fmla="*/ 327 w 1453"/>
                <a:gd name="T33" fmla="*/ 455 h 1249"/>
                <a:gd name="T34" fmla="*/ 333 w 1453"/>
                <a:gd name="T35" fmla="*/ 455 h 1249"/>
                <a:gd name="T36" fmla="*/ 333 w 1453"/>
                <a:gd name="T37" fmla="*/ 505 h 1249"/>
                <a:gd name="T38" fmla="*/ 345 w 1453"/>
                <a:gd name="T39" fmla="*/ 505 h 1249"/>
                <a:gd name="T40" fmla="*/ 345 w 1453"/>
                <a:gd name="T41" fmla="*/ 550 h 1249"/>
                <a:gd name="T42" fmla="*/ 365 w 1453"/>
                <a:gd name="T43" fmla="*/ 550 h 1249"/>
                <a:gd name="T44" fmla="*/ 365 w 1453"/>
                <a:gd name="T45" fmla="*/ 594 h 1249"/>
                <a:gd name="T46" fmla="*/ 383 w 1453"/>
                <a:gd name="T47" fmla="*/ 594 h 1249"/>
                <a:gd name="T48" fmla="*/ 383 w 1453"/>
                <a:gd name="T49" fmla="*/ 642 h 1249"/>
                <a:gd name="T50" fmla="*/ 396 w 1453"/>
                <a:gd name="T51" fmla="*/ 642 h 1249"/>
                <a:gd name="T52" fmla="*/ 396 w 1453"/>
                <a:gd name="T53" fmla="*/ 686 h 1249"/>
                <a:gd name="T54" fmla="*/ 402 w 1453"/>
                <a:gd name="T55" fmla="*/ 686 h 1249"/>
                <a:gd name="T56" fmla="*/ 402 w 1453"/>
                <a:gd name="T57" fmla="*/ 736 h 1249"/>
                <a:gd name="T58" fmla="*/ 408 w 1453"/>
                <a:gd name="T59" fmla="*/ 736 h 1249"/>
                <a:gd name="T60" fmla="*/ 408 w 1453"/>
                <a:gd name="T61" fmla="*/ 776 h 1249"/>
                <a:gd name="T62" fmla="*/ 430 w 1453"/>
                <a:gd name="T63" fmla="*/ 776 h 1249"/>
                <a:gd name="T64" fmla="*/ 430 w 1453"/>
                <a:gd name="T65" fmla="*/ 826 h 1249"/>
                <a:gd name="T66" fmla="*/ 468 w 1453"/>
                <a:gd name="T67" fmla="*/ 826 h 1249"/>
                <a:gd name="T68" fmla="*/ 468 w 1453"/>
                <a:gd name="T69" fmla="*/ 874 h 1249"/>
                <a:gd name="T70" fmla="*/ 504 w 1453"/>
                <a:gd name="T71" fmla="*/ 874 h 1249"/>
                <a:gd name="T72" fmla="*/ 504 w 1453"/>
                <a:gd name="T73" fmla="*/ 915 h 1249"/>
                <a:gd name="T74" fmla="*/ 739 w 1453"/>
                <a:gd name="T75" fmla="*/ 915 h 1249"/>
                <a:gd name="T76" fmla="*/ 739 w 1453"/>
                <a:gd name="T77" fmla="*/ 975 h 1249"/>
                <a:gd name="T78" fmla="*/ 833 w 1453"/>
                <a:gd name="T79" fmla="*/ 975 h 1249"/>
                <a:gd name="T80" fmla="*/ 833 w 1453"/>
                <a:gd name="T81" fmla="*/ 1027 h 1249"/>
                <a:gd name="T82" fmla="*/ 841 w 1453"/>
                <a:gd name="T83" fmla="*/ 1027 h 1249"/>
                <a:gd name="T84" fmla="*/ 841 w 1453"/>
                <a:gd name="T85" fmla="*/ 1033 h 1249"/>
                <a:gd name="T86" fmla="*/ 879 w 1453"/>
                <a:gd name="T87" fmla="*/ 1033 h 1249"/>
                <a:gd name="T88" fmla="*/ 879 w 1453"/>
                <a:gd name="T89" fmla="*/ 1091 h 1249"/>
                <a:gd name="T90" fmla="*/ 1196 w 1453"/>
                <a:gd name="T91" fmla="*/ 1091 h 1249"/>
                <a:gd name="T92" fmla="*/ 1196 w 1453"/>
                <a:gd name="T93" fmla="*/ 1171 h 1249"/>
                <a:gd name="T94" fmla="*/ 1284 w 1453"/>
                <a:gd name="T95" fmla="*/ 1171 h 1249"/>
                <a:gd name="T96" fmla="*/ 1284 w 1453"/>
                <a:gd name="T97" fmla="*/ 1249 h 1249"/>
                <a:gd name="T98" fmla="*/ 1453 w 1453"/>
                <a:gd name="T9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3" h="1249">
                  <a:moveTo>
                    <a:pt x="0" y="0"/>
                  </a:moveTo>
                  <a:lnTo>
                    <a:pt x="103" y="0"/>
                  </a:lnTo>
                  <a:lnTo>
                    <a:pt x="103" y="92"/>
                  </a:lnTo>
                  <a:lnTo>
                    <a:pt x="111" y="92"/>
                  </a:lnTo>
                  <a:lnTo>
                    <a:pt x="111" y="138"/>
                  </a:lnTo>
                  <a:lnTo>
                    <a:pt x="123" y="138"/>
                  </a:lnTo>
                  <a:lnTo>
                    <a:pt x="123" y="182"/>
                  </a:lnTo>
                  <a:lnTo>
                    <a:pt x="149" y="182"/>
                  </a:lnTo>
                  <a:lnTo>
                    <a:pt x="149" y="231"/>
                  </a:lnTo>
                  <a:lnTo>
                    <a:pt x="173" y="231"/>
                  </a:lnTo>
                  <a:lnTo>
                    <a:pt x="173" y="273"/>
                  </a:lnTo>
                  <a:lnTo>
                    <a:pt x="219" y="273"/>
                  </a:lnTo>
                  <a:lnTo>
                    <a:pt x="219" y="361"/>
                  </a:lnTo>
                  <a:lnTo>
                    <a:pt x="285" y="361"/>
                  </a:lnTo>
                  <a:lnTo>
                    <a:pt x="285" y="411"/>
                  </a:lnTo>
                  <a:lnTo>
                    <a:pt x="327" y="411"/>
                  </a:lnTo>
                  <a:lnTo>
                    <a:pt x="327" y="455"/>
                  </a:lnTo>
                  <a:lnTo>
                    <a:pt x="333" y="455"/>
                  </a:lnTo>
                  <a:lnTo>
                    <a:pt x="333" y="505"/>
                  </a:lnTo>
                  <a:lnTo>
                    <a:pt x="345" y="505"/>
                  </a:lnTo>
                  <a:lnTo>
                    <a:pt x="345" y="550"/>
                  </a:lnTo>
                  <a:lnTo>
                    <a:pt x="365" y="550"/>
                  </a:lnTo>
                  <a:lnTo>
                    <a:pt x="365" y="594"/>
                  </a:lnTo>
                  <a:lnTo>
                    <a:pt x="383" y="594"/>
                  </a:lnTo>
                  <a:lnTo>
                    <a:pt x="383" y="642"/>
                  </a:lnTo>
                  <a:lnTo>
                    <a:pt x="396" y="642"/>
                  </a:lnTo>
                  <a:lnTo>
                    <a:pt x="396" y="686"/>
                  </a:lnTo>
                  <a:lnTo>
                    <a:pt x="402" y="686"/>
                  </a:lnTo>
                  <a:lnTo>
                    <a:pt x="402" y="736"/>
                  </a:lnTo>
                  <a:lnTo>
                    <a:pt x="408" y="736"/>
                  </a:lnTo>
                  <a:lnTo>
                    <a:pt x="408" y="776"/>
                  </a:lnTo>
                  <a:lnTo>
                    <a:pt x="430" y="776"/>
                  </a:lnTo>
                  <a:lnTo>
                    <a:pt x="430" y="826"/>
                  </a:lnTo>
                  <a:lnTo>
                    <a:pt x="468" y="826"/>
                  </a:lnTo>
                  <a:lnTo>
                    <a:pt x="468" y="874"/>
                  </a:lnTo>
                  <a:lnTo>
                    <a:pt x="504" y="874"/>
                  </a:lnTo>
                  <a:lnTo>
                    <a:pt x="504" y="915"/>
                  </a:lnTo>
                  <a:lnTo>
                    <a:pt x="739" y="915"/>
                  </a:lnTo>
                  <a:lnTo>
                    <a:pt x="739" y="975"/>
                  </a:lnTo>
                  <a:lnTo>
                    <a:pt x="833" y="975"/>
                  </a:lnTo>
                  <a:lnTo>
                    <a:pt x="833" y="1027"/>
                  </a:lnTo>
                  <a:lnTo>
                    <a:pt x="841" y="1027"/>
                  </a:lnTo>
                  <a:lnTo>
                    <a:pt x="841" y="1033"/>
                  </a:lnTo>
                  <a:lnTo>
                    <a:pt x="879" y="1033"/>
                  </a:lnTo>
                  <a:lnTo>
                    <a:pt x="879" y="1091"/>
                  </a:lnTo>
                  <a:lnTo>
                    <a:pt x="1196" y="1091"/>
                  </a:lnTo>
                  <a:lnTo>
                    <a:pt x="1196" y="1171"/>
                  </a:lnTo>
                  <a:lnTo>
                    <a:pt x="1284" y="1171"/>
                  </a:lnTo>
                  <a:lnTo>
                    <a:pt x="1284" y="1249"/>
                  </a:lnTo>
                  <a:lnTo>
                    <a:pt x="1453" y="1249"/>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Oval 29"/>
            <p:cNvSpPr>
              <a:spLocks noChangeArrowheads="1"/>
            </p:cNvSpPr>
            <p:nvPr/>
          </p:nvSpPr>
          <p:spPr bwMode="auto">
            <a:xfrm>
              <a:off x="2232319" y="3858150"/>
              <a:ext cx="73025" cy="73025"/>
            </a:xfrm>
            <a:prstGeom prst="ellipse">
              <a:avLst/>
            </a:prstGeom>
            <a:solidFill>
              <a:schemeClr val="accent2"/>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Oval 30"/>
            <p:cNvSpPr>
              <a:spLocks noChangeArrowheads="1"/>
            </p:cNvSpPr>
            <p:nvPr/>
          </p:nvSpPr>
          <p:spPr bwMode="auto">
            <a:xfrm>
              <a:off x="1729082" y="3583512"/>
              <a:ext cx="73025" cy="71438"/>
            </a:xfrm>
            <a:prstGeom prst="ellipse">
              <a:avLst/>
            </a:prstGeom>
            <a:solidFill>
              <a:schemeClr val="accent2"/>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Oval 31"/>
            <p:cNvSpPr>
              <a:spLocks noChangeArrowheads="1"/>
            </p:cNvSpPr>
            <p:nvPr/>
          </p:nvSpPr>
          <p:spPr bwMode="auto">
            <a:xfrm>
              <a:off x="1767182" y="3583512"/>
              <a:ext cx="76200" cy="71438"/>
            </a:xfrm>
            <a:prstGeom prst="ellipse">
              <a:avLst/>
            </a:prstGeom>
            <a:solidFill>
              <a:schemeClr val="accent2"/>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Oval 32"/>
            <p:cNvSpPr>
              <a:spLocks noChangeArrowheads="1"/>
            </p:cNvSpPr>
            <p:nvPr/>
          </p:nvSpPr>
          <p:spPr bwMode="auto">
            <a:xfrm>
              <a:off x="3124494" y="4112150"/>
              <a:ext cx="73025" cy="71438"/>
            </a:xfrm>
            <a:prstGeom prst="ellipse">
              <a:avLst/>
            </a:prstGeom>
            <a:solidFill>
              <a:schemeClr val="accent2"/>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Oval 33"/>
            <p:cNvSpPr>
              <a:spLocks noChangeArrowheads="1"/>
            </p:cNvSpPr>
            <p:nvPr/>
          </p:nvSpPr>
          <p:spPr bwMode="auto">
            <a:xfrm>
              <a:off x="4146844" y="3928000"/>
              <a:ext cx="73025" cy="73025"/>
            </a:xfrm>
            <a:prstGeom prst="ellipse">
              <a:avLst/>
            </a:prstGeom>
            <a:solidFill>
              <a:schemeClr val="accent1"/>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Oval 34"/>
            <p:cNvSpPr>
              <a:spLocks noChangeArrowheads="1"/>
            </p:cNvSpPr>
            <p:nvPr/>
          </p:nvSpPr>
          <p:spPr bwMode="auto">
            <a:xfrm>
              <a:off x="3764257" y="3928000"/>
              <a:ext cx="73025" cy="73025"/>
            </a:xfrm>
            <a:prstGeom prst="ellipse">
              <a:avLst/>
            </a:prstGeom>
            <a:solidFill>
              <a:schemeClr val="accent1"/>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Oval 35"/>
            <p:cNvSpPr>
              <a:spLocks noChangeArrowheads="1"/>
            </p:cNvSpPr>
            <p:nvPr/>
          </p:nvSpPr>
          <p:spPr bwMode="auto">
            <a:xfrm>
              <a:off x="3611857" y="3928000"/>
              <a:ext cx="73025" cy="73025"/>
            </a:xfrm>
            <a:prstGeom prst="ellipse">
              <a:avLst/>
            </a:prstGeom>
            <a:solidFill>
              <a:schemeClr val="accent1"/>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Oval 36"/>
            <p:cNvSpPr>
              <a:spLocks noChangeArrowheads="1"/>
            </p:cNvSpPr>
            <p:nvPr/>
          </p:nvSpPr>
          <p:spPr bwMode="auto">
            <a:xfrm>
              <a:off x="3521369" y="3928000"/>
              <a:ext cx="71438" cy="73025"/>
            </a:xfrm>
            <a:prstGeom prst="ellipse">
              <a:avLst/>
            </a:prstGeom>
            <a:solidFill>
              <a:schemeClr val="accent1"/>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Oval 37"/>
            <p:cNvSpPr>
              <a:spLocks noChangeArrowheads="1"/>
            </p:cNvSpPr>
            <p:nvPr/>
          </p:nvSpPr>
          <p:spPr bwMode="auto">
            <a:xfrm>
              <a:off x="3365794" y="3928000"/>
              <a:ext cx="73025" cy="73025"/>
            </a:xfrm>
            <a:prstGeom prst="ellipse">
              <a:avLst/>
            </a:prstGeom>
            <a:solidFill>
              <a:schemeClr val="accent1"/>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Oval 38"/>
            <p:cNvSpPr>
              <a:spLocks noChangeArrowheads="1"/>
            </p:cNvSpPr>
            <p:nvPr/>
          </p:nvSpPr>
          <p:spPr bwMode="auto">
            <a:xfrm>
              <a:off x="3178469" y="3861325"/>
              <a:ext cx="76200" cy="76200"/>
            </a:xfrm>
            <a:prstGeom prst="ellipse">
              <a:avLst/>
            </a:prstGeom>
            <a:solidFill>
              <a:schemeClr val="accent1"/>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Oval 39"/>
            <p:cNvSpPr>
              <a:spLocks noChangeArrowheads="1"/>
            </p:cNvSpPr>
            <p:nvPr/>
          </p:nvSpPr>
          <p:spPr bwMode="auto">
            <a:xfrm>
              <a:off x="3018132" y="3813700"/>
              <a:ext cx="71438" cy="73025"/>
            </a:xfrm>
            <a:prstGeom prst="ellipse">
              <a:avLst/>
            </a:prstGeom>
            <a:solidFill>
              <a:schemeClr val="accent1"/>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Oval 40"/>
            <p:cNvSpPr>
              <a:spLocks noChangeArrowheads="1"/>
            </p:cNvSpPr>
            <p:nvPr/>
          </p:nvSpPr>
          <p:spPr bwMode="auto">
            <a:xfrm>
              <a:off x="2938757" y="3759725"/>
              <a:ext cx="73025" cy="73025"/>
            </a:xfrm>
            <a:prstGeom prst="ellipse">
              <a:avLst/>
            </a:prstGeom>
            <a:solidFill>
              <a:schemeClr val="accent1"/>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Oval 41"/>
            <p:cNvSpPr>
              <a:spLocks noChangeArrowheads="1"/>
            </p:cNvSpPr>
            <p:nvPr/>
          </p:nvSpPr>
          <p:spPr bwMode="auto">
            <a:xfrm>
              <a:off x="2907007" y="3759725"/>
              <a:ext cx="73025" cy="73025"/>
            </a:xfrm>
            <a:prstGeom prst="ellipse">
              <a:avLst/>
            </a:prstGeom>
            <a:solidFill>
              <a:schemeClr val="accent1"/>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Oval 42"/>
            <p:cNvSpPr>
              <a:spLocks noChangeArrowheads="1"/>
            </p:cNvSpPr>
            <p:nvPr/>
          </p:nvSpPr>
          <p:spPr bwMode="auto">
            <a:xfrm>
              <a:off x="2608557" y="3689875"/>
              <a:ext cx="73025" cy="73025"/>
            </a:xfrm>
            <a:prstGeom prst="ellipse">
              <a:avLst/>
            </a:prstGeom>
            <a:solidFill>
              <a:schemeClr val="accent1"/>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Oval 43"/>
            <p:cNvSpPr>
              <a:spLocks noChangeArrowheads="1"/>
            </p:cNvSpPr>
            <p:nvPr/>
          </p:nvSpPr>
          <p:spPr bwMode="auto">
            <a:xfrm>
              <a:off x="2532357" y="3610500"/>
              <a:ext cx="73025" cy="73025"/>
            </a:xfrm>
            <a:prstGeom prst="ellipse">
              <a:avLst/>
            </a:prstGeom>
            <a:solidFill>
              <a:schemeClr val="accent1"/>
            </a:solidFill>
            <a:ln w="25400">
              <a:noFill/>
              <a:round/>
              <a:headEnd/>
              <a:tailEnd/>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Tree>
    <p:extLst>
      <p:ext uri="{BB962C8B-B14F-4D97-AF65-F5344CB8AC3E}">
        <p14:creationId xmlns:p14="http://schemas.microsoft.com/office/powerpoint/2010/main" val="8051578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177</a:t>
            </a:r>
            <a:r>
              <a:rPr lang="en-GB" sz="1800" dirty="0"/>
              <a:t>^</a:t>
            </a:r>
            <a:r>
              <a:rPr lang="en-US" sz="1800" dirty="0" smtClean="0"/>
              <a:t>: </a:t>
            </a:r>
            <a:r>
              <a:rPr lang="en-US" sz="1800" dirty="0"/>
              <a:t>A phase 2, randomized trial of GVAX pancreas and CRS-207 immunotherapy versus GVAX alone in patients with metastatic pancreatic adenocarcinoma: Updated results –</a:t>
            </a:r>
            <a:r>
              <a:rPr lang="en-US" sz="1800" i="1" dirty="0"/>
              <a:t> </a:t>
            </a:r>
            <a:r>
              <a:rPr lang="en-US" sz="1800" dirty="0" smtClean="0"/>
              <a:t>Le DT </a:t>
            </a:r>
            <a:r>
              <a:rPr lang="en-US" sz="1800" dirty="0"/>
              <a:t>et al</a:t>
            </a:r>
            <a:endParaRPr lang="en-GB" dirty="0"/>
          </a:p>
        </p:txBody>
      </p:sp>
      <p:sp>
        <p:nvSpPr>
          <p:cNvPr id="3" name="Content Placeholder 2"/>
          <p:cNvSpPr>
            <a:spLocks noGrp="1"/>
          </p:cNvSpPr>
          <p:nvPr>
            <p:ph idx="1"/>
          </p:nvPr>
        </p:nvSpPr>
        <p:spPr/>
        <p:txBody>
          <a:bodyPr/>
          <a:lstStyle/>
          <a:p>
            <a:r>
              <a:rPr lang="en-GB" sz="1800" b="1" dirty="0" smtClean="0"/>
              <a:t>Conclusions</a:t>
            </a:r>
          </a:p>
          <a:p>
            <a:pPr lvl="1"/>
            <a:r>
              <a:rPr lang="en-GB" sz="1800" b="1" dirty="0"/>
              <a:t>CY/GVAX in combination with CRS-207 demonstrated longer median OS than CY/GVAX alone </a:t>
            </a:r>
            <a:r>
              <a:rPr lang="en-GB" sz="1800" b="1" dirty="0" smtClean="0"/>
              <a:t>in previously treated patients with metastatic pancreatic adenocarcinoma including those who received at least 3 doses</a:t>
            </a:r>
          </a:p>
          <a:p>
            <a:pPr lvl="1"/>
            <a:r>
              <a:rPr lang="en-GB" sz="1800" b="1" dirty="0"/>
              <a:t>Both </a:t>
            </a:r>
            <a:r>
              <a:rPr lang="en-GB" sz="1800" b="1" dirty="0" smtClean="0"/>
              <a:t>vaccines </a:t>
            </a:r>
            <a:r>
              <a:rPr lang="en-GB" sz="1800" b="1" dirty="0"/>
              <a:t>appeared to be </a:t>
            </a:r>
            <a:r>
              <a:rPr lang="en-GB" sz="1800" b="1" dirty="0" smtClean="0"/>
              <a:t>safe </a:t>
            </a:r>
            <a:r>
              <a:rPr lang="en-GB" sz="1800" b="1" dirty="0"/>
              <a:t>and well tolerated</a:t>
            </a:r>
          </a:p>
          <a:p>
            <a:pPr lvl="1"/>
            <a:r>
              <a:rPr lang="en-GB" sz="1800" b="1" dirty="0" smtClean="0"/>
              <a:t>Additional studies of CY/GVAX in combination with CRS-207 are being conducted</a:t>
            </a:r>
            <a:endParaRPr lang="en-GB" sz="1800" b="1" dirty="0"/>
          </a:p>
        </p:txBody>
      </p:sp>
      <p:sp>
        <p:nvSpPr>
          <p:cNvPr id="6"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smtClean="0">
                <a:solidFill>
                  <a:srgbClr val="363636"/>
                </a:solidFill>
              </a:rPr>
              <a:t>Le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177</a:t>
            </a:r>
            <a:r>
              <a:rPr lang="en-GB" sz="1100" dirty="0">
                <a:solidFill>
                  <a:srgbClr val="363636"/>
                </a:solidFill>
              </a:rPr>
              <a:t>^</a:t>
            </a:r>
            <a:r>
              <a:rPr lang="fr-FR" sz="1100" dirty="0" smtClean="0">
                <a:solidFill>
                  <a:srgbClr val="363636"/>
                </a:solidFill>
              </a:rPr>
              <a:t>)</a:t>
            </a:r>
            <a:endParaRPr lang="en-GB" sz="1100" dirty="0">
              <a:solidFill>
                <a:srgbClr val="363636"/>
              </a:solidFill>
            </a:endParaRPr>
          </a:p>
        </p:txBody>
      </p:sp>
    </p:spTree>
    <p:extLst>
      <p:ext uri="{BB962C8B-B14F-4D97-AF65-F5344CB8AC3E}">
        <p14:creationId xmlns:p14="http://schemas.microsoft.com/office/powerpoint/2010/main" val="237863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a:solidFill>
                  <a:srgbClr val="043882"/>
                </a:solidFill>
              </a:rPr>
              <a:t>3500: Preoperative </a:t>
            </a:r>
            <a:r>
              <a:rPr lang="en-GB" sz="1800" dirty="0" err="1">
                <a:solidFill>
                  <a:srgbClr val="043882"/>
                </a:solidFill>
              </a:rPr>
              <a:t>chemoradiotherapy</a:t>
            </a:r>
            <a:r>
              <a:rPr lang="en-GB" sz="1800" dirty="0">
                <a:solidFill>
                  <a:srgbClr val="043882"/>
                </a:solidFill>
              </a:rPr>
              <a:t> and postoperative chemotherapy with </a:t>
            </a:r>
            <a:r>
              <a:rPr lang="en-GB" sz="1800" dirty="0" smtClean="0">
                <a:solidFill>
                  <a:srgbClr val="043882"/>
                </a:solidFill>
              </a:rPr>
              <a:t/>
            </a:r>
            <a:br>
              <a:rPr lang="en-GB" sz="1800" dirty="0" smtClean="0">
                <a:solidFill>
                  <a:srgbClr val="043882"/>
                </a:solidFill>
              </a:rPr>
            </a:br>
            <a:r>
              <a:rPr lang="en-GB" sz="1800" dirty="0" smtClean="0">
                <a:solidFill>
                  <a:srgbClr val="043882"/>
                </a:solidFill>
              </a:rPr>
              <a:t>5-fluorouracil </a:t>
            </a:r>
            <a:r>
              <a:rPr lang="en-GB" sz="1800" dirty="0">
                <a:solidFill>
                  <a:srgbClr val="043882"/>
                </a:solidFill>
              </a:rPr>
              <a:t>and oxaliplatin versus 5-fluorouracil alone in locally advanced rectal cancer: Results of the German CAO/ARO/AIO-04 randomized phase III trial – </a:t>
            </a:r>
            <a:r>
              <a:rPr lang="en-GB" sz="1800" dirty="0" err="1" smtClean="0">
                <a:solidFill>
                  <a:srgbClr val="043882"/>
                </a:solidFill>
              </a:rPr>
              <a:t>Rodel</a:t>
            </a:r>
            <a:r>
              <a:rPr lang="en-GB" sz="1800" dirty="0" smtClean="0">
                <a:solidFill>
                  <a:srgbClr val="043882"/>
                </a:solidFill>
              </a:rPr>
              <a:t> </a:t>
            </a:r>
            <a:r>
              <a:rPr lang="en-GB" sz="1800" dirty="0">
                <a:solidFill>
                  <a:srgbClr val="043882"/>
                </a:solidFill>
              </a:rPr>
              <a:t>C et al</a:t>
            </a:r>
            <a:endParaRPr lang="en-GB" altLang="zh-CN" dirty="0" smtClean="0">
              <a:solidFill>
                <a:schemeClr val="accent3"/>
              </a:solidFill>
            </a:endParaRPr>
          </a:p>
        </p:txBody>
      </p:sp>
      <p:sp>
        <p:nvSpPr>
          <p:cNvPr id="4" name="Content Placeholder 3"/>
          <p:cNvSpPr>
            <a:spLocks noGrp="1"/>
          </p:cNvSpPr>
          <p:nvPr>
            <p:ph idx="1"/>
          </p:nvPr>
        </p:nvSpPr>
        <p:spPr/>
        <p:txBody>
          <a:bodyPr/>
          <a:lstStyle/>
          <a:p>
            <a:pPr>
              <a:spcBef>
                <a:spcPts val="336"/>
              </a:spcBef>
              <a:spcAft>
                <a:spcPts val="0"/>
              </a:spcAft>
            </a:pPr>
            <a:r>
              <a:rPr lang="en-GB" sz="1800" b="1" kern="1200" dirty="0" smtClean="0">
                <a:solidFill>
                  <a:srgbClr val="363636"/>
                </a:solidFill>
              </a:rPr>
              <a:t>Key results</a:t>
            </a:r>
          </a:p>
          <a:p>
            <a:pPr lvl="1">
              <a:spcBef>
                <a:spcPts val="336"/>
              </a:spcBef>
              <a:spcAft>
                <a:spcPts val="0"/>
              </a:spcAft>
            </a:pPr>
            <a:r>
              <a:rPr lang="en-GB" sz="1800" kern="1200" dirty="0" smtClean="0">
                <a:solidFill>
                  <a:srgbClr val="363636"/>
                </a:solidFill>
              </a:rPr>
              <a:t>Grade </a:t>
            </a:r>
            <a:r>
              <a:rPr lang="en-GB" sz="1800" kern="1200" dirty="0">
                <a:solidFill>
                  <a:srgbClr val="363636"/>
                </a:solidFill>
              </a:rPr>
              <a:t>3–4 late overall treatment-related </a:t>
            </a:r>
            <a:r>
              <a:rPr lang="en-GB" sz="1800" kern="1200" dirty="0" smtClean="0">
                <a:solidFill>
                  <a:srgbClr val="363636"/>
                </a:solidFill>
              </a:rPr>
              <a:t>toxicity:</a:t>
            </a:r>
          </a:p>
          <a:p>
            <a:pPr lvl="2">
              <a:spcBef>
                <a:spcPts val="336"/>
              </a:spcBef>
              <a:spcAft>
                <a:spcPts val="0"/>
              </a:spcAft>
            </a:pPr>
            <a:r>
              <a:rPr lang="en-GB" sz="1800" kern="1200" dirty="0" smtClean="0">
                <a:solidFill>
                  <a:srgbClr val="363636"/>
                </a:solidFill>
              </a:rPr>
              <a:t>22% </a:t>
            </a:r>
            <a:r>
              <a:rPr lang="en-GB" sz="1800" kern="1200" dirty="0">
                <a:solidFill>
                  <a:srgbClr val="363636"/>
                </a:solidFill>
              </a:rPr>
              <a:t>with 5-FU alone vs 26% with </a:t>
            </a:r>
            <a:r>
              <a:rPr lang="en-GB" sz="1800" kern="1200" dirty="0" smtClean="0">
                <a:solidFill>
                  <a:srgbClr val="363636"/>
                </a:solidFill>
              </a:rPr>
              <a:t>5-FU+oxaliplatin </a:t>
            </a:r>
            <a:r>
              <a:rPr lang="en-GB" sz="1800" kern="1200" dirty="0">
                <a:solidFill>
                  <a:srgbClr val="363636"/>
                </a:solidFill>
              </a:rPr>
              <a:t>(p=0.14)</a:t>
            </a:r>
            <a:endParaRPr lang="en-US" sz="1800" b="1" dirty="0"/>
          </a:p>
          <a:p>
            <a:endParaRPr lang="en-US" sz="1800" b="1" dirty="0" smtClean="0"/>
          </a:p>
          <a:p>
            <a:r>
              <a:rPr lang="en-US" sz="1800" b="1" dirty="0" smtClean="0"/>
              <a:t>Conclusions</a:t>
            </a:r>
          </a:p>
          <a:p>
            <a:pPr lvl="1"/>
            <a:r>
              <a:rPr lang="en-US" sz="1800" b="1" dirty="0" smtClean="0"/>
              <a:t>Preoperative 5-FU+oxaliplatin CRT was well tolerated, with high compliance and increased </a:t>
            </a:r>
            <a:r>
              <a:rPr lang="en-US" sz="1800" b="1" dirty="0" err="1" smtClean="0"/>
              <a:t>pCR</a:t>
            </a:r>
            <a:r>
              <a:rPr lang="en-US" sz="1800" b="1" dirty="0" smtClean="0"/>
              <a:t> rate in locally advanced </a:t>
            </a:r>
            <a:r>
              <a:rPr lang="en-US" sz="1800" b="1" dirty="0"/>
              <a:t>rectal cancer </a:t>
            </a:r>
            <a:endParaRPr lang="en-US" sz="1800" b="1" dirty="0" smtClean="0"/>
          </a:p>
          <a:p>
            <a:pPr lvl="1"/>
            <a:r>
              <a:rPr lang="en-US" sz="1800" b="1" dirty="0" smtClean="0"/>
              <a:t>5-FU+oxaliplatin </a:t>
            </a:r>
            <a:r>
              <a:rPr lang="en-US" sz="1800" b="1" dirty="0"/>
              <a:t>significantly improved </a:t>
            </a:r>
            <a:r>
              <a:rPr lang="en-US" sz="1800" b="1" dirty="0" smtClean="0"/>
              <a:t>DFS compared with 5-FU alone</a:t>
            </a:r>
            <a:endParaRPr lang="en-US" sz="1800" b="1" dirty="0"/>
          </a:p>
        </p:txBody>
      </p:sp>
      <p:sp>
        <p:nvSpPr>
          <p:cNvPr id="20" name="Text Box 8"/>
          <p:cNvSpPr txBox="1">
            <a:spLocks noChangeArrowheads="1"/>
          </p:cNvSpPr>
          <p:nvPr/>
        </p:nvSpPr>
        <p:spPr bwMode="auto">
          <a:xfrm>
            <a:off x="5143457" y="6474897"/>
            <a:ext cx="377988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solidFill>
                  <a:srgbClr val="363636"/>
                </a:solidFill>
              </a:rPr>
              <a:t>Rodel</a:t>
            </a:r>
            <a:r>
              <a:rPr lang="en-GB" sz="1200" dirty="0">
                <a:solidFill>
                  <a:srgbClr val="363636"/>
                </a:solidFill>
              </a:rPr>
              <a:t> 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a:solidFill>
                  <a:srgbClr val="363636"/>
                </a:solidFill>
              </a:rPr>
              <a:t>abstr</a:t>
            </a:r>
            <a:r>
              <a:rPr lang="en-GB" sz="1200" dirty="0">
                <a:solidFill>
                  <a:srgbClr val="363636"/>
                </a:solidFill>
              </a:rPr>
              <a:t> 3500) </a:t>
            </a:r>
          </a:p>
        </p:txBody>
      </p:sp>
    </p:spTree>
    <p:extLst>
      <p:ext uri="{BB962C8B-B14F-4D97-AF65-F5344CB8AC3E}">
        <p14:creationId xmlns:p14="http://schemas.microsoft.com/office/powerpoint/2010/main" val="205146139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4000</a:t>
            </a:r>
            <a:r>
              <a:rPr lang="en-GB" sz="1600" dirty="0"/>
              <a:t>: A randomized double-blind phase 2 study of ruxolitinib (RUX) or placebo (PBO)</a:t>
            </a:r>
            <a:br>
              <a:rPr lang="en-GB" sz="1600" dirty="0"/>
            </a:br>
            <a:r>
              <a:rPr lang="en-GB" sz="1600" dirty="0"/>
              <a:t>with capecitabine (CAPE) as second-line therapy in patients (</a:t>
            </a:r>
            <a:r>
              <a:rPr lang="en-GB" sz="1600" dirty="0" err="1"/>
              <a:t>pts</a:t>
            </a:r>
            <a:r>
              <a:rPr lang="en-GB" sz="1600" dirty="0"/>
              <a:t>) with metastatic</a:t>
            </a:r>
            <a:br>
              <a:rPr lang="en-GB" sz="1600" dirty="0"/>
            </a:br>
            <a:r>
              <a:rPr lang="en-GB" sz="1600" dirty="0"/>
              <a:t>pancreatic cancer (</a:t>
            </a:r>
            <a:r>
              <a:rPr lang="en-GB" sz="1600" dirty="0" err="1"/>
              <a:t>mPC</a:t>
            </a:r>
            <a:r>
              <a:rPr lang="en-GB" sz="1600" dirty="0"/>
              <a:t>) – </a:t>
            </a:r>
            <a:r>
              <a:rPr lang="en-GB" sz="1600" dirty="0" smtClean="0"/>
              <a:t>Hurwitz H </a:t>
            </a:r>
            <a:r>
              <a:rPr lang="en-GB" sz="1600" dirty="0"/>
              <a:t>et al</a:t>
            </a:r>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dirty="0" smtClean="0"/>
              <a:t>To </a:t>
            </a:r>
            <a:r>
              <a:rPr lang="en-GB" sz="1800" dirty="0"/>
              <a:t>assess the efficacy and </a:t>
            </a:r>
            <a:r>
              <a:rPr lang="en-GB" sz="1800" dirty="0" smtClean="0"/>
              <a:t>safety ruxolitinib (a JAK1/2 inhibitor that blocks </a:t>
            </a:r>
            <a:br>
              <a:rPr lang="en-GB" sz="1800" dirty="0" smtClean="0"/>
            </a:br>
            <a:r>
              <a:rPr lang="en-GB" sz="1800" dirty="0" smtClean="0"/>
              <a:t>pro-inflammatory cytokine-mediated signalling)</a:t>
            </a:r>
            <a:r>
              <a:rPr lang="en-GB" sz="1800" dirty="0" smtClean="0">
                <a:solidFill>
                  <a:srgbClr val="FF0000"/>
                </a:solidFill>
              </a:rPr>
              <a:t> </a:t>
            </a:r>
            <a:r>
              <a:rPr lang="en-GB" sz="1800" dirty="0" smtClean="0"/>
              <a:t>added to capecitabine compared with capecitabine alone in patients </a:t>
            </a:r>
            <a:r>
              <a:rPr lang="en-GB" sz="1800" dirty="0"/>
              <a:t>with </a:t>
            </a:r>
            <a:r>
              <a:rPr lang="en-GB" sz="1800" dirty="0" smtClean="0"/>
              <a:t>metastatic pancreatic </a:t>
            </a:r>
            <a:r>
              <a:rPr lang="en-GB" sz="1800" dirty="0"/>
              <a:t>cancer refractory to initial </a:t>
            </a:r>
            <a:r>
              <a:rPr lang="en-GB" sz="1800" dirty="0" smtClean="0"/>
              <a:t>therapy</a:t>
            </a:r>
            <a:endParaRPr lang="en-GB" sz="1800" dirty="0"/>
          </a:p>
        </p:txBody>
      </p:sp>
      <p:sp>
        <p:nvSpPr>
          <p:cNvPr id="5124" name="Text Box 4"/>
          <p:cNvSpPr txBox="1">
            <a:spLocks noChangeArrowheads="1"/>
          </p:cNvSpPr>
          <p:nvPr/>
        </p:nvSpPr>
        <p:spPr bwMode="auto">
          <a:xfrm>
            <a:off x="5031247" y="6474897"/>
            <a:ext cx="389209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Hurwitz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4000) </a:t>
            </a:r>
            <a:endParaRPr lang="en-GB" sz="1200" dirty="0">
              <a:solidFill>
                <a:srgbClr val="363636"/>
              </a:solidFill>
            </a:endParaRPr>
          </a:p>
        </p:txBody>
      </p:sp>
      <p:sp>
        <p:nvSpPr>
          <p:cNvPr id="5" name="Text Box 9"/>
          <p:cNvSpPr txBox="1">
            <a:spLocks noChangeArrowheads="1"/>
          </p:cNvSpPr>
          <p:nvPr/>
        </p:nvSpPr>
        <p:spPr bwMode="auto">
          <a:xfrm>
            <a:off x="231775" y="6474897"/>
            <a:ext cx="34496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solidFill>
                  <a:srgbClr val="363636"/>
                </a:solidFill>
              </a:rPr>
              <a:t>*1000 mg/m</a:t>
            </a:r>
            <a:r>
              <a:rPr lang="en-GB" sz="1200" baseline="30000" dirty="0">
                <a:solidFill>
                  <a:srgbClr val="363636"/>
                </a:solidFill>
              </a:rPr>
              <a:t>2</a:t>
            </a:r>
            <a:r>
              <a:rPr lang="en-GB" sz="1200" dirty="0">
                <a:solidFill>
                  <a:srgbClr val="363636"/>
                </a:solidFill>
              </a:rPr>
              <a:t> </a:t>
            </a:r>
            <a:r>
              <a:rPr lang="en-GB" sz="1200" dirty="0" smtClean="0">
                <a:solidFill>
                  <a:srgbClr val="363636"/>
                </a:solidFill>
              </a:rPr>
              <a:t>bid days 1–14; </a:t>
            </a:r>
            <a:r>
              <a:rPr lang="en-GB" sz="1200" baseline="30000" dirty="0" smtClean="0">
                <a:solidFill>
                  <a:srgbClr val="363636"/>
                </a:solidFill>
              </a:rPr>
              <a:t>†</a:t>
            </a:r>
            <a:r>
              <a:rPr lang="en-GB" sz="1200" dirty="0" smtClean="0">
                <a:solidFill>
                  <a:srgbClr val="363636"/>
                </a:solidFill>
              </a:rPr>
              <a:t>15 mg bid days 1–21</a:t>
            </a:r>
            <a:endParaRPr lang="en-GB" sz="1200" dirty="0">
              <a:solidFill>
                <a:srgbClr val="363636"/>
              </a:solidFill>
            </a:endParaRPr>
          </a:p>
        </p:txBody>
      </p:sp>
      <p:sp>
        <p:nvSpPr>
          <p:cNvPr id="6" name="Rectangle 9"/>
          <p:cNvSpPr txBox="1">
            <a:spLocks noChangeArrowheads="1"/>
          </p:cNvSpPr>
          <p:nvPr/>
        </p:nvSpPr>
        <p:spPr bwMode="auto">
          <a:xfrm>
            <a:off x="228600" y="5524943"/>
            <a:ext cx="4267200" cy="61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OS</a:t>
            </a:r>
          </a:p>
          <a:p>
            <a:pPr>
              <a:buClr>
                <a:srgbClr val="043882"/>
              </a:buClr>
            </a:pPr>
            <a:endParaRPr lang="en-GB" sz="1600" kern="0" dirty="0" smtClean="0">
              <a:solidFill>
                <a:srgbClr val="363636"/>
              </a:solidFill>
            </a:endParaRPr>
          </a:p>
        </p:txBody>
      </p:sp>
      <p:sp>
        <p:nvSpPr>
          <p:cNvPr id="7" name="Content Placeholder 26"/>
          <p:cNvSpPr txBox="1">
            <a:spLocks/>
          </p:cNvSpPr>
          <p:nvPr/>
        </p:nvSpPr>
        <p:spPr>
          <a:xfrm>
            <a:off x="4648200" y="5524943"/>
            <a:ext cx="4267200" cy="616027"/>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Clinical benefit response, </a:t>
            </a:r>
            <a:r>
              <a:rPr lang="en-GB" sz="1600" kern="0" dirty="0">
                <a:solidFill>
                  <a:srgbClr val="363636"/>
                </a:solidFill>
              </a:rPr>
              <a:t>ORR, PFS</a:t>
            </a:r>
            <a:r>
              <a:rPr lang="en-GB" sz="1600" kern="0" dirty="0" smtClean="0">
                <a:solidFill>
                  <a:srgbClr val="363636"/>
                </a:solidFill>
              </a:rPr>
              <a:t>, confirmed response, </a:t>
            </a:r>
            <a:r>
              <a:rPr lang="en-GB" sz="1600" kern="0" dirty="0" err="1" smtClean="0">
                <a:solidFill>
                  <a:srgbClr val="363636"/>
                </a:solidFill>
              </a:rPr>
              <a:t>QoL</a:t>
            </a:r>
            <a:r>
              <a:rPr lang="en-GB" sz="1600" kern="0" dirty="0" smtClean="0">
                <a:solidFill>
                  <a:srgbClr val="363636"/>
                </a:solidFill>
              </a:rPr>
              <a:t> and safety</a:t>
            </a:r>
          </a:p>
        </p:txBody>
      </p:sp>
      <p:sp>
        <p:nvSpPr>
          <p:cNvPr id="8" name="Oval 14"/>
          <p:cNvSpPr>
            <a:spLocks noChangeArrowheads="1"/>
          </p:cNvSpPr>
          <p:nvPr/>
        </p:nvSpPr>
        <p:spPr bwMode="auto">
          <a:xfrm>
            <a:off x="3941537" y="3842538"/>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9" name="AutoShape 15"/>
          <p:cNvCxnSpPr>
            <a:cxnSpLocks noChangeShapeType="1"/>
            <a:stCxn id="8" idx="0"/>
            <a:endCxn id="19" idx="1"/>
          </p:cNvCxnSpPr>
          <p:nvPr/>
        </p:nvCxnSpPr>
        <p:spPr bwMode="auto">
          <a:xfrm rot="5400000" flipH="1" flipV="1">
            <a:off x="4186901" y="3262706"/>
            <a:ext cx="626267" cy="533399"/>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a:endCxn id="18" idx="1"/>
          </p:cNvCxnSpPr>
          <p:nvPr/>
        </p:nvCxnSpPr>
        <p:spPr bwMode="auto">
          <a:xfrm rot="16200000" flipH="1">
            <a:off x="4191482" y="4468590"/>
            <a:ext cx="619919" cy="536213"/>
          </a:xfrm>
          <a:prstGeom prst="bentConnector2">
            <a:avLst/>
          </a:prstGeom>
          <a:noFill/>
          <a:ln w="38100">
            <a:solidFill>
              <a:schemeClr val="bg1"/>
            </a:solidFill>
            <a:miter lim="800000"/>
            <a:headEnd/>
            <a:tailEnd type="triangle" w="med" len="med"/>
          </a:ln>
        </p:spPr>
      </p:cxnSp>
      <p:sp>
        <p:nvSpPr>
          <p:cNvPr id="11" name="AutoShape 12"/>
          <p:cNvSpPr>
            <a:spLocks noChangeArrowheads="1"/>
          </p:cNvSpPr>
          <p:nvPr/>
        </p:nvSpPr>
        <p:spPr bwMode="auto">
          <a:xfrm>
            <a:off x="8257722" y="4782338"/>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2" name="AutoShape 12"/>
          <p:cNvSpPr>
            <a:spLocks noChangeArrowheads="1"/>
          </p:cNvSpPr>
          <p:nvPr/>
        </p:nvSpPr>
        <p:spPr bwMode="auto">
          <a:xfrm>
            <a:off x="8257722" y="2951952"/>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4" name="AutoShape 19"/>
          <p:cNvCxnSpPr>
            <a:cxnSpLocks noChangeShapeType="1"/>
            <a:endCxn id="8" idx="2"/>
          </p:cNvCxnSpPr>
          <p:nvPr/>
        </p:nvCxnSpPr>
        <p:spPr bwMode="auto">
          <a:xfrm>
            <a:off x="3684814" y="4134638"/>
            <a:ext cx="256723" cy="0"/>
          </a:xfrm>
          <a:prstGeom prst="straightConnector1">
            <a:avLst/>
          </a:prstGeom>
          <a:noFill/>
          <a:ln w="38100">
            <a:solidFill>
              <a:schemeClr val="bg1"/>
            </a:solidFill>
            <a:round/>
            <a:headEnd/>
            <a:tailEnd type="triangle" w="med" len="med"/>
          </a:ln>
        </p:spPr>
      </p:cxnSp>
      <p:cxnSp>
        <p:nvCxnSpPr>
          <p:cNvPr id="15" name="AutoShape 20"/>
          <p:cNvCxnSpPr>
            <a:cxnSpLocks noChangeShapeType="1"/>
            <a:stCxn id="18" idx="3"/>
            <a:endCxn id="11" idx="1"/>
          </p:cNvCxnSpPr>
          <p:nvPr/>
        </p:nvCxnSpPr>
        <p:spPr bwMode="auto">
          <a:xfrm>
            <a:off x="7831667" y="5046657"/>
            <a:ext cx="426055" cy="0"/>
          </a:xfrm>
          <a:prstGeom prst="straightConnector1">
            <a:avLst/>
          </a:prstGeom>
          <a:noFill/>
          <a:ln w="38100">
            <a:solidFill>
              <a:schemeClr val="bg1"/>
            </a:solidFill>
            <a:prstDash val="dash"/>
            <a:round/>
            <a:headEnd/>
            <a:tailEnd type="triangle" w="med" len="med"/>
          </a:ln>
        </p:spPr>
      </p:cxnSp>
      <p:cxnSp>
        <p:nvCxnSpPr>
          <p:cNvPr id="16" name="AutoShape 21"/>
          <p:cNvCxnSpPr>
            <a:cxnSpLocks noChangeShapeType="1"/>
            <a:stCxn id="19" idx="3"/>
            <a:endCxn id="12" idx="1"/>
          </p:cNvCxnSpPr>
          <p:nvPr/>
        </p:nvCxnSpPr>
        <p:spPr bwMode="auto">
          <a:xfrm>
            <a:off x="7918822" y="3216271"/>
            <a:ext cx="338900"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142504" y="3045360"/>
            <a:ext cx="3542310" cy="2184942"/>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Metastatic pancreatic ductal adenocarcinoma </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Failed gemcitabine</a:t>
            </a:r>
          </a:p>
          <a:p>
            <a:pPr marL="228600" indent="-228600" defTabSz="892175" eaLnBrk="0" hangingPunct="0">
              <a:spcAft>
                <a:spcPct val="30000"/>
              </a:spcAft>
              <a:buFont typeface="Arial" pitchFamily="34" charset="0"/>
              <a:buChar char="•"/>
            </a:pPr>
            <a:r>
              <a:rPr lang="en-GB" altLang="zh-CN" dirty="0" err="1" smtClean="0">
                <a:solidFill>
                  <a:srgbClr val="FFFFFF"/>
                </a:solidFill>
                <a:ea typeface="SimSun" pitchFamily="2" charset="-122"/>
              </a:rPr>
              <a:t>Karnofsky</a:t>
            </a:r>
            <a:r>
              <a:rPr lang="en-GB" altLang="zh-CN" dirty="0" smtClean="0">
                <a:solidFill>
                  <a:srgbClr val="FFFFFF"/>
                </a:solidFill>
                <a:ea typeface="SimSun" pitchFamily="2" charset="-122"/>
              </a:rPr>
              <a:t> PS ≥60</a:t>
            </a:r>
          </a:p>
          <a:p>
            <a:pPr defTabSz="892175" eaLnBrk="0" hangingPunct="0">
              <a:spcAft>
                <a:spcPct val="30000"/>
              </a:spcAft>
            </a:pPr>
            <a:r>
              <a:rPr lang="en-GB" altLang="zh-CN" dirty="0" smtClean="0">
                <a:solidFill>
                  <a:srgbClr val="FFFFFF"/>
                </a:solidFill>
                <a:ea typeface="SimSun" pitchFamily="2" charset="-122"/>
              </a:rPr>
              <a:t>(n=127)</a:t>
            </a:r>
            <a:endParaRPr lang="en-GB" altLang="zh-CN" dirty="0">
              <a:solidFill>
                <a:srgbClr val="FFFFFF"/>
              </a:solidFill>
              <a:ea typeface="SimSun" pitchFamily="2" charset="-122"/>
            </a:endParaRPr>
          </a:p>
        </p:txBody>
      </p:sp>
      <p:sp>
        <p:nvSpPr>
          <p:cNvPr id="18" name="AutoShape 12"/>
          <p:cNvSpPr>
            <a:spLocks noChangeArrowheads="1"/>
          </p:cNvSpPr>
          <p:nvPr/>
        </p:nvSpPr>
        <p:spPr bwMode="auto">
          <a:xfrm>
            <a:off x="4769548" y="4636289"/>
            <a:ext cx="3062119"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363636"/>
                </a:solidFill>
                <a:ea typeface="SimSun" pitchFamily="2" charset="-122"/>
              </a:rPr>
              <a:t>Capecitabine</a:t>
            </a:r>
            <a:r>
              <a:rPr lang="en-GB" altLang="zh-CN" dirty="0" smtClean="0">
                <a:solidFill>
                  <a:srgbClr val="363636"/>
                </a:solidFill>
                <a:ea typeface="SimSun" pitchFamily="2" charset="-122"/>
              </a:rPr>
              <a:t>*+placebo</a:t>
            </a:r>
            <a:r>
              <a:rPr lang="en-GB" baseline="30000" dirty="0" smtClean="0">
                <a:solidFill>
                  <a:srgbClr val="363636"/>
                </a:solidFill>
              </a:rPr>
              <a:t>†</a:t>
            </a:r>
            <a:endParaRPr lang="en-GB" altLang="zh-CN" dirty="0" smtClean="0">
              <a:solidFill>
                <a:srgbClr val="363636"/>
              </a:solidFill>
              <a:ea typeface="SimSun" pitchFamily="2" charset="-122"/>
            </a:endParaRPr>
          </a:p>
          <a:p>
            <a:pPr algn="ctr" defTabSz="892175" eaLnBrk="0" hangingPunct="0"/>
            <a:r>
              <a:rPr lang="en-GB" altLang="zh-CN" dirty="0" smtClean="0">
                <a:solidFill>
                  <a:srgbClr val="363636"/>
                </a:solidFill>
                <a:ea typeface="SimSun" pitchFamily="2" charset="-122"/>
              </a:rPr>
              <a:t>(n=63)</a:t>
            </a:r>
            <a:endParaRPr lang="en-GB" altLang="zh-CN" dirty="0">
              <a:solidFill>
                <a:srgbClr val="363636"/>
              </a:solidFill>
              <a:ea typeface="SimSun" pitchFamily="2" charset="-122"/>
            </a:endParaRPr>
          </a:p>
        </p:txBody>
      </p:sp>
      <p:sp>
        <p:nvSpPr>
          <p:cNvPr id="19" name="AutoShape 8"/>
          <p:cNvSpPr>
            <a:spLocks noChangeArrowheads="1"/>
          </p:cNvSpPr>
          <p:nvPr/>
        </p:nvSpPr>
        <p:spPr bwMode="auto">
          <a:xfrm>
            <a:off x="4766734" y="2805902"/>
            <a:ext cx="3152088"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Capecitabine*+ruxolitinib</a:t>
            </a:r>
            <a:r>
              <a:rPr lang="en-GB" altLang="zh-CN" baseline="30000" dirty="0" smtClean="0">
                <a:solidFill>
                  <a:srgbClr val="FFFFFF"/>
                </a:solidFill>
                <a:ea typeface="SimSun" pitchFamily="2" charset="-122"/>
              </a:rPr>
              <a:t>†</a:t>
            </a:r>
            <a:endParaRPr lang="en-GB" altLang="zh-CN" dirty="0" smtClean="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(n=64)</a:t>
            </a:r>
            <a:endParaRPr lang="en-GB" altLang="zh-CN" dirty="0">
              <a:solidFill>
                <a:srgbClr val="FFFFFF"/>
              </a:solidFill>
              <a:ea typeface="SimSun" pitchFamily="2" charset="-122"/>
            </a:endParaRPr>
          </a:p>
        </p:txBody>
      </p:sp>
      <p:sp>
        <p:nvSpPr>
          <p:cNvPr id="20" name="Content Placeholder 26"/>
          <p:cNvSpPr txBox="1">
            <a:spLocks/>
          </p:cNvSpPr>
          <p:nvPr/>
        </p:nvSpPr>
        <p:spPr bwMode="auto">
          <a:xfrm>
            <a:off x="4855936" y="3816918"/>
            <a:ext cx="3835218" cy="613508"/>
          </a:xfrm>
          <a:prstGeom prst="rect">
            <a:avLst/>
          </a:prstGeom>
          <a:noFill/>
          <a:ln w="9525">
            <a:noFill/>
            <a:miter lim="800000"/>
            <a:headEnd/>
            <a:tailEnd/>
          </a:ln>
        </p:spPr>
        <p:txBody>
          <a:bodyPr anchor="ct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Inflammation (C-reactive protein &lt;13 </a:t>
            </a:r>
            <a:r>
              <a:rPr lang="en-GB" sz="1400" dirty="0">
                <a:solidFill>
                  <a:srgbClr val="363636"/>
                </a:solidFill>
                <a:latin typeface="Arial"/>
              </a:rPr>
              <a:t>mg/L</a:t>
            </a:r>
            <a:r>
              <a:rPr lang="en-GB" sz="1400" dirty="0" smtClean="0">
                <a:solidFill>
                  <a:srgbClr val="363636"/>
                </a:solidFill>
                <a:latin typeface="Arial"/>
              </a:rPr>
              <a:t>)</a:t>
            </a:r>
            <a:endParaRPr lang="en-GB" sz="1400" dirty="0">
              <a:solidFill>
                <a:srgbClr val="363636"/>
              </a:solidFill>
              <a:latin typeface="Arial"/>
            </a:endParaRPr>
          </a:p>
        </p:txBody>
      </p:sp>
    </p:spTree>
    <p:custDataLst>
      <p:tags r:id="rId1"/>
    </p:custDataLst>
    <p:extLst>
      <p:ext uri="{BB962C8B-B14F-4D97-AF65-F5344CB8AC3E}">
        <p14:creationId xmlns:p14="http://schemas.microsoft.com/office/powerpoint/2010/main" val="13048551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solidFill>
                  <a:srgbClr val="043882"/>
                </a:solidFill>
              </a:rPr>
              <a:t>4000: A randomized double-blind phase 2 study of ruxolitinib (RUX) or placebo (PBO)</a:t>
            </a:r>
            <a:br>
              <a:rPr lang="en-GB" sz="1600" dirty="0">
                <a:solidFill>
                  <a:srgbClr val="043882"/>
                </a:solidFill>
              </a:rPr>
            </a:br>
            <a:r>
              <a:rPr lang="en-GB" sz="1600" dirty="0">
                <a:solidFill>
                  <a:srgbClr val="043882"/>
                </a:solidFill>
              </a:rPr>
              <a:t>with capecitabine (CAPE) as second-line therapy in patients (</a:t>
            </a:r>
            <a:r>
              <a:rPr lang="en-GB" sz="1600" dirty="0" err="1">
                <a:solidFill>
                  <a:srgbClr val="043882"/>
                </a:solidFill>
              </a:rPr>
              <a:t>pts</a:t>
            </a:r>
            <a:r>
              <a:rPr lang="en-GB" sz="1600" dirty="0">
                <a:solidFill>
                  <a:srgbClr val="043882"/>
                </a:solidFill>
              </a:rPr>
              <a:t>) with metastatic</a:t>
            </a:r>
            <a:br>
              <a:rPr lang="en-GB" sz="1600" dirty="0">
                <a:solidFill>
                  <a:srgbClr val="043882"/>
                </a:solidFill>
              </a:rPr>
            </a:br>
            <a:r>
              <a:rPr lang="en-GB" sz="1600" dirty="0">
                <a:solidFill>
                  <a:srgbClr val="043882"/>
                </a:solidFill>
              </a:rPr>
              <a:t>pancreatic cancer (</a:t>
            </a:r>
            <a:r>
              <a:rPr lang="en-GB" sz="1600" dirty="0" err="1">
                <a:solidFill>
                  <a:srgbClr val="043882"/>
                </a:solidFill>
              </a:rPr>
              <a:t>mPC</a:t>
            </a:r>
            <a:r>
              <a:rPr lang="en-GB" sz="1600" dirty="0">
                <a:solidFill>
                  <a:srgbClr val="043882"/>
                </a:solidFill>
              </a:rPr>
              <a:t>) – Hurwitz H et al</a:t>
            </a:r>
            <a:endParaRPr lang="en-GB" b="0" dirty="0"/>
          </a:p>
        </p:txBody>
      </p:sp>
      <p:sp>
        <p:nvSpPr>
          <p:cNvPr id="3" name="Content Placeholder 2"/>
          <p:cNvSpPr>
            <a:spLocks noGrp="1"/>
          </p:cNvSpPr>
          <p:nvPr>
            <p:ph idx="1"/>
          </p:nvPr>
        </p:nvSpPr>
        <p:spPr/>
        <p:txBody>
          <a:bodyPr/>
          <a:lstStyle/>
          <a:p>
            <a:r>
              <a:rPr lang="en-GB" sz="1800" b="1" dirty="0" smtClean="0"/>
              <a:t>Key results</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p:txBody>
      </p:sp>
      <p:sp>
        <p:nvSpPr>
          <p:cNvPr id="5" name="Text Box 4"/>
          <p:cNvSpPr txBox="1">
            <a:spLocks noChangeArrowheads="1"/>
          </p:cNvSpPr>
          <p:nvPr/>
        </p:nvSpPr>
        <p:spPr bwMode="auto">
          <a:xfrm>
            <a:off x="5031247" y="6474897"/>
            <a:ext cx="389209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Hurwitz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4000) </a:t>
            </a:r>
            <a:endParaRPr lang="en-GB" sz="1200" dirty="0">
              <a:solidFill>
                <a:srgbClr val="36363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727981882"/>
              </p:ext>
            </p:extLst>
          </p:nvPr>
        </p:nvGraphicFramePr>
        <p:xfrm>
          <a:off x="382135" y="1685503"/>
          <a:ext cx="8541206" cy="2172276"/>
        </p:xfrm>
        <a:graphic>
          <a:graphicData uri="http://schemas.openxmlformats.org/drawingml/2006/table">
            <a:tbl>
              <a:tblPr firstRow="1" bandRow="1">
                <a:tableStyleId>{69012ECD-51FC-41F1-AA8D-1B2483CD663E}</a:tableStyleId>
              </a:tblPr>
              <a:tblGrid>
                <a:gridCol w="3057101"/>
                <a:gridCol w="1460311"/>
                <a:gridCol w="1460311"/>
                <a:gridCol w="1760561"/>
                <a:gridCol w="802922"/>
              </a:tblGrid>
              <a:tr h="480636">
                <a:tc>
                  <a:txBody>
                    <a:bodyPr/>
                    <a:lstStyle/>
                    <a:p>
                      <a:pPr>
                        <a:lnSpc>
                          <a:spcPts val="1500"/>
                        </a:lnSpc>
                      </a:pPr>
                      <a:endParaRPr lang="en-GB" sz="1400" dirty="0"/>
                    </a:p>
                  </a:txBody>
                  <a:tcPr anchor="ctr"/>
                </a:tc>
                <a:tc>
                  <a:txBody>
                    <a:bodyPr/>
                    <a:lstStyle/>
                    <a:p>
                      <a:pPr algn="ctr">
                        <a:lnSpc>
                          <a:spcPts val="1500"/>
                        </a:lnSpc>
                      </a:pPr>
                      <a:r>
                        <a:rPr lang="en-GB" sz="1400" dirty="0" smtClean="0">
                          <a:solidFill>
                            <a:schemeClr val="tx2"/>
                          </a:solidFill>
                        </a:rPr>
                        <a:t>Ruxolitinib</a:t>
                      </a:r>
                    </a:p>
                  </a:txBody>
                  <a:tcPr anchor="ctr"/>
                </a:tc>
                <a:tc>
                  <a:txBody>
                    <a:bodyPr/>
                    <a:lstStyle/>
                    <a:p>
                      <a:pPr algn="ctr">
                        <a:lnSpc>
                          <a:spcPts val="1500"/>
                        </a:lnSpc>
                      </a:pPr>
                      <a:r>
                        <a:rPr lang="en-GB" sz="1400" dirty="0" smtClean="0">
                          <a:solidFill>
                            <a:schemeClr val="tx2"/>
                          </a:solidFill>
                        </a:rPr>
                        <a:t>Placebo</a:t>
                      </a:r>
                    </a:p>
                  </a:txBody>
                  <a:tcPr anchor="ctr"/>
                </a:tc>
                <a:tc>
                  <a:txBody>
                    <a:bodyPr/>
                    <a:lstStyle/>
                    <a:p>
                      <a:pPr algn="ctr">
                        <a:lnSpc>
                          <a:spcPts val="1500"/>
                        </a:lnSpc>
                      </a:pPr>
                      <a:r>
                        <a:rPr lang="en-GB" sz="1400" dirty="0" smtClean="0">
                          <a:solidFill>
                            <a:schemeClr val="tx2"/>
                          </a:solidFill>
                        </a:rPr>
                        <a:t>HR (95% CI)</a:t>
                      </a:r>
                      <a:endParaRPr lang="en-GB" sz="1400" dirty="0">
                        <a:solidFill>
                          <a:schemeClr val="tx2"/>
                        </a:solidFill>
                      </a:endParaRPr>
                    </a:p>
                  </a:txBody>
                  <a:tcPr anchor="ctr"/>
                </a:tc>
                <a:tc>
                  <a:txBody>
                    <a:bodyPr/>
                    <a:lstStyle/>
                    <a:p>
                      <a:pPr algn="ctr">
                        <a:lnSpc>
                          <a:spcPts val="1500"/>
                        </a:lnSpc>
                      </a:pPr>
                      <a:r>
                        <a:rPr lang="en-GB" sz="1400" dirty="0" smtClean="0">
                          <a:solidFill>
                            <a:schemeClr val="tx2"/>
                          </a:solidFill>
                        </a:rPr>
                        <a:t>p</a:t>
                      </a:r>
                      <a:endParaRPr lang="en-GB" sz="1400" dirty="0">
                        <a:solidFill>
                          <a:schemeClr val="tx2"/>
                        </a:solidFill>
                      </a:endParaRPr>
                    </a:p>
                  </a:txBody>
                  <a:tcPr anchor="ctr"/>
                </a:tc>
              </a:tr>
              <a:tr h="278464">
                <a:tc>
                  <a:txBody>
                    <a:bodyPr/>
                    <a:lstStyle/>
                    <a:p>
                      <a:pPr>
                        <a:lnSpc>
                          <a:spcPts val="1500"/>
                        </a:lnSpc>
                      </a:pPr>
                      <a:r>
                        <a:rPr lang="en-GB" sz="1400" dirty="0" smtClean="0"/>
                        <a:t>Overall population</a:t>
                      </a:r>
                      <a:endParaRPr lang="en-GB" sz="1400" dirty="0"/>
                    </a:p>
                  </a:txBody>
                  <a:tcPr anchor="ctr">
                    <a:lnB w="12700" cap="flat" cmpd="sng" algn="ctr">
                      <a:noFill/>
                      <a:prstDash val="solid"/>
                      <a:round/>
                      <a:headEnd type="none" w="med" len="med"/>
                      <a:tailEnd type="none" w="med" len="med"/>
                    </a:lnB>
                  </a:tcPr>
                </a:tc>
                <a:tc>
                  <a:txBody>
                    <a:bodyPr/>
                    <a:lstStyle/>
                    <a:p>
                      <a:pPr algn="ctr">
                        <a:lnSpc>
                          <a:spcPts val="1500"/>
                        </a:lnSpc>
                      </a:pPr>
                      <a:r>
                        <a:rPr lang="en-GB" sz="1400" b="1" dirty="0" smtClean="0"/>
                        <a:t>N=64</a:t>
                      </a:r>
                      <a:endParaRPr lang="en-GB" sz="1400" b="1" dirty="0"/>
                    </a:p>
                  </a:txBody>
                  <a:tcPr anchor="ctr">
                    <a:lnB w="12700" cap="flat" cmpd="sng" algn="ctr">
                      <a:noFill/>
                      <a:prstDash val="solid"/>
                      <a:round/>
                      <a:headEnd type="none" w="med" len="med"/>
                      <a:tailEnd type="none" w="med" len="med"/>
                    </a:lnB>
                  </a:tcPr>
                </a:tc>
                <a:tc>
                  <a:txBody>
                    <a:bodyPr/>
                    <a:lstStyle/>
                    <a:p>
                      <a:pPr algn="ctr">
                        <a:lnSpc>
                          <a:spcPts val="1500"/>
                        </a:lnSpc>
                      </a:pPr>
                      <a:r>
                        <a:rPr lang="en-GB" sz="1400" b="1" dirty="0" smtClean="0"/>
                        <a:t>N=63</a:t>
                      </a:r>
                      <a:endParaRPr lang="en-GB" sz="1400" b="1" dirty="0"/>
                    </a:p>
                  </a:txBody>
                  <a:tcPr anchor="ctr">
                    <a:lnB w="12700" cap="flat" cmpd="sng" algn="ctr">
                      <a:noFill/>
                      <a:prstDash val="solid"/>
                      <a:round/>
                      <a:headEnd type="none" w="med" len="med"/>
                      <a:tailEnd type="none" w="med" len="med"/>
                    </a:lnB>
                  </a:tcPr>
                </a:tc>
                <a:tc>
                  <a:txBody>
                    <a:bodyPr/>
                    <a:lstStyle/>
                    <a:p>
                      <a:pPr algn="ctr">
                        <a:lnSpc>
                          <a:spcPts val="1500"/>
                        </a:lnSpc>
                      </a:pPr>
                      <a:endParaRPr lang="en-GB" sz="1400" dirty="0"/>
                    </a:p>
                  </a:txBody>
                  <a:tcPr anchor="ctr">
                    <a:lnB w="12700" cap="flat" cmpd="sng" algn="ctr">
                      <a:noFill/>
                      <a:prstDash val="solid"/>
                      <a:round/>
                      <a:headEnd type="none" w="med" len="med"/>
                      <a:tailEnd type="none" w="med" len="med"/>
                    </a:lnB>
                  </a:tcPr>
                </a:tc>
                <a:tc>
                  <a:txBody>
                    <a:bodyPr/>
                    <a:lstStyle/>
                    <a:p>
                      <a:pPr algn="ctr">
                        <a:lnSpc>
                          <a:spcPts val="1500"/>
                        </a:lnSpc>
                      </a:pPr>
                      <a:endParaRPr lang="en-GB" sz="1400" dirty="0"/>
                    </a:p>
                  </a:txBody>
                  <a:tcPr anchor="ctr">
                    <a:lnB w="12700" cap="flat" cmpd="sng" algn="ctr">
                      <a:noFill/>
                      <a:prstDash val="solid"/>
                      <a:round/>
                      <a:headEnd type="none" w="med" len="med"/>
                      <a:tailEnd type="none" w="med" len="med"/>
                    </a:lnB>
                  </a:tcPr>
                </a:tc>
              </a:tr>
              <a:tr h="278464">
                <a:tc>
                  <a:txBody>
                    <a:bodyPr/>
                    <a:lstStyle/>
                    <a:p>
                      <a:pPr marL="144000">
                        <a:lnSpc>
                          <a:spcPts val="1500"/>
                        </a:lnSpc>
                      </a:pPr>
                      <a:r>
                        <a:rPr lang="en-GB" sz="1400" dirty="0" smtClean="0"/>
                        <a:t>Median OS, days</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500"/>
                        </a:lnSpc>
                      </a:pPr>
                      <a:r>
                        <a:rPr lang="en-GB" sz="1400" dirty="0" smtClean="0"/>
                        <a:t>136.5</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500"/>
                        </a:lnSpc>
                      </a:pPr>
                      <a:r>
                        <a:rPr lang="en-GB" sz="1400" dirty="0" smtClean="0"/>
                        <a:t>129.5</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500"/>
                        </a:lnSpc>
                      </a:pPr>
                      <a:r>
                        <a:rPr lang="en-GB" sz="1400" dirty="0" smtClean="0"/>
                        <a:t>079 (0.53, 1.18)</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500"/>
                        </a:lnSpc>
                      </a:pPr>
                      <a:r>
                        <a:rPr lang="en-GB" sz="1400" dirty="0" smtClean="0"/>
                        <a:t>0.25</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78464">
                <a:tc>
                  <a:txBody>
                    <a:bodyPr/>
                    <a:lstStyle/>
                    <a:p>
                      <a:pPr marL="144000">
                        <a:lnSpc>
                          <a:spcPts val="1500"/>
                        </a:lnSpc>
                      </a:pPr>
                      <a:r>
                        <a:rPr lang="en-GB" sz="1400" dirty="0" smtClean="0"/>
                        <a:t>Median</a:t>
                      </a:r>
                      <a:r>
                        <a:rPr lang="en-GB" sz="1400" baseline="0" dirty="0" smtClean="0"/>
                        <a:t> </a:t>
                      </a:r>
                      <a:r>
                        <a:rPr lang="en-GB" sz="1400" dirty="0" smtClean="0"/>
                        <a:t>PFS, days</a:t>
                      </a:r>
                      <a:endParaRPr lang="en-GB" sz="14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500"/>
                        </a:lnSpc>
                      </a:pPr>
                      <a:r>
                        <a:rPr lang="en-GB" sz="1400" dirty="0" smtClean="0"/>
                        <a:t>51.0</a:t>
                      </a:r>
                      <a:endParaRPr lang="en-GB" sz="14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500"/>
                        </a:lnSpc>
                      </a:pPr>
                      <a:r>
                        <a:rPr lang="en-GB" sz="1400" dirty="0" smtClean="0"/>
                        <a:t>46.0</a:t>
                      </a:r>
                      <a:endParaRPr lang="en-GB" sz="14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500"/>
                        </a:lnSpc>
                      </a:pPr>
                      <a:r>
                        <a:rPr lang="en-GB" sz="1400" dirty="0" smtClean="0"/>
                        <a:t>0.75 (0.51, 1.10)</a:t>
                      </a:r>
                      <a:endParaRPr lang="en-GB" sz="14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500"/>
                        </a:lnSpc>
                      </a:pPr>
                      <a:r>
                        <a:rPr lang="en-GB" sz="1400" dirty="0" smtClean="0"/>
                        <a:t>0.14</a:t>
                      </a:r>
                      <a:endParaRPr lang="en-GB" sz="14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8464">
                <a:tc>
                  <a:txBody>
                    <a:bodyPr/>
                    <a:lstStyle/>
                    <a:p>
                      <a:pPr>
                        <a:lnSpc>
                          <a:spcPts val="1500"/>
                        </a:lnSpc>
                      </a:pPr>
                      <a:r>
                        <a:rPr lang="en-GB" sz="1400" dirty="0" smtClean="0"/>
                        <a:t>CRP &gt;13 mg/L subgroup</a:t>
                      </a:r>
                      <a:endParaRPr lang="en-GB" sz="1400"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500"/>
                        </a:lnSpc>
                      </a:pPr>
                      <a:r>
                        <a:rPr lang="en-GB" sz="1400" b="1" dirty="0" smtClean="0"/>
                        <a:t>N=31</a:t>
                      </a:r>
                      <a:endParaRPr lang="en-GB" sz="1400" b="1"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500"/>
                        </a:lnSpc>
                      </a:pPr>
                      <a:r>
                        <a:rPr lang="en-GB" sz="1400" b="1" dirty="0" smtClean="0"/>
                        <a:t>N=29</a:t>
                      </a:r>
                      <a:endParaRPr lang="en-GB" sz="1400" b="1"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500"/>
                        </a:lnSpc>
                      </a:pPr>
                      <a:endParaRPr lang="en-GB" sz="1400"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500"/>
                        </a:lnSpc>
                      </a:pPr>
                      <a:endParaRPr lang="en-GB" sz="1400"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r>
              <a:tr h="278464">
                <a:tc>
                  <a:txBody>
                    <a:bodyPr/>
                    <a:lstStyle/>
                    <a:p>
                      <a:pPr marL="144000">
                        <a:lnSpc>
                          <a:spcPts val="1500"/>
                        </a:lnSpc>
                      </a:pPr>
                      <a:r>
                        <a:rPr lang="en-GB" sz="1400" dirty="0" smtClean="0"/>
                        <a:t>Median</a:t>
                      </a:r>
                      <a:r>
                        <a:rPr lang="en-GB" sz="1400" baseline="0" dirty="0" smtClean="0"/>
                        <a:t> </a:t>
                      </a:r>
                      <a:r>
                        <a:rPr lang="en-GB" sz="1400" dirty="0" smtClean="0"/>
                        <a:t>OS, days</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500"/>
                        </a:lnSpc>
                      </a:pPr>
                      <a:r>
                        <a:rPr lang="en-GB" sz="1400" dirty="0" smtClean="0"/>
                        <a:t>83.0</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500"/>
                        </a:lnSpc>
                      </a:pPr>
                      <a:r>
                        <a:rPr lang="en-GB" sz="1400" dirty="0" smtClean="0"/>
                        <a:t>55.0</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500"/>
                        </a:lnSpc>
                      </a:pPr>
                      <a:r>
                        <a:rPr lang="en-GB" sz="1400" dirty="0" smtClean="0"/>
                        <a:t>0.47 (0.26, 0.85)</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500"/>
                        </a:lnSpc>
                      </a:pPr>
                      <a:r>
                        <a:rPr lang="en-GB" sz="1400" dirty="0" smtClean="0"/>
                        <a:t>0.01</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78464">
                <a:tc>
                  <a:txBody>
                    <a:bodyPr/>
                    <a:lstStyle/>
                    <a:p>
                      <a:pPr marL="144000">
                        <a:lnSpc>
                          <a:spcPts val="1500"/>
                        </a:lnSpc>
                      </a:pPr>
                      <a:r>
                        <a:rPr lang="en-GB" sz="1400" dirty="0" smtClean="0"/>
                        <a:t>Median</a:t>
                      </a:r>
                      <a:r>
                        <a:rPr lang="en-GB" sz="1400" baseline="0" dirty="0" smtClean="0"/>
                        <a:t> </a:t>
                      </a:r>
                      <a:r>
                        <a:rPr lang="en-GB" sz="1400" dirty="0" smtClean="0"/>
                        <a:t>PFS, days</a:t>
                      </a:r>
                      <a:endParaRPr lang="en-GB" sz="14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500"/>
                        </a:lnSpc>
                      </a:pPr>
                      <a:r>
                        <a:rPr lang="en-GB" sz="1400" dirty="0" smtClean="0"/>
                        <a:t>48.0</a:t>
                      </a:r>
                      <a:endParaRPr lang="en-GB" sz="14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500"/>
                        </a:lnSpc>
                      </a:pPr>
                      <a:r>
                        <a:rPr lang="en-GB" sz="1400" dirty="0" smtClean="0"/>
                        <a:t>41.5</a:t>
                      </a:r>
                      <a:endParaRPr lang="en-GB" sz="14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500"/>
                        </a:lnSpc>
                      </a:pPr>
                      <a:r>
                        <a:rPr lang="en-GB" sz="1400" dirty="0" smtClean="0"/>
                        <a:t>0.62 (0.35,</a:t>
                      </a:r>
                      <a:r>
                        <a:rPr lang="en-GB" sz="1400" baseline="0" dirty="0" smtClean="0"/>
                        <a:t> 1.10)</a:t>
                      </a:r>
                      <a:endParaRPr lang="en-GB" sz="14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500"/>
                        </a:lnSpc>
                      </a:pPr>
                      <a:r>
                        <a:rPr lang="en-GB" sz="1400" dirty="0" smtClean="0"/>
                        <a:t>0.10</a:t>
                      </a:r>
                      <a:endParaRPr lang="en-GB" sz="1400" dirty="0"/>
                    </a:p>
                  </a:txBody>
                  <a:tcPr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92854275"/>
              </p:ext>
            </p:extLst>
          </p:nvPr>
        </p:nvGraphicFramePr>
        <p:xfrm>
          <a:off x="1866900" y="3977235"/>
          <a:ext cx="5410202" cy="2423160"/>
        </p:xfrm>
        <a:graphic>
          <a:graphicData uri="http://schemas.openxmlformats.org/drawingml/2006/table">
            <a:tbl>
              <a:tblPr firstRow="1" bandRow="1">
                <a:tableStyleId>{69012ECD-51FC-41F1-AA8D-1B2483CD663E}</a:tableStyleId>
              </a:tblPr>
              <a:tblGrid>
                <a:gridCol w="2948940"/>
                <a:gridCol w="1230631"/>
                <a:gridCol w="1230631"/>
              </a:tblGrid>
              <a:tr h="211661">
                <a:tc>
                  <a:txBody>
                    <a:bodyPr/>
                    <a:lstStyle/>
                    <a:p>
                      <a:pPr>
                        <a:lnSpc>
                          <a:spcPts val="1400"/>
                        </a:lnSpc>
                      </a:pPr>
                      <a:endParaRPr lang="en-GB" sz="1400" dirty="0"/>
                    </a:p>
                  </a:txBody>
                  <a:tcPr anchor="ctr"/>
                </a:tc>
                <a:tc>
                  <a:txBody>
                    <a:bodyPr/>
                    <a:lstStyle/>
                    <a:p>
                      <a:pPr algn="ctr">
                        <a:lnSpc>
                          <a:spcPts val="1400"/>
                        </a:lnSpc>
                      </a:pPr>
                      <a:r>
                        <a:rPr lang="en-GB" sz="1400" dirty="0" smtClean="0">
                          <a:solidFill>
                            <a:schemeClr val="tx2"/>
                          </a:solidFill>
                        </a:rPr>
                        <a:t>Ruxolitinib</a:t>
                      </a:r>
                    </a:p>
                  </a:txBody>
                  <a:tcPr anchor="ctr"/>
                </a:tc>
                <a:tc>
                  <a:txBody>
                    <a:bodyPr/>
                    <a:lstStyle/>
                    <a:p>
                      <a:pPr algn="ctr">
                        <a:lnSpc>
                          <a:spcPts val="1400"/>
                        </a:lnSpc>
                      </a:pPr>
                      <a:r>
                        <a:rPr lang="en-GB" sz="1400" dirty="0" smtClean="0">
                          <a:solidFill>
                            <a:schemeClr val="tx2"/>
                          </a:solidFill>
                        </a:rPr>
                        <a:t>Placebo</a:t>
                      </a:r>
                    </a:p>
                  </a:txBody>
                  <a:tcPr anchor="ctr"/>
                </a:tc>
              </a:tr>
              <a:tr h="211661">
                <a:tc>
                  <a:txBody>
                    <a:bodyPr/>
                    <a:lstStyle/>
                    <a:p>
                      <a:pPr>
                        <a:lnSpc>
                          <a:spcPts val="1400"/>
                        </a:lnSpc>
                      </a:pPr>
                      <a:r>
                        <a:rPr lang="en-GB" sz="1400" dirty="0" smtClean="0"/>
                        <a:t>Overall population, n</a:t>
                      </a:r>
                      <a:endParaRPr lang="en-GB" sz="1400" dirty="0"/>
                    </a:p>
                  </a:txBody>
                  <a:tcPr anchor="ctr">
                    <a:lnB w="12700" cap="flat" cmpd="sng" algn="ctr">
                      <a:noFill/>
                      <a:prstDash val="solid"/>
                      <a:round/>
                      <a:headEnd type="none" w="med" len="med"/>
                      <a:tailEnd type="none" w="med" len="med"/>
                    </a:lnB>
                  </a:tcPr>
                </a:tc>
                <a:tc>
                  <a:txBody>
                    <a:bodyPr/>
                    <a:lstStyle/>
                    <a:p>
                      <a:pPr algn="ctr">
                        <a:lnSpc>
                          <a:spcPts val="1400"/>
                        </a:lnSpc>
                      </a:pPr>
                      <a:r>
                        <a:rPr lang="en-GB" sz="1400" b="1" dirty="0" smtClean="0"/>
                        <a:t>N=64</a:t>
                      </a:r>
                      <a:endParaRPr lang="en-GB" sz="1400" b="1" dirty="0"/>
                    </a:p>
                  </a:txBody>
                  <a:tcPr anchor="ctr">
                    <a:lnB w="12700" cap="flat" cmpd="sng" algn="ctr">
                      <a:noFill/>
                      <a:prstDash val="solid"/>
                      <a:round/>
                      <a:headEnd type="none" w="med" len="med"/>
                      <a:tailEnd type="none" w="med" len="med"/>
                    </a:lnB>
                  </a:tcPr>
                </a:tc>
                <a:tc>
                  <a:txBody>
                    <a:bodyPr/>
                    <a:lstStyle/>
                    <a:p>
                      <a:pPr algn="ctr">
                        <a:lnSpc>
                          <a:spcPts val="1400"/>
                        </a:lnSpc>
                      </a:pPr>
                      <a:r>
                        <a:rPr lang="en-GB" sz="1400" b="1" dirty="0" smtClean="0"/>
                        <a:t>N=63</a:t>
                      </a:r>
                      <a:endParaRPr lang="en-GB" sz="1400" b="1" dirty="0"/>
                    </a:p>
                  </a:txBody>
                  <a:tcPr anchor="ctr">
                    <a:lnB w="12700" cap="flat" cmpd="sng" algn="ctr">
                      <a:noFill/>
                      <a:prstDash val="solid"/>
                      <a:round/>
                      <a:headEnd type="none" w="med" len="med"/>
                      <a:tailEnd type="none" w="med" len="med"/>
                    </a:lnB>
                  </a:tcPr>
                </a:tc>
              </a:tr>
              <a:tr h="211661">
                <a:tc>
                  <a:txBody>
                    <a:bodyPr/>
                    <a:lstStyle/>
                    <a:p>
                      <a:pPr marL="144000">
                        <a:lnSpc>
                          <a:spcPts val="1400"/>
                        </a:lnSpc>
                      </a:pPr>
                      <a:r>
                        <a:rPr lang="en-GB" sz="1400" dirty="0" smtClean="0"/>
                        <a:t>Overall response (CR</a:t>
                      </a:r>
                      <a:r>
                        <a:rPr lang="en-GB" sz="1400" baseline="0" dirty="0" smtClean="0"/>
                        <a:t>+PR)</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400"/>
                        </a:lnSpc>
                      </a:pPr>
                      <a:r>
                        <a:rPr lang="en-GB" sz="1400" dirty="0" smtClean="0"/>
                        <a:t>5</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400"/>
                        </a:lnSpc>
                      </a:pPr>
                      <a:r>
                        <a:rPr lang="en-GB" sz="1400" dirty="0" smtClean="0"/>
                        <a:t>1</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11661">
                <a:tc>
                  <a:txBody>
                    <a:bodyPr/>
                    <a:lstStyle/>
                    <a:p>
                      <a:pPr marL="144000" marR="0" indent="0" algn="l" defTabSz="914400" rtl="0" eaLnBrk="1" fontAlgn="auto" latinLnBrk="0" hangingPunct="1">
                        <a:lnSpc>
                          <a:spcPts val="1400"/>
                        </a:lnSpc>
                        <a:spcBef>
                          <a:spcPts val="0"/>
                        </a:spcBef>
                        <a:spcAft>
                          <a:spcPts val="0"/>
                        </a:spcAft>
                        <a:buClrTx/>
                        <a:buSzTx/>
                        <a:buFontTx/>
                        <a:buNone/>
                        <a:tabLst/>
                        <a:defRPr/>
                      </a:pPr>
                      <a:r>
                        <a:rPr lang="en-GB" sz="1400" dirty="0" smtClean="0"/>
                        <a:t>Stable</a:t>
                      </a:r>
                      <a:r>
                        <a:rPr lang="en-GB" sz="1400" baseline="0" dirty="0" smtClean="0"/>
                        <a:t> disease</a:t>
                      </a:r>
                      <a:endParaRPr lang="en-GB" sz="1400" dirty="0" smtClean="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400"/>
                        </a:lnSpc>
                      </a:pPr>
                      <a:r>
                        <a:rPr lang="en-GB" sz="1400" dirty="0" smtClean="0"/>
                        <a:t>21</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400"/>
                        </a:lnSpc>
                      </a:pPr>
                      <a:r>
                        <a:rPr lang="en-GB" sz="1400" dirty="0" smtClean="0"/>
                        <a:t>22</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11661">
                <a:tc>
                  <a:txBody>
                    <a:bodyPr/>
                    <a:lstStyle/>
                    <a:p>
                      <a:pPr marL="144000" marR="0" indent="0" algn="l" defTabSz="914400" rtl="0" eaLnBrk="1" fontAlgn="auto" latinLnBrk="0" hangingPunct="1">
                        <a:lnSpc>
                          <a:spcPts val="1400"/>
                        </a:lnSpc>
                        <a:spcBef>
                          <a:spcPts val="0"/>
                        </a:spcBef>
                        <a:spcAft>
                          <a:spcPts val="0"/>
                        </a:spcAft>
                        <a:buClrTx/>
                        <a:buSzTx/>
                        <a:buFontTx/>
                        <a:buNone/>
                        <a:tabLst/>
                        <a:defRPr/>
                      </a:pPr>
                      <a:r>
                        <a:rPr lang="en-GB" sz="1400" dirty="0" smtClean="0"/>
                        <a:t>Disease</a:t>
                      </a:r>
                      <a:r>
                        <a:rPr lang="en-GB" sz="1400" baseline="0" dirty="0" smtClean="0"/>
                        <a:t> control (CR+PR+SD)</a:t>
                      </a:r>
                      <a:endParaRPr lang="en-GB" sz="1400" dirty="0" smtClean="0"/>
                    </a:p>
                  </a:txBody>
                  <a:tcPr anchor="ctr">
                    <a:lnT w="12700" cap="flat" cmpd="sng" algn="ctr">
                      <a:noFill/>
                      <a:prstDash val="solid"/>
                      <a:round/>
                      <a:headEnd type="none" w="med" len="med"/>
                      <a:tailEnd type="none" w="med" len="med"/>
                    </a:lnT>
                  </a:tcPr>
                </a:tc>
                <a:tc>
                  <a:txBody>
                    <a:bodyPr/>
                    <a:lstStyle/>
                    <a:p>
                      <a:pPr algn="ctr">
                        <a:lnSpc>
                          <a:spcPts val="1400"/>
                        </a:lnSpc>
                      </a:pPr>
                      <a:r>
                        <a:rPr lang="en-GB" sz="1400" dirty="0" smtClean="0"/>
                        <a:t>26</a:t>
                      </a:r>
                      <a:endParaRPr lang="en-GB" sz="1400" dirty="0"/>
                    </a:p>
                  </a:txBody>
                  <a:tcPr anchor="ctr">
                    <a:lnT w="12700" cap="flat" cmpd="sng" algn="ctr">
                      <a:noFill/>
                      <a:prstDash val="solid"/>
                      <a:round/>
                      <a:headEnd type="none" w="med" len="med"/>
                      <a:tailEnd type="none" w="med" len="med"/>
                    </a:lnT>
                  </a:tcPr>
                </a:tc>
                <a:tc>
                  <a:txBody>
                    <a:bodyPr/>
                    <a:lstStyle/>
                    <a:p>
                      <a:pPr algn="ctr">
                        <a:lnSpc>
                          <a:spcPts val="1400"/>
                        </a:lnSpc>
                      </a:pPr>
                      <a:r>
                        <a:rPr lang="en-GB" sz="1400" dirty="0" smtClean="0"/>
                        <a:t>23</a:t>
                      </a:r>
                      <a:endParaRPr lang="en-GB" sz="1400" dirty="0"/>
                    </a:p>
                  </a:txBody>
                  <a:tcPr anchor="ctr">
                    <a:lnT w="12700" cap="flat" cmpd="sng" algn="ctr">
                      <a:noFill/>
                      <a:prstDash val="solid"/>
                      <a:round/>
                      <a:headEnd type="none" w="med" len="med"/>
                      <a:tailEnd type="none" w="med" len="med"/>
                    </a:lnT>
                  </a:tcPr>
                </a:tc>
              </a:tr>
              <a:tr h="211661">
                <a:tc>
                  <a:txBody>
                    <a:bodyPr/>
                    <a:lstStyle/>
                    <a:p>
                      <a:pPr>
                        <a:lnSpc>
                          <a:spcPts val="1400"/>
                        </a:lnSpc>
                      </a:pPr>
                      <a:r>
                        <a:rPr lang="en-GB" sz="1400" dirty="0" smtClean="0"/>
                        <a:t>CRP &gt;13 mg/L subgroup, n</a:t>
                      </a:r>
                      <a:endParaRPr lang="en-GB" sz="1400" dirty="0"/>
                    </a:p>
                  </a:txBody>
                  <a:tcPr anchor="ctr">
                    <a:lnB w="12700" cap="flat" cmpd="sng" algn="ctr">
                      <a:noFill/>
                      <a:prstDash val="solid"/>
                      <a:round/>
                      <a:headEnd type="none" w="med" len="med"/>
                      <a:tailEnd type="none" w="med" len="med"/>
                    </a:lnB>
                  </a:tcPr>
                </a:tc>
                <a:tc>
                  <a:txBody>
                    <a:bodyPr/>
                    <a:lstStyle/>
                    <a:p>
                      <a:pPr algn="ctr">
                        <a:lnSpc>
                          <a:spcPts val="1400"/>
                        </a:lnSpc>
                      </a:pPr>
                      <a:r>
                        <a:rPr lang="en-GB" sz="1400" b="1" dirty="0" smtClean="0"/>
                        <a:t>N=31</a:t>
                      </a:r>
                      <a:endParaRPr lang="en-GB" sz="1400" b="1" dirty="0"/>
                    </a:p>
                  </a:txBody>
                  <a:tcPr anchor="ctr">
                    <a:lnB w="12700" cap="flat" cmpd="sng" algn="ctr">
                      <a:noFill/>
                      <a:prstDash val="solid"/>
                      <a:round/>
                      <a:headEnd type="none" w="med" len="med"/>
                      <a:tailEnd type="none" w="med" len="med"/>
                    </a:lnB>
                  </a:tcPr>
                </a:tc>
                <a:tc>
                  <a:txBody>
                    <a:bodyPr/>
                    <a:lstStyle/>
                    <a:p>
                      <a:pPr algn="ctr">
                        <a:lnSpc>
                          <a:spcPts val="1400"/>
                        </a:lnSpc>
                      </a:pPr>
                      <a:r>
                        <a:rPr lang="en-GB" sz="1400" b="1" dirty="0" smtClean="0"/>
                        <a:t>N=29</a:t>
                      </a:r>
                      <a:endParaRPr lang="en-GB" sz="1400" b="1" dirty="0"/>
                    </a:p>
                  </a:txBody>
                  <a:tcPr anchor="ctr">
                    <a:lnB w="12700" cap="flat" cmpd="sng" algn="ctr">
                      <a:noFill/>
                      <a:prstDash val="solid"/>
                      <a:round/>
                      <a:headEnd type="none" w="med" len="med"/>
                      <a:tailEnd type="none" w="med" len="med"/>
                    </a:lnB>
                  </a:tcPr>
                </a:tc>
              </a:tr>
              <a:tr h="211661">
                <a:tc>
                  <a:txBody>
                    <a:bodyPr/>
                    <a:lstStyle/>
                    <a:p>
                      <a:pPr marL="144000">
                        <a:lnSpc>
                          <a:spcPts val="1400"/>
                        </a:lnSpc>
                      </a:pPr>
                      <a:r>
                        <a:rPr lang="en-GB" sz="1400" dirty="0" smtClean="0"/>
                        <a:t>Overall response (CR</a:t>
                      </a:r>
                      <a:r>
                        <a:rPr lang="en-GB" sz="1400" baseline="0" dirty="0" smtClean="0"/>
                        <a:t>+PR)</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400"/>
                        </a:lnSpc>
                      </a:pPr>
                      <a:r>
                        <a:rPr lang="en-GB" sz="1400" dirty="0" smtClean="0"/>
                        <a:t>2</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400"/>
                        </a:lnSpc>
                      </a:pPr>
                      <a:r>
                        <a:rPr lang="en-GB" sz="1400" dirty="0" smtClean="0"/>
                        <a:t>1</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11661">
                <a:tc>
                  <a:txBody>
                    <a:bodyPr/>
                    <a:lstStyle/>
                    <a:p>
                      <a:pPr marL="144000" marR="0" indent="0" algn="l" defTabSz="914400" rtl="0" eaLnBrk="1" fontAlgn="auto" latinLnBrk="0" hangingPunct="1">
                        <a:lnSpc>
                          <a:spcPts val="1400"/>
                        </a:lnSpc>
                        <a:spcBef>
                          <a:spcPts val="0"/>
                        </a:spcBef>
                        <a:spcAft>
                          <a:spcPts val="0"/>
                        </a:spcAft>
                        <a:buClrTx/>
                        <a:buSzTx/>
                        <a:buFontTx/>
                        <a:buNone/>
                        <a:tabLst/>
                        <a:defRPr/>
                      </a:pPr>
                      <a:r>
                        <a:rPr lang="en-GB" sz="1400" dirty="0" smtClean="0"/>
                        <a:t>Stable</a:t>
                      </a:r>
                      <a:r>
                        <a:rPr lang="en-GB" sz="1400" baseline="0" dirty="0" smtClean="0"/>
                        <a:t> disease</a:t>
                      </a:r>
                      <a:endParaRPr lang="en-GB" sz="1400" dirty="0" smtClean="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400"/>
                        </a:lnSpc>
                      </a:pPr>
                      <a:r>
                        <a:rPr lang="en-GB" sz="1400" dirty="0" smtClean="0"/>
                        <a:t>9</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400"/>
                        </a:lnSpc>
                      </a:pPr>
                      <a:r>
                        <a:rPr lang="en-GB" sz="1400" dirty="0" smtClean="0"/>
                        <a:t>5</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11661">
                <a:tc>
                  <a:txBody>
                    <a:bodyPr/>
                    <a:lstStyle/>
                    <a:p>
                      <a:pPr marL="144000" marR="0" indent="0" algn="l" defTabSz="914400" rtl="0" eaLnBrk="1" fontAlgn="auto" latinLnBrk="0" hangingPunct="1">
                        <a:lnSpc>
                          <a:spcPts val="1400"/>
                        </a:lnSpc>
                        <a:spcBef>
                          <a:spcPts val="0"/>
                        </a:spcBef>
                        <a:spcAft>
                          <a:spcPts val="0"/>
                        </a:spcAft>
                        <a:buClrTx/>
                        <a:buSzTx/>
                        <a:buFontTx/>
                        <a:buNone/>
                        <a:tabLst/>
                        <a:defRPr/>
                      </a:pPr>
                      <a:r>
                        <a:rPr lang="en-GB" sz="1400" dirty="0" smtClean="0"/>
                        <a:t>Disease</a:t>
                      </a:r>
                      <a:r>
                        <a:rPr lang="en-GB" sz="1400" baseline="0" dirty="0" smtClean="0"/>
                        <a:t> control (CR+PR+SD)</a:t>
                      </a:r>
                      <a:endParaRPr lang="en-GB" sz="1400" dirty="0" smtClean="0"/>
                    </a:p>
                  </a:txBody>
                  <a:tcPr anchor="ctr">
                    <a:lnT w="12700" cap="flat" cmpd="sng" algn="ctr">
                      <a:noFill/>
                      <a:prstDash val="solid"/>
                      <a:round/>
                      <a:headEnd type="none" w="med" len="med"/>
                      <a:tailEnd type="none" w="med" len="med"/>
                    </a:lnT>
                  </a:tcPr>
                </a:tc>
                <a:tc>
                  <a:txBody>
                    <a:bodyPr/>
                    <a:lstStyle/>
                    <a:p>
                      <a:pPr algn="ctr">
                        <a:lnSpc>
                          <a:spcPts val="1400"/>
                        </a:lnSpc>
                      </a:pPr>
                      <a:r>
                        <a:rPr lang="en-GB" sz="1400" dirty="0" smtClean="0"/>
                        <a:t>11</a:t>
                      </a:r>
                      <a:endParaRPr lang="en-GB" sz="1400" dirty="0"/>
                    </a:p>
                  </a:txBody>
                  <a:tcPr anchor="ctr">
                    <a:lnT w="12700" cap="flat" cmpd="sng" algn="ctr">
                      <a:noFill/>
                      <a:prstDash val="solid"/>
                      <a:round/>
                      <a:headEnd type="none" w="med" len="med"/>
                      <a:tailEnd type="none" w="med" len="med"/>
                    </a:lnT>
                  </a:tcPr>
                </a:tc>
                <a:tc>
                  <a:txBody>
                    <a:bodyPr/>
                    <a:lstStyle/>
                    <a:p>
                      <a:pPr algn="ctr">
                        <a:lnSpc>
                          <a:spcPts val="1400"/>
                        </a:lnSpc>
                      </a:pPr>
                      <a:r>
                        <a:rPr lang="en-GB" sz="1400" dirty="0" smtClean="0"/>
                        <a:t>6</a:t>
                      </a:r>
                      <a:endParaRPr lang="en-GB" sz="1400" dirty="0"/>
                    </a:p>
                  </a:txBody>
                  <a:tcPr anchor="ctr">
                    <a:lnT w="12700" cap="flat" cmpd="sng" algn="ctr">
                      <a:no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052978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solidFill>
                  <a:srgbClr val="043882"/>
                </a:solidFill>
              </a:rPr>
              <a:t>4000: A randomized double-blind phase 2 study of ruxolitinib (RUX) or placebo (PBO)</a:t>
            </a:r>
            <a:br>
              <a:rPr lang="en-GB" sz="1600" dirty="0">
                <a:solidFill>
                  <a:srgbClr val="043882"/>
                </a:solidFill>
              </a:rPr>
            </a:br>
            <a:r>
              <a:rPr lang="en-GB" sz="1600" dirty="0">
                <a:solidFill>
                  <a:srgbClr val="043882"/>
                </a:solidFill>
              </a:rPr>
              <a:t>with capecitabine (CAPE) as second-line therapy in patients (</a:t>
            </a:r>
            <a:r>
              <a:rPr lang="en-GB" sz="1600" dirty="0" err="1">
                <a:solidFill>
                  <a:srgbClr val="043882"/>
                </a:solidFill>
              </a:rPr>
              <a:t>pts</a:t>
            </a:r>
            <a:r>
              <a:rPr lang="en-GB" sz="1600" dirty="0">
                <a:solidFill>
                  <a:srgbClr val="043882"/>
                </a:solidFill>
              </a:rPr>
              <a:t>) with metastatic</a:t>
            </a:r>
            <a:br>
              <a:rPr lang="en-GB" sz="1600" dirty="0">
                <a:solidFill>
                  <a:srgbClr val="043882"/>
                </a:solidFill>
              </a:rPr>
            </a:br>
            <a:r>
              <a:rPr lang="en-GB" sz="1600" dirty="0">
                <a:solidFill>
                  <a:srgbClr val="043882"/>
                </a:solidFill>
              </a:rPr>
              <a:t>pancreatic cancer (</a:t>
            </a:r>
            <a:r>
              <a:rPr lang="en-GB" sz="1600" dirty="0" err="1">
                <a:solidFill>
                  <a:srgbClr val="043882"/>
                </a:solidFill>
              </a:rPr>
              <a:t>mPC</a:t>
            </a:r>
            <a:r>
              <a:rPr lang="en-GB" sz="1600" dirty="0">
                <a:solidFill>
                  <a:srgbClr val="043882"/>
                </a:solidFill>
              </a:rPr>
              <a:t>) – Hurwitz H et al</a:t>
            </a:r>
            <a:endParaRPr lang="en-GB" b="0" dirty="0"/>
          </a:p>
        </p:txBody>
      </p:sp>
      <p:sp>
        <p:nvSpPr>
          <p:cNvPr id="3" name="Content Placeholder 2"/>
          <p:cNvSpPr>
            <a:spLocks noGrp="1"/>
          </p:cNvSpPr>
          <p:nvPr>
            <p:ph idx="1"/>
          </p:nvPr>
        </p:nvSpPr>
        <p:spPr/>
        <p:txBody>
          <a:bodyPr/>
          <a:lstStyle/>
          <a:p>
            <a:r>
              <a:rPr lang="en-GB" sz="1800" b="1" dirty="0" smtClean="0"/>
              <a:t>Key results</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pPr lvl="0">
              <a:buClr>
                <a:srgbClr val="043882"/>
              </a:buClr>
            </a:pPr>
            <a:r>
              <a:rPr lang="en-GB" sz="1800" b="1" dirty="0" smtClean="0">
                <a:solidFill>
                  <a:srgbClr val="363636"/>
                </a:solidFill>
              </a:rPr>
              <a:t>Conclusions</a:t>
            </a:r>
            <a:endParaRPr lang="en-GB" sz="1800" b="1" dirty="0">
              <a:solidFill>
                <a:srgbClr val="363636"/>
              </a:solidFill>
            </a:endParaRPr>
          </a:p>
          <a:p>
            <a:pPr lvl="1">
              <a:buClr>
                <a:srgbClr val="043882"/>
              </a:buClr>
            </a:pPr>
            <a:r>
              <a:rPr lang="en-GB" sz="1800" b="1" dirty="0" smtClean="0">
                <a:solidFill>
                  <a:srgbClr val="363636"/>
                </a:solidFill>
              </a:rPr>
              <a:t>Ruxolitinib in combination with capecitabine exhibited clinical activity </a:t>
            </a:r>
            <a:r>
              <a:rPr lang="en-GB" sz="1800" b="1" dirty="0">
                <a:solidFill>
                  <a:srgbClr val="363636"/>
                </a:solidFill>
              </a:rPr>
              <a:t>in </a:t>
            </a:r>
            <a:r>
              <a:rPr lang="en-GB" sz="1800" b="1" dirty="0" smtClean="0">
                <a:solidFill>
                  <a:srgbClr val="363636"/>
                </a:solidFill>
              </a:rPr>
              <a:t>patients with metastatic </a:t>
            </a:r>
            <a:r>
              <a:rPr lang="en-GB" sz="1800" b="1" dirty="0">
                <a:solidFill>
                  <a:srgbClr val="363636"/>
                </a:solidFill>
              </a:rPr>
              <a:t>pancreatic cancer </a:t>
            </a:r>
            <a:endParaRPr lang="en-GB" sz="1800" b="1" dirty="0" smtClean="0">
              <a:solidFill>
                <a:srgbClr val="363636"/>
              </a:solidFill>
            </a:endParaRPr>
          </a:p>
          <a:p>
            <a:pPr lvl="1">
              <a:buClr>
                <a:srgbClr val="043882"/>
              </a:buClr>
            </a:pPr>
            <a:r>
              <a:rPr lang="en-GB" sz="1800" b="1" dirty="0">
                <a:solidFill>
                  <a:srgbClr val="363636"/>
                </a:solidFill>
              </a:rPr>
              <a:t>Ruxolitinib</a:t>
            </a:r>
            <a:r>
              <a:rPr lang="en-GB" sz="1800" b="1" dirty="0" smtClean="0">
                <a:solidFill>
                  <a:srgbClr val="363636"/>
                </a:solidFill>
              </a:rPr>
              <a:t> appeared to </a:t>
            </a:r>
            <a:r>
              <a:rPr lang="en-GB" sz="1800" b="1" dirty="0">
                <a:solidFill>
                  <a:srgbClr val="363636"/>
                </a:solidFill>
              </a:rPr>
              <a:t>improve </a:t>
            </a:r>
            <a:r>
              <a:rPr lang="en-GB" sz="1800" b="1" dirty="0" smtClean="0">
                <a:solidFill>
                  <a:srgbClr val="363636"/>
                </a:solidFill>
              </a:rPr>
              <a:t>survival in patients with inflammation</a:t>
            </a:r>
          </a:p>
          <a:p>
            <a:pPr lvl="1">
              <a:buClr>
                <a:srgbClr val="043882"/>
              </a:buClr>
            </a:pPr>
            <a:r>
              <a:rPr lang="en-GB" sz="1800" b="1" dirty="0">
                <a:solidFill>
                  <a:srgbClr val="363636"/>
                </a:solidFill>
              </a:rPr>
              <a:t>Ruxolitinib </a:t>
            </a:r>
            <a:r>
              <a:rPr lang="en-GB" sz="1800" b="1" dirty="0" smtClean="0">
                <a:solidFill>
                  <a:srgbClr val="363636"/>
                </a:solidFill>
              </a:rPr>
              <a:t>was generally well tolerated</a:t>
            </a:r>
            <a:endParaRPr lang="en-GB" sz="1800" b="1" dirty="0" smtClean="0"/>
          </a:p>
          <a:p>
            <a:endParaRPr lang="en-GB" sz="1800" dirty="0"/>
          </a:p>
          <a:p>
            <a:endParaRPr lang="en-GB" sz="1800" dirty="0" smtClean="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pPr marL="0" indent="0">
              <a:buNone/>
            </a:pPr>
            <a:endParaRPr lang="en-GB" sz="1800" dirty="0"/>
          </a:p>
        </p:txBody>
      </p:sp>
      <p:sp>
        <p:nvSpPr>
          <p:cNvPr id="5" name="Text Box 4"/>
          <p:cNvSpPr txBox="1">
            <a:spLocks noChangeArrowheads="1"/>
          </p:cNvSpPr>
          <p:nvPr/>
        </p:nvSpPr>
        <p:spPr bwMode="auto">
          <a:xfrm>
            <a:off x="5031247" y="6474897"/>
            <a:ext cx="389209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Hurwitz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4000) </a:t>
            </a:r>
            <a:endParaRPr lang="en-GB" sz="1200" dirty="0">
              <a:solidFill>
                <a:srgbClr val="363636"/>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694067026"/>
              </p:ext>
            </p:extLst>
          </p:nvPr>
        </p:nvGraphicFramePr>
        <p:xfrm>
          <a:off x="382138" y="1708784"/>
          <a:ext cx="8541200" cy="2956560"/>
        </p:xfrm>
        <a:graphic>
          <a:graphicData uri="http://schemas.openxmlformats.org/drawingml/2006/table">
            <a:tbl>
              <a:tblPr firstRow="1" bandRow="1">
                <a:tableStyleId>{69012ECD-51FC-41F1-AA8D-1B2483CD663E}</a:tableStyleId>
              </a:tblPr>
              <a:tblGrid>
                <a:gridCol w="4368104"/>
                <a:gridCol w="2086548"/>
                <a:gridCol w="2086548"/>
              </a:tblGrid>
              <a:tr h="211661">
                <a:tc>
                  <a:txBody>
                    <a:bodyPr/>
                    <a:lstStyle/>
                    <a:p>
                      <a:pPr>
                        <a:lnSpc>
                          <a:spcPct val="100000"/>
                        </a:lnSpc>
                      </a:pPr>
                      <a:r>
                        <a:rPr lang="en-GB" sz="1400" dirty="0" smtClean="0">
                          <a:solidFill>
                            <a:schemeClr val="tx2"/>
                          </a:solidFill>
                        </a:rPr>
                        <a:t>AEs</a:t>
                      </a:r>
                      <a:endParaRPr lang="en-GB" sz="1400" dirty="0">
                        <a:solidFill>
                          <a:schemeClr val="tx2"/>
                        </a:solidFill>
                      </a:endParaRPr>
                    </a:p>
                  </a:txBody>
                  <a:tcPr anchor="ctr"/>
                </a:tc>
                <a:tc>
                  <a:txBody>
                    <a:bodyPr/>
                    <a:lstStyle/>
                    <a:p>
                      <a:pPr algn="ctr">
                        <a:lnSpc>
                          <a:spcPct val="100000"/>
                        </a:lnSpc>
                      </a:pPr>
                      <a:r>
                        <a:rPr lang="en-GB" sz="1400" dirty="0" smtClean="0">
                          <a:solidFill>
                            <a:schemeClr val="tx2"/>
                          </a:solidFill>
                        </a:rPr>
                        <a:t>Ruxolitinib</a:t>
                      </a:r>
                    </a:p>
                    <a:p>
                      <a:pPr algn="ctr">
                        <a:lnSpc>
                          <a:spcPct val="100000"/>
                        </a:lnSpc>
                      </a:pPr>
                      <a:r>
                        <a:rPr lang="en-GB" sz="1400" dirty="0" smtClean="0">
                          <a:solidFill>
                            <a:schemeClr val="tx2"/>
                          </a:solidFill>
                        </a:rPr>
                        <a:t>(N=59)</a:t>
                      </a:r>
                    </a:p>
                  </a:txBody>
                  <a:tcPr anchor="ctr"/>
                </a:tc>
                <a:tc>
                  <a:txBody>
                    <a:bodyPr/>
                    <a:lstStyle/>
                    <a:p>
                      <a:pPr algn="ctr">
                        <a:lnSpc>
                          <a:spcPct val="100000"/>
                        </a:lnSpc>
                      </a:pPr>
                      <a:r>
                        <a:rPr lang="en-GB" sz="1400" dirty="0" smtClean="0">
                          <a:solidFill>
                            <a:schemeClr val="tx2"/>
                          </a:solidFill>
                        </a:rPr>
                        <a:t>Placebo</a:t>
                      </a:r>
                    </a:p>
                    <a:p>
                      <a:pPr algn="ctr">
                        <a:lnSpc>
                          <a:spcPct val="100000"/>
                        </a:lnSpc>
                      </a:pPr>
                      <a:r>
                        <a:rPr lang="en-GB" sz="1400" dirty="0" smtClean="0">
                          <a:solidFill>
                            <a:schemeClr val="tx2"/>
                          </a:solidFill>
                        </a:rPr>
                        <a:t>(N=60)</a:t>
                      </a:r>
                    </a:p>
                  </a:txBody>
                  <a:tcPr anchor="ctr"/>
                </a:tc>
              </a:tr>
              <a:tr h="211661">
                <a:tc>
                  <a:txBody>
                    <a:bodyPr/>
                    <a:lstStyle/>
                    <a:p>
                      <a:pPr>
                        <a:lnSpc>
                          <a:spcPct val="100000"/>
                        </a:lnSpc>
                      </a:pPr>
                      <a:r>
                        <a:rPr lang="en-GB" sz="1400" b="1" dirty="0" smtClean="0"/>
                        <a:t>Mean exposure, days</a:t>
                      </a:r>
                      <a:endParaRPr lang="en-GB" sz="1400" b="1" dirty="0"/>
                    </a:p>
                  </a:txBody>
                  <a:tcPr anchor="ctr">
                    <a:lnB w="12700" cap="flat" cmpd="sng" algn="ctr">
                      <a:solidFill>
                        <a:schemeClr val="accent1"/>
                      </a:solidFill>
                      <a:prstDash val="solid"/>
                      <a:round/>
                      <a:headEnd type="none" w="med" len="med"/>
                      <a:tailEnd type="none" w="med" len="med"/>
                    </a:lnB>
                  </a:tcPr>
                </a:tc>
                <a:tc>
                  <a:txBody>
                    <a:bodyPr/>
                    <a:lstStyle/>
                    <a:p>
                      <a:pPr algn="ctr">
                        <a:lnSpc>
                          <a:spcPct val="100000"/>
                        </a:lnSpc>
                      </a:pPr>
                      <a:r>
                        <a:rPr lang="en-GB" sz="1400" b="1" dirty="0" smtClean="0"/>
                        <a:t>99.6</a:t>
                      </a:r>
                      <a:endParaRPr lang="en-GB" sz="1400" b="1" dirty="0"/>
                    </a:p>
                  </a:txBody>
                  <a:tcPr anchor="ctr">
                    <a:lnB w="12700" cap="flat" cmpd="sng" algn="ctr">
                      <a:solidFill>
                        <a:schemeClr val="accent1"/>
                      </a:solidFill>
                      <a:prstDash val="solid"/>
                      <a:round/>
                      <a:headEnd type="none" w="med" len="med"/>
                      <a:tailEnd type="none" w="med" len="med"/>
                    </a:lnB>
                  </a:tcPr>
                </a:tc>
                <a:tc>
                  <a:txBody>
                    <a:bodyPr/>
                    <a:lstStyle/>
                    <a:p>
                      <a:pPr algn="ctr">
                        <a:lnSpc>
                          <a:spcPct val="100000"/>
                        </a:lnSpc>
                      </a:pPr>
                      <a:r>
                        <a:rPr lang="en-GB" sz="1400" b="1" dirty="0" smtClean="0"/>
                        <a:t>67.4</a:t>
                      </a:r>
                      <a:endParaRPr lang="en-GB" sz="1400" b="1" dirty="0"/>
                    </a:p>
                  </a:txBody>
                  <a:tcPr anchor="ctr">
                    <a:lnB w="12700" cap="flat" cmpd="sng" algn="ctr">
                      <a:solidFill>
                        <a:schemeClr val="accent1"/>
                      </a:solidFill>
                      <a:prstDash val="solid"/>
                      <a:round/>
                      <a:headEnd type="none" w="med" len="med"/>
                      <a:tailEnd type="none" w="med" len="med"/>
                    </a:lnB>
                  </a:tcPr>
                </a:tc>
              </a:tr>
              <a:tr h="211661">
                <a:tc>
                  <a:txBody>
                    <a:bodyPr/>
                    <a:lstStyle/>
                    <a:p>
                      <a:pPr marL="0">
                        <a:lnSpc>
                          <a:spcPct val="100000"/>
                        </a:lnSpc>
                      </a:pPr>
                      <a:r>
                        <a:rPr lang="en-GB" sz="1400" dirty="0" smtClean="0"/>
                        <a:t>Any AE, n (%)</a:t>
                      </a:r>
                      <a:endParaRPr lang="en-GB" sz="1400"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GB" sz="1400" dirty="0" smtClean="0"/>
                        <a:t>58 (98.3)</a:t>
                      </a:r>
                      <a:endParaRPr lang="en-GB" sz="1400"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GB" sz="1400" dirty="0" smtClean="0"/>
                        <a:t>60 (100)</a:t>
                      </a:r>
                      <a:endParaRPr lang="en-GB" sz="1400" dirty="0"/>
                    </a:p>
                  </a:txBody>
                  <a:tcPr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r>
              <a:tr h="211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Grade</a:t>
                      </a:r>
                      <a:r>
                        <a:rPr lang="en-GB" sz="1400" baseline="0" dirty="0" smtClean="0"/>
                        <a:t> ≥3 AE, n (%)</a:t>
                      </a:r>
                      <a:endParaRPr lang="en-GB" sz="1400" dirty="0" smtClean="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GB" sz="1400" dirty="0" smtClean="0"/>
                        <a:t>44 (74.6)</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GB" sz="1400" dirty="0" smtClean="0"/>
                        <a:t>49 (81.7)</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11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Discontinued treatment due</a:t>
                      </a:r>
                      <a:r>
                        <a:rPr lang="en-GB" sz="1400" baseline="0" dirty="0" smtClean="0"/>
                        <a:t> to AE, n (%)</a:t>
                      </a:r>
                      <a:endParaRPr lang="en-GB" sz="1400" dirty="0" smtClean="0"/>
                    </a:p>
                  </a:txBody>
                  <a:tcPr anchor="ctr">
                    <a:lnT w="12700" cap="flat" cmpd="sng" algn="ctr">
                      <a:noFill/>
                      <a:prstDash val="solid"/>
                      <a:round/>
                      <a:headEnd type="none" w="med" len="med"/>
                      <a:tailEnd type="none" w="med" len="med"/>
                    </a:lnT>
                    <a:lnB w="9525" cap="flat" cmpd="sng" algn="ctr">
                      <a:noFill/>
                      <a:prstDash val="solid"/>
                    </a:lnB>
                  </a:tcPr>
                </a:tc>
                <a:tc>
                  <a:txBody>
                    <a:bodyPr/>
                    <a:lstStyle/>
                    <a:p>
                      <a:pPr algn="ctr">
                        <a:lnSpc>
                          <a:spcPct val="100000"/>
                        </a:lnSpc>
                      </a:pPr>
                      <a:r>
                        <a:rPr lang="en-GB" sz="1400" dirty="0" smtClean="0"/>
                        <a:t>7 (11.9)</a:t>
                      </a:r>
                      <a:endParaRPr lang="en-GB" sz="1400" dirty="0"/>
                    </a:p>
                  </a:txBody>
                  <a:tcPr anchor="ctr">
                    <a:lnT w="12700" cap="flat" cmpd="sng" algn="ctr">
                      <a:noFill/>
                      <a:prstDash val="solid"/>
                      <a:round/>
                      <a:headEnd type="none" w="med" len="med"/>
                      <a:tailEnd type="none" w="med" len="med"/>
                    </a:lnT>
                    <a:lnB w="9525" cap="flat" cmpd="sng" algn="ctr">
                      <a:noFill/>
                      <a:prstDash val="solid"/>
                    </a:lnB>
                  </a:tcPr>
                </a:tc>
                <a:tc>
                  <a:txBody>
                    <a:bodyPr/>
                    <a:lstStyle/>
                    <a:p>
                      <a:pPr algn="ctr">
                        <a:lnSpc>
                          <a:spcPct val="100000"/>
                        </a:lnSpc>
                      </a:pPr>
                      <a:r>
                        <a:rPr lang="en-GB" sz="1400" dirty="0" smtClean="0"/>
                        <a:t>12 (20.0)</a:t>
                      </a:r>
                      <a:endParaRPr lang="en-GB" sz="1400" dirty="0"/>
                    </a:p>
                  </a:txBody>
                  <a:tcPr anchor="ctr">
                    <a:lnT w="12700" cap="flat" cmpd="sng" algn="ctr">
                      <a:noFill/>
                      <a:prstDash val="solid"/>
                      <a:round/>
                      <a:headEnd type="none" w="med" len="med"/>
                      <a:tailEnd type="none" w="med" len="med"/>
                    </a:lnT>
                    <a:lnB w="9525" cap="flat" cmpd="sng" algn="ctr">
                      <a:noFill/>
                      <a:prstDash val="solid"/>
                    </a:lnB>
                  </a:tcPr>
                </a:tc>
              </a:tr>
              <a:tr h="211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Grade</a:t>
                      </a:r>
                      <a:r>
                        <a:rPr lang="en-GB" sz="1400" baseline="0" dirty="0" smtClean="0"/>
                        <a:t> 3/4 haematological AE, n (%)</a:t>
                      </a:r>
                      <a:endParaRPr lang="en-GB" sz="1400" dirty="0" smtClean="0"/>
                    </a:p>
                  </a:txBody>
                  <a:tcPr anchor="ctr">
                    <a:lnT w="12700" cap="flat" cmpd="sng" algn="ctr">
                      <a:noFill/>
                      <a:prstDash val="solid"/>
                      <a:round/>
                      <a:headEnd type="none" w="med" len="med"/>
                      <a:tailEnd type="none" w="med" len="med"/>
                    </a:lnT>
                    <a:lnB w="9525" cap="flat" cmpd="sng" algn="ctr">
                      <a:noFill/>
                      <a:prstDash val="solid"/>
                    </a:lnB>
                  </a:tcPr>
                </a:tc>
                <a:tc>
                  <a:txBody>
                    <a:bodyPr/>
                    <a:lstStyle/>
                    <a:p>
                      <a:pPr algn="ctr">
                        <a:lnSpc>
                          <a:spcPct val="100000"/>
                        </a:lnSpc>
                      </a:pPr>
                      <a:endParaRPr lang="en-GB" sz="1400" dirty="0"/>
                    </a:p>
                  </a:txBody>
                  <a:tcPr anchor="ctr">
                    <a:lnT w="12700" cap="flat" cmpd="sng" algn="ctr">
                      <a:noFill/>
                      <a:prstDash val="solid"/>
                      <a:round/>
                      <a:headEnd type="none" w="med" len="med"/>
                      <a:tailEnd type="none" w="med" len="med"/>
                    </a:lnT>
                    <a:lnB w="9525" cap="flat" cmpd="sng" algn="ctr">
                      <a:noFill/>
                      <a:prstDash val="solid"/>
                    </a:lnB>
                  </a:tcPr>
                </a:tc>
                <a:tc>
                  <a:txBody>
                    <a:bodyPr/>
                    <a:lstStyle/>
                    <a:p>
                      <a:pPr algn="ctr">
                        <a:lnSpc>
                          <a:spcPct val="100000"/>
                        </a:lnSpc>
                      </a:pPr>
                      <a:endParaRPr lang="en-GB" sz="1400" dirty="0"/>
                    </a:p>
                  </a:txBody>
                  <a:tcPr anchor="ctr">
                    <a:lnT w="12700" cap="flat" cmpd="sng" algn="ctr">
                      <a:noFill/>
                      <a:prstDash val="solid"/>
                      <a:round/>
                      <a:headEnd type="none" w="med" len="med"/>
                      <a:tailEnd type="none" w="med" len="med"/>
                    </a:lnT>
                    <a:lnB w="9525" cap="flat" cmpd="sng" algn="ctr">
                      <a:noFill/>
                      <a:prstDash val="solid"/>
                    </a:lnB>
                  </a:tcPr>
                </a:tc>
              </a:tr>
              <a:tr h="211661">
                <a:tc>
                  <a:txBody>
                    <a:bodyPr/>
                    <a:lstStyle/>
                    <a:p>
                      <a:pPr marL="18000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Anaemia</a:t>
                      </a:r>
                    </a:p>
                  </a:txBody>
                  <a:tcPr anchor="ctr">
                    <a:lnT w="12700" cap="flat" cmpd="sng" algn="ctr">
                      <a:noFill/>
                      <a:prstDash val="solid"/>
                      <a:round/>
                      <a:headEnd type="none" w="med" len="med"/>
                      <a:tailEnd type="none" w="med" len="med"/>
                    </a:lnT>
                    <a:lnB w="9525" cap="flat" cmpd="sng" algn="ctr">
                      <a:noFill/>
                      <a:prstDash val="solid"/>
                    </a:lnB>
                  </a:tcPr>
                </a:tc>
                <a:tc>
                  <a:txBody>
                    <a:bodyPr/>
                    <a:lstStyle/>
                    <a:p>
                      <a:pPr algn="ctr">
                        <a:lnSpc>
                          <a:spcPct val="100000"/>
                        </a:lnSpc>
                      </a:pPr>
                      <a:r>
                        <a:rPr lang="en-GB" sz="1400" dirty="0" smtClean="0"/>
                        <a:t>9</a:t>
                      </a:r>
                      <a:r>
                        <a:rPr lang="en-GB" sz="1400" baseline="0" dirty="0" smtClean="0"/>
                        <a:t> (15.3)</a:t>
                      </a:r>
                      <a:endParaRPr lang="en-GB" sz="1400" dirty="0"/>
                    </a:p>
                  </a:txBody>
                  <a:tcPr anchor="ctr">
                    <a:lnT w="12700" cap="flat" cmpd="sng" algn="ctr">
                      <a:noFill/>
                      <a:prstDash val="solid"/>
                      <a:round/>
                      <a:headEnd type="none" w="med" len="med"/>
                      <a:tailEnd type="none" w="med" len="med"/>
                    </a:lnT>
                    <a:lnB w="9525" cap="flat" cmpd="sng" algn="ctr">
                      <a:noFill/>
                      <a:prstDash val="solid"/>
                    </a:lnB>
                  </a:tcPr>
                </a:tc>
                <a:tc>
                  <a:txBody>
                    <a:bodyPr/>
                    <a:lstStyle/>
                    <a:p>
                      <a:pPr algn="ctr">
                        <a:lnSpc>
                          <a:spcPct val="100000"/>
                        </a:lnSpc>
                      </a:pPr>
                      <a:r>
                        <a:rPr lang="en-GB" sz="1400" dirty="0" smtClean="0"/>
                        <a:t>1 (1.7)</a:t>
                      </a:r>
                      <a:endParaRPr lang="en-GB" sz="1400" dirty="0"/>
                    </a:p>
                  </a:txBody>
                  <a:tcPr anchor="ctr">
                    <a:lnT w="12700" cap="flat" cmpd="sng" algn="ctr">
                      <a:noFill/>
                      <a:prstDash val="solid"/>
                      <a:round/>
                      <a:headEnd type="none" w="med" len="med"/>
                      <a:tailEnd type="none" w="med" len="med"/>
                    </a:lnT>
                    <a:lnB w="9525" cap="flat" cmpd="sng" algn="ctr">
                      <a:noFill/>
                      <a:prstDash val="solid"/>
                    </a:lnB>
                  </a:tcPr>
                </a:tc>
              </a:tr>
              <a:tr h="211661">
                <a:tc>
                  <a:txBody>
                    <a:bodyPr/>
                    <a:lstStyle/>
                    <a:p>
                      <a:pPr marL="18000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Thrombocytopenia</a:t>
                      </a:r>
                    </a:p>
                  </a:txBody>
                  <a:tcPr anchor="ctr">
                    <a:lnT w="12700" cap="flat" cmpd="sng" algn="ctr">
                      <a:noFill/>
                      <a:prstDash val="solid"/>
                      <a:round/>
                      <a:headEnd type="none" w="med" len="med"/>
                      <a:tailEnd type="none" w="med" len="med"/>
                    </a:lnT>
                    <a:lnB w="9525" cap="flat" cmpd="sng" algn="ctr">
                      <a:noFill/>
                      <a:prstDash val="solid"/>
                    </a:lnB>
                  </a:tcPr>
                </a:tc>
                <a:tc>
                  <a:txBody>
                    <a:bodyPr/>
                    <a:lstStyle/>
                    <a:p>
                      <a:pPr algn="ctr">
                        <a:lnSpc>
                          <a:spcPct val="100000"/>
                        </a:lnSpc>
                      </a:pPr>
                      <a:r>
                        <a:rPr lang="en-GB" sz="1400" dirty="0" smtClean="0"/>
                        <a:t>1 (1.7)</a:t>
                      </a:r>
                      <a:endParaRPr lang="en-GB" sz="1400" dirty="0"/>
                    </a:p>
                  </a:txBody>
                  <a:tcPr anchor="ctr">
                    <a:lnT w="12700" cap="flat" cmpd="sng" algn="ctr">
                      <a:noFill/>
                      <a:prstDash val="solid"/>
                      <a:round/>
                      <a:headEnd type="none" w="med" len="med"/>
                      <a:tailEnd type="none" w="med" len="med"/>
                    </a:lnT>
                    <a:lnB w="9525" cap="flat" cmpd="sng" algn="ctr">
                      <a:noFill/>
                      <a:prstDash val="solid"/>
                    </a:lnB>
                  </a:tcPr>
                </a:tc>
                <a:tc>
                  <a:txBody>
                    <a:bodyPr/>
                    <a:lstStyle/>
                    <a:p>
                      <a:pPr algn="ctr">
                        <a:lnSpc>
                          <a:spcPct val="100000"/>
                        </a:lnSpc>
                      </a:pPr>
                      <a:r>
                        <a:rPr lang="en-GB" sz="1400" dirty="0" smtClean="0"/>
                        <a:t>2 (3.3)</a:t>
                      </a:r>
                      <a:endParaRPr lang="en-GB" sz="1400" dirty="0"/>
                    </a:p>
                  </a:txBody>
                  <a:tcPr anchor="ctr">
                    <a:lnT w="12700" cap="flat" cmpd="sng" algn="ctr">
                      <a:noFill/>
                      <a:prstDash val="solid"/>
                      <a:round/>
                      <a:headEnd type="none" w="med" len="med"/>
                      <a:tailEnd type="none" w="med" len="med"/>
                    </a:lnT>
                    <a:lnB w="9525" cap="flat" cmpd="sng" algn="ctr">
                      <a:noFill/>
                      <a:prstDash val="solid"/>
                    </a:lnB>
                  </a:tcPr>
                </a:tc>
              </a:tr>
              <a:tr h="211661">
                <a:tc>
                  <a:txBody>
                    <a:bodyPr/>
                    <a:lstStyle/>
                    <a:p>
                      <a:pPr marL="180000" marR="0" indent="0" algn="l" defTabSz="914400" rtl="0" eaLnBrk="1" fontAlgn="auto" latinLnBrk="0" hangingPunct="1">
                        <a:lnSpc>
                          <a:spcPct val="100000"/>
                        </a:lnSpc>
                        <a:spcBef>
                          <a:spcPts val="0"/>
                        </a:spcBef>
                        <a:spcAft>
                          <a:spcPts val="0"/>
                        </a:spcAft>
                        <a:buClrTx/>
                        <a:buSzTx/>
                        <a:buFontTx/>
                        <a:buNone/>
                        <a:tabLst/>
                        <a:defRPr/>
                      </a:pPr>
                      <a:r>
                        <a:rPr lang="en-GB" sz="1400" dirty="0" smtClean="0"/>
                        <a:t>Neutropenia</a:t>
                      </a:r>
                    </a:p>
                  </a:txBody>
                  <a:tcPr anchor="ctr">
                    <a:lnT w="12700" cap="flat" cmpd="sng" algn="ctr">
                      <a:noFill/>
                      <a:prstDash val="solid"/>
                      <a:round/>
                      <a:headEnd type="none" w="med" len="med"/>
                      <a:tailEnd type="none" w="med" len="med"/>
                    </a:lnT>
                  </a:tcPr>
                </a:tc>
                <a:tc>
                  <a:txBody>
                    <a:bodyPr/>
                    <a:lstStyle/>
                    <a:p>
                      <a:pPr algn="ctr">
                        <a:lnSpc>
                          <a:spcPct val="100000"/>
                        </a:lnSpc>
                      </a:pPr>
                      <a:r>
                        <a:rPr lang="en-GB" sz="1400" dirty="0" smtClean="0"/>
                        <a:t>0</a:t>
                      </a:r>
                      <a:endParaRPr lang="en-GB" sz="1400" dirty="0"/>
                    </a:p>
                  </a:txBody>
                  <a:tcPr anchor="ctr">
                    <a:lnT w="12700" cap="flat" cmpd="sng" algn="ctr">
                      <a:noFill/>
                      <a:prstDash val="solid"/>
                      <a:round/>
                      <a:headEnd type="none" w="med" len="med"/>
                      <a:tailEnd type="none" w="med" len="med"/>
                    </a:lnT>
                  </a:tcPr>
                </a:tc>
                <a:tc>
                  <a:txBody>
                    <a:bodyPr/>
                    <a:lstStyle/>
                    <a:p>
                      <a:pPr algn="ctr">
                        <a:lnSpc>
                          <a:spcPct val="100000"/>
                        </a:lnSpc>
                      </a:pPr>
                      <a:r>
                        <a:rPr lang="en-GB" sz="1400" dirty="0" smtClean="0"/>
                        <a:t>1 (1.7)</a:t>
                      </a:r>
                      <a:endParaRPr lang="en-GB" sz="1400" dirty="0"/>
                    </a:p>
                  </a:txBody>
                  <a:tcPr anchor="ctr">
                    <a:lnT w="12700" cap="flat" cmpd="sng" algn="ctr">
                      <a:no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0141977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4022: PANCREOX: A randomized phase 3 study of 5FU/LV with or without </a:t>
            </a:r>
            <a:r>
              <a:rPr lang="en-GB" sz="1600" dirty="0" err="1"/>
              <a:t>oxaliplatin</a:t>
            </a:r>
            <a:r>
              <a:rPr lang="en-GB" sz="1600" dirty="0"/>
              <a:t/>
            </a:r>
            <a:br>
              <a:rPr lang="en-GB" sz="1600" dirty="0"/>
            </a:br>
            <a:r>
              <a:rPr lang="en-GB" sz="1600" dirty="0"/>
              <a:t>for second-line advanced pancreatic cancer (APC) in patients (</a:t>
            </a:r>
            <a:r>
              <a:rPr lang="en-GB" sz="1600" dirty="0" err="1"/>
              <a:t>pts</a:t>
            </a:r>
            <a:r>
              <a:rPr lang="en-GB" sz="1600" dirty="0"/>
              <a:t>) who have</a:t>
            </a:r>
            <a:br>
              <a:rPr lang="en-GB" sz="1600" dirty="0"/>
            </a:br>
            <a:r>
              <a:rPr lang="en-GB" sz="1600" dirty="0"/>
              <a:t>received gemcitabine (GEM)-based chemotherapy (CT) – </a:t>
            </a:r>
            <a:r>
              <a:rPr lang="en-GB" sz="1600" dirty="0" smtClean="0"/>
              <a:t>Gill S et </a:t>
            </a:r>
            <a:r>
              <a:rPr lang="en-GB" sz="1600" dirty="0"/>
              <a:t>al</a:t>
            </a:r>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dirty="0" smtClean="0"/>
              <a:t>To evaluate the benefit of mFOLFOX6 vs </a:t>
            </a:r>
            <a:r>
              <a:rPr lang="en-GB" sz="1800" dirty="0" err="1" smtClean="0"/>
              <a:t>infusional</a:t>
            </a:r>
            <a:r>
              <a:rPr lang="en-GB" sz="1800" dirty="0" smtClean="0"/>
              <a:t> 5-FU/LV in patients with advanced pancreatic cancer </a:t>
            </a:r>
          </a:p>
          <a:p>
            <a:pPr lvl="1"/>
            <a:endParaRPr lang="en-GB" sz="1800" dirty="0"/>
          </a:p>
        </p:txBody>
      </p:sp>
      <p:sp>
        <p:nvSpPr>
          <p:cNvPr id="5124" name="Text Box 4"/>
          <p:cNvSpPr txBox="1">
            <a:spLocks noChangeArrowheads="1"/>
          </p:cNvSpPr>
          <p:nvPr/>
        </p:nvSpPr>
        <p:spPr bwMode="auto">
          <a:xfrm>
            <a:off x="5321390" y="6474897"/>
            <a:ext cx="36019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Gill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4022) </a:t>
            </a:r>
            <a:endParaRPr lang="en-GB" sz="1200" dirty="0">
              <a:solidFill>
                <a:srgbClr val="363636"/>
              </a:solidFill>
            </a:endParaRPr>
          </a:p>
        </p:txBody>
      </p:sp>
      <p:sp>
        <p:nvSpPr>
          <p:cNvPr id="6" name="Rectangle 9"/>
          <p:cNvSpPr txBox="1">
            <a:spLocks noChangeArrowheads="1"/>
          </p:cNvSpPr>
          <p:nvPr/>
        </p:nvSpPr>
        <p:spPr bwMode="auto">
          <a:xfrm>
            <a:off x="228600" y="5321130"/>
            <a:ext cx="4267200" cy="97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PFS</a:t>
            </a:r>
          </a:p>
          <a:p>
            <a:pPr>
              <a:buClr>
                <a:srgbClr val="043882"/>
              </a:buClr>
            </a:pPr>
            <a:endParaRPr lang="en-GB" sz="1600" kern="0" dirty="0" smtClean="0">
              <a:solidFill>
                <a:srgbClr val="363636"/>
              </a:solidFill>
            </a:endParaRPr>
          </a:p>
        </p:txBody>
      </p:sp>
      <p:sp>
        <p:nvSpPr>
          <p:cNvPr id="7" name="Content Placeholder 26"/>
          <p:cNvSpPr txBox="1">
            <a:spLocks/>
          </p:cNvSpPr>
          <p:nvPr/>
        </p:nvSpPr>
        <p:spPr>
          <a:xfrm>
            <a:off x="4648200" y="5321130"/>
            <a:ext cx="4267200" cy="976648"/>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ORR, OS, </a:t>
            </a:r>
            <a:r>
              <a:rPr lang="en-GB" sz="1600" kern="0" dirty="0" err="1" smtClean="0">
                <a:solidFill>
                  <a:srgbClr val="363636"/>
                </a:solidFill>
              </a:rPr>
              <a:t>QoL</a:t>
            </a:r>
            <a:r>
              <a:rPr lang="en-GB" sz="1600" kern="0" dirty="0" smtClean="0">
                <a:solidFill>
                  <a:srgbClr val="363636"/>
                </a:solidFill>
              </a:rPr>
              <a:t> and safety</a:t>
            </a:r>
          </a:p>
        </p:txBody>
      </p:sp>
      <p:sp>
        <p:nvSpPr>
          <p:cNvPr id="8" name="Oval 14"/>
          <p:cNvSpPr>
            <a:spLocks noChangeArrowheads="1"/>
          </p:cNvSpPr>
          <p:nvPr/>
        </p:nvSpPr>
        <p:spPr bwMode="auto">
          <a:xfrm>
            <a:off x="3941537" y="3538366"/>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9" name="AutoShape 15"/>
          <p:cNvCxnSpPr>
            <a:cxnSpLocks noChangeShapeType="1"/>
            <a:stCxn id="8" idx="0"/>
          </p:cNvCxnSpPr>
          <p:nvPr/>
        </p:nvCxnSpPr>
        <p:spPr bwMode="auto">
          <a:xfrm rot="5400000" flipH="1" flipV="1">
            <a:off x="4236189" y="2909246"/>
            <a:ext cx="626267" cy="631975"/>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p:cNvCxnSpPr>
          <p:nvPr/>
        </p:nvCxnSpPr>
        <p:spPr bwMode="auto">
          <a:xfrm rot="16200000" flipH="1">
            <a:off x="4239363" y="4116537"/>
            <a:ext cx="619919" cy="631975"/>
          </a:xfrm>
          <a:prstGeom prst="bentConnector2">
            <a:avLst/>
          </a:prstGeom>
          <a:noFill/>
          <a:ln w="38100">
            <a:solidFill>
              <a:schemeClr val="bg1"/>
            </a:solidFill>
            <a:miter lim="800000"/>
            <a:headEnd/>
            <a:tailEnd type="triangle" w="med" len="med"/>
          </a:ln>
        </p:spPr>
      </p:cxnSp>
      <p:sp>
        <p:nvSpPr>
          <p:cNvPr id="11" name="AutoShape 12"/>
          <p:cNvSpPr>
            <a:spLocks noChangeArrowheads="1"/>
          </p:cNvSpPr>
          <p:nvPr/>
        </p:nvSpPr>
        <p:spPr bwMode="auto">
          <a:xfrm>
            <a:off x="8257722" y="4478166"/>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2" name="AutoShape 12"/>
          <p:cNvSpPr>
            <a:spLocks noChangeArrowheads="1"/>
          </p:cNvSpPr>
          <p:nvPr/>
        </p:nvSpPr>
        <p:spPr bwMode="auto">
          <a:xfrm>
            <a:off x="8257722" y="2647780"/>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4" name="AutoShape 19"/>
          <p:cNvCxnSpPr>
            <a:cxnSpLocks noChangeShapeType="1"/>
            <a:endCxn id="8" idx="2"/>
          </p:cNvCxnSpPr>
          <p:nvPr/>
        </p:nvCxnSpPr>
        <p:spPr bwMode="auto">
          <a:xfrm>
            <a:off x="3684814" y="3830466"/>
            <a:ext cx="256723" cy="0"/>
          </a:xfrm>
          <a:prstGeom prst="straightConnector1">
            <a:avLst/>
          </a:prstGeom>
          <a:noFill/>
          <a:ln w="38100">
            <a:solidFill>
              <a:schemeClr val="bg1"/>
            </a:solidFill>
            <a:round/>
            <a:headEnd/>
            <a:tailEnd type="triangle" w="med" len="med"/>
          </a:ln>
        </p:spPr>
      </p:cxnSp>
      <p:cxnSp>
        <p:nvCxnSpPr>
          <p:cNvPr id="15" name="AutoShape 20"/>
          <p:cNvCxnSpPr>
            <a:cxnSpLocks noChangeShapeType="1"/>
            <a:stCxn id="18" idx="3"/>
            <a:endCxn id="11" idx="1"/>
          </p:cNvCxnSpPr>
          <p:nvPr/>
        </p:nvCxnSpPr>
        <p:spPr bwMode="auto">
          <a:xfrm>
            <a:off x="7542220" y="4742485"/>
            <a:ext cx="715502" cy="0"/>
          </a:xfrm>
          <a:prstGeom prst="straightConnector1">
            <a:avLst/>
          </a:prstGeom>
          <a:noFill/>
          <a:ln w="38100">
            <a:solidFill>
              <a:schemeClr val="bg1"/>
            </a:solidFill>
            <a:prstDash val="dash"/>
            <a:round/>
            <a:headEnd/>
            <a:tailEnd type="triangle" w="med" len="med"/>
          </a:ln>
        </p:spPr>
      </p:cxnSp>
      <p:cxnSp>
        <p:nvCxnSpPr>
          <p:cNvPr id="16" name="AutoShape 21"/>
          <p:cNvCxnSpPr>
            <a:cxnSpLocks noChangeShapeType="1"/>
            <a:stCxn id="19" idx="3"/>
            <a:endCxn id="12" idx="1"/>
          </p:cNvCxnSpPr>
          <p:nvPr/>
        </p:nvCxnSpPr>
        <p:spPr bwMode="auto">
          <a:xfrm>
            <a:off x="7543800" y="2912099"/>
            <a:ext cx="713922"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228600" y="2741433"/>
            <a:ext cx="3456214" cy="2184942"/>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Advanced </a:t>
            </a:r>
            <a:r>
              <a:rPr lang="en-US" altLang="zh-CN" dirty="0">
                <a:solidFill>
                  <a:srgbClr val="FFFFFF"/>
                </a:solidFill>
                <a:ea typeface="SimSun" pitchFamily="2" charset="-122"/>
              </a:rPr>
              <a:t>pancreatic </a:t>
            </a:r>
            <a:r>
              <a:rPr lang="en-US" altLang="zh-CN" dirty="0" smtClean="0">
                <a:solidFill>
                  <a:srgbClr val="FFFFFF"/>
                </a:solidFill>
                <a:ea typeface="SimSun" pitchFamily="2" charset="-122"/>
              </a:rPr>
              <a:t>cancer</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Previously treated with gemcitabine</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≤2</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(n=108)</a:t>
            </a:r>
            <a:endParaRPr lang="en-GB" altLang="zh-CN" dirty="0">
              <a:solidFill>
                <a:srgbClr val="FFFFFF"/>
              </a:solidFill>
              <a:ea typeface="SimSun" pitchFamily="2" charset="-122"/>
            </a:endParaRPr>
          </a:p>
        </p:txBody>
      </p:sp>
      <p:sp>
        <p:nvSpPr>
          <p:cNvPr id="18" name="AutoShape 12"/>
          <p:cNvSpPr>
            <a:spLocks noChangeArrowheads="1"/>
          </p:cNvSpPr>
          <p:nvPr/>
        </p:nvSpPr>
        <p:spPr bwMode="auto">
          <a:xfrm>
            <a:off x="4865310" y="4332117"/>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err="1" smtClean="0">
                <a:solidFill>
                  <a:srgbClr val="363636"/>
                </a:solidFill>
                <a:ea typeface="SimSun" pitchFamily="2" charset="-122"/>
              </a:rPr>
              <a:t>Infusional</a:t>
            </a:r>
            <a:r>
              <a:rPr lang="en-GB" altLang="zh-CN" dirty="0" smtClean="0">
                <a:solidFill>
                  <a:srgbClr val="363636"/>
                </a:solidFill>
                <a:ea typeface="SimSun" pitchFamily="2" charset="-122"/>
              </a:rPr>
              <a:t> 5-FU/LV</a:t>
            </a:r>
          </a:p>
          <a:p>
            <a:pPr algn="ctr" defTabSz="892175" eaLnBrk="0" hangingPunct="0"/>
            <a:r>
              <a:rPr lang="en-GB" altLang="zh-CN" dirty="0" smtClean="0">
                <a:solidFill>
                  <a:srgbClr val="363636"/>
                </a:solidFill>
                <a:ea typeface="SimSun" pitchFamily="2" charset="-122"/>
              </a:rPr>
              <a:t>(n=54)</a:t>
            </a:r>
            <a:endParaRPr lang="en-GB" altLang="zh-CN" dirty="0">
              <a:solidFill>
                <a:srgbClr val="363636"/>
              </a:solidFill>
              <a:ea typeface="SimSun" pitchFamily="2" charset="-122"/>
            </a:endParaRPr>
          </a:p>
        </p:txBody>
      </p:sp>
      <p:sp>
        <p:nvSpPr>
          <p:cNvPr id="19" name="AutoShape 8"/>
          <p:cNvSpPr>
            <a:spLocks noChangeArrowheads="1"/>
          </p:cNvSpPr>
          <p:nvPr/>
        </p:nvSpPr>
        <p:spPr bwMode="auto">
          <a:xfrm>
            <a:off x="4865310" y="2501730"/>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mFOLFOX6</a:t>
            </a:r>
          </a:p>
          <a:p>
            <a:pPr algn="ctr" defTabSz="892175" eaLnBrk="0" hangingPunct="0"/>
            <a:r>
              <a:rPr lang="en-GB" altLang="zh-CN" dirty="0" smtClean="0">
                <a:solidFill>
                  <a:srgbClr val="FFFFFF"/>
                </a:solidFill>
                <a:ea typeface="SimSun" pitchFamily="2" charset="-122"/>
              </a:rPr>
              <a:t>(n=54)</a:t>
            </a:r>
            <a:endParaRPr lang="en-GB" altLang="zh-CN" dirty="0">
              <a:solidFill>
                <a:srgbClr val="FFFFFF"/>
              </a:solidFill>
              <a:ea typeface="SimSun" pitchFamily="2" charset="-122"/>
            </a:endParaRPr>
          </a:p>
        </p:txBody>
      </p:sp>
      <p:sp>
        <p:nvSpPr>
          <p:cNvPr id="20" name="Content Placeholder 26"/>
          <p:cNvSpPr txBox="1">
            <a:spLocks/>
          </p:cNvSpPr>
          <p:nvPr/>
        </p:nvSpPr>
        <p:spPr bwMode="auto">
          <a:xfrm>
            <a:off x="4855936" y="3306055"/>
            <a:ext cx="4288064"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spc="-20" dirty="0" smtClean="0">
                <a:solidFill>
                  <a:srgbClr val="363636"/>
                </a:solidFill>
              </a:rPr>
              <a:t>Age (&lt;70 </a:t>
            </a:r>
            <a:r>
              <a:rPr lang="en-GB" sz="1400" spc="-20" dirty="0" err="1" smtClean="0">
                <a:solidFill>
                  <a:srgbClr val="363636"/>
                </a:solidFill>
              </a:rPr>
              <a:t>vs</a:t>
            </a:r>
            <a:r>
              <a:rPr lang="en-GB" sz="1400" spc="-20" dirty="0" smtClean="0">
                <a:solidFill>
                  <a:srgbClr val="363636"/>
                </a:solidFill>
              </a:rPr>
              <a:t> ≥70 years) , gender, </a:t>
            </a:r>
            <a:br>
              <a:rPr lang="en-GB" sz="1400" spc="-20" dirty="0" smtClean="0">
                <a:solidFill>
                  <a:srgbClr val="363636"/>
                </a:solidFill>
              </a:rPr>
            </a:br>
            <a:r>
              <a:rPr lang="en-GB" sz="1400" spc="-20" dirty="0" smtClean="0">
                <a:solidFill>
                  <a:srgbClr val="363636"/>
                </a:solidFill>
              </a:rPr>
              <a:t>ECOG PS (0, 1, 2), liver metastases</a:t>
            </a:r>
          </a:p>
        </p:txBody>
      </p:sp>
    </p:spTree>
    <p:custDataLst>
      <p:tags r:id="rId1"/>
    </p:custDataLst>
    <p:extLst>
      <p:ext uri="{BB962C8B-B14F-4D97-AF65-F5344CB8AC3E}">
        <p14:creationId xmlns:p14="http://schemas.microsoft.com/office/powerpoint/2010/main" val="6073839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a:t>4022: PANCREOX: A randomized phase 3 study of 5FU/LV with or without </a:t>
            </a:r>
            <a:r>
              <a:rPr lang="en-GB" sz="1600" dirty="0" err="1"/>
              <a:t>oxaliplatin</a:t>
            </a:r>
            <a:r>
              <a:rPr lang="en-GB" sz="1600" dirty="0"/>
              <a:t/>
            </a:r>
            <a:br>
              <a:rPr lang="en-GB" sz="1600" dirty="0"/>
            </a:br>
            <a:r>
              <a:rPr lang="en-GB" sz="1600" dirty="0"/>
              <a:t>for second-line advanced pancreatic cancer (APC) in patients (</a:t>
            </a:r>
            <a:r>
              <a:rPr lang="en-GB" sz="1600" dirty="0" err="1"/>
              <a:t>pts</a:t>
            </a:r>
            <a:r>
              <a:rPr lang="en-GB" sz="1600" dirty="0"/>
              <a:t>) who have</a:t>
            </a:r>
            <a:br>
              <a:rPr lang="en-GB" sz="1600" dirty="0"/>
            </a:br>
            <a:r>
              <a:rPr lang="en-GB" sz="1600" dirty="0"/>
              <a:t>received gemcitabine (GEM)-based chemotherapy (CT) – </a:t>
            </a:r>
            <a:r>
              <a:rPr lang="en-GB" sz="1600" dirty="0" smtClean="0"/>
              <a:t>Gill S et </a:t>
            </a:r>
            <a:r>
              <a:rPr lang="en-GB" sz="1600" dirty="0"/>
              <a:t>al</a:t>
            </a:r>
          </a:p>
        </p:txBody>
      </p:sp>
      <p:sp>
        <p:nvSpPr>
          <p:cNvPr id="5123" name="Rectangle 3"/>
          <p:cNvSpPr>
            <a:spLocks noGrp="1" noChangeArrowheads="1"/>
          </p:cNvSpPr>
          <p:nvPr>
            <p:ph type="body" idx="1"/>
          </p:nvPr>
        </p:nvSpPr>
        <p:spPr/>
        <p:txBody>
          <a:bodyPr/>
          <a:lstStyle/>
          <a:p>
            <a:r>
              <a:rPr lang="en-GB" sz="1800" b="1" dirty="0" smtClean="0"/>
              <a:t>Key results</a:t>
            </a:r>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pPr lvl="1"/>
            <a:r>
              <a:rPr lang="en-GB" sz="1800" dirty="0" smtClean="0"/>
              <a:t>Grade </a:t>
            </a:r>
            <a:r>
              <a:rPr lang="en-GB" sz="1800" dirty="0"/>
              <a:t>3/4 AEs: 63% with </a:t>
            </a:r>
            <a:r>
              <a:rPr lang="en-GB" sz="1800" dirty="0" smtClean="0"/>
              <a:t>mFOLFOX6 vs 11% with 5-FU/LV</a:t>
            </a:r>
          </a:p>
          <a:p>
            <a:pPr lvl="1"/>
            <a:r>
              <a:rPr lang="en-GB" sz="1800" dirty="0"/>
              <a:t>Withdrawal </a:t>
            </a:r>
            <a:r>
              <a:rPr lang="en-GB" sz="1800" dirty="0" smtClean="0"/>
              <a:t>rate </a:t>
            </a:r>
            <a:r>
              <a:rPr lang="en-GB" sz="1800" dirty="0"/>
              <a:t>due to AE: 16.3% </a:t>
            </a:r>
            <a:r>
              <a:rPr lang="en-GB" sz="1800" dirty="0" smtClean="0"/>
              <a:t>with mFOLFOX6 </a:t>
            </a:r>
            <a:r>
              <a:rPr lang="en-GB" sz="1800" dirty="0"/>
              <a:t>vs 1.9% </a:t>
            </a:r>
            <a:r>
              <a:rPr lang="en-GB" sz="1800" dirty="0" smtClean="0"/>
              <a:t>with 5-FU/LV</a:t>
            </a:r>
          </a:p>
          <a:p>
            <a:r>
              <a:rPr lang="en-GB" sz="1800" b="1" dirty="0" smtClean="0"/>
              <a:t>Conclusions</a:t>
            </a:r>
          </a:p>
          <a:p>
            <a:pPr lvl="1"/>
            <a:r>
              <a:rPr lang="en-GB" sz="1800" b="1" dirty="0" smtClean="0"/>
              <a:t>PFS </a:t>
            </a:r>
            <a:r>
              <a:rPr lang="en-GB" sz="1800" b="1" dirty="0"/>
              <a:t>was similar and OS was inferior with </a:t>
            </a:r>
            <a:r>
              <a:rPr lang="en-GB" sz="1800" b="1" dirty="0" smtClean="0"/>
              <a:t>mFOLFOX6 </a:t>
            </a:r>
            <a:r>
              <a:rPr lang="en-GB" sz="1800" b="1" dirty="0" err="1" smtClean="0"/>
              <a:t>vs</a:t>
            </a:r>
            <a:r>
              <a:rPr lang="en-GB" sz="1800" b="1" dirty="0" smtClean="0"/>
              <a:t> 5-FU/LV</a:t>
            </a:r>
          </a:p>
          <a:p>
            <a:pPr lvl="1"/>
            <a:r>
              <a:rPr lang="en-GB" sz="1800" b="1" spc="-10" dirty="0" smtClean="0"/>
              <a:t>The findings </a:t>
            </a:r>
            <a:r>
              <a:rPr lang="en-GB" sz="1800" b="1" spc="-10" dirty="0"/>
              <a:t>suggest </a:t>
            </a:r>
            <a:r>
              <a:rPr lang="en-GB" sz="1800" b="1" spc="-10" dirty="0" smtClean="0"/>
              <a:t>that oxaliplatin-based CT should primarily be used as 1</a:t>
            </a:r>
            <a:r>
              <a:rPr lang="en-GB" sz="1800" b="1" spc="-10" baseline="30000" dirty="0" smtClean="0"/>
              <a:t>st</a:t>
            </a:r>
            <a:r>
              <a:rPr lang="en-GB" sz="1800" b="1" spc="-10" dirty="0" smtClean="0"/>
              <a:t>-line treatment</a:t>
            </a:r>
            <a:endParaRPr lang="en-GB" sz="1800" b="1" spc="-10" dirty="0"/>
          </a:p>
        </p:txBody>
      </p:sp>
      <p:sp>
        <p:nvSpPr>
          <p:cNvPr id="5124" name="Text Box 4"/>
          <p:cNvSpPr txBox="1">
            <a:spLocks noChangeArrowheads="1"/>
          </p:cNvSpPr>
          <p:nvPr/>
        </p:nvSpPr>
        <p:spPr bwMode="auto">
          <a:xfrm>
            <a:off x="5321390" y="6474897"/>
            <a:ext cx="36019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Gill et </a:t>
            </a:r>
            <a:r>
              <a:rPr lang="en-GB" sz="1200" dirty="0">
                <a:solidFill>
                  <a:srgbClr val="363636"/>
                </a:solidFill>
              </a:rPr>
              <a:t>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2014; 32 (</a:t>
            </a:r>
            <a:r>
              <a:rPr lang="en-GB" sz="1200" dirty="0" err="1" smtClean="0">
                <a:solidFill>
                  <a:srgbClr val="363636"/>
                </a:solidFill>
              </a:rPr>
              <a:t>suppl</a:t>
            </a:r>
            <a:r>
              <a:rPr lang="en-GB" sz="1200" dirty="0" smtClean="0">
                <a:solidFill>
                  <a:srgbClr val="363636"/>
                </a:solidFill>
              </a:rPr>
              <a:t> 5; </a:t>
            </a:r>
            <a:r>
              <a:rPr lang="en-GB" sz="1200" dirty="0" err="1" smtClean="0">
                <a:solidFill>
                  <a:srgbClr val="363636"/>
                </a:solidFill>
              </a:rPr>
              <a:t>abstr</a:t>
            </a:r>
            <a:r>
              <a:rPr lang="en-GB" sz="1200" dirty="0" smtClean="0">
                <a:solidFill>
                  <a:srgbClr val="363636"/>
                </a:solidFill>
              </a:rPr>
              <a:t> 4022) </a:t>
            </a:r>
            <a:endParaRPr lang="en-GB" sz="1200" dirty="0">
              <a:solidFill>
                <a:srgbClr val="363636"/>
              </a:solidFill>
            </a:endParaRPr>
          </a:p>
        </p:txBody>
      </p:sp>
      <p:sp>
        <p:nvSpPr>
          <p:cNvPr id="5" name="Text Box 9"/>
          <p:cNvSpPr txBox="1">
            <a:spLocks noChangeArrowheads="1"/>
          </p:cNvSpPr>
          <p:nvPr/>
        </p:nvSpPr>
        <p:spPr bwMode="auto">
          <a:xfrm>
            <a:off x="231775" y="6474897"/>
            <a:ext cx="29245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 *Time to definite deterioration &gt;10 patients</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89681199"/>
              </p:ext>
            </p:extLst>
          </p:nvPr>
        </p:nvGraphicFramePr>
        <p:xfrm>
          <a:off x="238428" y="1749583"/>
          <a:ext cx="8667146" cy="2657231"/>
        </p:xfrm>
        <a:graphic>
          <a:graphicData uri="http://schemas.openxmlformats.org/drawingml/2006/table">
            <a:tbl>
              <a:tblPr firstRow="1" bandRow="1">
                <a:tableStyleId>{69012ECD-51FC-41F1-AA8D-1B2483CD663E}</a:tableStyleId>
              </a:tblPr>
              <a:tblGrid>
                <a:gridCol w="2298710"/>
                <a:gridCol w="1584102"/>
                <a:gridCol w="1584102"/>
                <a:gridCol w="1931831"/>
                <a:gridCol w="1268401"/>
              </a:tblGrid>
              <a:tr h="460671">
                <a:tc>
                  <a:txBody>
                    <a:bodyPr/>
                    <a:lstStyle/>
                    <a:p>
                      <a:pPr algn="l">
                        <a:lnSpc>
                          <a:spcPts val="1400"/>
                        </a:lnSpc>
                      </a:pPr>
                      <a:r>
                        <a:rPr lang="en-GB" sz="1400" dirty="0" smtClean="0">
                          <a:solidFill>
                            <a:schemeClr val="tx2"/>
                          </a:solidFill>
                        </a:rPr>
                        <a:t>Variable</a:t>
                      </a:r>
                      <a:endParaRPr lang="en-GB" sz="1400" dirty="0">
                        <a:solidFill>
                          <a:schemeClr val="tx2"/>
                        </a:solidFill>
                      </a:endParaRPr>
                    </a:p>
                  </a:txBody>
                  <a:tcPr anchor="ctr"/>
                </a:tc>
                <a:tc>
                  <a:txBody>
                    <a:bodyPr/>
                    <a:lstStyle/>
                    <a:p>
                      <a:pPr algn="ctr">
                        <a:lnSpc>
                          <a:spcPts val="1400"/>
                        </a:lnSpc>
                      </a:pPr>
                      <a:r>
                        <a:rPr lang="en-GB" sz="1400" dirty="0" smtClean="0">
                          <a:solidFill>
                            <a:schemeClr val="tx2"/>
                          </a:solidFill>
                        </a:rPr>
                        <a:t>mFOLFOX6</a:t>
                      </a:r>
                      <a:endParaRPr lang="en-GB" sz="1400" dirty="0">
                        <a:solidFill>
                          <a:schemeClr val="tx2"/>
                        </a:solidFill>
                      </a:endParaRPr>
                    </a:p>
                  </a:txBody>
                  <a:tcPr anchor="ctr"/>
                </a:tc>
                <a:tc>
                  <a:txBody>
                    <a:bodyPr/>
                    <a:lstStyle/>
                    <a:p>
                      <a:pPr algn="ctr">
                        <a:lnSpc>
                          <a:spcPts val="1400"/>
                        </a:lnSpc>
                      </a:pPr>
                      <a:r>
                        <a:rPr lang="en-GB" sz="1400" dirty="0" smtClean="0">
                          <a:solidFill>
                            <a:schemeClr val="tx2"/>
                          </a:solidFill>
                        </a:rPr>
                        <a:t>5-FU/LV</a:t>
                      </a:r>
                      <a:endParaRPr lang="en-GB" sz="1400" dirty="0">
                        <a:solidFill>
                          <a:schemeClr val="tx2"/>
                        </a:solidFill>
                      </a:endParaRPr>
                    </a:p>
                  </a:txBody>
                  <a:tcPr anchor="ctr"/>
                </a:tc>
                <a:tc>
                  <a:txBody>
                    <a:bodyPr/>
                    <a:lstStyle/>
                    <a:p>
                      <a:pPr algn="ctr">
                        <a:lnSpc>
                          <a:spcPts val="1400"/>
                        </a:lnSpc>
                      </a:pPr>
                      <a:r>
                        <a:rPr lang="en-GB" sz="1400" dirty="0" smtClean="0">
                          <a:solidFill>
                            <a:schemeClr val="tx2"/>
                          </a:solidFill>
                        </a:rPr>
                        <a:t>HR </a:t>
                      </a:r>
                      <a:br>
                        <a:rPr lang="en-GB" sz="1400" dirty="0" smtClean="0">
                          <a:solidFill>
                            <a:schemeClr val="tx2"/>
                          </a:solidFill>
                        </a:rPr>
                      </a:br>
                      <a:r>
                        <a:rPr lang="en-GB" sz="1400" dirty="0" smtClean="0">
                          <a:solidFill>
                            <a:schemeClr val="tx2"/>
                          </a:solidFill>
                        </a:rPr>
                        <a:t>(95% CI)</a:t>
                      </a:r>
                      <a:endParaRPr lang="en-GB" sz="1400" dirty="0">
                        <a:solidFill>
                          <a:schemeClr val="tx2"/>
                        </a:solidFill>
                      </a:endParaRPr>
                    </a:p>
                  </a:txBody>
                  <a:tcPr anchor="ctr"/>
                </a:tc>
                <a:tc>
                  <a:txBody>
                    <a:bodyPr/>
                    <a:lstStyle/>
                    <a:p>
                      <a:pPr algn="ctr">
                        <a:lnSpc>
                          <a:spcPts val="1400"/>
                        </a:lnSpc>
                      </a:pPr>
                      <a:r>
                        <a:rPr lang="en-GB" sz="1400" dirty="0" smtClean="0">
                          <a:solidFill>
                            <a:schemeClr val="tx2"/>
                          </a:solidFill>
                        </a:rPr>
                        <a:t>p</a:t>
                      </a:r>
                      <a:endParaRPr lang="en-GB" sz="1400" dirty="0">
                        <a:solidFill>
                          <a:schemeClr val="tx2"/>
                        </a:solidFill>
                      </a:endParaRPr>
                    </a:p>
                  </a:txBody>
                  <a:tcPr anchor="ctr"/>
                </a:tc>
              </a:tr>
              <a:tr h="277768">
                <a:tc>
                  <a:txBody>
                    <a:bodyPr/>
                    <a:lstStyle/>
                    <a:p>
                      <a:pPr algn="l">
                        <a:lnSpc>
                          <a:spcPts val="1400"/>
                        </a:lnSpc>
                      </a:pPr>
                      <a:r>
                        <a:rPr lang="en-GB" sz="1400" dirty="0" smtClean="0"/>
                        <a:t>Median age, years</a:t>
                      </a:r>
                      <a:endParaRPr lang="en-GB" sz="1400" dirty="0"/>
                    </a:p>
                  </a:txBody>
                  <a:tcPr anchor="ctr"/>
                </a:tc>
                <a:tc>
                  <a:txBody>
                    <a:bodyPr/>
                    <a:lstStyle/>
                    <a:p>
                      <a:pPr algn="ctr">
                        <a:lnSpc>
                          <a:spcPts val="1400"/>
                        </a:lnSpc>
                      </a:pPr>
                      <a:r>
                        <a:rPr lang="en-GB" sz="1400" dirty="0" smtClean="0"/>
                        <a:t>65</a:t>
                      </a:r>
                      <a:endParaRPr lang="en-GB" sz="1400" dirty="0"/>
                    </a:p>
                  </a:txBody>
                  <a:tcPr anchor="ctr"/>
                </a:tc>
                <a:tc>
                  <a:txBody>
                    <a:bodyPr/>
                    <a:lstStyle/>
                    <a:p>
                      <a:pPr algn="ctr">
                        <a:lnSpc>
                          <a:spcPts val="1400"/>
                        </a:lnSpc>
                      </a:pPr>
                      <a:r>
                        <a:rPr lang="en-GB" sz="1400" dirty="0" smtClean="0"/>
                        <a:t>67</a:t>
                      </a:r>
                      <a:endParaRPr lang="en-GB" sz="1400" dirty="0"/>
                    </a:p>
                  </a:txBody>
                  <a:tcPr anchor="ctr"/>
                </a:tc>
                <a:tc>
                  <a:txBody>
                    <a:bodyPr/>
                    <a:lstStyle/>
                    <a:p>
                      <a:pPr algn="ctr">
                        <a:lnSpc>
                          <a:spcPts val="1400"/>
                        </a:lnSpc>
                      </a:pPr>
                      <a:endParaRPr lang="en-GB" sz="1400" dirty="0"/>
                    </a:p>
                  </a:txBody>
                  <a:tcPr anchor="ctr"/>
                </a:tc>
                <a:tc>
                  <a:txBody>
                    <a:bodyPr/>
                    <a:lstStyle/>
                    <a:p>
                      <a:pPr algn="ctr">
                        <a:lnSpc>
                          <a:spcPts val="1400"/>
                        </a:lnSpc>
                      </a:pPr>
                      <a:r>
                        <a:rPr lang="en-GB" sz="1400" dirty="0" smtClean="0"/>
                        <a:t>0.40</a:t>
                      </a:r>
                      <a:endParaRPr lang="en-GB" sz="1400" dirty="0"/>
                    </a:p>
                  </a:txBody>
                  <a:tcPr anchor="ctr"/>
                </a:tc>
              </a:tr>
              <a:tr h="277768">
                <a:tc>
                  <a:txBody>
                    <a:bodyPr/>
                    <a:lstStyle/>
                    <a:p>
                      <a:pPr algn="l">
                        <a:lnSpc>
                          <a:spcPts val="1400"/>
                        </a:lnSpc>
                      </a:pPr>
                      <a:r>
                        <a:rPr lang="en-GB" sz="1400" dirty="0" smtClean="0"/>
                        <a:t>Stage (%)</a:t>
                      </a:r>
                      <a:endParaRPr lang="en-GB" sz="1400" dirty="0"/>
                    </a:p>
                  </a:txBody>
                  <a:tcPr anchor="ctr"/>
                </a:tc>
                <a:tc>
                  <a:txBody>
                    <a:bodyPr/>
                    <a:lstStyle/>
                    <a:p>
                      <a:pPr algn="ctr">
                        <a:lnSpc>
                          <a:spcPts val="1400"/>
                        </a:lnSpc>
                      </a:pPr>
                      <a:endParaRPr lang="en-GB" sz="1400" dirty="0"/>
                    </a:p>
                  </a:txBody>
                  <a:tcPr anchor="ctr"/>
                </a:tc>
                <a:tc>
                  <a:txBody>
                    <a:bodyPr/>
                    <a:lstStyle/>
                    <a:p>
                      <a:pPr algn="ctr">
                        <a:lnSpc>
                          <a:spcPts val="1400"/>
                        </a:lnSpc>
                      </a:pPr>
                      <a:endParaRPr lang="en-GB" sz="1400" dirty="0"/>
                    </a:p>
                  </a:txBody>
                  <a:tcPr anchor="ctr"/>
                </a:tc>
                <a:tc>
                  <a:txBody>
                    <a:bodyPr/>
                    <a:lstStyle/>
                    <a:p>
                      <a:pPr algn="ctr">
                        <a:lnSpc>
                          <a:spcPts val="1400"/>
                        </a:lnSpc>
                      </a:pPr>
                      <a:endParaRPr lang="en-GB" sz="1400" dirty="0"/>
                    </a:p>
                  </a:txBody>
                  <a:tcPr anchor="ctr"/>
                </a:tc>
                <a:tc>
                  <a:txBody>
                    <a:bodyPr/>
                    <a:lstStyle/>
                    <a:p>
                      <a:pPr algn="ctr">
                        <a:lnSpc>
                          <a:spcPts val="1400"/>
                        </a:lnSpc>
                      </a:pPr>
                      <a:endParaRPr lang="en-GB" sz="1400" dirty="0"/>
                    </a:p>
                  </a:txBody>
                  <a:tcPr anchor="ctr"/>
                </a:tc>
              </a:tr>
              <a:tr h="277768">
                <a:tc>
                  <a:txBody>
                    <a:bodyPr/>
                    <a:lstStyle/>
                    <a:p>
                      <a:pPr marL="144000" algn="l">
                        <a:lnSpc>
                          <a:spcPts val="1400"/>
                        </a:lnSpc>
                      </a:pPr>
                      <a:r>
                        <a:rPr lang="en-GB" sz="1400" dirty="0" smtClean="0"/>
                        <a:t>Locally advanced</a:t>
                      </a:r>
                      <a:endParaRPr lang="en-GB" sz="1400" dirty="0"/>
                    </a:p>
                  </a:txBody>
                  <a:tcPr anchor="ctr"/>
                </a:tc>
                <a:tc>
                  <a:txBody>
                    <a:bodyPr/>
                    <a:lstStyle/>
                    <a:p>
                      <a:pPr algn="ctr">
                        <a:lnSpc>
                          <a:spcPts val="1400"/>
                        </a:lnSpc>
                      </a:pPr>
                      <a:r>
                        <a:rPr lang="en-GB" sz="1400" dirty="0" smtClean="0"/>
                        <a:t>7.4</a:t>
                      </a:r>
                      <a:endParaRPr lang="en-GB" sz="1400" dirty="0"/>
                    </a:p>
                  </a:txBody>
                  <a:tcPr anchor="ctr"/>
                </a:tc>
                <a:tc>
                  <a:txBody>
                    <a:bodyPr/>
                    <a:lstStyle/>
                    <a:p>
                      <a:pPr algn="ctr">
                        <a:lnSpc>
                          <a:spcPts val="1400"/>
                        </a:lnSpc>
                      </a:pPr>
                      <a:r>
                        <a:rPr lang="en-GB" sz="1400" dirty="0" smtClean="0"/>
                        <a:t>5.6</a:t>
                      </a:r>
                      <a:endParaRPr lang="en-GB" sz="1400" dirty="0"/>
                    </a:p>
                  </a:txBody>
                  <a:tcPr anchor="ctr"/>
                </a:tc>
                <a:tc>
                  <a:txBody>
                    <a:bodyPr/>
                    <a:lstStyle/>
                    <a:p>
                      <a:pPr algn="ctr">
                        <a:lnSpc>
                          <a:spcPts val="1400"/>
                        </a:lnSpc>
                      </a:pPr>
                      <a:endParaRPr lang="en-GB" sz="1400" dirty="0"/>
                    </a:p>
                  </a:txBody>
                  <a:tcPr anchor="ctr"/>
                </a:tc>
                <a:tc>
                  <a:txBody>
                    <a:bodyPr/>
                    <a:lstStyle/>
                    <a:p>
                      <a:pPr algn="ctr">
                        <a:lnSpc>
                          <a:spcPts val="1400"/>
                        </a:lnSpc>
                      </a:pPr>
                      <a:r>
                        <a:rPr lang="en-GB" sz="1400" dirty="0" smtClean="0"/>
                        <a:t>0.68</a:t>
                      </a:r>
                      <a:endParaRPr lang="en-GB" sz="1400" dirty="0"/>
                    </a:p>
                  </a:txBody>
                  <a:tcPr anchor="ctr"/>
                </a:tc>
              </a:tr>
              <a:tr h="277768">
                <a:tc>
                  <a:txBody>
                    <a:bodyPr/>
                    <a:lstStyle/>
                    <a:p>
                      <a:pPr marL="144000" algn="l">
                        <a:lnSpc>
                          <a:spcPts val="1400"/>
                        </a:lnSpc>
                      </a:pPr>
                      <a:r>
                        <a:rPr lang="en-GB" sz="1400" dirty="0" smtClean="0"/>
                        <a:t>Metastatic</a:t>
                      </a:r>
                      <a:endParaRPr lang="en-GB" sz="1400" dirty="0"/>
                    </a:p>
                  </a:txBody>
                  <a:tcPr anchor="ctr"/>
                </a:tc>
                <a:tc>
                  <a:txBody>
                    <a:bodyPr/>
                    <a:lstStyle/>
                    <a:p>
                      <a:pPr algn="ctr">
                        <a:lnSpc>
                          <a:spcPts val="1400"/>
                        </a:lnSpc>
                      </a:pPr>
                      <a:r>
                        <a:rPr lang="en-GB" sz="1400" dirty="0" smtClean="0"/>
                        <a:t>92.6</a:t>
                      </a:r>
                      <a:endParaRPr lang="en-GB" sz="1400" dirty="0"/>
                    </a:p>
                  </a:txBody>
                  <a:tcPr anchor="ctr"/>
                </a:tc>
                <a:tc>
                  <a:txBody>
                    <a:bodyPr/>
                    <a:lstStyle/>
                    <a:p>
                      <a:pPr algn="ctr">
                        <a:lnSpc>
                          <a:spcPts val="1400"/>
                        </a:lnSpc>
                      </a:pPr>
                      <a:r>
                        <a:rPr lang="en-GB" sz="1400" dirty="0" smtClean="0"/>
                        <a:t>94.4</a:t>
                      </a:r>
                      <a:endParaRPr lang="en-GB" sz="1400" dirty="0"/>
                    </a:p>
                  </a:txBody>
                  <a:tcPr anchor="ctr"/>
                </a:tc>
                <a:tc>
                  <a:txBody>
                    <a:bodyPr/>
                    <a:lstStyle/>
                    <a:p>
                      <a:pPr algn="ctr">
                        <a:lnSpc>
                          <a:spcPts val="1400"/>
                        </a:lnSpc>
                      </a:pPr>
                      <a:endParaRPr lang="en-GB" sz="1400"/>
                    </a:p>
                  </a:txBody>
                  <a:tcPr anchor="ctr"/>
                </a:tc>
                <a:tc>
                  <a:txBody>
                    <a:bodyPr/>
                    <a:lstStyle/>
                    <a:p>
                      <a:pPr algn="ctr">
                        <a:lnSpc>
                          <a:spcPts val="1400"/>
                        </a:lnSpc>
                      </a:pPr>
                      <a:endParaRPr lang="en-GB" sz="1400" dirty="0"/>
                    </a:p>
                  </a:txBody>
                  <a:tcPr anchor="ctr"/>
                </a:tc>
              </a:tr>
              <a:tr h="265545">
                <a:tc>
                  <a:txBody>
                    <a:bodyPr/>
                    <a:lstStyle/>
                    <a:p>
                      <a:pPr algn="l">
                        <a:lnSpc>
                          <a:spcPts val="1400"/>
                        </a:lnSpc>
                      </a:pPr>
                      <a:r>
                        <a:rPr lang="en-GB" sz="1400" dirty="0" smtClean="0"/>
                        <a:t>Median PFS, </a:t>
                      </a:r>
                      <a:r>
                        <a:rPr lang="en-GB" sz="1400" dirty="0" err="1" smtClean="0"/>
                        <a:t>mo</a:t>
                      </a:r>
                      <a:endParaRPr lang="en-GB" sz="1400" dirty="0"/>
                    </a:p>
                  </a:txBody>
                  <a:tcPr anchor="ctr"/>
                </a:tc>
                <a:tc>
                  <a:txBody>
                    <a:bodyPr/>
                    <a:lstStyle/>
                    <a:p>
                      <a:pPr algn="ctr">
                        <a:lnSpc>
                          <a:spcPts val="1400"/>
                        </a:lnSpc>
                      </a:pPr>
                      <a:r>
                        <a:rPr lang="en-GB" sz="1400" dirty="0" smtClean="0"/>
                        <a:t>3.1</a:t>
                      </a:r>
                      <a:endParaRPr lang="en-GB" sz="1400" dirty="0"/>
                    </a:p>
                  </a:txBody>
                  <a:tcPr anchor="ctr"/>
                </a:tc>
                <a:tc>
                  <a:txBody>
                    <a:bodyPr/>
                    <a:lstStyle/>
                    <a:p>
                      <a:pPr algn="ctr">
                        <a:lnSpc>
                          <a:spcPts val="1400"/>
                        </a:lnSpc>
                      </a:pPr>
                      <a:r>
                        <a:rPr lang="en-GB" sz="1400" dirty="0" smtClean="0"/>
                        <a:t>2.9</a:t>
                      </a:r>
                      <a:endParaRPr lang="en-GB" sz="1400" dirty="0"/>
                    </a:p>
                  </a:txBody>
                  <a:tcPr anchor="ctr"/>
                </a:tc>
                <a:tc>
                  <a:txBody>
                    <a:bodyPr/>
                    <a:lstStyle/>
                    <a:p>
                      <a:pPr algn="ctr">
                        <a:lnSpc>
                          <a:spcPts val="1400"/>
                        </a:lnSpc>
                      </a:pPr>
                      <a:r>
                        <a:rPr lang="en-GB" sz="1400" dirty="0" smtClean="0"/>
                        <a:t>1.00 (0.66, 1.53)</a:t>
                      </a:r>
                      <a:endParaRPr lang="en-GB" sz="1400" dirty="0"/>
                    </a:p>
                  </a:txBody>
                  <a:tcPr anchor="ctr"/>
                </a:tc>
                <a:tc>
                  <a:txBody>
                    <a:bodyPr/>
                    <a:lstStyle/>
                    <a:p>
                      <a:pPr algn="ctr">
                        <a:lnSpc>
                          <a:spcPts val="1400"/>
                        </a:lnSpc>
                      </a:pPr>
                      <a:r>
                        <a:rPr lang="en-GB" sz="1400" dirty="0" smtClean="0"/>
                        <a:t>0.989</a:t>
                      </a:r>
                      <a:endParaRPr lang="en-GB" sz="1400" dirty="0"/>
                    </a:p>
                  </a:txBody>
                  <a:tcPr anchor="ctr"/>
                </a:tc>
              </a:tr>
              <a:tr h="265545">
                <a:tc>
                  <a:txBody>
                    <a:bodyPr/>
                    <a:lstStyle/>
                    <a:p>
                      <a:pPr algn="l">
                        <a:lnSpc>
                          <a:spcPts val="1400"/>
                        </a:lnSpc>
                      </a:pPr>
                      <a:r>
                        <a:rPr lang="en-GB" sz="1400" dirty="0" smtClean="0"/>
                        <a:t>Median OS, </a:t>
                      </a:r>
                      <a:r>
                        <a:rPr lang="en-GB" sz="1400" dirty="0" err="1" smtClean="0"/>
                        <a:t>mo</a:t>
                      </a:r>
                      <a:endParaRPr lang="en-GB" sz="1400" dirty="0"/>
                    </a:p>
                  </a:txBody>
                  <a:tcPr anchor="ctr"/>
                </a:tc>
                <a:tc>
                  <a:txBody>
                    <a:bodyPr/>
                    <a:lstStyle/>
                    <a:p>
                      <a:pPr algn="ctr">
                        <a:lnSpc>
                          <a:spcPts val="1400"/>
                        </a:lnSpc>
                      </a:pPr>
                      <a:r>
                        <a:rPr lang="en-GB" sz="1400" dirty="0" smtClean="0"/>
                        <a:t>6.1</a:t>
                      </a:r>
                      <a:endParaRPr lang="en-GB" sz="1400" dirty="0"/>
                    </a:p>
                  </a:txBody>
                  <a:tcPr anchor="ctr"/>
                </a:tc>
                <a:tc>
                  <a:txBody>
                    <a:bodyPr/>
                    <a:lstStyle/>
                    <a:p>
                      <a:pPr algn="ctr">
                        <a:lnSpc>
                          <a:spcPts val="1400"/>
                        </a:lnSpc>
                      </a:pPr>
                      <a:r>
                        <a:rPr lang="en-GB" sz="1400" dirty="0" smtClean="0"/>
                        <a:t>9.9</a:t>
                      </a:r>
                      <a:endParaRPr lang="en-GB" sz="1400" dirty="0"/>
                    </a:p>
                  </a:txBody>
                  <a:tcPr anchor="ctr"/>
                </a:tc>
                <a:tc>
                  <a:txBody>
                    <a:bodyPr/>
                    <a:lstStyle/>
                    <a:p>
                      <a:pPr algn="ctr">
                        <a:lnSpc>
                          <a:spcPts val="1400"/>
                        </a:lnSpc>
                      </a:pPr>
                      <a:r>
                        <a:rPr lang="en-GB" sz="1400" dirty="0" smtClean="0"/>
                        <a:t>1.78 (1.08, 2.93)</a:t>
                      </a:r>
                      <a:endParaRPr lang="en-GB" sz="1400" dirty="0"/>
                    </a:p>
                  </a:txBody>
                  <a:tcPr anchor="ctr"/>
                </a:tc>
                <a:tc>
                  <a:txBody>
                    <a:bodyPr/>
                    <a:lstStyle/>
                    <a:p>
                      <a:pPr algn="ctr">
                        <a:lnSpc>
                          <a:spcPts val="1400"/>
                        </a:lnSpc>
                      </a:pPr>
                      <a:r>
                        <a:rPr lang="en-GB" sz="1400" dirty="0" smtClean="0"/>
                        <a:t>0.24</a:t>
                      </a:r>
                      <a:endParaRPr lang="en-GB" sz="1400" dirty="0"/>
                    </a:p>
                  </a:txBody>
                  <a:tcPr anchor="ctr"/>
                </a:tc>
              </a:tr>
              <a:tr h="277768">
                <a:tc>
                  <a:txBody>
                    <a:bodyPr/>
                    <a:lstStyle/>
                    <a:p>
                      <a:pPr algn="l">
                        <a:lnSpc>
                          <a:spcPts val="1400"/>
                        </a:lnSpc>
                      </a:pPr>
                      <a:r>
                        <a:rPr lang="en-GB" sz="1400" dirty="0" smtClean="0"/>
                        <a:t>ORR, %</a:t>
                      </a:r>
                      <a:endParaRPr lang="en-GB" sz="1400" dirty="0"/>
                    </a:p>
                  </a:txBody>
                  <a:tcPr anchor="ctr"/>
                </a:tc>
                <a:tc>
                  <a:txBody>
                    <a:bodyPr/>
                    <a:lstStyle/>
                    <a:p>
                      <a:pPr algn="ctr">
                        <a:lnSpc>
                          <a:spcPts val="1400"/>
                        </a:lnSpc>
                      </a:pPr>
                      <a:r>
                        <a:rPr lang="en-GB" sz="1400" dirty="0" smtClean="0"/>
                        <a:t>13.2</a:t>
                      </a:r>
                      <a:endParaRPr lang="en-GB" sz="1400" dirty="0"/>
                    </a:p>
                  </a:txBody>
                  <a:tcPr anchor="ctr"/>
                </a:tc>
                <a:tc>
                  <a:txBody>
                    <a:bodyPr/>
                    <a:lstStyle/>
                    <a:p>
                      <a:pPr algn="ctr">
                        <a:lnSpc>
                          <a:spcPts val="1400"/>
                        </a:lnSpc>
                      </a:pPr>
                      <a:r>
                        <a:rPr lang="en-GB" sz="1400" dirty="0" smtClean="0"/>
                        <a:t>8.5</a:t>
                      </a:r>
                      <a:endParaRPr lang="en-GB" sz="1400" dirty="0"/>
                    </a:p>
                  </a:txBody>
                  <a:tcPr anchor="ctr"/>
                </a:tc>
                <a:tc>
                  <a:txBody>
                    <a:bodyPr/>
                    <a:lstStyle/>
                    <a:p>
                      <a:pPr algn="ctr">
                        <a:lnSpc>
                          <a:spcPts val="1400"/>
                        </a:lnSpc>
                      </a:pPr>
                      <a:endParaRPr lang="en-GB" sz="1400" dirty="0"/>
                    </a:p>
                  </a:txBody>
                  <a:tcPr anchor="ctr"/>
                </a:tc>
                <a:tc>
                  <a:txBody>
                    <a:bodyPr/>
                    <a:lstStyle/>
                    <a:p>
                      <a:pPr algn="ctr">
                        <a:lnSpc>
                          <a:spcPts val="1400"/>
                        </a:lnSpc>
                      </a:pPr>
                      <a:r>
                        <a:rPr lang="en-GB" sz="1400" dirty="0" smtClean="0"/>
                        <a:t>0.36</a:t>
                      </a:r>
                      <a:endParaRPr lang="en-GB" sz="1400" dirty="0"/>
                    </a:p>
                  </a:txBody>
                  <a:tcPr anchor="ctr"/>
                </a:tc>
              </a:tr>
              <a:tr h="265545">
                <a:tc>
                  <a:txBody>
                    <a:bodyPr/>
                    <a:lstStyle/>
                    <a:p>
                      <a:pPr algn="l">
                        <a:lnSpc>
                          <a:spcPts val="1400"/>
                        </a:lnSpc>
                      </a:pPr>
                      <a:r>
                        <a:rPr lang="en-GB" sz="1400" dirty="0" smtClean="0"/>
                        <a:t>EORTC-QLQ-C30*, </a:t>
                      </a:r>
                      <a:r>
                        <a:rPr lang="en-GB" sz="1400" dirty="0" err="1" smtClean="0"/>
                        <a:t>mo</a:t>
                      </a:r>
                      <a:endParaRPr lang="en-GB" sz="1400" dirty="0"/>
                    </a:p>
                  </a:txBody>
                  <a:tcPr anchor="ctr"/>
                </a:tc>
                <a:tc>
                  <a:txBody>
                    <a:bodyPr/>
                    <a:lstStyle/>
                    <a:p>
                      <a:pPr algn="ctr">
                        <a:lnSpc>
                          <a:spcPts val="1400"/>
                        </a:lnSpc>
                      </a:pPr>
                      <a:r>
                        <a:rPr lang="en-GB" sz="1400" dirty="0" smtClean="0"/>
                        <a:t>2.2</a:t>
                      </a:r>
                      <a:endParaRPr lang="en-GB" sz="1400" dirty="0"/>
                    </a:p>
                  </a:txBody>
                  <a:tcPr anchor="ctr"/>
                </a:tc>
                <a:tc>
                  <a:txBody>
                    <a:bodyPr/>
                    <a:lstStyle/>
                    <a:p>
                      <a:pPr algn="ctr">
                        <a:lnSpc>
                          <a:spcPts val="1400"/>
                        </a:lnSpc>
                      </a:pPr>
                      <a:r>
                        <a:rPr lang="en-GB" sz="1400" dirty="0" smtClean="0"/>
                        <a:t>3.8</a:t>
                      </a:r>
                      <a:endParaRPr lang="en-GB" sz="1400" dirty="0"/>
                    </a:p>
                  </a:txBody>
                  <a:tcPr anchor="ctr"/>
                </a:tc>
                <a:tc>
                  <a:txBody>
                    <a:bodyPr/>
                    <a:lstStyle/>
                    <a:p>
                      <a:pPr algn="ctr">
                        <a:lnSpc>
                          <a:spcPts val="1400"/>
                        </a:lnSpc>
                      </a:pPr>
                      <a:r>
                        <a:rPr lang="en-GB" sz="1400" dirty="0" smtClean="0"/>
                        <a:t>1.37 (0.73, 2.57)</a:t>
                      </a:r>
                      <a:endParaRPr lang="en-GB" sz="1400" dirty="0"/>
                    </a:p>
                  </a:txBody>
                  <a:tcPr anchor="ctr"/>
                </a:tc>
                <a:tc>
                  <a:txBody>
                    <a:bodyPr/>
                    <a:lstStyle/>
                    <a:p>
                      <a:pPr algn="ctr">
                        <a:lnSpc>
                          <a:spcPts val="1400"/>
                        </a:lnSpc>
                      </a:pPr>
                      <a:r>
                        <a:rPr lang="en-GB" sz="1400" dirty="0" smtClean="0"/>
                        <a:t>0.33</a:t>
                      </a:r>
                      <a:endParaRPr lang="en-GB" sz="1400" dirty="0"/>
                    </a:p>
                  </a:txBody>
                  <a:tcPr anchor="ctr"/>
                </a:tc>
              </a:tr>
            </a:tbl>
          </a:graphicData>
        </a:graphic>
      </p:graphicFrame>
    </p:spTree>
    <p:custDataLst>
      <p:tags r:id="rId1"/>
    </p:custDataLst>
    <p:extLst>
      <p:ext uri="{BB962C8B-B14F-4D97-AF65-F5344CB8AC3E}">
        <p14:creationId xmlns:p14="http://schemas.microsoft.com/office/powerpoint/2010/main" val="21168418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BIOMARKERS</a:t>
            </a:r>
          </a:p>
        </p:txBody>
      </p:sp>
      <p:sp>
        <p:nvSpPr>
          <p:cNvPr id="3" name="Text Placeholder 2"/>
          <p:cNvSpPr>
            <a:spLocks noGrp="1"/>
          </p:cNvSpPr>
          <p:nvPr>
            <p:ph type="body" idx="1"/>
          </p:nvPr>
        </p:nvSpPr>
        <p:spPr/>
        <p:txBody>
          <a:bodyPr/>
          <a:lstStyle/>
          <a:p>
            <a:r>
              <a:rPr lang="en-GB" b="1" dirty="0" smtClean="0"/>
              <a:t>PANCREATIC </a:t>
            </a:r>
            <a:r>
              <a:rPr lang="en-GB" b="1" dirty="0"/>
              <a:t>CANCER </a:t>
            </a:r>
          </a:p>
        </p:txBody>
      </p:sp>
    </p:spTree>
    <p:extLst>
      <p:ext uri="{BB962C8B-B14F-4D97-AF65-F5344CB8AC3E}">
        <p14:creationId xmlns:p14="http://schemas.microsoft.com/office/powerpoint/2010/main" val="378743848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175: Pancreatic </a:t>
            </a:r>
            <a:r>
              <a:rPr lang="en-GB" sz="1800" dirty="0"/>
              <a:t>circulating </a:t>
            </a:r>
            <a:r>
              <a:rPr lang="en-GB" sz="1800" dirty="0" err="1"/>
              <a:t>tumor</a:t>
            </a:r>
            <a:r>
              <a:rPr lang="en-GB" sz="1800" dirty="0"/>
              <a:t> cells as a diagnostic adjunct in pancreatic </a:t>
            </a:r>
            <a:r>
              <a:rPr lang="en-GB" sz="1800" dirty="0" smtClean="0"/>
              <a:t>cancer – Ankeny JS et al</a:t>
            </a:r>
            <a:endParaRPr lang="en-GB" sz="1800" dirty="0"/>
          </a:p>
        </p:txBody>
      </p:sp>
      <p:sp>
        <p:nvSpPr>
          <p:cNvPr id="3" name="Content Placeholder 2"/>
          <p:cNvSpPr>
            <a:spLocks noGrp="1"/>
          </p:cNvSpPr>
          <p:nvPr>
            <p:ph idx="1"/>
          </p:nvPr>
        </p:nvSpPr>
        <p:spPr/>
        <p:txBody>
          <a:bodyPr/>
          <a:lstStyle/>
          <a:p>
            <a:r>
              <a:rPr lang="en-GB" sz="1600" b="1" dirty="0" smtClean="0"/>
              <a:t>Study objective</a:t>
            </a:r>
          </a:p>
          <a:p>
            <a:pPr lvl="1"/>
            <a:r>
              <a:rPr lang="en-GB" sz="1600" dirty="0" smtClean="0"/>
              <a:t>To investigate the use of circulating tumour cells (CTCs) </a:t>
            </a:r>
            <a:r>
              <a:rPr lang="en-GB" sz="1600" dirty="0"/>
              <a:t>as </a:t>
            </a:r>
            <a:r>
              <a:rPr lang="en-GB" sz="1600" dirty="0" smtClean="0"/>
              <a:t>a potential diagnostic </a:t>
            </a:r>
            <a:r>
              <a:rPr lang="en-GB" sz="1600" dirty="0"/>
              <a:t>biomarker </a:t>
            </a:r>
            <a:r>
              <a:rPr lang="en-GB" sz="1600" dirty="0" smtClean="0"/>
              <a:t>in </a:t>
            </a:r>
            <a:r>
              <a:rPr lang="en-GB" sz="1600" dirty="0"/>
              <a:t>pancreatic ductal </a:t>
            </a:r>
            <a:r>
              <a:rPr lang="en-GB" sz="1600" dirty="0" smtClean="0"/>
              <a:t>adenocarcinoma (PDAC)</a:t>
            </a:r>
          </a:p>
          <a:p>
            <a:pPr marL="0" indent="-58738">
              <a:buNone/>
            </a:pPr>
            <a:endParaRPr lang="en-GB" dirty="0" smtClean="0"/>
          </a:p>
          <a:p>
            <a:pPr marL="0" indent="-58738">
              <a:buNone/>
            </a:pPr>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4277549948"/>
              </p:ext>
            </p:extLst>
          </p:nvPr>
        </p:nvGraphicFramePr>
        <p:xfrm>
          <a:off x="755576" y="2359546"/>
          <a:ext cx="7511752"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Ankeny</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175)</a:t>
            </a:r>
            <a:endParaRPr lang="en-GB" sz="1100" dirty="0">
              <a:solidFill>
                <a:srgbClr val="363636"/>
              </a:solidFill>
            </a:endParaRPr>
          </a:p>
        </p:txBody>
      </p:sp>
    </p:spTree>
    <p:extLst>
      <p:ext uri="{BB962C8B-B14F-4D97-AF65-F5344CB8AC3E}">
        <p14:creationId xmlns:p14="http://schemas.microsoft.com/office/powerpoint/2010/main" val="12719005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175: Pancreatic circulating </a:t>
            </a:r>
            <a:r>
              <a:rPr lang="en-GB" sz="1800" dirty="0" err="1"/>
              <a:t>tumor</a:t>
            </a:r>
            <a:r>
              <a:rPr lang="en-GB" sz="1800" dirty="0"/>
              <a:t> cells as a diagnostic adjunct in pancreatic cancer – Ankeny JS et al</a:t>
            </a:r>
          </a:p>
        </p:txBody>
      </p:sp>
      <p:sp>
        <p:nvSpPr>
          <p:cNvPr id="6" name="Content Placeholder 5"/>
          <p:cNvSpPr>
            <a:spLocks noGrp="1"/>
          </p:cNvSpPr>
          <p:nvPr>
            <p:ph idx="1"/>
          </p:nvPr>
        </p:nvSpPr>
        <p:spPr/>
        <p:txBody>
          <a:bodyPr/>
          <a:lstStyle/>
          <a:p>
            <a:r>
              <a:rPr lang="en-GB" sz="1600" b="1" dirty="0" smtClean="0"/>
              <a:t>Key results</a:t>
            </a:r>
          </a:p>
          <a:p>
            <a:pPr lvl="1"/>
            <a:r>
              <a:rPr lang="en-GB" sz="1600" dirty="0" smtClean="0"/>
              <a:t>Presence of CTCs allowed PDAC to be distinguished from non-adenocarcinoma:</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p:txBody>
      </p:sp>
      <p:sp>
        <p:nvSpPr>
          <p:cNvPr id="12"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Ankeny</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175)</a:t>
            </a:r>
            <a:endParaRPr lang="en-GB" sz="1100" dirty="0">
              <a:solidFill>
                <a:srgbClr val="363636"/>
              </a:solidFill>
            </a:endParaRPr>
          </a:p>
        </p:txBody>
      </p:sp>
      <p:sp>
        <p:nvSpPr>
          <p:cNvPr id="11" name="TextBox 10"/>
          <p:cNvSpPr txBox="1"/>
          <p:nvPr/>
        </p:nvSpPr>
        <p:spPr>
          <a:xfrm>
            <a:off x="1638549" y="3968321"/>
            <a:ext cx="1561646" cy="400110"/>
          </a:xfrm>
          <a:prstGeom prst="rect">
            <a:avLst/>
          </a:prstGeom>
          <a:noFill/>
        </p:spPr>
        <p:txBody>
          <a:bodyPr wrap="none" rtlCol="0">
            <a:spAutoFit/>
          </a:bodyPr>
          <a:lstStyle/>
          <a:p>
            <a:pPr algn="ctr"/>
            <a:r>
              <a:rPr lang="en-GB" sz="1000" dirty="0" smtClean="0">
                <a:solidFill>
                  <a:srgbClr val="000000"/>
                </a:solidFill>
              </a:rPr>
              <a:t>CTC Enumeration: </a:t>
            </a:r>
          </a:p>
          <a:p>
            <a:pPr algn="ctr"/>
            <a:r>
              <a:rPr lang="en-GB" sz="1000" dirty="0" smtClean="0">
                <a:solidFill>
                  <a:srgbClr val="000000"/>
                </a:solidFill>
              </a:rPr>
              <a:t>Non-</a:t>
            </a:r>
            <a:r>
              <a:rPr lang="en-GB" sz="1000" dirty="0" err="1" smtClean="0">
                <a:solidFill>
                  <a:srgbClr val="000000"/>
                </a:solidFill>
              </a:rPr>
              <a:t>AdenoCA</a:t>
            </a:r>
            <a:r>
              <a:rPr lang="en-GB" sz="1000" dirty="0" smtClean="0">
                <a:solidFill>
                  <a:srgbClr val="000000"/>
                </a:solidFill>
              </a:rPr>
              <a:t> vs PDAC</a:t>
            </a:r>
            <a:endParaRPr lang="en-GB" sz="1000" dirty="0">
              <a:solidFill>
                <a:srgbClr val="000000"/>
              </a:solidFill>
            </a:endParaRPr>
          </a:p>
        </p:txBody>
      </p:sp>
      <p:sp>
        <p:nvSpPr>
          <p:cNvPr id="15" name="TextBox 14"/>
          <p:cNvSpPr txBox="1"/>
          <p:nvPr/>
        </p:nvSpPr>
        <p:spPr>
          <a:xfrm>
            <a:off x="1445834" y="5881544"/>
            <a:ext cx="1007005" cy="246221"/>
          </a:xfrm>
          <a:prstGeom prst="rect">
            <a:avLst/>
          </a:prstGeom>
          <a:noFill/>
        </p:spPr>
        <p:txBody>
          <a:bodyPr wrap="none" rtlCol="0">
            <a:spAutoFit/>
          </a:bodyPr>
          <a:lstStyle/>
          <a:p>
            <a:pPr algn="r"/>
            <a:r>
              <a:rPr lang="en-GB" sz="1000" dirty="0" smtClean="0">
                <a:solidFill>
                  <a:srgbClr val="000000"/>
                </a:solidFill>
              </a:rPr>
              <a:t>Non-</a:t>
            </a:r>
            <a:r>
              <a:rPr lang="en-GB" sz="1000" dirty="0" err="1" smtClean="0">
                <a:solidFill>
                  <a:srgbClr val="000000"/>
                </a:solidFill>
              </a:rPr>
              <a:t>AdenoCA</a:t>
            </a:r>
            <a:endParaRPr lang="en-GB" sz="1000" dirty="0">
              <a:solidFill>
                <a:srgbClr val="000000"/>
              </a:solidFill>
            </a:endParaRPr>
          </a:p>
        </p:txBody>
      </p:sp>
      <p:sp>
        <p:nvSpPr>
          <p:cNvPr id="16" name="TextBox 15"/>
          <p:cNvSpPr txBox="1"/>
          <p:nvPr/>
        </p:nvSpPr>
        <p:spPr>
          <a:xfrm>
            <a:off x="2695117" y="5881544"/>
            <a:ext cx="540533" cy="246221"/>
          </a:xfrm>
          <a:prstGeom prst="rect">
            <a:avLst/>
          </a:prstGeom>
          <a:noFill/>
        </p:spPr>
        <p:txBody>
          <a:bodyPr wrap="none" rtlCol="0">
            <a:spAutoFit/>
          </a:bodyPr>
          <a:lstStyle/>
          <a:p>
            <a:pPr algn="r"/>
            <a:r>
              <a:rPr lang="en-GB" sz="1000" dirty="0" smtClean="0">
                <a:solidFill>
                  <a:srgbClr val="000000"/>
                </a:solidFill>
              </a:rPr>
              <a:t>PDAC</a:t>
            </a:r>
            <a:endParaRPr lang="en-GB" sz="1000" dirty="0">
              <a:solidFill>
                <a:srgbClr val="000000"/>
              </a:solidFill>
            </a:endParaRPr>
          </a:p>
        </p:txBody>
      </p:sp>
      <p:cxnSp>
        <p:nvCxnSpPr>
          <p:cNvPr id="18" name="Straight Connector 17"/>
          <p:cNvCxnSpPr/>
          <p:nvPr/>
        </p:nvCxnSpPr>
        <p:spPr>
          <a:xfrm>
            <a:off x="2641571" y="5582350"/>
            <a:ext cx="602138" cy="0"/>
          </a:xfrm>
          <a:prstGeom prst="line">
            <a:avLst/>
          </a:prstGeom>
          <a:ln w="19050">
            <a:solidFill>
              <a:srgbClr val="000000"/>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69973" y="4853622"/>
            <a:ext cx="1998075"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57310" y="4476421"/>
            <a:ext cx="0" cy="26484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381099" y="4480446"/>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381099" y="4608843"/>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381099" y="4737240"/>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375670" y="5841479"/>
            <a:ext cx="2092378"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46118" y="4460806"/>
            <a:ext cx="647933" cy="246221"/>
          </a:xfrm>
          <a:prstGeom prst="rect">
            <a:avLst/>
          </a:prstGeom>
          <a:noFill/>
        </p:spPr>
        <p:txBody>
          <a:bodyPr wrap="none" rtlCol="0">
            <a:spAutoFit/>
          </a:bodyPr>
          <a:lstStyle/>
          <a:p>
            <a:pPr algn="ctr"/>
            <a:r>
              <a:rPr lang="en-GB" sz="1000" dirty="0" smtClean="0">
                <a:solidFill>
                  <a:srgbClr val="000000"/>
                </a:solidFill>
              </a:rPr>
              <a:t>p&lt;0.001</a:t>
            </a:r>
            <a:endParaRPr lang="en-GB" sz="1000" dirty="0">
              <a:solidFill>
                <a:srgbClr val="000000"/>
              </a:solidFill>
            </a:endParaRPr>
          </a:p>
        </p:txBody>
      </p:sp>
      <p:sp>
        <p:nvSpPr>
          <p:cNvPr id="26" name="TextBox 25"/>
          <p:cNvSpPr txBox="1"/>
          <p:nvPr/>
        </p:nvSpPr>
        <p:spPr>
          <a:xfrm>
            <a:off x="1725973" y="5298290"/>
            <a:ext cx="471604" cy="246221"/>
          </a:xfrm>
          <a:prstGeom prst="rect">
            <a:avLst/>
          </a:prstGeom>
          <a:noFill/>
        </p:spPr>
        <p:txBody>
          <a:bodyPr wrap="none" rtlCol="0">
            <a:spAutoFit/>
          </a:bodyPr>
          <a:lstStyle/>
          <a:p>
            <a:pPr algn="ctr"/>
            <a:r>
              <a:rPr lang="en-GB" sz="1000" dirty="0" smtClean="0">
                <a:solidFill>
                  <a:srgbClr val="000000"/>
                </a:solidFill>
              </a:rPr>
              <a:t>n=20</a:t>
            </a:r>
            <a:endParaRPr lang="en-GB" sz="1000" dirty="0">
              <a:solidFill>
                <a:srgbClr val="000000"/>
              </a:solidFill>
            </a:endParaRPr>
          </a:p>
        </p:txBody>
      </p:sp>
      <p:sp>
        <p:nvSpPr>
          <p:cNvPr id="27" name="TextBox 26"/>
          <p:cNvSpPr txBox="1"/>
          <p:nvPr/>
        </p:nvSpPr>
        <p:spPr>
          <a:xfrm>
            <a:off x="2726664" y="4860994"/>
            <a:ext cx="471604" cy="246221"/>
          </a:xfrm>
          <a:prstGeom prst="rect">
            <a:avLst/>
          </a:prstGeom>
          <a:noFill/>
        </p:spPr>
        <p:txBody>
          <a:bodyPr wrap="none" rtlCol="0">
            <a:spAutoFit/>
          </a:bodyPr>
          <a:lstStyle/>
          <a:p>
            <a:pPr algn="ctr"/>
            <a:r>
              <a:rPr lang="en-GB" sz="1000" dirty="0" smtClean="0">
                <a:solidFill>
                  <a:srgbClr val="000000"/>
                </a:solidFill>
              </a:rPr>
              <a:t>n=41</a:t>
            </a:r>
            <a:endParaRPr lang="en-GB" sz="1000" dirty="0">
              <a:solidFill>
                <a:srgbClr val="000000"/>
              </a:solidFill>
            </a:endParaRPr>
          </a:p>
        </p:txBody>
      </p:sp>
      <p:sp>
        <p:nvSpPr>
          <p:cNvPr id="28" name="TextBox 27"/>
          <p:cNvSpPr txBox="1"/>
          <p:nvPr/>
        </p:nvSpPr>
        <p:spPr>
          <a:xfrm rot="16200000">
            <a:off x="330289" y="5026726"/>
            <a:ext cx="1398140" cy="246221"/>
          </a:xfrm>
          <a:prstGeom prst="rect">
            <a:avLst/>
          </a:prstGeom>
          <a:noFill/>
        </p:spPr>
        <p:txBody>
          <a:bodyPr wrap="none" rtlCol="0">
            <a:spAutoFit/>
          </a:bodyPr>
          <a:lstStyle/>
          <a:p>
            <a:pPr algn="ctr"/>
            <a:r>
              <a:rPr lang="en-GB" sz="1000" dirty="0" smtClean="0">
                <a:solidFill>
                  <a:srgbClr val="000000"/>
                </a:solidFill>
              </a:rPr>
              <a:t>CTCs per 2 mL blood</a:t>
            </a:r>
            <a:endParaRPr lang="en-GB" sz="1000" dirty="0">
              <a:solidFill>
                <a:srgbClr val="000000"/>
              </a:solidFill>
            </a:endParaRPr>
          </a:p>
        </p:txBody>
      </p:sp>
      <p:sp>
        <p:nvSpPr>
          <p:cNvPr id="29" name="TextBox 28"/>
          <p:cNvSpPr txBox="1"/>
          <p:nvPr/>
        </p:nvSpPr>
        <p:spPr>
          <a:xfrm>
            <a:off x="1191500" y="4729450"/>
            <a:ext cx="255198" cy="246221"/>
          </a:xfrm>
          <a:prstGeom prst="rect">
            <a:avLst/>
          </a:prstGeom>
          <a:noFill/>
        </p:spPr>
        <p:txBody>
          <a:bodyPr wrap="none" rtlCol="0">
            <a:spAutoFit/>
          </a:bodyPr>
          <a:lstStyle/>
          <a:p>
            <a:pPr algn="r"/>
            <a:r>
              <a:rPr lang="en-GB" sz="1000" dirty="0" smtClean="0">
                <a:solidFill>
                  <a:srgbClr val="000000"/>
                </a:solidFill>
              </a:rPr>
              <a:t>8</a:t>
            </a:r>
            <a:endParaRPr lang="en-GB" sz="1000" dirty="0">
              <a:solidFill>
                <a:srgbClr val="000000"/>
              </a:solidFill>
            </a:endParaRPr>
          </a:p>
        </p:txBody>
      </p:sp>
      <p:grpSp>
        <p:nvGrpSpPr>
          <p:cNvPr id="30" name="Group 29"/>
          <p:cNvGrpSpPr/>
          <p:nvPr/>
        </p:nvGrpSpPr>
        <p:grpSpPr>
          <a:xfrm>
            <a:off x="1191500" y="4819000"/>
            <a:ext cx="265810" cy="1143244"/>
            <a:chOff x="635420" y="4861171"/>
            <a:chExt cx="265810" cy="1143244"/>
          </a:xfrm>
        </p:grpSpPr>
        <p:cxnSp>
          <p:nvCxnSpPr>
            <p:cNvPr id="93" name="Straight Connector 92"/>
            <p:cNvCxnSpPr/>
            <p:nvPr/>
          </p:nvCxnSpPr>
          <p:spPr>
            <a:xfrm>
              <a:off x="901230" y="4861171"/>
              <a:ext cx="0" cy="101634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819590" y="4897299"/>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19590" y="5135836"/>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819590" y="5374373"/>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819590" y="5629011"/>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35420" y="5013452"/>
              <a:ext cx="255198" cy="246221"/>
            </a:xfrm>
            <a:prstGeom prst="rect">
              <a:avLst/>
            </a:prstGeom>
            <a:noFill/>
          </p:spPr>
          <p:txBody>
            <a:bodyPr wrap="none" rtlCol="0">
              <a:spAutoFit/>
            </a:bodyPr>
            <a:lstStyle/>
            <a:p>
              <a:pPr algn="r"/>
              <a:r>
                <a:rPr lang="en-GB" sz="1000" dirty="0" smtClean="0">
                  <a:solidFill>
                    <a:srgbClr val="000000"/>
                  </a:solidFill>
                </a:rPr>
                <a:t>6</a:t>
              </a:r>
              <a:endParaRPr lang="en-GB" sz="1000" dirty="0">
                <a:solidFill>
                  <a:srgbClr val="000000"/>
                </a:solidFill>
              </a:endParaRPr>
            </a:p>
          </p:txBody>
        </p:sp>
        <p:sp>
          <p:nvSpPr>
            <p:cNvPr id="99" name="TextBox 98"/>
            <p:cNvSpPr txBox="1"/>
            <p:nvPr/>
          </p:nvSpPr>
          <p:spPr>
            <a:xfrm>
              <a:off x="635420" y="5247933"/>
              <a:ext cx="255198" cy="246221"/>
            </a:xfrm>
            <a:prstGeom prst="rect">
              <a:avLst/>
            </a:prstGeom>
            <a:noFill/>
          </p:spPr>
          <p:txBody>
            <a:bodyPr wrap="none" rtlCol="0">
              <a:spAutoFit/>
            </a:bodyPr>
            <a:lstStyle/>
            <a:p>
              <a:pPr algn="r"/>
              <a:r>
                <a:rPr lang="en-GB" sz="1000" dirty="0" smtClean="0">
                  <a:solidFill>
                    <a:srgbClr val="000000"/>
                  </a:solidFill>
                </a:rPr>
                <a:t>4</a:t>
              </a:r>
              <a:endParaRPr lang="en-GB" sz="1000" dirty="0">
                <a:solidFill>
                  <a:srgbClr val="000000"/>
                </a:solidFill>
              </a:endParaRPr>
            </a:p>
          </p:txBody>
        </p:sp>
        <p:sp>
          <p:nvSpPr>
            <p:cNvPr id="100" name="TextBox 99"/>
            <p:cNvSpPr txBox="1"/>
            <p:nvPr/>
          </p:nvSpPr>
          <p:spPr>
            <a:xfrm>
              <a:off x="635420" y="5506389"/>
              <a:ext cx="255198" cy="246221"/>
            </a:xfrm>
            <a:prstGeom prst="rect">
              <a:avLst/>
            </a:prstGeom>
            <a:noFill/>
          </p:spPr>
          <p:txBody>
            <a:bodyPr wrap="none" rtlCol="0">
              <a:spAutoFit/>
            </a:bodyPr>
            <a:lstStyle/>
            <a:p>
              <a:pPr algn="r"/>
              <a:r>
                <a:rPr lang="en-GB" sz="1000" dirty="0" smtClean="0">
                  <a:solidFill>
                    <a:srgbClr val="000000"/>
                  </a:solidFill>
                </a:rPr>
                <a:t>2</a:t>
              </a:r>
              <a:endParaRPr lang="en-GB" sz="1000" dirty="0">
                <a:solidFill>
                  <a:srgbClr val="000000"/>
                </a:solidFill>
              </a:endParaRPr>
            </a:p>
          </p:txBody>
        </p:sp>
        <p:sp>
          <p:nvSpPr>
            <p:cNvPr id="101" name="TextBox 100"/>
            <p:cNvSpPr txBox="1"/>
            <p:nvPr/>
          </p:nvSpPr>
          <p:spPr>
            <a:xfrm>
              <a:off x="635420" y="5758194"/>
              <a:ext cx="255198" cy="246221"/>
            </a:xfrm>
            <a:prstGeom prst="rect">
              <a:avLst/>
            </a:prstGeom>
            <a:noFill/>
          </p:spPr>
          <p:txBody>
            <a:bodyPr wrap="none" rtlCol="0">
              <a:spAutoFit/>
            </a:bodyPr>
            <a:lstStyle/>
            <a:p>
              <a:pPr algn="r"/>
              <a:r>
                <a:rPr lang="en-GB" sz="1000" dirty="0" smtClean="0">
                  <a:solidFill>
                    <a:srgbClr val="000000"/>
                  </a:solidFill>
                </a:rPr>
                <a:t>0</a:t>
              </a:r>
              <a:endParaRPr lang="en-GB" sz="1000" dirty="0">
                <a:solidFill>
                  <a:srgbClr val="000000"/>
                </a:solidFill>
              </a:endParaRPr>
            </a:p>
          </p:txBody>
        </p:sp>
      </p:grpSp>
      <p:sp>
        <p:nvSpPr>
          <p:cNvPr id="31" name="TextBox 30"/>
          <p:cNvSpPr txBox="1"/>
          <p:nvPr/>
        </p:nvSpPr>
        <p:spPr>
          <a:xfrm>
            <a:off x="1120968" y="4355109"/>
            <a:ext cx="325730" cy="246221"/>
          </a:xfrm>
          <a:prstGeom prst="rect">
            <a:avLst/>
          </a:prstGeom>
          <a:noFill/>
        </p:spPr>
        <p:txBody>
          <a:bodyPr wrap="none" rtlCol="0">
            <a:spAutoFit/>
          </a:bodyPr>
          <a:lstStyle/>
          <a:p>
            <a:pPr algn="r"/>
            <a:r>
              <a:rPr lang="en-GB" sz="1000" dirty="0" smtClean="0">
                <a:solidFill>
                  <a:srgbClr val="000000"/>
                </a:solidFill>
              </a:rPr>
              <a:t>25</a:t>
            </a:r>
            <a:endParaRPr lang="en-GB" sz="1000" dirty="0">
              <a:solidFill>
                <a:srgbClr val="000000"/>
              </a:solidFill>
            </a:endParaRPr>
          </a:p>
        </p:txBody>
      </p:sp>
      <p:sp>
        <p:nvSpPr>
          <p:cNvPr id="32" name="TextBox 31"/>
          <p:cNvSpPr txBox="1"/>
          <p:nvPr/>
        </p:nvSpPr>
        <p:spPr>
          <a:xfrm>
            <a:off x="1120968" y="4611847"/>
            <a:ext cx="325730" cy="246221"/>
          </a:xfrm>
          <a:prstGeom prst="rect">
            <a:avLst/>
          </a:prstGeom>
          <a:noFill/>
        </p:spPr>
        <p:txBody>
          <a:bodyPr wrap="none" rtlCol="0">
            <a:spAutoFit/>
          </a:bodyPr>
          <a:lstStyle/>
          <a:p>
            <a:pPr algn="r"/>
            <a:r>
              <a:rPr lang="en-GB" sz="1000" dirty="0" smtClean="0">
                <a:solidFill>
                  <a:srgbClr val="000000"/>
                </a:solidFill>
              </a:rPr>
              <a:t>15</a:t>
            </a:r>
            <a:endParaRPr lang="en-GB" sz="1000" dirty="0">
              <a:solidFill>
                <a:srgbClr val="000000"/>
              </a:solidFill>
            </a:endParaRPr>
          </a:p>
        </p:txBody>
      </p:sp>
      <p:sp>
        <p:nvSpPr>
          <p:cNvPr id="33" name="TextBox 32"/>
          <p:cNvSpPr txBox="1"/>
          <p:nvPr/>
        </p:nvSpPr>
        <p:spPr>
          <a:xfrm>
            <a:off x="1120968" y="4484350"/>
            <a:ext cx="325730" cy="246221"/>
          </a:xfrm>
          <a:prstGeom prst="rect">
            <a:avLst/>
          </a:prstGeom>
          <a:noFill/>
        </p:spPr>
        <p:txBody>
          <a:bodyPr wrap="none" rtlCol="0">
            <a:spAutoFit/>
          </a:bodyPr>
          <a:lstStyle/>
          <a:p>
            <a:pPr algn="r"/>
            <a:r>
              <a:rPr lang="en-GB" sz="1000" dirty="0" smtClean="0">
                <a:solidFill>
                  <a:srgbClr val="000000"/>
                </a:solidFill>
              </a:rPr>
              <a:t>10</a:t>
            </a:r>
            <a:endParaRPr lang="en-GB" sz="1000" dirty="0">
              <a:solidFill>
                <a:srgbClr val="000000"/>
              </a:solidFill>
            </a:endParaRPr>
          </a:p>
        </p:txBody>
      </p:sp>
      <p:sp>
        <p:nvSpPr>
          <p:cNvPr id="34" name="Oval 33"/>
          <p:cNvSpPr/>
          <p:nvPr/>
        </p:nvSpPr>
        <p:spPr>
          <a:xfrm>
            <a:off x="1924857" y="5690164"/>
            <a:ext cx="52121" cy="52121"/>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grpSp>
        <p:nvGrpSpPr>
          <p:cNvPr id="35" name="Group 34"/>
          <p:cNvGrpSpPr/>
          <p:nvPr/>
        </p:nvGrpSpPr>
        <p:grpSpPr>
          <a:xfrm>
            <a:off x="1640880" y="5809284"/>
            <a:ext cx="614834" cy="52121"/>
            <a:chOff x="1276371" y="4252103"/>
            <a:chExt cx="539328" cy="45720"/>
          </a:xfrm>
        </p:grpSpPr>
        <p:sp>
          <p:nvSpPr>
            <p:cNvPr id="81" name="Oval 80"/>
            <p:cNvSpPr/>
            <p:nvPr/>
          </p:nvSpPr>
          <p:spPr>
            <a:xfrm>
              <a:off x="1276371"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82" name="Oval 81"/>
            <p:cNvSpPr/>
            <p:nvPr/>
          </p:nvSpPr>
          <p:spPr>
            <a:xfrm>
              <a:off x="1322091"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83" name="Oval 82"/>
            <p:cNvSpPr/>
            <p:nvPr/>
          </p:nvSpPr>
          <p:spPr>
            <a:xfrm>
              <a:off x="1364975"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84" name="Oval 83"/>
            <p:cNvSpPr/>
            <p:nvPr/>
          </p:nvSpPr>
          <p:spPr>
            <a:xfrm>
              <a:off x="140785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85" name="Oval 84"/>
            <p:cNvSpPr/>
            <p:nvPr/>
          </p:nvSpPr>
          <p:spPr>
            <a:xfrm>
              <a:off x="1453124"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86" name="Oval 85"/>
            <p:cNvSpPr/>
            <p:nvPr/>
          </p:nvSpPr>
          <p:spPr>
            <a:xfrm>
              <a:off x="149838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87" name="Oval 86"/>
            <p:cNvSpPr/>
            <p:nvPr/>
          </p:nvSpPr>
          <p:spPr>
            <a:xfrm>
              <a:off x="1543654"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88" name="Oval 87"/>
            <p:cNvSpPr/>
            <p:nvPr/>
          </p:nvSpPr>
          <p:spPr>
            <a:xfrm>
              <a:off x="158891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89" name="Oval 88"/>
            <p:cNvSpPr/>
            <p:nvPr/>
          </p:nvSpPr>
          <p:spPr>
            <a:xfrm>
              <a:off x="1634184"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90" name="Oval 89"/>
            <p:cNvSpPr/>
            <p:nvPr/>
          </p:nvSpPr>
          <p:spPr>
            <a:xfrm>
              <a:off x="167944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91" name="Oval 90"/>
            <p:cNvSpPr/>
            <p:nvPr/>
          </p:nvSpPr>
          <p:spPr>
            <a:xfrm>
              <a:off x="1724714"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92" name="Oval 91"/>
            <p:cNvSpPr/>
            <p:nvPr/>
          </p:nvSpPr>
          <p:spPr>
            <a:xfrm>
              <a:off x="176997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grpSp>
      <p:grpSp>
        <p:nvGrpSpPr>
          <p:cNvPr id="36" name="Group 35"/>
          <p:cNvGrpSpPr/>
          <p:nvPr/>
        </p:nvGrpSpPr>
        <p:grpSpPr>
          <a:xfrm>
            <a:off x="2627226" y="5815418"/>
            <a:ext cx="668603" cy="52121"/>
            <a:chOff x="1276371" y="4252103"/>
            <a:chExt cx="586494" cy="45720"/>
          </a:xfrm>
        </p:grpSpPr>
        <p:sp>
          <p:nvSpPr>
            <p:cNvPr id="68" name="Oval 67"/>
            <p:cNvSpPr/>
            <p:nvPr/>
          </p:nvSpPr>
          <p:spPr>
            <a:xfrm>
              <a:off x="1276371"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69" name="Oval 68"/>
            <p:cNvSpPr/>
            <p:nvPr/>
          </p:nvSpPr>
          <p:spPr>
            <a:xfrm>
              <a:off x="1322091"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70" name="Oval 69"/>
            <p:cNvSpPr/>
            <p:nvPr/>
          </p:nvSpPr>
          <p:spPr>
            <a:xfrm>
              <a:off x="1364975"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71" name="Oval 70"/>
            <p:cNvSpPr/>
            <p:nvPr/>
          </p:nvSpPr>
          <p:spPr>
            <a:xfrm>
              <a:off x="140785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72" name="Oval 71"/>
            <p:cNvSpPr/>
            <p:nvPr/>
          </p:nvSpPr>
          <p:spPr>
            <a:xfrm>
              <a:off x="1453124"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73" name="Oval 72"/>
            <p:cNvSpPr/>
            <p:nvPr/>
          </p:nvSpPr>
          <p:spPr>
            <a:xfrm>
              <a:off x="149838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74" name="Oval 73"/>
            <p:cNvSpPr/>
            <p:nvPr/>
          </p:nvSpPr>
          <p:spPr>
            <a:xfrm>
              <a:off x="1543654"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75" name="Oval 74"/>
            <p:cNvSpPr/>
            <p:nvPr/>
          </p:nvSpPr>
          <p:spPr>
            <a:xfrm>
              <a:off x="158891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76" name="Oval 75"/>
            <p:cNvSpPr/>
            <p:nvPr/>
          </p:nvSpPr>
          <p:spPr>
            <a:xfrm>
              <a:off x="1634184"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77" name="Oval 76"/>
            <p:cNvSpPr/>
            <p:nvPr/>
          </p:nvSpPr>
          <p:spPr>
            <a:xfrm>
              <a:off x="167944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78" name="Oval 77"/>
            <p:cNvSpPr/>
            <p:nvPr/>
          </p:nvSpPr>
          <p:spPr>
            <a:xfrm>
              <a:off x="1724714"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79" name="Oval 78"/>
            <p:cNvSpPr/>
            <p:nvPr/>
          </p:nvSpPr>
          <p:spPr>
            <a:xfrm>
              <a:off x="176997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80" name="Oval 79"/>
            <p:cNvSpPr/>
            <p:nvPr/>
          </p:nvSpPr>
          <p:spPr>
            <a:xfrm>
              <a:off x="1817145"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grpSp>
      <p:sp>
        <p:nvSpPr>
          <p:cNvPr id="37" name="Oval 36"/>
          <p:cNvSpPr/>
          <p:nvPr/>
        </p:nvSpPr>
        <p:spPr>
          <a:xfrm>
            <a:off x="2935467" y="5190071"/>
            <a:ext cx="52121" cy="52121"/>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grpSp>
        <p:nvGrpSpPr>
          <p:cNvPr id="38" name="Group 37"/>
          <p:cNvGrpSpPr/>
          <p:nvPr/>
        </p:nvGrpSpPr>
        <p:grpSpPr>
          <a:xfrm>
            <a:off x="2904898" y="5311133"/>
            <a:ext cx="113260" cy="52121"/>
            <a:chOff x="2087203" y="3140616"/>
            <a:chExt cx="99351" cy="45720"/>
          </a:xfrm>
        </p:grpSpPr>
        <p:sp>
          <p:nvSpPr>
            <p:cNvPr id="66" name="Oval 65"/>
            <p:cNvSpPr/>
            <p:nvPr/>
          </p:nvSpPr>
          <p:spPr>
            <a:xfrm>
              <a:off x="2087203" y="3140616"/>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67" name="Oval 66"/>
            <p:cNvSpPr/>
            <p:nvPr/>
          </p:nvSpPr>
          <p:spPr>
            <a:xfrm>
              <a:off x="2140834" y="3140616"/>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grpSp>
      <p:grpSp>
        <p:nvGrpSpPr>
          <p:cNvPr id="39" name="Group 38"/>
          <p:cNvGrpSpPr/>
          <p:nvPr/>
        </p:nvGrpSpPr>
        <p:grpSpPr>
          <a:xfrm>
            <a:off x="2844143" y="5443022"/>
            <a:ext cx="234769" cy="52121"/>
            <a:chOff x="2033572" y="3256308"/>
            <a:chExt cx="205938" cy="45720"/>
          </a:xfrm>
        </p:grpSpPr>
        <p:sp>
          <p:nvSpPr>
            <p:cNvPr id="62" name="Oval 61"/>
            <p:cNvSpPr/>
            <p:nvPr/>
          </p:nvSpPr>
          <p:spPr>
            <a:xfrm>
              <a:off x="2033572" y="3256308"/>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63" name="Oval 62"/>
            <p:cNvSpPr/>
            <p:nvPr/>
          </p:nvSpPr>
          <p:spPr>
            <a:xfrm>
              <a:off x="2087203" y="3256308"/>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64" name="Oval 63"/>
            <p:cNvSpPr/>
            <p:nvPr/>
          </p:nvSpPr>
          <p:spPr>
            <a:xfrm>
              <a:off x="2140159" y="3256308"/>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65" name="Oval 64"/>
            <p:cNvSpPr/>
            <p:nvPr/>
          </p:nvSpPr>
          <p:spPr>
            <a:xfrm>
              <a:off x="2193790" y="3256308"/>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grpSp>
      <p:grpSp>
        <p:nvGrpSpPr>
          <p:cNvPr id="40" name="Group 39"/>
          <p:cNvGrpSpPr/>
          <p:nvPr/>
        </p:nvGrpSpPr>
        <p:grpSpPr>
          <a:xfrm>
            <a:off x="2904147" y="5561694"/>
            <a:ext cx="113260" cy="52121"/>
            <a:chOff x="2089677" y="3360406"/>
            <a:chExt cx="99351" cy="45720"/>
          </a:xfrm>
        </p:grpSpPr>
        <p:sp>
          <p:nvSpPr>
            <p:cNvPr id="60" name="Oval 59"/>
            <p:cNvSpPr/>
            <p:nvPr/>
          </p:nvSpPr>
          <p:spPr>
            <a:xfrm>
              <a:off x="2089677" y="3360406"/>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61" name="Oval 60"/>
            <p:cNvSpPr/>
            <p:nvPr/>
          </p:nvSpPr>
          <p:spPr>
            <a:xfrm>
              <a:off x="2143308" y="3360406"/>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grpSp>
      <p:grpSp>
        <p:nvGrpSpPr>
          <p:cNvPr id="41" name="Group 40"/>
          <p:cNvGrpSpPr/>
          <p:nvPr/>
        </p:nvGrpSpPr>
        <p:grpSpPr>
          <a:xfrm>
            <a:off x="2627226" y="5696756"/>
            <a:ext cx="668603" cy="52121"/>
            <a:chOff x="1276371" y="4252103"/>
            <a:chExt cx="586494" cy="45720"/>
          </a:xfrm>
        </p:grpSpPr>
        <p:sp>
          <p:nvSpPr>
            <p:cNvPr id="47" name="Oval 46"/>
            <p:cNvSpPr/>
            <p:nvPr/>
          </p:nvSpPr>
          <p:spPr>
            <a:xfrm>
              <a:off x="1276371"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48" name="Oval 47"/>
            <p:cNvSpPr/>
            <p:nvPr/>
          </p:nvSpPr>
          <p:spPr>
            <a:xfrm>
              <a:off x="1322091"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49" name="Oval 48"/>
            <p:cNvSpPr/>
            <p:nvPr/>
          </p:nvSpPr>
          <p:spPr>
            <a:xfrm>
              <a:off x="1364975"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50" name="Oval 49"/>
            <p:cNvSpPr/>
            <p:nvPr/>
          </p:nvSpPr>
          <p:spPr>
            <a:xfrm>
              <a:off x="140785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51" name="Oval 50"/>
            <p:cNvSpPr/>
            <p:nvPr/>
          </p:nvSpPr>
          <p:spPr>
            <a:xfrm>
              <a:off x="1453124"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52" name="Oval 51"/>
            <p:cNvSpPr/>
            <p:nvPr/>
          </p:nvSpPr>
          <p:spPr>
            <a:xfrm>
              <a:off x="149838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53" name="Oval 52"/>
            <p:cNvSpPr/>
            <p:nvPr/>
          </p:nvSpPr>
          <p:spPr>
            <a:xfrm>
              <a:off x="1543654"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54" name="Oval 53"/>
            <p:cNvSpPr/>
            <p:nvPr/>
          </p:nvSpPr>
          <p:spPr>
            <a:xfrm>
              <a:off x="158891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55" name="Oval 54"/>
            <p:cNvSpPr/>
            <p:nvPr/>
          </p:nvSpPr>
          <p:spPr>
            <a:xfrm>
              <a:off x="1634184"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56" name="Oval 55"/>
            <p:cNvSpPr/>
            <p:nvPr/>
          </p:nvSpPr>
          <p:spPr>
            <a:xfrm>
              <a:off x="167944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57" name="Oval 56"/>
            <p:cNvSpPr/>
            <p:nvPr/>
          </p:nvSpPr>
          <p:spPr>
            <a:xfrm>
              <a:off x="1724714"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58" name="Oval 57"/>
            <p:cNvSpPr/>
            <p:nvPr/>
          </p:nvSpPr>
          <p:spPr>
            <a:xfrm>
              <a:off x="1769979"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59" name="Oval 58"/>
            <p:cNvSpPr/>
            <p:nvPr/>
          </p:nvSpPr>
          <p:spPr>
            <a:xfrm>
              <a:off x="1817145" y="4252103"/>
              <a:ext cx="45720" cy="457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grpSp>
      <p:sp>
        <p:nvSpPr>
          <p:cNvPr id="42" name="Oval 41"/>
          <p:cNvSpPr/>
          <p:nvPr/>
        </p:nvSpPr>
        <p:spPr>
          <a:xfrm>
            <a:off x="2929372" y="4824847"/>
            <a:ext cx="52121" cy="52121"/>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grpSp>
        <p:nvGrpSpPr>
          <p:cNvPr id="43" name="Group 42"/>
          <p:cNvGrpSpPr/>
          <p:nvPr/>
        </p:nvGrpSpPr>
        <p:grpSpPr>
          <a:xfrm>
            <a:off x="2803183" y="5495143"/>
            <a:ext cx="309613" cy="159291"/>
            <a:chOff x="2001112" y="3302028"/>
            <a:chExt cx="271590" cy="139729"/>
          </a:xfrm>
        </p:grpSpPr>
        <p:cxnSp>
          <p:nvCxnSpPr>
            <p:cNvPr id="44" name="Straight Connector 43"/>
            <p:cNvCxnSpPr/>
            <p:nvPr/>
          </p:nvCxnSpPr>
          <p:spPr>
            <a:xfrm>
              <a:off x="2001112" y="3302028"/>
              <a:ext cx="2715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001112" y="3441757"/>
              <a:ext cx="2715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141823" y="3302028"/>
              <a:ext cx="0" cy="13972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02" name="TextBox 101"/>
          <p:cNvSpPr txBox="1"/>
          <p:nvPr/>
        </p:nvSpPr>
        <p:spPr>
          <a:xfrm>
            <a:off x="3004684" y="2012145"/>
            <a:ext cx="3172664" cy="246221"/>
          </a:xfrm>
          <a:prstGeom prst="rect">
            <a:avLst/>
          </a:prstGeom>
          <a:noFill/>
        </p:spPr>
        <p:txBody>
          <a:bodyPr wrap="none" rtlCol="0">
            <a:spAutoFit/>
          </a:bodyPr>
          <a:lstStyle/>
          <a:p>
            <a:pPr algn="ctr"/>
            <a:r>
              <a:rPr lang="en-GB" sz="1000" dirty="0" smtClean="0">
                <a:solidFill>
                  <a:srgbClr val="363636"/>
                </a:solidFill>
              </a:rPr>
              <a:t>Diagnostic parameters at various CTC cut-off values</a:t>
            </a:r>
            <a:endParaRPr lang="en-GB" sz="1000" dirty="0">
              <a:solidFill>
                <a:srgbClr val="363636"/>
              </a:solidFill>
            </a:endParaRPr>
          </a:p>
        </p:txBody>
      </p:sp>
      <p:graphicFrame>
        <p:nvGraphicFramePr>
          <p:cNvPr id="103" name="Table 102"/>
          <p:cNvGraphicFramePr>
            <a:graphicFrameLocks noGrp="1"/>
          </p:cNvGraphicFramePr>
          <p:nvPr>
            <p:extLst>
              <p:ext uri="{D42A27DB-BD31-4B8C-83A1-F6EECF244321}">
                <p14:modId xmlns:p14="http://schemas.microsoft.com/office/powerpoint/2010/main" val="3832339243"/>
              </p:ext>
            </p:extLst>
          </p:nvPr>
        </p:nvGraphicFramePr>
        <p:xfrm>
          <a:off x="2346707" y="2172834"/>
          <a:ext cx="4401486" cy="1615440"/>
        </p:xfrm>
        <a:graphic>
          <a:graphicData uri="http://schemas.openxmlformats.org/drawingml/2006/table">
            <a:tbl>
              <a:tblPr firstRow="1" bandRow="1">
                <a:tableStyleId>{5C22544A-7EE6-4342-B048-85BDC9FD1C3A}</a:tableStyleId>
              </a:tblPr>
              <a:tblGrid>
                <a:gridCol w="908777"/>
                <a:gridCol w="839450"/>
                <a:gridCol w="824459"/>
                <a:gridCol w="509665"/>
                <a:gridCol w="524656"/>
                <a:gridCol w="794479"/>
              </a:tblGrid>
              <a:tr h="0">
                <a:tc>
                  <a:txBody>
                    <a:bodyPr/>
                    <a:lstStyle/>
                    <a:p>
                      <a:pPr algn="ctr"/>
                      <a:r>
                        <a:rPr lang="en-GB" sz="1000" dirty="0" smtClean="0"/>
                        <a:t>CTC cut-off</a:t>
                      </a:r>
                      <a:endParaRPr lang="en-GB" sz="1000" dirty="0"/>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smtClean="0"/>
                        <a:t>Sensitivity</a:t>
                      </a:r>
                      <a:endParaRPr lang="en-GB" sz="1000" dirty="0"/>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smtClean="0"/>
                        <a:t>Specificity</a:t>
                      </a:r>
                      <a:endParaRPr lang="en-GB" sz="1000" dirty="0"/>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smtClean="0"/>
                        <a:t>PPV</a:t>
                      </a:r>
                      <a:endParaRPr lang="en-GB" sz="1000" dirty="0"/>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smtClean="0"/>
                        <a:t>NPV</a:t>
                      </a:r>
                      <a:endParaRPr lang="en-GB" sz="1000" dirty="0"/>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err="1" smtClean="0"/>
                        <a:t>Youden’s</a:t>
                      </a:r>
                      <a:r>
                        <a:rPr lang="en-GB" sz="1000" dirty="0" smtClean="0"/>
                        <a:t> index</a:t>
                      </a:r>
                      <a:endParaRPr lang="en-GB" sz="1000" dirty="0"/>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90420">
                <a:tc>
                  <a:txBody>
                    <a:bodyPr/>
                    <a:lstStyle/>
                    <a:p>
                      <a:pPr algn="ctr"/>
                      <a:r>
                        <a:rPr lang="en-GB" sz="1000" b="1" i="1" dirty="0" smtClean="0">
                          <a:solidFill>
                            <a:srgbClr val="000000"/>
                          </a:solidFill>
                        </a:rPr>
                        <a:t>≥ 1 CTC</a:t>
                      </a:r>
                      <a:endParaRPr lang="en-GB" sz="1000" b="1" i="1" dirty="0">
                        <a:solidFill>
                          <a:srgbClr val="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1" i="1" dirty="0" smtClean="0">
                          <a:solidFill>
                            <a:srgbClr val="000000"/>
                          </a:solidFill>
                        </a:rPr>
                        <a:t>0.707</a:t>
                      </a:r>
                      <a:endParaRPr lang="en-GB" sz="1000" b="1" i="1" dirty="0">
                        <a:solidFill>
                          <a:srgbClr val="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1" i="1" dirty="0" smtClean="0">
                          <a:solidFill>
                            <a:srgbClr val="000000"/>
                          </a:solidFill>
                        </a:rPr>
                        <a:t>0.950</a:t>
                      </a:r>
                      <a:endParaRPr lang="en-GB" sz="1000" b="1" i="1" dirty="0">
                        <a:solidFill>
                          <a:srgbClr val="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1" i="1" dirty="0" smtClean="0">
                          <a:solidFill>
                            <a:srgbClr val="000000"/>
                          </a:solidFill>
                        </a:rPr>
                        <a:t>0.967</a:t>
                      </a:r>
                      <a:endParaRPr lang="en-GB" sz="1000" b="1" i="1" dirty="0">
                        <a:solidFill>
                          <a:srgbClr val="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1" i="1" dirty="0" smtClean="0">
                          <a:solidFill>
                            <a:srgbClr val="000000"/>
                          </a:solidFill>
                        </a:rPr>
                        <a:t>0.594</a:t>
                      </a:r>
                      <a:endParaRPr lang="en-GB" sz="1000" b="1" i="1" dirty="0">
                        <a:solidFill>
                          <a:srgbClr val="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b="1" i="1" dirty="0" smtClean="0">
                          <a:solidFill>
                            <a:srgbClr val="000000"/>
                          </a:solidFill>
                        </a:rPr>
                        <a:t>0.637</a:t>
                      </a:r>
                      <a:endParaRPr lang="en-GB" sz="1000" b="1" i="1" dirty="0">
                        <a:solidFill>
                          <a:srgbClr val="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414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 2 CTC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0.293</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0.408</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0.293</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74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 4 CTC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0.146</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0.377</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0.146</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8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 5 CTC</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0.098</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0.357</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0.098</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94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 10 CTC</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0.024</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1.000</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1.000</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0.339</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0.024</a:t>
                      </a:r>
                      <a:endParaRPr lang="en-GB" sz="10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4" name="Rectangle 103"/>
          <p:cNvSpPr/>
          <p:nvPr/>
        </p:nvSpPr>
        <p:spPr>
          <a:xfrm>
            <a:off x="2340184" y="2533337"/>
            <a:ext cx="4300459" cy="296628"/>
          </a:xfrm>
          <a:prstGeom prst="rect">
            <a:avLst/>
          </a:pr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grpSp>
        <p:nvGrpSpPr>
          <p:cNvPr id="105" name="Group 104"/>
          <p:cNvGrpSpPr/>
          <p:nvPr/>
        </p:nvGrpSpPr>
        <p:grpSpPr>
          <a:xfrm>
            <a:off x="5258976" y="3989341"/>
            <a:ext cx="2778079" cy="2233570"/>
            <a:chOff x="5258976" y="3899401"/>
            <a:chExt cx="2778079" cy="2233570"/>
          </a:xfrm>
        </p:grpSpPr>
        <p:sp>
          <p:nvSpPr>
            <p:cNvPr id="106" name="TextBox 105"/>
            <p:cNvSpPr txBox="1"/>
            <p:nvPr/>
          </p:nvSpPr>
          <p:spPr>
            <a:xfrm>
              <a:off x="5703755" y="3899401"/>
              <a:ext cx="2289409" cy="400110"/>
            </a:xfrm>
            <a:prstGeom prst="rect">
              <a:avLst/>
            </a:prstGeom>
            <a:noFill/>
          </p:spPr>
          <p:txBody>
            <a:bodyPr wrap="none" rtlCol="0">
              <a:spAutoFit/>
            </a:bodyPr>
            <a:lstStyle/>
            <a:p>
              <a:pPr algn="ctr"/>
              <a:r>
                <a:rPr lang="en-GB" sz="1000" dirty="0" smtClean="0">
                  <a:solidFill>
                    <a:srgbClr val="363636"/>
                  </a:solidFill>
                </a:rPr>
                <a:t>Discriminatory performance of CTCs:</a:t>
              </a:r>
            </a:p>
            <a:p>
              <a:pPr algn="ctr"/>
              <a:r>
                <a:rPr lang="en-GB" sz="1000" dirty="0" smtClean="0">
                  <a:solidFill>
                    <a:srgbClr val="363636"/>
                  </a:solidFill>
                </a:rPr>
                <a:t>PDAC vs non-adenocarcinoma</a:t>
              </a:r>
              <a:endParaRPr lang="en-GB" sz="1000" dirty="0">
                <a:solidFill>
                  <a:srgbClr val="363636"/>
                </a:solidFill>
              </a:endParaRPr>
            </a:p>
          </p:txBody>
        </p:sp>
        <p:grpSp>
          <p:nvGrpSpPr>
            <p:cNvPr id="107" name="Group 106"/>
            <p:cNvGrpSpPr/>
            <p:nvPr/>
          </p:nvGrpSpPr>
          <p:grpSpPr>
            <a:xfrm>
              <a:off x="5258976" y="4265169"/>
              <a:ext cx="2778079" cy="1867802"/>
              <a:chOff x="5516455" y="4112470"/>
              <a:chExt cx="2778079" cy="1867802"/>
            </a:xfrm>
          </p:grpSpPr>
          <p:grpSp>
            <p:nvGrpSpPr>
              <p:cNvPr id="108" name="Group 107"/>
              <p:cNvGrpSpPr/>
              <p:nvPr/>
            </p:nvGrpSpPr>
            <p:grpSpPr>
              <a:xfrm>
                <a:off x="5516455" y="4112470"/>
                <a:ext cx="2778079" cy="1867802"/>
                <a:chOff x="5516455" y="4416724"/>
                <a:chExt cx="2778079" cy="1867802"/>
              </a:xfrm>
            </p:grpSpPr>
            <p:cxnSp>
              <p:nvCxnSpPr>
                <p:cNvPr id="112" name="Straight Connector 111"/>
                <p:cNvCxnSpPr/>
                <p:nvPr/>
              </p:nvCxnSpPr>
              <p:spPr>
                <a:xfrm>
                  <a:off x="6077912" y="4547479"/>
                  <a:ext cx="0" cy="130973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6004700" y="4541083"/>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6004700" y="4793700"/>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6004700" y="5067222"/>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004700" y="5332149"/>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5690903" y="4416724"/>
                  <a:ext cx="360996" cy="246221"/>
                </a:xfrm>
                <a:prstGeom prst="rect">
                  <a:avLst/>
                </a:prstGeom>
                <a:noFill/>
              </p:spPr>
              <p:txBody>
                <a:bodyPr wrap="none" rtlCol="0">
                  <a:spAutoFit/>
                </a:bodyPr>
                <a:lstStyle/>
                <a:p>
                  <a:pPr algn="r"/>
                  <a:r>
                    <a:rPr lang="en-GB" sz="1000" dirty="0" smtClean="0">
                      <a:solidFill>
                        <a:srgbClr val="000000"/>
                      </a:solidFill>
                    </a:rPr>
                    <a:t>1.0</a:t>
                  </a:r>
                  <a:endParaRPr lang="en-GB" sz="1000" dirty="0">
                    <a:solidFill>
                      <a:srgbClr val="000000"/>
                    </a:solidFill>
                  </a:endParaRPr>
                </a:p>
              </p:txBody>
            </p:sp>
            <p:sp>
              <p:nvSpPr>
                <p:cNvPr id="118" name="TextBox 117"/>
                <p:cNvSpPr txBox="1"/>
                <p:nvPr/>
              </p:nvSpPr>
              <p:spPr>
                <a:xfrm>
                  <a:off x="5690903" y="5205403"/>
                  <a:ext cx="360996" cy="246221"/>
                </a:xfrm>
                <a:prstGeom prst="rect">
                  <a:avLst/>
                </a:prstGeom>
                <a:noFill/>
              </p:spPr>
              <p:txBody>
                <a:bodyPr wrap="none" rtlCol="0">
                  <a:spAutoFit/>
                </a:bodyPr>
                <a:lstStyle/>
                <a:p>
                  <a:pPr algn="r"/>
                  <a:r>
                    <a:rPr lang="en-GB" sz="1000" dirty="0" smtClean="0">
                      <a:solidFill>
                        <a:srgbClr val="000000"/>
                      </a:solidFill>
                    </a:rPr>
                    <a:t>0.4</a:t>
                  </a:r>
                  <a:endParaRPr lang="en-GB" sz="1000" dirty="0">
                    <a:solidFill>
                      <a:srgbClr val="000000"/>
                    </a:solidFill>
                  </a:endParaRPr>
                </a:p>
              </p:txBody>
            </p:sp>
            <p:sp>
              <p:nvSpPr>
                <p:cNvPr id="119" name="TextBox 118"/>
                <p:cNvSpPr txBox="1"/>
                <p:nvPr/>
              </p:nvSpPr>
              <p:spPr>
                <a:xfrm>
                  <a:off x="5690903" y="5466033"/>
                  <a:ext cx="360996" cy="246221"/>
                </a:xfrm>
                <a:prstGeom prst="rect">
                  <a:avLst/>
                </a:prstGeom>
                <a:noFill/>
              </p:spPr>
              <p:txBody>
                <a:bodyPr wrap="none" rtlCol="0">
                  <a:spAutoFit/>
                </a:bodyPr>
                <a:lstStyle/>
                <a:p>
                  <a:pPr algn="r"/>
                  <a:r>
                    <a:rPr lang="en-GB" sz="1000" dirty="0" smtClean="0">
                      <a:solidFill>
                        <a:srgbClr val="000000"/>
                      </a:solidFill>
                    </a:rPr>
                    <a:t>0.2</a:t>
                  </a:r>
                  <a:endParaRPr lang="en-GB" sz="1000" dirty="0">
                    <a:solidFill>
                      <a:srgbClr val="000000"/>
                    </a:solidFill>
                  </a:endParaRPr>
                </a:p>
              </p:txBody>
            </p:sp>
            <p:sp>
              <p:nvSpPr>
                <p:cNvPr id="120" name="TextBox 119"/>
                <p:cNvSpPr txBox="1"/>
                <p:nvPr/>
              </p:nvSpPr>
              <p:spPr>
                <a:xfrm>
                  <a:off x="5690903" y="5719269"/>
                  <a:ext cx="360996" cy="246221"/>
                </a:xfrm>
                <a:prstGeom prst="rect">
                  <a:avLst/>
                </a:prstGeom>
                <a:noFill/>
              </p:spPr>
              <p:txBody>
                <a:bodyPr wrap="none" rtlCol="0">
                  <a:spAutoFit/>
                </a:bodyPr>
                <a:lstStyle/>
                <a:p>
                  <a:pPr algn="r"/>
                  <a:r>
                    <a:rPr lang="en-GB" sz="1000" dirty="0" smtClean="0">
                      <a:solidFill>
                        <a:srgbClr val="000000"/>
                      </a:solidFill>
                    </a:rPr>
                    <a:t>0.0</a:t>
                  </a:r>
                  <a:endParaRPr lang="en-GB" sz="1000" dirty="0">
                    <a:solidFill>
                      <a:srgbClr val="000000"/>
                    </a:solidFill>
                  </a:endParaRPr>
                </a:p>
              </p:txBody>
            </p:sp>
            <p:cxnSp>
              <p:nvCxnSpPr>
                <p:cNvPr id="121" name="Straight Connector 120"/>
                <p:cNvCxnSpPr/>
                <p:nvPr/>
              </p:nvCxnSpPr>
              <p:spPr>
                <a:xfrm flipH="1">
                  <a:off x="6004700" y="5586214"/>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004700" y="5844493"/>
                  <a:ext cx="206056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a:off x="6038377" y="5880551"/>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flipH="1">
                  <a:off x="6443529" y="5880551"/>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flipH="1">
                  <a:off x="6841538" y="5880551"/>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flipH="1">
                  <a:off x="7239547" y="5880551"/>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flipH="1">
                  <a:off x="7625651" y="5880551"/>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flipH="1">
                  <a:off x="8016517" y="5880551"/>
                  <a:ext cx="8164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5690903" y="4940974"/>
                  <a:ext cx="360996" cy="246221"/>
                </a:xfrm>
                <a:prstGeom prst="rect">
                  <a:avLst/>
                </a:prstGeom>
                <a:noFill/>
              </p:spPr>
              <p:txBody>
                <a:bodyPr wrap="none" rtlCol="0">
                  <a:spAutoFit/>
                </a:bodyPr>
                <a:lstStyle/>
                <a:p>
                  <a:pPr algn="r"/>
                  <a:r>
                    <a:rPr lang="en-GB" sz="1000" dirty="0" smtClean="0">
                      <a:solidFill>
                        <a:srgbClr val="000000"/>
                      </a:solidFill>
                    </a:rPr>
                    <a:t>0.6</a:t>
                  </a:r>
                  <a:endParaRPr lang="en-GB" sz="1000" dirty="0">
                    <a:solidFill>
                      <a:srgbClr val="000000"/>
                    </a:solidFill>
                  </a:endParaRPr>
                </a:p>
              </p:txBody>
            </p:sp>
            <p:sp>
              <p:nvSpPr>
                <p:cNvPr id="130" name="TextBox 129"/>
                <p:cNvSpPr txBox="1"/>
                <p:nvPr/>
              </p:nvSpPr>
              <p:spPr>
                <a:xfrm>
                  <a:off x="5690903" y="4667608"/>
                  <a:ext cx="360996" cy="246221"/>
                </a:xfrm>
                <a:prstGeom prst="rect">
                  <a:avLst/>
                </a:prstGeom>
                <a:noFill/>
              </p:spPr>
              <p:txBody>
                <a:bodyPr wrap="none" rtlCol="0">
                  <a:spAutoFit/>
                </a:bodyPr>
                <a:lstStyle/>
                <a:p>
                  <a:pPr algn="r"/>
                  <a:r>
                    <a:rPr lang="en-GB" sz="1000" dirty="0" smtClean="0">
                      <a:solidFill>
                        <a:srgbClr val="000000"/>
                      </a:solidFill>
                    </a:rPr>
                    <a:t>0.8</a:t>
                  </a:r>
                  <a:endParaRPr lang="en-GB" sz="1000" dirty="0">
                    <a:solidFill>
                      <a:srgbClr val="000000"/>
                    </a:solidFill>
                  </a:endParaRPr>
                </a:p>
              </p:txBody>
            </p:sp>
            <p:sp>
              <p:nvSpPr>
                <p:cNvPr id="131" name="TextBox 130"/>
                <p:cNvSpPr txBox="1"/>
                <p:nvPr/>
              </p:nvSpPr>
              <p:spPr>
                <a:xfrm rot="16200000">
                  <a:off x="5259494" y="5107987"/>
                  <a:ext cx="760144" cy="246221"/>
                </a:xfrm>
                <a:prstGeom prst="rect">
                  <a:avLst/>
                </a:prstGeom>
                <a:noFill/>
              </p:spPr>
              <p:txBody>
                <a:bodyPr wrap="none" rtlCol="0">
                  <a:spAutoFit/>
                </a:bodyPr>
                <a:lstStyle/>
                <a:p>
                  <a:pPr algn="ctr"/>
                  <a:r>
                    <a:rPr lang="en-GB" sz="1000" dirty="0" smtClean="0">
                      <a:solidFill>
                        <a:srgbClr val="000000"/>
                      </a:solidFill>
                    </a:rPr>
                    <a:t>Sensitivity</a:t>
                  </a:r>
                  <a:endParaRPr lang="en-GB" sz="1000" dirty="0">
                    <a:solidFill>
                      <a:srgbClr val="000000"/>
                    </a:solidFill>
                  </a:endParaRPr>
                </a:p>
              </p:txBody>
            </p:sp>
            <p:sp>
              <p:nvSpPr>
                <p:cNvPr id="132" name="TextBox 131"/>
                <p:cNvSpPr txBox="1"/>
                <p:nvPr/>
              </p:nvSpPr>
              <p:spPr>
                <a:xfrm>
                  <a:off x="6657568" y="6038305"/>
                  <a:ext cx="873957" cy="246221"/>
                </a:xfrm>
                <a:prstGeom prst="rect">
                  <a:avLst/>
                </a:prstGeom>
                <a:noFill/>
              </p:spPr>
              <p:txBody>
                <a:bodyPr wrap="none" rtlCol="0">
                  <a:spAutoFit/>
                </a:bodyPr>
                <a:lstStyle/>
                <a:p>
                  <a:pPr algn="ctr"/>
                  <a:r>
                    <a:rPr lang="en-GB" sz="1000" dirty="0" smtClean="0">
                      <a:solidFill>
                        <a:srgbClr val="000000"/>
                      </a:solidFill>
                    </a:rPr>
                    <a:t>1-Specificity</a:t>
                  </a:r>
                  <a:endParaRPr lang="en-GB" sz="1000" dirty="0">
                    <a:solidFill>
                      <a:srgbClr val="000000"/>
                    </a:solidFill>
                  </a:endParaRPr>
                </a:p>
              </p:txBody>
            </p:sp>
            <p:sp>
              <p:nvSpPr>
                <p:cNvPr id="133" name="TextBox 132"/>
                <p:cNvSpPr txBox="1"/>
                <p:nvPr/>
              </p:nvSpPr>
              <p:spPr>
                <a:xfrm>
                  <a:off x="5899973" y="5866233"/>
                  <a:ext cx="360996" cy="246221"/>
                </a:xfrm>
                <a:prstGeom prst="rect">
                  <a:avLst/>
                </a:prstGeom>
                <a:noFill/>
              </p:spPr>
              <p:txBody>
                <a:bodyPr wrap="none" rtlCol="0">
                  <a:spAutoFit/>
                </a:bodyPr>
                <a:lstStyle/>
                <a:p>
                  <a:pPr algn="ctr"/>
                  <a:r>
                    <a:rPr lang="en-GB" sz="1000" dirty="0" smtClean="0">
                      <a:solidFill>
                        <a:srgbClr val="000000"/>
                      </a:solidFill>
                    </a:rPr>
                    <a:t>0.0</a:t>
                  </a:r>
                  <a:endParaRPr lang="en-GB" sz="1000" dirty="0">
                    <a:solidFill>
                      <a:srgbClr val="000000"/>
                    </a:solidFill>
                  </a:endParaRPr>
                </a:p>
              </p:txBody>
            </p:sp>
            <p:sp>
              <p:nvSpPr>
                <p:cNvPr id="134" name="TextBox 133"/>
                <p:cNvSpPr txBox="1"/>
                <p:nvPr/>
              </p:nvSpPr>
              <p:spPr>
                <a:xfrm>
                  <a:off x="6303851" y="5866233"/>
                  <a:ext cx="360997" cy="246221"/>
                </a:xfrm>
                <a:prstGeom prst="rect">
                  <a:avLst/>
                </a:prstGeom>
                <a:noFill/>
              </p:spPr>
              <p:txBody>
                <a:bodyPr wrap="none" rtlCol="0">
                  <a:spAutoFit/>
                </a:bodyPr>
                <a:lstStyle/>
                <a:p>
                  <a:pPr algn="ctr"/>
                  <a:r>
                    <a:rPr lang="en-GB" sz="1000" dirty="0" smtClean="0">
                      <a:solidFill>
                        <a:srgbClr val="000000"/>
                      </a:solidFill>
                    </a:rPr>
                    <a:t>0.2</a:t>
                  </a:r>
                  <a:endParaRPr lang="en-GB" sz="1000" dirty="0">
                    <a:solidFill>
                      <a:srgbClr val="000000"/>
                    </a:solidFill>
                  </a:endParaRPr>
                </a:p>
              </p:txBody>
            </p:sp>
            <p:sp>
              <p:nvSpPr>
                <p:cNvPr id="135" name="TextBox 134"/>
                <p:cNvSpPr txBox="1"/>
                <p:nvPr/>
              </p:nvSpPr>
              <p:spPr>
                <a:xfrm>
                  <a:off x="6700586" y="5866233"/>
                  <a:ext cx="360997" cy="246221"/>
                </a:xfrm>
                <a:prstGeom prst="rect">
                  <a:avLst/>
                </a:prstGeom>
                <a:noFill/>
              </p:spPr>
              <p:txBody>
                <a:bodyPr wrap="none" rtlCol="0">
                  <a:spAutoFit/>
                </a:bodyPr>
                <a:lstStyle/>
                <a:p>
                  <a:pPr algn="ctr"/>
                  <a:r>
                    <a:rPr lang="en-GB" sz="1000" dirty="0" smtClean="0">
                      <a:solidFill>
                        <a:srgbClr val="000000"/>
                      </a:solidFill>
                    </a:rPr>
                    <a:t>0.4</a:t>
                  </a:r>
                  <a:endParaRPr lang="en-GB" sz="1000" dirty="0">
                    <a:solidFill>
                      <a:srgbClr val="000000"/>
                    </a:solidFill>
                  </a:endParaRPr>
                </a:p>
              </p:txBody>
            </p:sp>
            <p:sp>
              <p:nvSpPr>
                <p:cNvPr id="136" name="TextBox 135"/>
                <p:cNvSpPr txBox="1"/>
                <p:nvPr/>
              </p:nvSpPr>
              <p:spPr>
                <a:xfrm>
                  <a:off x="7099702" y="5866233"/>
                  <a:ext cx="360997" cy="246221"/>
                </a:xfrm>
                <a:prstGeom prst="rect">
                  <a:avLst/>
                </a:prstGeom>
                <a:noFill/>
              </p:spPr>
              <p:txBody>
                <a:bodyPr wrap="none" rtlCol="0">
                  <a:spAutoFit/>
                </a:bodyPr>
                <a:lstStyle/>
                <a:p>
                  <a:pPr algn="ctr"/>
                  <a:r>
                    <a:rPr lang="en-GB" sz="1000" dirty="0" smtClean="0">
                      <a:solidFill>
                        <a:srgbClr val="000000"/>
                      </a:solidFill>
                    </a:rPr>
                    <a:t>0.6</a:t>
                  </a:r>
                  <a:endParaRPr lang="en-GB" sz="1000" dirty="0">
                    <a:solidFill>
                      <a:srgbClr val="000000"/>
                    </a:solidFill>
                  </a:endParaRPr>
                </a:p>
              </p:txBody>
            </p:sp>
            <p:sp>
              <p:nvSpPr>
                <p:cNvPr id="137" name="TextBox 136"/>
                <p:cNvSpPr txBox="1"/>
                <p:nvPr/>
              </p:nvSpPr>
              <p:spPr>
                <a:xfrm>
                  <a:off x="7486913" y="5866233"/>
                  <a:ext cx="360997" cy="246221"/>
                </a:xfrm>
                <a:prstGeom prst="rect">
                  <a:avLst/>
                </a:prstGeom>
                <a:noFill/>
              </p:spPr>
              <p:txBody>
                <a:bodyPr wrap="none" rtlCol="0">
                  <a:spAutoFit/>
                </a:bodyPr>
                <a:lstStyle/>
                <a:p>
                  <a:pPr algn="ctr"/>
                  <a:r>
                    <a:rPr lang="en-GB" sz="1000" dirty="0" smtClean="0">
                      <a:solidFill>
                        <a:srgbClr val="000000"/>
                      </a:solidFill>
                    </a:rPr>
                    <a:t>0.8</a:t>
                  </a:r>
                  <a:endParaRPr lang="en-GB" sz="1000" dirty="0">
                    <a:solidFill>
                      <a:srgbClr val="000000"/>
                    </a:solidFill>
                  </a:endParaRPr>
                </a:p>
              </p:txBody>
            </p:sp>
            <p:sp>
              <p:nvSpPr>
                <p:cNvPr id="138" name="TextBox 137"/>
                <p:cNvSpPr txBox="1"/>
                <p:nvPr/>
              </p:nvSpPr>
              <p:spPr>
                <a:xfrm>
                  <a:off x="7876505" y="5866233"/>
                  <a:ext cx="360996" cy="246221"/>
                </a:xfrm>
                <a:prstGeom prst="rect">
                  <a:avLst/>
                </a:prstGeom>
                <a:noFill/>
              </p:spPr>
              <p:txBody>
                <a:bodyPr wrap="none" rtlCol="0">
                  <a:spAutoFit/>
                </a:bodyPr>
                <a:lstStyle/>
                <a:p>
                  <a:pPr algn="ctr"/>
                  <a:r>
                    <a:rPr lang="en-GB" sz="1000" dirty="0" smtClean="0">
                      <a:solidFill>
                        <a:srgbClr val="000000"/>
                      </a:solidFill>
                    </a:rPr>
                    <a:t>1.0</a:t>
                  </a:r>
                  <a:endParaRPr lang="en-GB" sz="1000" dirty="0">
                    <a:solidFill>
                      <a:srgbClr val="000000"/>
                    </a:solidFill>
                  </a:endParaRPr>
                </a:p>
              </p:txBody>
            </p:sp>
            <p:sp>
              <p:nvSpPr>
                <p:cNvPr id="139" name="TextBox 138"/>
                <p:cNvSpPr txBox="1"/>
                <p:nvPr/>
              </p:nvSpPr>
              <p:spPr>
                <a:xfrm>
                  <a:off x="6950896" y="5147870"/>
                  <a:ext cx="1343638" cy="553998"/>
                </a:xfrm>
                <a:prstGeom prst="rect">
                  <a:avLst/>
                </a:prstGeom>
                <a:noFill/>
              </p:spPr>
              <p:txBody>
                <a:bodyPr wrap="none" rtlCol="0">
                  <a:spAutoFit/>
                </a:bodyPr>
                <a:lstStyle/>
                <a:p>
                  <a:r>
                    <a:rPr lang="en-GB" sz="1000" dirty="0" smtClean="0">
                      <a:solidFill>
                        <a:srgbClr val="000000"/>
                      </a:solidFill>
                    </a:rPr>
                    <a:t>AUROC: 0.836</a:t>
                  </a:r>
                </a:p>
                <a:p>
                  <a:r>
                    <a:rPr lang="en-GB" sz="1000" dirty="0" smtClean="0">
                      <a:solidFill>
                        <a:srgbClr val="000000"/>
                      </a:solidFill>
                    </a:rPr>
                    <a:t>95% C: 0.736, 0.936</a:t>
                  </a:r>
                </a:p>
                <a:p>
                  <a:r>
                    <a:rPr lang="en-GB" sz="1000" dirty="0" smtClean="0">
                      <a:solidFill>
                        <a:srgbClr val="000000"/>
                      </a:solidFill>
                    </a:rPr>
                    <a:t>p&lt;0.001</a:t>
                  </a:r>
                  <a:endParaRPr lang="en-GB" sz="1000" dirty="0">
                    <a:solidFill>
                      <a:srgbClr val="000000"/>
                    </a:solidFill>
                  </a:endParaRPr>
                </a:p>
              </p:txBody>
            </p:sp>
          </p:grpSp>
          <p:cxnSp>
            <p:nvCxnSpPr>
              <p:cNvPr id="109" name="Straight Connector 108"/>
              <p:cNvCxnSpPr/>
              <p:nvPr/>
            </p:nvCxnSpPr>
            <p:spPr>
              <a:xfrm flipV="1">
                <a:off x="6177348" y="4218168"/>
                <a:ext cx="1879655" cy="400187"/>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6080472" y="4612489"/>
                <a:ext cx="96876" cy="566272"/>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6086340" y="4218168"/>
                <a:ext cx="1970663" cy="1317309"/>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140" name="Oval 139"/>
          <p:cNvSpPr/>
          <p:nvPr/>
        </p:nvSpPr>
        <p:spPr>
          <a:xfrm>
            <a:off x="2929372" y="4455487"/>
            <a:ext cx="52121" cy="52121"/>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rgbClr val="000000"/>
              </a:solidFill>
            </a:endParaRPr>
          </a:p>
        </p:txBody>
      </p:sp>
      <p:sp>
        <p:nvSpPr>
          <p:cNvPr id="141" name="Text Box 9"/>
          <p:cNvSpPr txBox="1">
            <a:spLocks noChangeArrowheads="1"/>
          </p:cNvSpPr>
          <p:nvPr/>
        </p:nvSpPr>
        <p:spPr bwMode="auto">
          <a:xfrm>
            <a:off x="231775" y="6474897"/>
            <a:ext cx="486190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CTC, circulating tumour cell; PDAC, </a:t>
            </a:r>
            <a:r>
              <a:rPr lang="en-GB" sz="1200" dirty="0">
                <a:solidFill>
                  <a:srgbClr val="363636"/>
                </a:solidFill>
              </a:rPr>
              <a:t>pancreatic ductal adenocarcinoma</a:t>
            </a:r>
            <a:r>
              <a:rPr lang="en-GB" sz="1200" dirty="0" smtClean="0">
                <a:solidFill>
                  <a:srgbClr val="363636"/>
                </a:solidFill>
              </a:rPr>
              <a:t> </a:t>
            </a:r>
            <a:endParaRPr lang="en-GB" sz="1200" dirty="0">
              <a:solidFill>
                <a:srgbClr val="363636"/>
              </a:solidFill>
            </a:endParaRPr>
          </a:p>
        </p:txBody>
      </p:sp>
    </p:spTree>
    <p:extLst>
      <p:ext uri="{BB962C8B-B14F-4D97-AF65-F5344CB8AC3E}">
        <p14:creationId xmlns:p14="http://schemas.microsoft.com/office/powerpoint/2010/main" val="39813976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175: Pancreatic circulating </a:t>
            </a:r>
            <a:r>
              <a:rPr lang="en-GB" sz="1800" dirty="0" err="1"/>
              <a:t>tumor</a:t>
            </a:r>
            <a:r>
              <a:rPr lang="en-GB" sz="1800" dirty="0"/>
              <a:t> cells as a diagnostic adjunct in pancreatic cancer – Ankeny JS et al</a:t>
            </a:r>
          </a:p>
        </p:txBody>
      </p:sp>
      <p:sp>
        <p:nvSpPr>
          <p:cNvPr id="6" name="Content Placeholder 5"/>
          <p:cNvSpPr>
            <a:spLocks noGrp="1"/>
          </p:cNvSpPr>
          <p:nvPr>
            <p:ph idx="1"/>
          </p:nvPr>
        </p:nvSpPr>
        <p:spPr/>
        <p:txBody>
          <a:bodyPr/>
          <a:lstStyle/>
          <a:p>
            <a:r>
              <a:rPr lang="en-GB" sz="1600" b="1" dirty="0" smtClean="0"/>
              <a:t>Key results</a:t>
            </a:r>
          </a:p>
          <a:p>
            <a:pPr lvl="1"/>
            <a:r>
              <a:rPr lang="en-GB" sz="1600" dirty="0" smtClean="0"/>
              <a:t>Presence </a:t>
            </a:r>
            <a:r>
              <a:rPr lang="en-GB" sz="1600" dirty="0"/>
              <a:t>of </a:t>
            </a:r>
            <a:r>
              <a:rPr lang="en-GB" sz="1600" dirty="0" smtClean="0"/>
              <a:t>CTCs allowed local disease to be distinguished from metastatic disease, at a cut-off of ≥2 CTCs/2 mL blood, sensitivity = 68.8%, specificity = 96.0% and PPV = 92.3%:</a:t>
            </a:r>
          </a:p>
        </p:txBody>
      </p:sp>
      <p:sp>
        <p:nvSpPr>
          <p:cNvPr id="12"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Ankeny</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175)</a:t>
            </a:r>
            <a:endParaRPr lang="en-GB" sz="1100" dirty="0">
              <a:solidFill>
                <a:srgbClr val="363636"/>
              </a:solidFill>
            </a:endParaRPr>
          </a:p>
        </p:txBody>
      </p:sp>
      <p:sp>
        <p:nvSpPr>
          <p:cNvPr id="212" name="TextBox 211"/>
          <p:cNvSpPr txBox="1"/>
          <p:nvPr/>
        </p:nvSpPr>
        <p:spPr>
          <a:xfrm>
            <a:off x="851243" y="2689756"/>
            <a:ext cx="1786066" cy="523220"/>
          </a:xfrm>
          <a:prstGeom prst="rect">
            <a:avLst/>
          </a:prstGeom>
          <a:noFill/>
        </p:spPr>
        <p:txBody>
          <a:bodyPr wrap="none" rtlCol="0">
            <a:spAutoFit/>
          </a:bodyPr>
          <a:lstStyle/>
          <a:p>
            <a:pPr algn="ctr"/>
            <a:r>
              <a:rPr lang="en-GB" sz="1400" b="1" dirty="0" smtClean="0">
                <a:solidFill>
                  <a:srgbClr val="363636"/>
                </a:solidFill>
              </a:rPr>
              <a:t>CTC enumeration: </a:t>
            </a:r>
            <a:br>
              <a:rPr lang="en-GB" sz="1400" b="1" dirty="0" smtClean="0">
                <a:solidFill>
                  <a:srgbClr val="363636"/>
                </a:solidFill>
              </a:rPr>
            </a:br>
            <a:r>
              <a:rPr lang="en-GB" sz="1400" b="1" dirty="0" smtClean="0">
                <a:solidFill>
                  <a:srgbClr val="363636"/>
                </a:solidFill>
              </a:rPr>
              <a:t>PDAC stage</a:t>
            </a:r>
            <a:endParaRPr lang="en-GB" sz="1400" b="1" dirty="0">
              <a:solidFill>
                <a:srgbClr val="363636"/>
              </a:solidFill>
            </a:endParaRPr>
          </a:p>
        </p:txBody>
      </p:sp>
      <p:sp>
        <p:nvSpPr>
          <p:cNvPr id="213" name="TextBox 212"/>
          <p:cNvSpPr txBox="1"/>
          <p:nvPr/>
        </p:nvSpPr>
        <p:spPr>
          <a:xfrm>
            <a:off x="3811633" y="2474312"/>
            <a:ext cx="1786066" cy="738664"/>
          </a:xfrm>
          <a:prstGeom prst="rect">
            <a:avLst/>
          </a:prstGeom>
          <a:noFill/>
        </p:spPr>
        <p:txBody>
          <a:bodyPr wrap="none" rtlCol="0">
            <a:spAutoFit/>
          </a:bodyPr>
          <a:lstStyle/>
          <a:p>
            <a:pPr algn="ctr"/>
            <a:r>
              <a:rPr lang="en-GB" sz="1400" b="1" dirty="0" smtClean="0">
                <a:solidFill>
                  <a:srgbClr val="363636"/>
                </a:solidFill>
              </a:rPr>
              <a:t>CTC enumeration: </a:t>
            </a:r>
            <a:br>
              <a:rPr lang="en-GB" sz="1400" b="1" dirty="0" smtClean="0">
                <a:solidFill>
                  <a:srgbClr val="363636"/>
                </a:solidFill>
              </a:rPr>
            </a:br>
            <a:r>
              <a:rPr lang="en-GB" sz="1400" b="1" dirty="0" smtClean="0">
                <a:solidFill>
                  <a:srgbClr val="363636"/>
                </a:solidFill>
              </a:rPr>
              <a:t>Local/regional </a:t>
            </a:r>
            <a:br>
              <a:rPr lang="en-GB" sz="1400" b="1" dirty="0" smtClean="0">
                <a:solidFill>
                  <a:srgbClr val="363636"/>
                </a:solidFill>
              </a:rPr>
            </a:br>
            <a:r>
              <a:rPr lang="en-GB" sz="1400" b="1" dirty="0" smtClean="0">
                <a:solidFill>
                  <a:srgbClr val="363636"/>
                </a:solidFill>
              </a:rPr>
              <a:t>vs metastatic</a:t>
            </a:r>
            <a:endParaRPr lang="en-GB" sz="1400" b="1" dirty="0">
              <a:solidFill>
                <a:srgbClr val="363636"/>
              </a:solidFill>
            </a:endParaRPr>
          </a:p>
        </p:txBody>
      </p:sp>
      <p:sp>
        <p:nvSpPr>
          <p:cNvPr id="214" name="TextBox 213"/>
          <p:cNvSpPr txBox="1"/>
          <p:nvPr/>
        </p:nvSpPr>
        <p:spPr>
          <a:xfrm>
            <a:off x="6353712" y="2474312"/>
            <a:ext cx="2624436" cy="738664"/>
          </a:xfrm>
          <a:prstGeom prst="rect">
            <a:avLst/>
          </a:prstGeom>
          <a:noFill/>
        </p:spPr>
        <p:txBody>
          <a:bodyPr wrap="none" rtlCol="0">
            <a:spAutoFit/>
          </a:bodyPr>
          <a:lstStyle/>
          <a:p>
            <a:pPr algn="ctr"/>
            <a:r>
              <a:rPr lang="en-GB" sz="1400" b="1" dirty="0" smtClean="0">
                <a:solidFill>
                  <a:srgbClr val="363636"/>
                </a:solidFill>
              </a:rPr>
              <a:t>Discriminatory performance </a:t>
            </a:r>
            <a:br>
              <a:rPr lang="en-GB" sz="1400" b="1" dirty="0" smtClean="0">
                <a:solidFill>
                  <a:srgbClr val="363636"/>
                </a:solidFill>
              </a:rPr>
            </a:br>
            <a:r>
              <a:rPr lang="en-GB" sz="1400" b="1" dirty="0" smtClean="0">
                <a:solidFill>
                  <a:srgbClr val="363636"/>
                </a:solidFill>
              </a:rPr>
              <a:t>of CTCs: Local/regional </a:t>
            </a:r>
            <a:br>
              <a:rPr lang="en-GB" sz="1400" b="1" dirty="0" smtClean="0">
                <a:solidFill>
                  <a:srgbClr val="363636"/>
                </a:solidFill>
              </a:rPr>
            </a:br>
            <a:r>
              <a:rPr lang="en-GB" sz="1400" b="1" dirty="0" smtClean="0">
                <a:solidFill>
                  <a:srgbClr val="363636"/>
                </a:solidFill>
              </a:rPr>
              <a:t>vs metastatic PDAC</a:t>
            </a:r>
            <a:endParaRPr lang="en-GB" sz="1400" b="1" dirty="0">
              <a:solidFill>
                <a:srgbClr val="363636"/>
              </a:solidFill>
            </a:endParaRPr>
          </a:p>
        </p:txBody>
      </p:sp>
      <p:sp>
        <p:nvSpPr>
          <p:cNvPr id="215" name="TextBox 214"/>
          <p:cNvSpPr txBox="1"/>
          <p:nvPr/>
        </p:nvSpPr>
        <p:spPr>
          <a:xfrm rot="16200000">
            <a:off x="-362236" y="4260107"/>
            <a:ext cx="1373196" cy="276999"/>
          </a:xfrm>
          <a:prstGeom prst="rect">
            <a:avLst/>
          </a:prstGeom>
          <a:noFill/>
        </p:spPr>
        <p:txBody>
          <a:bodyPr wrap="none" rtlCol="0">
            <a:spAutoFit/>
          </a:bodyPr>
          <a:lstStyle/>
          <a:p>
            <a:pPr algn="ctr"/>
            <a:r>
              <a:rPr lang="en-GB" sz="1200" dirty="0" smtClean="0">
                <a:solidFill>
                  <a:srgbClr val="363636"/>
                </a:solidFill>
              </a:rPr>
              <a:t>CTCs/2 mL blood</a:t>
            </a:r>
            <a:endParaRPr lang="en-GB" sz="1200" dirty="0">
              <a:solidFill>
                <a:srgbClr val="363636"/>
              </a:solidFill>
            </a:endParaRPr>
          </a:p>
        </p:txBody>
      </p:sp>
      <p:sp>
        <p:nvSpPr>
          <p:cNvPr id="216" name="TextBox 215"/>
          <p:cNvSpPr txBox="1"/>
          <p:nvPr/>
        </p:nvSpPr>
        <p:spPr>
          <a:xfrm>
            <a:off x="312682" y="3143821"/>
            <a:ext cx="354584" cy="276999"/>
          </a:xfrm>
          <a:prstGeom prst="rect">
            <a:avLst/>
          </a:prstGeom>
          <a:noFill/>
        </p:spPr>
        <p:txBody>
          <a:bodyPr wrap="none" rtlCol="0">
            <a:spAutoFit/>
          </a:bodyPr>
          <a:lstStyle/>
          <a:p>
            <a:pPr algn="r"/>
            <a:r>
              <a:rPr lang="en-GB" sz="1200" dirty="0" smtClean="0">
                <a:solidFill>
                  <a:srgbClr val="363636"/>
                </a:solidFill>
              </a:rPr>
              <a:t>25</a:t>
            </a:r>
            <a:endParaRPr lang="en-GB" sz="1200" dirty="0">
              <a:solidFill>
                <a:srgbClr val="363636"/>
              </a:solidFill>
            </a:endParaRPr>
          </a:p>
        </p:txBody>
      </p:sp>
      <p:sp>
        <p:nvSpPr>
          <p:cNvPr id="217" name="TextBox 216"/>
          <p:cNvSpPr txBox="1"/>
          <p:nvPr/>
        </p:nvSpPr>
        <p:spPr>
          <a:xfrm>
            <a:off x="312682" y="3350301"/>
            <a:ext cx="354584" cy="276999"/>
          </a:xfrm>
          <a:prstGeom prst="rect">
            <a:avLst/>
          </a:prstGeom>
          <a:noFill/>
        </p:spPr>
        <p:txBody>
          <a:bodyPr wrap="none" rtlCol="0">
            <a:spAutoFit/>
          </a:bodyPr>
          <a:lstStyle/>
          <a:p>
            <a:pPr algn="r"/>
            <a:r>
              <a:rPr lang="en-GB" sz="1200" dirty="0" smtClean="0">
                <a:solidFill>
                  <a:srgbClr val="363636"/>
                </a:solidFill>
              </a:rPr>
              <a:t>20</a:t>
            </a:r>
            <a:endParaRPr lang="en-GB" sz="1200" dirty="0">
              <a:solidFill>
                <a:srgbClr val="363636"/>
              </a:solidFill>
            </a:endParaRPr>
          </a:p>
        </p:txBody>
      </p:sp>
      <p:sp>
        <p:nvSpPr>
          <p:cNvPr id="218" name="TextBox 217"/>
          <p:cNvSpPr txBox="1"/>
          <p:nvPr/>
        </p:nvSpPr>
        <p:spPr>
          <a:xfrm>
            <a:off x="312682" y="3556800"/>
            <a:ext cx="354584" cy="276999"/>
          </a:xfrm>
          <a:prstGeom prst="rect">
            <a:avLst/>
          </a:prstGeom>
          <a:noFill/>
        </p:spPr>
        <p:txBody>
          <a:bodyPr wrap="none" rtlCol="0">
            <a:spAutoFit/>
          </a:bodyPr>
          <a:lstStyle/>
          <a:p>
            <a:pPr algn="r"/>
            <a:r>
              <a:rPr lang="en-GB" sz="1200" smtClean="0">
                <a:solidFill>
                  <a:srgbClr val="363636"/>
                </a:solidFill>
              </a:rPr>
              <a:t>15</a:t>
            </a:r>
            <a:endParaRPr lang="en-GB" sz="1200" dirty="0">
              <a:solidFill>
                <a:srgbClr val="363636"/>
              </a:solidFill>
            </a:endParaRPr>
          </a:p>
        </p:txBody>
      </p:sp>
      <p:sp>
        <p:nvSpPr>
          <p:cNvPr id="219" name="TextBox 218"/>
          <p:cNvSpPr txBox="1"/>
          <p:nvPr/>
        </p:nvSpPr>
        <p:spPr>
          <a:xfrm>
            <a:off x="397641" y="3734233"/>
            <a:ext cx="269625" cy="276999"/>
          </a:xfrm>
          <a:prstGeom prst="rect">
            <a:avLst/>
          </a:prstGeom>
          <a:noFill/>
        </p:spPr>
        <p:txBody>
          <a:bodyPr wrap="none" rtlCol="0">
            <a:spAutoFit/>
          </a:bodyPr>
          <a:lstStyle/>
          <a:p>
            <a:pPr algn="r"/>
            <a:r>
              <a:rPr lang="en-GB" sz="1200" dirty="0" smtClean="0">
                <a:solidFill>
                  <a:srgbClr val="363636"/>
                </a:solidFill>
              </a:rPr>
              <a:t>8</a:t>
            </a:r>
            <a:endParaRPr lang="en-GB" sz="1200" dirty="0">
              <a:solidFill>
                <a:srgbClr val="363636"/>
              </a:solidFill>
            </a:endParaRPr>
          </a:p>
        </p:txBody>
      </p:sp>
      <p:sp>
        <p:nvSpPr>
          <p:cNvPr id="220" name="TextBox 219"/>
          <p:cNvSpPr txBox="1"/>
          <p:nvPr/>
        </p:nvSpPr>
        <p:spPr>
          <a:xfrm>
            <a:off x="397641" y="4148739"/>
            <a:ext cx="269625" cy="276999"/>
          </a:xfrm>
          <a:prstGeom prst="rect">
            <a:avLst/>
          </a:prstGeom>
          <a:noFill/>
        </p:spPr>
        <p:txBody>
          <a:bodyPr wrap="none" rtlCol="0">
            <a:spAutoFit/>
          </a:bodyPr>
          <a:lstStyle/>
          <a:p>
            <a:pPr algn="r"/>
            <a:r>
              <a:rPr lang="en-GB" sz="1200" dirty="0" smtClean="0">
                <a:solidFill>
                  <a:srgbClr val="363636"/>
                </a:solidFill>
              </a:rPr>
              <a:t>6</a:t>
            </a:r>
            <a:endParaRPr lang="en-GB" sz="1200" dirty="0">
              <a:solidFill>
                <a:srgbClr val="363636"/>
              </a:solidFill>
            </a:endParaRPr>
          </a:p>
        </p:txBody>
      </p:sp>
      <p:sp>
        <p:nvSpPr>
          <p:cNvPr id="221" name="TextBox 220"/>
          <p:cNvSpPr txBox="1"/>
          <p:nvPr/>
        </p:nvSpPr>
        <p:spPr>
          <a:xfrm>
            <a:off x="397641" y="4563245"/>
            <a:ext cx="269625" cy="276999"/>
          </a:xfrm>
          <a:prstGeom prst="rect">
            <a:avLst/>
          </a:prstGeom>
          <a:noFill/>
        </p:spPr>
        <p:txBody>
          <a:bodyPr wrap="none" rtlCol="0">
            <a:spAutoFit/>
          </a:bodyPr>
          <a:lstStyle/>
          <a:p>
            <a:pPr algn="r"/>
            <a:r>
              <a:rPr lang="en-GB" sz="1200" dirty="0" smtClean="0">
                <a:solidFill>
                  <a:srgbClr val="363636"/>
                </a:solidFill>
              </a:rPr>
              <a:t>4</a:t>
            </a:r>
            <a:endParaRPr lang="en-GB" sz="1200" dirty="0">
              <a:solidFill>
                <a:srgbClr val="363636"/>
              </a:solidFill>
            </a:endParaRPr>
          </a:p>
        </p:txBody>
      </p:sp>
      <p:sp>
        <p:nvSpPr>
          <p:cNvPr id="222" name="TextBox 221"/>
          <p:cNvSpPr txBox="1"/>
          <p:nvPr/>
        </p:nvSpPr>
        <p:spPr>
          <a:xfrm>
            <a:off x="397641" y="4977751"/>
            <a:ext cx="269625" cy="276999"/>
          </a:xfrm>
          <a:prstGeom prst="rect">
            <a:avLst/>
          </a:prstGeom>
          <a:noFill/>
        </p:spPr>
        <p:txBody>
          <a:bodyPr wrap="none" rtlCol="0">
            <a:spAutoFit/>
          </a:bodyPr>
          <a:lstStyle/>
          <a:p>
            <a:pPr algn="r"/>
            <a:r>
              <a:rPr lang="en-GB" sz="1200" dirty="0" smtClean="0">
                <a:solidFill>
                  <a:srgbClr val="363636"/>
                </a:solidFill>
              </a:rPr>
              <a:t>2</a:t>
            </a:r>
            <a:endParaRPr lang="en-GB" sz="1200" dirty="0">
              <a:solidFill>
                <a:srgbClr val="363636"/>
              </a:solidFill>
            </a:endParaRPr>
          </a:p>
        </p:txBody>
      </p:sp>
      <p:sp>
        <p:nvSpPr>
          <p:cNvPr id="223" name="TextBox 222"/>
          <p:cNvSpPr txBox="1"/>
          <p:nvPr/>
        </p:nvSpPr>
        <p:spPr>
          <a:xfrm>
            <a:off x="397641" y="5392258"/>
            <a:ext cx="269625" cy="276999"/>
          </a:xfrm>
          <a:prstGeom prst="rect">
            <a:avLst/>
          </a:prstGeom>
          <a:noFill/>
        </p:spPr>
        <p:txBody>
          <a:bodyPr wrap="none" rtlCol="0">
            <a:spAutoFit/>
          </a:bodyPr>
          <a:lstStyle/>
          <a:p>
            <a:pPr algn="r"/>
            <a:r>
              <a:rPr lang="en-GB" sz="1200" dirty="0" smtClean="0">
                <a:solidFill>
                  <a:srgbClr val="363636"/>
                </a:solidFill>
              </a:rPr>
              <a:t>0</a:t>
            </a:r>
            <a:endParaRPr lang="en-GB" sz="1200" dirty="0">
              <a:solidFill>
                <a:srgbClr val="363636"/>
              </a:solidFill>
            </a:endParaRPr>
          </a:p>
        </p:txBody>
      </p:sp>
      <p:sp>
        <p:nvSpPr>
          <p:cNvPr id="224" name="TextBox 223"/>
          <p:cNvSpPr txBox="1"/>
          <p:nvPr/>
        </p:nvSpPr>
        <p:spPr>
          <a:xfrm>
            <a:off x="596386" y="5572062"/>
            <a:ext cx="878832" cy="276999"/>
          </a:xfrm>
          <a:prstGeom prst="rect">
            <a:avLst/>
          </a:prstGeom>
          <a:noFill/>
        </p:spPr>
        <p:txBody>
          <a:bodyPr wrap="square" rtlCol="0">
            <a:spAutoFit/>
          </a:bodyPr>
          <a:lstStyle/>
          <a:p>
            <a:pPr algn="ctr"/>
            <a:r>
              <a:rPr lang="en-GB" sz="1200" dirty="0" smtClean="0">
                <a:solidFill>
                  <a:srgbClr val="363636"/>
                </a:solidFill>
              </a:rPr>
              <a:t>Stage II</a:t>
            </a:r>
            <a:endParaRPr lang="en-GB" sz="1200" dirty="0">
              <a:solidFill>
                <a:srgbClr val="363636"/>
              </a:solidFill>
            </a:endParaRPr>
          </a:p>
        </p:txBody>
      </p:sp>
      <p:sp>
        <p:nvSpPr>
          <p:cNvPr id="225" name="TextBox 224"/>
          <p:cNvSpPr txBox="1"/>
          <p:nvPr/>
        </p:nvSpPr>
        <p:spPr>
          <a:xfrm>
            <a:off x="1367127" y="5572062"/>
            <a:ext cx="820658" cy="276999"/>
          </a:xfrm>
          <a:prstGeom prst="rect">
            <a:avLst/>
          </a:prstGeom>
          <a:noFill/>
        </p:spPr>
        <p:txBody>
          <a:bodyPr wrap="square" rtlCol="0">
            <a:spAutoFit/>
          </a:bodyPr>
          <a:lstStyle/>
          <a:p>
            <a:pPr algn="ctr"/>
            <a:r>
              <a:rPr lang="en-GB" sz="1200" dirty="0" smtClean="0">
                <a:solidFill>
                  <a:srgbClr val="363636"/>
                </a:solidFill>
              </a:rPr>
              <a:t>Stage III</a:t>
            </a:r>
            <a:endParaRPr lang="en-GB" sz="1200" dirty="0">
              <a:solidFill>
                <a:srgbClr val="363636"/>
              </a:solidFill>
            </a:endParaRPr>
          </a:p>
        </p:txBody>
      </p:sp>
      <p:sp>
        <p:nvSpPr>
          <p:cNvPr id="226" name="TextBox 225"/>
          <p:cNvSpPr txBox="1"/>
          <p:nvPr/>
        </p:nvSpPr>
        <p:spPr>
          <a:xfrm>
            <a:off x="2120002" y="5572062"/>
            <a:ext cx="774572" cy="276999"/>
          </a:xfrm>
          <a:prstGeom prst="rect">
            <a:avLst/>
          </a:prstGeom>
          <a:noFill/>
        </p:spPr>
        <p:txBody>
          <a:bodyPr wrap="none" rtlCol="0">
            <a:spAutoFit/>
          </a:bodyPr>
          <a:lstStyle/>
          <a:p>
            <a:pPr algn="ctr"/>
            <a:r>
              <a:rPr lang="en-GB" sz="1200" dirty="0" smtClean="0">
                <a:solidFill>
                  <a:srgbClr val="363636"/>
                </a:solidFill>
              </a:rPr>
              <a:t>Stage IV</a:t>
            </a:r>
            <a:endParaRPr lang="en-GB" sz="1200" dirty="0">
              <a:solidFill>
                <a:srgbClr val="363636"/>
              </a:solidFill>
            </a:endParaRPr>
          </a:p>
        </p:txBody>
      </p:sp>
      <p:grpSp>
        <p:nvGrpSpPr>
          <p:cNvPr id="227" name="Group 226"/>
          <p:cNvGrpSpPr/>
          <p:nvPr/>
        </p:nvGrpSpPr>
        <p:grpSpPr>
          <a:xfrm>
            <a:off x="3543301" y="3283383"/>
            <a:ext cx="2279650" cy="2339975"/>
            <a:chOff x="3543301" y="3006725"/>
            <a:chExt cx="2279650" cy="2339975"/>
          </a:xfrm>
        </p:grpSpPr>
        <p:sp>
          <p:nvSpPr>
            <p:cNvPr id="228" name="Freeform 508"/>
            <p:cNvSpPr>
              <a:spLocks/>
            </p:cNvSpPr>
            <p:nvPr/>
          </p:nvSpPr>
          <p:spPr bwMode="auto">
            <a:xfrm>
              <a:off x="3635376" y="3597275"/>
              <a:ext cx="2187575" cy="1657350"/>
            </a:xfrm>
            <a:custGeom>
              <a:avLst/>
              <a:gdLst>
                <a:gd name="T0" fmla="*/ 0 w 1378"/>
                <a:gd name="T1" fmla="*/ 0 h 1044"/>
                <a:gd name="T2" fmla="*/ 0 w 1378"/>
                <a:gd name="T3" fmla="*/ 1044 h 1044"/>
                <a:gd name="T4" fmla="*/ 1378 w 1378"/>
                <a:gd name="T5" fmla="*/ 1044 h 1044"/>
              </a:gdLst>
              <a:ahLst/>
              <a:cxnLst>
                <a:cxn ang="0">
                  <a:pos x="T0" y="T1"/>
                </a:cxn>
                <a:cxn ang="0">
                  <a:pos x="T2" y="T3"/>
                </a:cxn>
                <a:cxn ang="0">
                  <a:pos x="T4" y="T5"/>
                </a:cxn>
              </a:cxnLst>
              <a:rect l="0" t="0" r="r" b="b"/>
              <a:pathLst>
                <a:path w="1378" h="1044">
                  <a:moveTo>
                    <a:pt x="0" y="0"/>
                  </a:moveTo>
                  <a:lnTo>
                    <a:pt x="0" y="1044"/>
                  </a:lnTo>
                  <a:lnTo>
                    <a:pt x="1378" y="1044"/>
                  </a:lnTo>
                </a:path>
              </a:pathLst>
            </a:custGeom>
            <a:noFill/>
            <a:ln w="254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9" name="Line 509"/>
            <p:cNvSpPr>
              <a:spLocks noChangeShapeType="1"/>
            </p:cNvSpPr>
            <p:nvPr/>
          </p:nvSpPr>
          <p:spPr bwMode="auto">
            <a:xfrm>
              <a:off x="3543301" y="3597275"/>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0" name="Line 510"/>
            <p:cNvSpPr>
              <a:spLocks noChangeShapeType="1"/>
            </p:cNvSpPr>
            <p:nvPr/>
          </p:nvSpPr>
          <p:spPr bwMode="auto">
            <a:xfrm>
              <a:off x="3635376" y="3597275"/>
              <a:ext cx="2187575" cy="0"/>
            </a:xfrm>
            <a:prstGeom prst="line">
              <a:avLst/>
            </a:prstGeom>
            <a:noFill/>
            <a:ln w="25400" cap="flat">
              <a:solidFill>
                <a:schemeClr val="tx1"/>
              </a:solidFill>
              <a:prstDash val="sysDot"/>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1" name="Line 511"/>
            <p:cNvSpPr>
              <a:spLocks noChangeShapeType="1"/>
            </p:cNvSpPr>
            <p:nvPr/>
          </p:nvSpPr>
          <p:spPr bwMode="auto">
            <a:xfrm>
              <a:off x="3543301" y="4013200"/>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2" name="Line 512"/>
            <p:cNvSpPr>
              <a:spLocks noChangeShapeType="1"/>
            </p:cNvSpPr>
            <p:nvPr/>
          </p:nvSpPr>
          <p:spPr bwMode="auto">
            <a:xfrm>
              <a:off x="3543301" y="4425950"/>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3" name="Line 513"/>
            <p:cNvSpPr>
              <a:spLocks noChangeShapeType="1"/>
            </p:cNvSpPr>
            <p:nvPr/>
          </p:nvSpPr>
          <p:spPr bwMode="auto">
            <a:xfrm>
              <a:off x="3543301" y="4838700"/>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4" name="Line 514"/>
            <p:cNvSpPr>
              <a:spLocks noChangeShapeType="1"/>
            </p:cNvSpPr>
            <p:nvPr/>
          </p:nvSpPr>
          <p:spPr bwMode="auto">
            <a:xfrm flipV="1">
              <a:off x="3635376" y="5254625"/>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5" name="Line 515"/>
            <p:cNvSpPr>
              <a:spLocks noChangeShapeType="1"/>
            </p:cNvSpPr>
            <p:nvPr/>
          </p:nvSpPr>
          <p:spPr bwMode="auto">
            <a:xfrm flipV="1">
              <a:off x="4727576" y="5254625"/>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6" name="Line 516"/>
            <p:cNvSpPr>
              <a:spLocks noChangeShapeType="1"/>
            </p:cNvSpPr>
            <p:nvPr/>
          </p:nvSpPr>
          <p:spPr bwMode="auto">
            <a:xfrm flipV="1">
              <a:off x="5822951" y="5254625"/>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7" name="Line 517"/>
            <p:cNvSpPr>
              <a:spLocks noChangeShapeType="1"/>
            </p:cNvSpPr>
            <p:nvPr/>
          </p:nvSpPr>
          <p:spPr bwMode="auto">
            <a:xfrm>
              <a:off x="3543301" y="5254625"/>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8" name="Line 518"/>
            <p:cNvSpPr>
              <a:spLocks noChangeShapeType="1"/>
            </p:cNvSpPr>
            <p:nvPr/>
          </p:nvSpPr>
          <p:spPr bwMode="auto">
            <a:xfrm>
              <a:off x="3543301" y="3419475"/>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9" name="Line 519"/>
            <p:cNvSpPr>
              <a:spLocks noChangeShapeType="1"/>
            </p:cNvSpPr>
            <p:nvPr/>
          </p:nvSpPr>
          <p:spPr bwMode="auto">
            <a:xfrm>
              <a:off x="3543301" y="3213100"/>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0" name="Line 520"/>
            <p:cNvSpPr>
              <a:spLocks noChangeShapeType="1"/>
            </p:cNvSpPr>
            <p:nvPr/>
          </p:nvSpPr>
          <p:spPr bwMode="auto">
            <a:xfrm>
              <a:off x="3543301" y="3006725"/>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1" name="Line 521"/>
            <p:cNvSpPr>
              <a:spLocks noChangeShapeType="1"/>
            </p:cNvSpPr>
            <p:nvPr/>
          </p:nvSpPr>
          <p:spPr bwMode="auto">
            <a:xfrm>
              <a:off x="3635376" y="3006725"/>
              <a:ext cx="0" cy="412750"/>
            </a:xfrm>
            <a:prstGeom prst="line">
              <a:avLst/>
            </a:prstGeom>
            <a:noFill/>
            <a:ln w="254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2" name="Line 522"/>
            <p:cNvSpPr>
              <a:spLocks noChangeShapeType="1"/>
            </p:cNvSpPr>
            <p:nvPr/>
          </p:nvSpPr>
          <p:spPr bwMode="auto">
            <a:xfrm>
              <a:off x="4925218" y="4286250"/>
              <a:ext cx="695325" cy="0"/>
            </a:xfrm>
            <a:prstGeom prst="line">
              <a:avLst/>
            </a:prstGeom>
            <a:noFill/>
            <a:ln w="25400"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3" name="Line 523"/>
            <p:cNvSpPr>
              <a:spLocks noChangeShapeType="1"/>
            </p:cNvSpPr>
            <p:nvPr/>
          </p:nvSpPr>
          <p:spPr bwMode="auto">
            <a:xfrm>
              <a:off x="3816351" y="5105400"/>
              <a:ext cx="708025" cy="0"/>
            </a:xfrm>
            <a:prstGeom prst="line">
              <a:avLst/>
            </a:prstGeom>
            <a:noFill/>
            <a:ln w="25400"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4" name="Line 527"/>
            <p:cNvSpPr>
              <a:spLocks noChangeShapeType="1"/>
            </p:cNvSpPr>
            <p:nvPr/>
          </p:nvSpPr>
          <p:spPr bwMode="auto">
            <a:xfrm>
              <a:off x="4006851" y="5143500"/>
              <a:ext cx="34925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5" name="Line 528"/>
            <p:cNvSpPr>
              <a:spLocks noChangeShapeType="1"/>
            </p:cNvSpPr>
            <p:nvPr/>
          </p:nvSpPr>
          <p:spPr bwMode="auto">
            <a:xfrm>
              <a:off x="4006851" y="5073650"/>
              <a:ext cx="34925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6" name="Line 529"/>
            <p:cNvSpPr>
              <a:spLocks noChangeShapeType="1"/>
            </p:cNvSpPr>
            <p:nvPr/>
          </p:nvSpPr>
          <p:spPr bwMode="auto">
            <a:xfrm>
              <a:off x="4181476" y="5073650"/>
              <a:ext cx="0" cy="6985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247" name="Group 246"/>
            <p:cNvGrpSpPr/>
            <p:nvPr/>
          </p:nvGrpSpPr>
          <p:grpSpPr>
            <a:xfrm>
              <a:off x="5099843" y="3997325"/>
              <a:ext cx="346075" cy="577850"/>
              <a:chOff x="5102226" y="3997325"/>
              <a:chExt cx="346075" cy="577850"/>
            </a:xfrm>
          </p:grpSpPr>
          <p:sp>
            <p:nvSpPr>
              <p:cNvPr id="288" name="Line 530"/>
              <p:cNvSpPr>
                <a:spLocks noChangeShapeType="1"/>
              </p:cNvSpPr>
              <p:nvPr/>
            </p:nvSpPr>
            <p:spPr bwMode="auto">
              <a:xfrm>
                <a:off x="5102226" y="4575175"/>
                <a:ext cx="346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9" name="Line 531"/>
              <p:cNvSpPr>
                <a:spLocks noChangeShapeType="1"/>
              </p:cNvSpPr>
              <p:nvPr/>
            </p:nvSpPr>
            <p:spPr bwMode="auto">
              <a:xfrm>
                <a:off x="5102226" y="3997325"/>
                <a:ext cx="346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0" name="Line 532"/>
              <p:cNvSpPr>
                <a:spLocks noChangeShapeType="1"/>
              </p:cNvSpPr>
              <p:nvPr/>
            </p:nvSpPr>
            <p:spPr bwMode="auto">
              <a:xfrm>
                <a:off x="5276851" y="3997325"/>
                <a:ext cx="0" cy="57785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248" name="Oval 538"/>
            <p:cNvSpPr>
              <a:spLocks noChangeArrowheads="1"/>
            </p:cNvSpPr>
            <p:nvPr/>
          </p:nvSpPr>
          <p:spPr bwMode="auto">
            <a:xfrm>
              <a:off x="4149726" y="4603750"/>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9" name="Oval 539"/>
            <p:cNvSpPr>
              <a:spLocks noChangeArrowheads="1"/>
            </p:cNvSpPr>
            <p:nvPr/>
          </p:nvSpPr>
          <p:spPr bwMode="auto">
            <a:xfrm>
              <a:off x="3816351" y="500380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0" name="Oval 540"/>
            <p:cNvSpPr>
              <a:spLocks noChangeArrowheads="1"/>
            </p:cNvSpPr>
            <p:nvPr/>
          </p:nvSpPr>
          <p:spPr bwMode="auto">
            <a:xfrm>
              <a:off x="3984626"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1" name="Oval 541"/>
            <p:cNvSpPr>
              <a:spLocks noChangeArrowheads="1"/>
            </p:cNvSpPr>
            <p:nvPr/>
          </p:nvSpPr>
          <p:spPr bwMode="auto">
            <a:xfrm>
              <a:off x="4048126"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2" name="Oval 542"/>
            <p:cNvSpPr>
              <a:spLocks noChangeArrowheads="1"/>
            </p:cNvSpPr>
            <p:nvPr/>
          </p:nvSpPr>
          <p:spPr bwMode="auto">
            <a:xfrm>
              <a:off x="4121151"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3" name="Oval 543"/>
            <p:cNvSpPr>
              <a:spLocks noChangeArrowheads="1"/>
            </p:cNvSpPr>
            <p:nvPr/>
          </p:nvSpPr>
          <p:spPr bwMode="auto">
            <a:xfrm>
              <a:off x="4181476"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4" name="Oval 544"/>
            <p:cNvSpPr>
              <a:spLocks noChangeArrowheads="1"/>
            </p:cNvSpPr>
            <p:nvPr/>
          </p:nvSpPr>
          <p:spPr bwMode="auto">
            <a:xfrm>
              <a:off x="4248151"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5" name="Oval 545"/>
            <p:cNvSpPr>
              <a:spLocks noChangeArrowheads="1"/>
            </p:cNvSpPr>
            <p:nvPr/>
          </p:nvSpPr>
          <p:spPr bwMode="auto">
            <a:xfrm>
              <a:off x="4321176"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6" name="Oval 546"/>
            <p:cNvSpPr>
              <a:spLocks noChangeArrowheads="1"/>
            </p:cNvSpPr>
            <p:nvPr/>
          </p:nvSpPr>
          <p:spPr bwMode="auto">
            <a:xfrm>
              <a:off x="4381501"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7" name="Oval 547"/>
            <p:cNvSpPr>
              <a:spLocks noChangeArrowheads="1"/>
            </p:cNvSpPr>
            <p:nvPr/>
          </p:nvSpPr>
          <p:spPr bwMode="auto">
            <a:xfrm>
              <a:off x="4448176"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8" name="Oval 548"/>
            <p:cNvSpPr>
              <a:spLocks noChangeArrowheads="1"/>
            </p:cNvSpPr>
            <p:nvPr/>
          </p:nvSpPr>
          <p:spPr bwMode="auto">
            <a:xfrm>
              <a:off x="5210176"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9" name="Oval 549"/>
            <p:cNvSpPr>
              <a:spLocks noChangeArrowheads="1"/>
            </p:cNvSpPr>
            <p:nvPr/>
          </p:nvSpPr>
          <p:spPr bwMode="auto">
            <a:xfrm>
              <a:off x="5276851"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0" name="Oval 550"/>
            <p:cNvSpPr>
              <a:spLocks noChangeArrowheads="1"/>
            </p:cNvSpPr>
            <p:nvPr/>
          </p:nvSpPr>
          <p:spPr bwMode="auto">
            <a:xfrm>
              <a:off x="5178426" y="5003800"/>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1" name="Oval 551"/>
            <p:cNvSpPr>
              <a:spLocks noChangeArrowheads="1"/>
            </p:cNvSpPr>
            <p:nvPr/>
          </p:nvSpPr>
          <p:spPr bwMode="auto">
            <a:xfrm>
              <a:off x="5241926" y="5003800"/>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2" name="Oval 552"/>
            <p:cNvSpPr>
              <a:spLocks noChangeArrowheads="1"/>
            </p:cNvSpPr>
            <p:nvPr/>
          </p:nvSpPr>
          <p:spPr bwMode="auto">
            <a:xfrm>
              <a:off x="5210176" y="4794250"/>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3" name="Oval 553"/>
            <p:cNvSpPr>
              <a:spLocks noChangeArrowheads="1"/>
            </p:cNvSpPr>
            <p:nvPr/>
          </p:nvSpPr>
          <p:spPr bwMode="auto">
            <a:xfrm>
              <a:off x="5276851" y="4794250"/>
              <a:ext cx="66675"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4" name="Oval 554"/>
            <p:cNvSpPr>
              <a:spLocks noChangeArrowheads="1"/>
            </p:cNvSpPr>
            <p:nvPr/>
          </p:nvSpPr>
          <p:spPr bwMode="auto">
            <a:xfrm>
              <a:off x="5178426" y="46005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5" name="Oval 555"/>
            <p:cNvSpPr>
              <a:spLocks noChangeArrowheads="1"/>
            </p:cNvSpPr>
            <p:nvPr/>
          </p:nvSpPr>
          <p:spPr bwMode="auto">
            <a:xfrm>
              <a:off x="5241926" y="4600575"/>
              <a:ext cx="66675"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6" name="Oval 556"/>
            <p:cNvSpPr>
              <a:spLocks noChangeArrowheads="1"/>
            </p:cNvSpPr>
            <p:nvPr/>
          </p:nvSpPr>
          <p:spPr bwMode="auto">
            <a:xfrm>
              <a:off x="5308601" y="4600575"/>
              <a:ext cx="66675"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7" name="Oval 557"/>
            <p:cNvSpPr>
              <a:spLocks noChangeArrowheads="1"/>
            </p:cNvSpPr>
            <p:nvPr/>
          </p:nvSpPr>
          <p:spPr bwMode="auto">
            <a:xfrm>
              <a:off x="5210176" y="4387850"/>
              <a:ext cx="66675"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8" name="Oval 558"/>
            <p:cNvSpPr>
              <a:spLocks noChangeArrowheads="1"/>
            </p:cNvSpPr>
            <p:nvPr/>
          </p:nvSpPr>
          <p:spPr bwMode="auto">
            <a:xfrm>
              <a:off x="5276851" y="4387850"/>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9" name="Oval 559"/>
            <p:cNvSpPr>
              <a:spLocks noChangeArrowheads="1"/>
            </p:cNvSpPr>
            <p:nvPr/>
          </p:nvSpPr>
          <p:spPr bwMode="auto">
            <a:xfrm>
              <a:off x="5241926" y="4178300"/>
              <a:ext cx="66675"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0" name="Oval 560"/>
            <p:cNvSpPr>
              <a:spLocks noChangeArrowheads="1"/>
            </p:cNvSpPr>
            <p:nvPr/>
          </p:nvSpPr>
          <p:spPr bwMode="auto">
            <a:xfrm>
              <a:off x="5241926" y="3565525"/>
              <a:ext cx="66675"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1" name="Oval 561"/>
            <p:cNvSpPr>
              <a:spLocks noChangeArrowheads="1"/>
            </p:cNvSpPr>
            <p:nvPr/>
          </p:nvSpPr>
          <p:spPr bwMode="auto">
            <a:xfrm>
              <a:off x="5241926" y="3025775"/>
              <a:ext cx="66675"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2" name="Oval 562"/>
            <p:cNvSpPr>
              <a:spLocks noChangeArrowheads="1"/>
            </p:cNvSpPr>
            <p:nvPr/>
          </p:nvSpPr>
          <p:spPr bwMode="auto">
            <a:xfrm>
              <a:off x="5308601" y="5003800"/>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3" name="Oval 563"/>
            <p:cNvSpPr>
              <a:spLocks noChangeArrowheads="1"/>
            </p:cNvSpPr>
            <p:nvPr/>
          </p:nvSpPr>
          <p:spPr bwMode="auto">
            <a:xfrm>
              <a:off x="3851276"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4" name="Oval 564"/>
            <p:cNvSpPr>
              <a:spLocks noChangeArrowheads="1"/>
            </p:cNvSpPr>
            <p:nvPr/>
          </p:nvSpPr>
          <p:spPr bwMode="auto">
            <a:xfrm>
              <a:off x="3924301"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5" name="Oval 565"/>
            <p:cNvSpPr>
              <a:spLocks noChangeArrowheads="1"/>
            </p:cNvSpPr>
            <p:nvPr/>
          </p:nvSpPr>
          <p:spPr bwMode="auto">
            <a:xfrm>
              <a:off x="3867151" y="500380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6" name="Oval 566"/>
            <p:cNvSpPr>
              <a:spLocks noChangeArrowheads="1"/>
            </p:cNvSpPr>
            <p:nvPr/>
          </p:nvSpPr>
          <p:spPr bwMode="auto">
            <a:xfrm>
              <a:off x="3924301" y="500380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7" name="Oval 567"/>
            <p:cNvSpPr>
              <a:spLocks noChangeArrowheads="1"/>
            </p:cNvSpPr>
            <p:nvPr/>
          </p:nvSpPr>
          <p:spPr bwMode="auto">
            <a:xfrm>
              <a:off x="3968751" y="500380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8" name="Oval 568"/>
            <p:cNvSpPr>
              <a:spLocks noChangeArrowheads="1"/>
            </p:cNvSpPr>
            <p:nvPr/>
          </p:nvSpPr>
          <p:spPr bwMode="auto">
            <a:xfrm>
              <a:off x="4022726" y="500380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9" name="Oval 569"/>
            <p:cNvSpPr>
              <a:spLocks noChangeArrowheads="1"/>
            </p:cNvSpPr>
            <p:nvPr/>
          </p:nvSpPr>
          <p:spPr bwMode="auto">
            <a:xfrm>
              <a:off x="4073526" y="500380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0" name="Oval 570"/>
            <p:cNvSpPr>
              <a:spLocks noChangeArrowheads="1"/>
            </p:cNvSpPr>
            <p:nvPr/>
          </p:nvSpPr>
          <p:spPr bwMode="auto">
            <a:xfrm>
              <a:off x="4124326" y="500380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1" name="Oval 571"/>
            <p:cNvSpPr>
              <a:spLocks noChangeArrowheads="1"/>
            </p:cNvSpPr>
            <p:nvPr/>
          </p:nvSpPr>
          <p:spPr bwMode="auto">
            <a:xfrm>
              <a:off x="4175126" y="500380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2" name="Oval 572"/>
            <p:cNvSpPr>
              <a:spLocks noChangeArrowheads="1"/>
            </p:cNvSpPr>
            <p:nvPr/>
          </p:nvSpPr>
          <p:spPr bwMode="auto">
            <a:xfrm>
              <a:off x="4225926" y="500380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3" name="Oval 573"/>
            <p:cNvSpPr>
              <a:spLocks noChangeArrowheads="1"/>
            </p:cNvSpPr>
            <p:nvPr/>
          </p:nvSpPr>
          <p:spPr bwMode="auto">
            <a:xfrm>
              <a:off x="4279901" y="500380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4" name="Oval 574"/>
            <p:cNvSpPr>
              <a:spLocks noChangeArrowheads="1"/>
            </p:cNvSpPr>
            <p:nvPr/>
          </p:nvSpPr>
          <p:spPr bwMode="auto">
            <a:xfrm>
              <a:off x="4330701" y="500380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5" name="Oval 575"/>
            <p:cNvSpPr>
              <a:spLocks noChangeArrowheads="1"/>
            </p:cNvSpPr>
            <p:nvPr/>
          </p:nvSpPr>
          <p:spPr bwMode="auto">
            <a:xfrm>
              <a:off x="4378326" y="500380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6" name="Oval 576"/>
            <p:cNvSpPr>
              <a:spLocks noChangeArrowheads="1"/>
            </p:cNvSpPr>
            <p:nvPr/>
          </p:nvSpPr>
          <p:spPr bwMode="auto">
            <a:xfrm>
              <a:off x="4429126" y="500380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7" name="Oval 577"/>
            <p:cNvSpPr>
              <a:spLocks noChangeArrowheads="1"/>
            </p:cNvSpPr>
            <p:nvPr/>
          </p:nvSpPr>
          <p:spPr bwMode="auto">
            <a:xfrm>
              <a:off x="4483101" y="5003800"/>
              <a:ext cx="66675"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291" name="Group 290"/>
          <p:cNvGrpSpPr/>
          <p:nvPr/>
        </p:nvGrpSpPr>
        <p:grpSpPr>
          <a:xfrm>
            <a:off x="596386" y="3283383"/>
            <a:ext cx="2278063" cy="2339975"/>
            <a:chOff x="661988" y="3006725"/>
            <a:chExt cx="2278063" cy="2339975"/>
          </a:xfrm>
        </p:grpSpPr>
        <p:sp>
          <p:nvSpPr>
            <p:cNvPr id="292" name="Freeform 457"/>
            <p:cNvSpPr>
              <a:spLocks/>
            </p:cNvSpPr>
            <p:nvPr/>
          </p:nvSpPr>
          <p:spPr bwMode="auto">
            <a:xfrm>
              <a:off x="754063" y="3597275"/>
              <a:ext cx="2185988" cy="1657350"/>
            </a:xfrm>
            <a:custGeom>
              <a:avLst/>
              <a:gdLst>
                <a:gd name="T0" fmla="*/ 0 w 1377"/>
                <a:gd name="T1" fmla="*/ 0 h 1044"/>
                <a:gd name="T2" fmla="*/ 0 w 1377"/>
                <a:gd name="T3" fmla="*/ 1044 h 1044"/>
                <a:gd name="T4" fmla="*/ 1377 w 1377"/>
                <a:gd name="T5" fmla="*/ 1044 h 1044"/>
              </a:gdLst>
              <a:ahLst/>
              <a:cxnLst>
                <a:cxn ang="0">
                  <a:pos x="T0" y="T1"/>
                </a:cxn>
                <a:cxn ang="0">
                  <a:pos x="T2" y="T3"/>
                </a:cxn>
                <a:cxn ang="0">
                  <a:pos x="T4" y="T5"/>
                </a:cxn>
              </a:cxnLst>
              <a:rect l="0" t="0" r="r" b="b"/>
              <a:pathLst>
                <a:path w="1377" h="1044">
                  <a:moveTo>
                    <a:pt x="0" y="0"/>
                  </a:moveTo>
                  <a:lnTo>
                    <a:pt x="0" y="1044"/>
                  </a:lnTo>
                  <a:lnTo>
                    <a:pt x="1377" y="1044"/>
                  </a:lnTo>
                </a:path>
              </a:pathLst>
            </a:custGeom>
            <a:noFill/>
            <a:ln w="254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3" name="Line 458"/>
            <p:cNvSpPr>
              <a:spLocks noChangeShapeType="1"/>
            </p:cNvSpPr>
            <p:nvPr/>
          </p:nvSpPr>
          <p:spPr bwMode="auto">
            <a:xfrm>
              <a:off x="661988" y="3597275"/>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4" name="Line 459"/>
            <p:cNvSpPr>
              <a:spLocks noChangeShapeType="1"/>
            </p:cNvSpPr>
            <p:nvPr/>
          </p:nvSpPr>
          <p:spPr bwMode="auto">
            <a:xfrm>
              <a:off x="754063" y="3597275"/>
              <a:ext cx="2185988" cy="0"/>
            </a:xfrm>
            <a:prstGeom prst="line">
              <a:avLst/>
            </a:prstGeom>
            <a:noFill/>
            <a:ln w="25400" cap="flat">
              <a:solidFill>
                <a:schemeClr val="tx1"/>
              </a:solidFill>
              <a:prstDash val="sysDot"/>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5" name="Line 460"/>
            <p:cNvSpPr>
              <a:spLocks noChangeShapeType="1"/>
            </p:cNvSpPr>
            <p:nvPr/>
          </p:nvSpPr>
          <p:spPr bwMode="auto">
            <a:xfrm>
              <a:off x="661988" y="4013200"/>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6" name="Line 461"/>
            <p:cNvSpPr>
              <a:spLocks noChangeShapeType="1"/>
            </p:cNvSpPr>
            <p:nvPr/>
          </p:nvSpPr>
          <p:spPr bwMode="auto">
            <a:xfrm>
              <a:off x="661988" y="4425950"/>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7" name="Line 462"/>
            <p:cNvSpPr>
              <a:spLocks noChangeShapeType="1"/>
            </p:cNvSpPr>
            <p:nvPr/>
          </p:nvSpPr>
          <p:spPr bwMode="auto">
            <a:xfrm>
              <a:off x="661988" y="4838700"/>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8" name="Line 463"/>
            <p:cNvSpPr>
              <a:spLocks noChangeShapeType="1"/>
            </p:cNvSpPr>
            <p:nvPr/>
          </p:nvSpPr>
          <p:spPr bwMode="auto">
            <a:xfrm>
              <a:off x="893763" y="5041900"/>
              <a:ext cx="469900" cy="0"/>
            </a:xfrm>
            <a:prstGeom prst="line">
              <a:avLst/>
            </a:prstGeom>
            <a:noFill/>
            <a:ln w="25400"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9" name="Line 464"/>
            <p:cNvSpPr>
              <a:spLocks noChangeShapeType="1"/>
            </p:cNvSpPr>
            <p:nvPr/>
          </p:nvSpPr>
          <p:spPr bwMode="auto">
            <a:xfrm>
              <a:off x="992188" y="5124450"/>
              <a:ext cx="254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0" name="Line 465"/>
            <p:cNvSpPr>
              <a:spLocks noChangeShapeType="1"/>
            </p:cNvSpPr>
            <p:nvPr/>
          </p:nvSpPr>
          <p:spPr bwMode="auto">
            <a:xfrm>
              <a:off x="992188" y="5029200"/>
              <a:ext cx="254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1" name="Line 466"/>
            <p:cNvSpPr>
              <a:spLocks noChangeShapeType="1"/>
            </p:cNvSpPr>
            <p:nvPr/>
          </p:nvSpPr>
          <p:spPr bwMode="auto">
            <a:xfrm>
              <a:off x="1119188" y="5029200"/>
              <a:ext cx="0" cy="9525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2" name="Line 467"/>
            <p:cNvSpPr>
              <a:spLocks noChangeShapeType="1"/>
            </p:cNvSpPr>
            <p:nvPr/>
          </p:nvSpPr>
          <p:spPr bwMode="auto">
            <a:xfrm flipV="1">
              <a:off x="754063" y="5254625"/>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3" name="Line 468"/>
            <p:cNvSpPr>
              <a:spLocks noChangeShapeType="1"/>
            </p:cNvSpPr>
            <p:nvPr/>
          </p:nvSpPr>
          <p:spPr bwMode="auto">
            <a:xfrm flipV="1">
              <a:off x="1481138" y="5254625"/>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4" name="Line 469"/>
            <p:cNvSpPr>
              <a:spLocks noChangeShapeType="1"/>
            </p:cNvSpPr>
            <p:nvPr/>
          </p:nvSpPr>
          <p:spPr bwMode="auto">
            <a:xfrm flipV="1">
              <a:off x="2211388" y="5254625"/>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5" name="Line 470"/>
            <p:cNvSpPr>
              <a:spLocks noChangeShapeType="1"/>
            </p:cNvSpPr>
            <p:nvPr/>
          </p:nvSpPr>
          <p:spPr bwMode="auto">
            <a:xfrm flipV="1">
              <a:off x="2940051" y="5254625"/>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6" name="Line 471"/>
            <p:cNvSpPr>
              <a:spLocks noChangeShapeType="1"/>
            </p:cNvSpPr>
            <p:nvPr/>
          </p:nvSpPr>
          <p:spPr bwMode="auto">
            <a:xfrm>
              <a:off x="661988" y="5254625"/>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7" name="Line 472"/>
            <p:cNvSpPr>
              <a:spLocks noChangeShapeType="1"/>
            </p:cNvSpPr>
            <p:nvPr/>
          </p:nvSpPr>
          <p:spPr bwMode="auto">
            <a:xfrm>
              <a:off x="661988" y="3419475"/>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8" name="Line 473"/>
            <p:cNvSpPr>
              <a:spLocks noChangeShapeType="1"/>
            </p:cNvSpPr>
            <p:nvPr/>
          </p:nvSpPr>
          <p:spPr bwMode="auto">
            <a:xfrm>
              <a:off x="661988" y="3213100"/>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9" name="Line 474"/>
            <p:cNvSpPr>
              <a:spLocks noChangeShapeType="1"/>
            </p:cNvSpPr>
            <p:nvPr/>
          </p:nvSpPr>
          <p:spPr bwMode="auto">
            <a:xfrm>
              <a:off x="661988" y="3006725"/>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0" name="Line 475"/>
            <p:cNvSpPr>
              <a:spLocks noChangeShapeType="1"/>
            </p:cNvSpPr>
            <p:nvPr/>
          </p:nvSpPr>
          <p:spPr bwMode="auto">
            <a:xfrm>
              <a:off x="754063" y="3006725"/>
              <a:ext cx="0" cy="412750"/>
            </a:xfrm>
            <a:prstGeom prst="line">
              <a:avLst/>
            </a:prstGeom>
            <a:noFill/>
            <a:ln w="254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1" name="Oval 476"/>
            <p:cNvSpPr>
              <a:spLocks noChangeArrowheads="1"/>
            </p:cNvSpPr>
            <p:nvPr/>
          </p:nvSpPr>
          <p:spPr bwMode="auto">
            <a:xfrm>
              <a:off x="1081088" y="4597400"/>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2" name="Oval 477"/>
            <p:cNvSpPr>
              <a:spLocks noChangeArrowheads="1"/>
            </p:cNvSpPr>
            <p:nvPr/>
          </p:nvSpPr>
          <p:spPr bwMode="auto">
            <a:xfrm>
              <a:off x="862013" y="501015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3" name="Oval 478"/>
            <p:cNvSpPr>
              <a:spLocks noChangeArrowheads="1"/>
            </p:cNvSpPr>
            <p:nvPr/>
          </p:nvSpPr>
          <p:spPr bwMode="auto">
            <a:xfrm>
              <a:off x="915988" y="5010150"/>
              <a:ext cx="66675"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4" name="Oval 479"/>
            <p:cNvSpPr>
              <a:spLocks noChangeArrowheads="1"/>
            </p:cNvSpPr>
            <p:nvPr/>
          </p:nvSpPr>
          <p:spPr bwMode="auto">
            <a:xfrm>
              <a:off x="973138" y="501015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5" name="Oval 480"/>
            <p:cNvSpPr>
              <a:spLocks noChangeArrowheads="1"/>
            </p:cNvSpPr>
            <p:nvPr/>
          </p:nvSpPr>
          <p:spPr bwMode="auto">
            <a:xfrm>
              <a:off x="1027113" y="501015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6" name="Oval 481"/>
            <p:cNvSpPr>
              <a:spLocks noChangeArrowheads="1"/>
            </p:cNvSpPr>
            <p:nvPr/>
          </p:nvSpPr>
          <p:spPr bwMode="auto">
            <a:xfrm>
              <a:off x="1081088" y="501015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7" name="Oval 482"/>
            <p:cNvSpPr>
              <a:spLocks noChangeArrowheads="1"/>
            </p:cNvSpPr>
            <p:nvPr/>
          </p:nvSpPr>
          <p:spPr bwMode="auto">
            <a:xfrm>
              <a:off x="1135063" y="501015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8" name="Oval 483"/>
            <p:cNvSpPr>
              <a:spLocks noChangeArrowheads="1"/>
            </p:cNvSpPr>
            <p:nvPr/>
          </p:nvSpPr>
          <p:spPr bwMode="auto">
            <a:xfrm>
              <a:off x="979488"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9" name="Oval 484"/>
            <p:cNvSpPr>
              <a:spLocks noChangeArrowheads="1"/>
            </p:cNvSpPr>
            <p:nvPr/>
          </p:nvSpPr>
          <p:spPr bwMode="auto">
            <a:xfrm>
              <a:off x="1052513"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0" name="Oval 485"/>
            <p:cNvSpPr>
              <a:spLocks noChangeArrowheads="1"/>
            </p:cNvSpPr>
            <p:nvPr/>
          </p:nvSpPr>
          <p:spPr bwMode="auto">
            <a:xfrm>
              <a:off x="1119188"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1" name="Oval 486"/>
            <p:cNvSpPr>
              <a:spLocks noChangeArrowheads="1"/>
            </p:cNvSpPr>
            <p:nvPr/>
          </p:nvSpPr>
          <p:spPr bwMode="auto">
            <a:xfrm>
              <a:off x="1179513"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2" name="Oval 487"/>
            <p:cNvSpPr>
              <a:spLocks noChangeArrowheads="1"/>
            </p:cNvSpPr>
            <p:nvPr/>
          </p:nvSpPr>
          <p:spPr bwMode="auto">
            <a:xfrm>
              <a:off x="1189038" y="5010150"/>
              <a:ext cx="66675"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3" name="Oval 488"/>
            <p:cNvSpPr>
              <a:spLocks noChangeArrowheads="1"/>
            </p:cNvSpPr>
            <p:nvPr/>
          </p:nvSpPr>
          <p:spPr bwMode="auto">
            <a:xfrm>
              <a:off x="1246188" y="501015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4" name="Oval 489"/>
            <p:cNvSpPr>
              <a:spLocks noChangeArrowheads="1"/>
            </p:cNvSpPr>
            <p:nvPr/>
          </p:nvSpPr>
          <p:spPr bwMode="auto">
            <a:xfrm>
              <a:off x="1300163" y="501015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5" name="Line 491"/>
            <p:cNvSpPr>
              <a:spLocks noChangeShapeType="1"/>
            </p:cNvSpPr>
            <p:nvPr/>
          </p:nvSpPr>
          <p:spPr bwMode="auto">
            <a:xfrm>
              <a:off x="1620838" y="5165725"/>
              <a:ext cx="460375" cy="0"/>
            </a:xfrm>
            <a:prstGeom prst="line">
              <a:avLst/>
            </a:prstGeom>
            <a:noFill/>
            <a:ln w="25400"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6" name="Line 492"/>
            <p:cNvSpPr>
              <a:spLocks noChangeShapeType="1"/>
            </p:cNvSpPr>
            <p:nvPr/>
          </p:nvSpPr>
          <p:spPr bwMode="auto">
            <a:xfrm>
              <a:off x="1719263" y="5203825"/>
              <a:ext cx="25082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7" name="Line 493"/>
            <p:cNvSpPr>
              <a:spLocks noChangeShapeType="1"/>
            </p:cNvSpPr>
            <p:nvPr/>
          </p:nvSpPr>
          <p:spPr bwMode="auto">
            <a:xfrm>
              <a:off x="1719263" y="5133975"/>
              <a:ext cx="25082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8" name="Line 494"/>
            <p:cNvSpPr>
              <a:spLocks noChangeShapeType="1"/>
            </p:cNvSpPr>
            <p:nvPr/>
          </p:nvSpPr>
          <p:spPr bwMode="auto">
            <a:xfrm>
              <a:off x="1843088" y="5133975"/>
              <a:ext cx="0" cy="6985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9" name="Oval 495"/>
            <p:cNvSpPr>
              <a:spLocks noChangeArrowheads="1"/>
            </p:cNvSpPr>
            <p:nvPr/>
          </p:nvSpPr>
          <p:spPr bwMode="auto">
            <a:xfrm>
              <a:off x="1684338" y="501015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0" name="Oval 496"/>
            <p:cNvSpPr>
              <a:spLocks noChangeArrowheads="1"/>
            </p:cNvSpPr>
            <p:nvPr/>
          </p:nvSpPr>
          <p:spPr bwMode="auto">
            <a:xfrm>
              <a:off x="1754188" y="5010150"/>
              <a:ext cx="66675"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1" name="Oval 497"/>
            <p:cNvSpPr>
              <a:spLocks noChangeArrowheads="1"/>
            </p:cNvSpPr>
            <p:nvPr/>
          </p:nvSpPr>
          <p:spPr bwMode="auto">
            <a:xfrm>
              <a:off x="1811338" y="5010150"/>
              <a:ext cx="66675"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2" name="Oval 498"/>
            <p:cNvSpPr>
              <a:spLocks noChangeArrowheads="1"/>
            </p:cNvSpPr>
            <p:nvPr/>
          </p:nvSpPr>
          <p:spPr bwMode="auto">
            <a:xfrm>
              <a:off x="1878013" y="501015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3" name="Oval 499"/>
            <p:cNvSpPr>
              <a:spLocks noChangeArrowheads="1"/>
            </p:cNvSpPr>
            <p:nvPr/>
          </p:nvSpPr>
          <p:spPr bwMode="auto">
            <a:xfrm>
              <a:off x="1652588"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4" name="Oval 500"/>
            <p:cNvSpPr>
              <a:spLocks noChangeArrowheads="1"/>
            </p:cNvSpPr>
            <p:nvPr/>
          </p:nvSpPr>
          <p:spPr bwMode="auto">
            <a:xfrm>
              <a:off x="1716088"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5" name="Oval 501"/>
            <p:cNvSpPr>
              <a:spLocks noChangeArrowheads="1"/>
            </p:cNvSpPr>
            <p:nvPr/>
          </p:nvSpPr>
          <p:spPr bwMode="auto">
            <a:xfrm>
              <a:off x="1789113"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6" name="Oval 502"/>
            <p:cNvSpPr>
              <a:spLocks noChangeArrowheads="1"/>
            </p:cNvSpPr>
            <p:nvPr/>
          </p:nvSpPr>
          <p:spPr bwMode="auto">
            <a:xfrm>
              <a:off x="1852613"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7" name="Oval 503"/>
            <p:cNvSpPr>
              <a:spLocks noChangeArrowheads="1"/>
            </p:cNvSpPr>
            <p:nvPr/>
          </p:nvSpPr>
          <p:spPr bwMode="auto">
            <a:xfrm>
              <a:off x="1912938"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8" name="Oval 504"/>
            <p:cNvSpPr>
              <a:spLocks noChangeArrowheads="1"/>
            </p:cNvSpPr>
            <p:nvPr/>
          </p:nvSpPr>
          <p:spPr bwMode="auto">
            <a:xfrm>
              <a:off x="1979613"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9" name="Oval 505"/>
            <p:cNvSpPr>
              <a:spLocks noChangeArrowheads="1"/>
            </p:cNvSpPr>
            <p:nvPr/>
          </p:nvSpPr>
          <p:spPr bwMode="auto">
            <a:xfrm>
              <a:off x="1954213" y="501015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0" name="Line 507"/>
            <p:cNvSpPr>
              <a:spLocks noChangeShapeType="1"/>
            </p:cNvSpPr>
            <p:nvPr/>
          </p:nvSpPr>
          <p:spPr bwMode="auto">
            <a:xfrm>
              <a:off x="2351088" y="4352925"/>
              <a:ext cx="458788" cy="0"/>
            </a:xfrm>
            <a:prstGeom prst="line">
              <a:avLst/>
            </a:prstGeom>
            <a:noFill/>
            <a:ln w="25400"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1" name="Line 524"/>
            <p:cNvSpPr>
              <a:spLocks noChangeShapeType="1"/>
            </p:cNvSpPr>
            <p:nvPr/>
          </p:nvSpPr>
          <p:spPr bwMode="auto">
            <a:xfrm>
              <a:off x="2447926" y="4651375"/>
              <a:ext cx="25082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2" name="Line 525"/>
            <p:cNvSpPr>
              <a:spLocks noChangeShapeType="1"/>
            </p:cNvSpPr>
            <p:nvPr/>
          </p:nvSpPr>
          <p:spPr bwMode="auto">
            <a:xfrm>
              <a:off x="2447926" y="4041775"/>
              <a:ext cx="25082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3" name="Line 526"/>
            <p:cNvSpPr>
              <a:spLocks noChangeShapeType="1"/>
            </p:cNvSpPr>
            <p:nvPr/>
          </p:nvSpPr>
          <p:spPr bwMode="auto">
            <a:xfrm>
              <a:off x="2571751" y="4041775"/>
              <a:ext cx="0" cy="60960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4" name="Oval 533"/>
            <p:cNvSpPr>
              <a:spLocks noChangeArrowheads="1"/>
            </p:cNvSpPr>
            <p:nvPr/>
          </p:nvSpPr>
          <p:spPr bwMode="auto">
            <a:xfrm>
              <a:off x="2476501" y="501015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5" name="Oval 534"/>
            <p:cNvSpPr>
              <a:spLocks noChangeArrowheads="1"/>
            </p:cNvSpPr>
            <p:nvPr/>
          </p:nvSpPr>
          <p:spPr bwMode="auto">
            <a:xfrm>
              <a:off x="2540001" y="5010150"/>
              <a:ext cx="66675"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6" name="Oval 535"/>
            <p:cNvSpPr>
              <a:spLocks noChangeArrowheads="1"/>
            </p:cNvSpPr>
            <p:nvPr/>
          </p:nvSpPr>
          <p:spPr bwMode="auto">
            <a:xfrm>
              <a:off x="2540001" y="3562350"/>
              <a:ext cx="66675"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7" name="Oval 536"/>
            <p:cNvSpPr>
              <a:spLocks noChangeArrowheads="1"/>
            </p:cNvSpPr>
            <p:nvPr/>
          </p:nvSpPr>
          <p:spPr bwMode="auto">
            <a:xfrm>
              <a:off x="2540001" y="3022600"/>
              <a:ext cx="66675"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8" name="Oval 537"/>
            <p:cNvSpPr>
              <a:spLocks noChangeArrowheads="1"/>
            </p:cNvSpPr>
            <p:nvPr/>
          </p:nvSpPr>
          <p:spPr bwMode="auto">
            <a:xfrm>
              <a:off x="2540001" y="4181475"/>
              <a:ext cx="66675"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9" name="Oval 591"/>
            <p:cNvSpPr>
              <a:spLocks noChangeArrowheads="1"/>
            </p:cNvSpPr>
            <p:nvPr/>
          </p:nvSpPr>
          <p:spPr bwMode="auto">
            <a:xfrm>
              <a:off x="2540001" y="4603750"/>
              <a:ext cx="66675"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0" name="Oval 592"/>
            <p:cNvSpPr>
              <a:spLocks noChangeArrowheads="1"/>
            </p:cNvSpPr>
            <p:nvPr/>
          </p:nvSpPr>
          <p:spPr bwMode="auto">
            <a:xfrm>
              <a:off x="2505076" y="439102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1" name="Oval 593"/>
            <p:cNvSpPr>
              <a:spLocks noChangeArrowheads="1"/>
            </p:cNvSpPr>
            <p:nvPr/>
          </p:nvSpPr>
          <p:spPr bwMode="auto">
            <a:xfrm>
              <a:off x="2571751" y="4391025"/>
              <a:ext cx="66675"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2" name="Oval 594"/>
            <p:cNvSpPr>
              <a:spLocks noChangeArrowheads="1"/>
            </p:cNvSpPr>
            <p:nvPr/>
          </p:nvSpPr>
          <p:spPr bwMode="auto">
            <a:xfrm>
              <a:off x="2508251" y="4806950"/>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3" name="Oval 595"/>
            <p:cNvSpPr>
              <a:spLocks noChangeArrowheads="1"/>
            </p:cNvSpPr>
            <p:nvPr/>
          </p:nvSpPr>
          <p:spPr bwMode="auto">
            <a:xfrm>
              <a:off x="2574926" y="4806950"/>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4" name="Oval 596"/>
            <p:cNvSpPr>
              <a:spLocks noChangeArrowheads="1"/>
            </p:cNvSpPr>
            <p:nvPr/>
          </p:nvSpPr>
          <p:spPr bwMode="auto">
            <a:xfrm>
              <a:off x="2609851" y="4603750"/>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5" name="Oval 597"/>
            <p:cNvSpPr>
              <a:spLocks noChangeArrowheads="1"/>
            </p:cNvSpPr>
            <p:nvPr/>
          </p:nvSpPr>
          <p:spPr bwMode="auto">
            <a:xfrm>
              <a:off x="2476501" y="4603750"/>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6" name="Oval 598"/>
            <p:cNvSpPr>
              <a:spLocks noChangeArrowheads="1"/>
            </p:cNvSpPr>
            <p:nvPr/>
          </p:nvSpPr>
          <p:spPr bwMode="auto">
            <a:xfrm>
              <a:off x="2609851" y="5010150"/>
              <a:ext cx="63500" cy="666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7" name="Oval 601"/>
            <p:cNvSpPr>
              <a:spLocks noChangeArrowheads="1"/>
            </p:cNvSpPr>
            <p:nvPr/>
          </p:nvSpPr>
          <p:spPr bwMode="auto">
            <a:xfrm>
              <a:off x="2517776"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8" name="Oval 602"/>
            <p:cNvSpPr>
              <a:spLocks noChangeArrowheads="1"/>
            </p:cNvSpPr>
            <p:nvPr/>
          </p:nvSpPr>
          <p:spPr bwMode="auto">
            <a:xfrm>
              <a:off x="2581276" y="5222875"/>
              <a:ext cx="63500" cy="63500"/>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9" name="Rectangle 456"/>
            <p:cNvSpPr>
              <a:spLocks noChangeArrowheads="1"/>
            </p:cNvSpPr>
            <p:nvPr/>
          </p:nvSpPr>
          <p:spPr bwMode="auto">
            <a:xfrm>
              <a:off x="903288" y="5041900"/>
              <a:ext cx="460375" cy="212725"/>
            </a:xfrm>
            <a:prstGeom prst="rect">
              <a:avLst/>
            </a:prstGeom>
            <a:solidFill>
              <a:schemeClr val="accent3">
                <a:alpha val="50000"/>
              </a:schemeClr>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0" name="Rectangle 490"/>
            <p:cNvSpPr>
              <a:spLocks noChangeArrowheads="1"/>
            </p:cNvSpPr>
            <p:nvPr/>
          </p:nvSpPr>
          <p:spPr bwMode="auto">
            <a:xfrm>
              <a:off x="1620838" y="5178425"/>
              <a:ext cx="460375" cy="76200"/>
            </a:xfrm>
            <a:prstGeom prst="rect">
              <a:avLst/>
            </a:prstGeom>
            <a:solidFill>
              <a:schemeClr val="accent3">
                <a:alpha val="50000"/>
              </a:schemeClr>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1" name="Rectangle 506"/>
            <p:cNvSpPr>
              <a:spLocks noChangeArrowheads="1"/>
            </p:cNvSpPr>
            <p:nvPr/>
          </p:nvSpPr>
          <p:spPr bwMode="auto">
            <a:xfrm>
              <a:off x="2351088" y="4362450"/>
              <a:ext cx="458788" cy="892175"/>
            </a:xfrm>
            <a:prstGeom prst="rect">
              <a:avLst/>
            </a:prstGeom>
            <a:solidFill>
              <a:schemeClr val="accent3">
                <a:alpha val="50000"/>
              </a:schemeClr>
            </a:solidFill>
            <a:ln>
              <a:noFill/>
            </a:ln>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362" name="TextBox 361"/>
          <p:cNvSpPr txBox="1"/>
          <p:nvPr/>
        </p:nvSpPr>
        <p:spPr>
          <a:xfrm>
            <a:off x="702674" y="3326568"/>
            <a:ext cx="742511" cy="276999"/>
          </a:xfrm>
          <a:prstGeom prst="rect">
            <a:avLst/>
          </a:prstGeom>
          <a:noFill/>
        </p:spPr>
        <p:txBody>
          <a:bodyPr wrap="none" rtlCol="0">
            <a:spAutoFit/>
          </a:bodyPr>
          <a:lstStyle/>
          <a:p>
            <a:r>
              <a:rPr lang="en-GB" sz="1200" dirty="0" smtClean="0">
                <a:solidFill>
                  <a:srgbClr val="363636"/>
                </a:solidFill>
              </a:rPr>
              <a:t>p=0.013</a:t>
            </a:r>
            <a:endParaRPr lang="en-GB" sz="1200" dirty="0">
              <a:solidFill>
                <a:srgbClr val="363636"/>
              </a:solidFill>
            </a:endParaRPr>
          </a:p>
        </p:txBody>
      </p:sp>
      <p:sp>
        <p:nvSpPr>
          <p:cNvPr id="363" name="TextBox 362"/>
          <p:cNvSpPr txBox="1"/>
          <p:nvPr/>
        </p:nvSpPr>
        <p:spPr>
          <a:xfrm>
            <a:off x="2236194" y="3409609"/>
            <a:ext cx="529312" cy="276999"/>
          </a:xfrm>
          <a:prstGeom prst="rect">
            <a:avLst/>
          </a:prstGeom>
          <a:noFill/>
        </p:spPr>
        <p:txBody>
          <a:bodyPr wrap="none" rtlCol="0">
            <a:spAutoFit/>
          </a:bodyPr>
          <a:lstStyle/>
          <a:p>
            <a:pPr algn="ctr"/>
            <a:r>
              <a:rPr lang="en-GB" sz="1200" dirty="0" smtClean="0">
                <a:solidFill>
                  <a:srgbClr val="363636"/>
                </a:solidFill>
              </a:rPr>
              <a:t>n=16</a:t>
            </a:r>
            <a:endParaRPr lang="en-GB" sz="1200" dirty="0">
              <a:solidFill>
                <a:srgbClr val="363636"/>
              </a:solidFill>
            </a:endParaRPr>
          </a:p>
        </p:txBody>
      </p:sp>
      <p:sp>
        <p:nvSpPr>
          <p:cNvPr id="364" name="TextBox 363"/>
          <p:cNvSpPr txBox="1"/>
          <p:nvPr/>
        </p:nvSpPr>
        <p:spPr>
          <a:xfrm>
            <a:off x="769344" y="4584359"/>
            <a:ext cx="529312" cy="276999"/>
          </a:xfrm>
          <a:prstGeom prst="rect">
            <a:avLst/>
          </a:prstGeom>
          <a:noFill/>
        </p:spPr>
        <p:txBody>
          <a:bodyPr wrap="none" rtlCol="0">
            <a:spAutoFit/>
          </a:bodyPr>
          <a:lstStyle/>
          <a:p>
            <a:pPr algn="ctr"/>
            <a:r>
              <a:rPr lang="en-GB" sz="1200" dirty="0" smtClean="0">
                <a:solidFill>
                  <a:srgbClr val="363636"/>
                </a:solidFill>
              </a:rPr>
              <a:t>n=14</a:t>
            </a:r>
            <a:endParaRPr lang="en-GB" sz="1200" dirty="0">
              <a:solidFill>
                <a:srgbClr val="363636"/>
              </a:solidFill>
            </a:endParaRPr>
          </a:p>
        </p:txBody>
      </p:sp>
      <p:sp>
        <p:nvSpPr>
          <p:cNvPr id="365" name="TextBox 364"/>
          <p:cNvSpPr txBox="1"/>
          <p:nvPr/>
        </p:nvSpPr>
        <p:spPr>
          <a:xfrm>
            <a:off x="1518644" y="4990759"/>
            <a:ext cx="529312" cy="276999"/>
          </a:xfrm>
          <a:prstGeom prst="rect">
            <a:avLst/>
          </a:prstGeom>
          <a:noFill/>
        </p:spPr>
        <p:txBody>
          <a:bodyPr wrap="none" rtlCol="0">
            <a:spAutoFit/>
          </a:bodyPr>
          <a:lstStyle/>
          <a:p>
            <a:pPr algn="ctr"/>
            <a:r>
              <a:rPr lang="en-GB" sz="1200" smtClean="0">
                <a:solidFill>
                  <a:srgbClr val="363636"/>
                </a:solidFill>
              </a:rPr>
              <a:t>n=11</a:t>
            </a:r>
            <a:endParaRPr lang="en-GB" sz="1200" dirty="0">
              <a:solidFill>
                <a:srgbClr val="363636"/>
              </a:solidFill>
            </a:endParaRPr>
          </a:p>
        </p:txBody>
      </p:sp>
      <p:sp>
        <p:nvSpPr>
          <p:cNvPr id="366" name="TextBox 365"/>
          <p:cNvSpPr txBox="1"/>
          <p:nvPr/>
        </p:nvSpPr>
        <p:spPr>
          <a:xfrm>
            <a:off x="5019117" y="3437285"/>
            <a:ext cx="529312" cy="276999"/>
          </a:xfrm>
          <a:prstGeom prst="rect">
            <a:avLst/>
          </a:prstGeom>
          <a:noFill/>
        </p:spPr>
        <p:txBody>
          <a:bodyPr wrap="none" rtlCol="0">
            <a:spAutoFit/>
          </a:bodyPr>
          <a:lstStyle/>
          <a:p>
            <a:pPr algn="ctr"/>
            <a:r>
              <a:rPr lang="en-GB" sz="1200" dirty="0" smtClean="0">
                <a:solidFill>
                  <a:srgbClr val="363636"/>
                </a:solidFill>
              </a:rPr>
              <a:t>n=16</a:t>
            </a:r>
            <a:endParaRPr lang="en-GB" sz="1200" dirty="0">
              <a:solidFill>
                <a:srgbClr val="363636"/>
              </a:solidFill>
            </a:endParaRPr>
          </a:p>
        </p:txBody>
      </p:sp>
      <p:sp>
        <p:nvSpPr>
          <p:cNvPr id="367" name="TextBox 366"/>
          <p:cNvSpPr txBox="1"/>
          <p:nvPr/>
        </p:nvSpPr>
        <p:spPr>
          <a:xfrm>
            <a:off x="3914935" y="4567346"/>
            <a:ext cx="529312" cy="276999"/>
          </a:xfrm>
          <a:prstGeom prst="rect">
            <a:avLst/>
          </a:prstGeom>
          <a:noFill/>
        </p:spPr>
        <p:txBody>
          <a:bodyPr wrap="none" rtlCol="0">
            <a:spAutoFit/>
          </a:bodyPr>
          <a:lstStyle/>
          <a:p>
            <a:pPr algn="ctr"/>
            <a:r>
              <a:rPr lang="en-GB" sz="1200" dirty="0" smtClean="0">
                <a:solidFill>
                  <a:srgbClr val="363636"/>
                </a:solidFill>
              </a:rPr>
              <a:t>n=25</a:t>
            </a:r>
            <a:endParaRPr lang="en-GB" sz="1200" dirty="0">
              <a:solidFill>
                <a:srgbClr val="363636"/>
              </a:solidFill>
            </a:endParaRPr>
          </a:p>
        </p:txBody>
      </p:sp>
      <p:sp>
        <p:nvSpPr>
          <p:cNvPr id="368" name="TextBox 367"/>
          <p:cNvSpPr txBox="1"/>
          <p:nvPr/>
        </p:nvSpPr>
        <p:spPr>
          <a:xfrm>
            <a:off x="3692631" y="3326568"/>
            <a:ext cx="742511" cy="276999"/>
          </a:xfrm>
          <a:prstGeom prst="rect">
            <a:avLst/>
          </a:prstGeom>
          <a:noFill/>
        </p:spPr>
        <p:txBody>
          <a:bodyPr wrap="none" rtlCol="0">
            <a:spAutoFit/>
          </a:bodyPr>
          <a:lstStyle/>
          <a:p>
            <a:r>
              <a:rPr lang="en-GB" sz="1200" dirty="0" smtClean="0">
                <a:solidFill>
                  <a:srgbClr val="363636"/>
                </a:solidFill>
              </a:rPr>
              <a:t>p&lt;0.001</a:t>
            </a:r>
            <a:endParaRPr lang="en-GB" sz="1200" dirty="0">
              <a:solidFill>
                <a:srgbClr val="363636"/>
              </a:solidFill>
            </a:endParaRPr>
          </a:p>
        </p:txBody>
      </p:sp>
      <p:sp>
        <p:nvSpPr>
          <p:cNvPr id="369" name="TextBox 368"/>
          <p:cNvSpPr txBox="1"/>
          <p:nvPr/>
        </p:nvSpPr>
        <p:spPr>
          <a:xfrm>
            <a:off x="3811633" y="5572062"/>
            <a:ext cx="728084" cy="461665"/>
          </a:xfrm>
          <a:prstGeom prst="rect">
            <a:avLst/>
          </a:prstGeom>
          <a:noFill/>
        </p:spPr>
        <p:txBody>
          <a:bodyPr wrap="none" rtlCol="0">
            <a:spAutoFit/>
          </a:bodyPr>
          <a:lstStyle/>
          <a:p>
            <a:pPr algn="ctr"/>
            <a:r>
              <a:rPr lang="en-GB" sz="1200" dirty="0" smtClean="0">
                <a:solidFill>
                  <a:srgbClr val="363636"/>
                </a:solidFill>
              </a:rPr>
              <a:t>Local/</a:t>
            </a:r>
            <a:br>
              <a:rPr lang="en-GB" sz="1200" dirty="0" smtClean="0">
                <a:solidFill>
                  <a:srgbClr val="363636"/>
                </a:solidFill>
              </a:rPr>
            </a:br>
            <a:r>
              <a:rPr lang="en-GB" sz="1200" dirty="0" smtClean="0">
                <a:solidFill>
                  <a:srgbClr val="363636"/>
                </a:solidFill>
              </a:rPr>
              <a:t>regional</a:t>
            </a:r>
            <a:endParaRPr lang="en-GB" sz="1200" dirty="0">
              <a:solidFill>
                <a:srgbClr val="363636"/>
              </a:solidFill>
            </a:endParaRPr>
          </a:p>
        </p:txBody>
      </p:sp>
      <p:sp>
        <p:nvSpPr>
          <p:cNvPr id="370" name="TextBox 369"/>
          <p:cNvSpPr txBox="1"/>
          <p:nvPr/>
        </p:nvSpPr>
        <p:spPr>
          <a:xfrm>
            <a:off x="4847733" y="5572062"/>
            <a:ext cx="885179" cy="276999"/>
          </a:xfrm>
          <a:prstGeom prst="rect">
            <a:avLst/>
          </a:prstGeom>
          <a:noFill/>
        </p:spPr>
        <p:txBody>
          <a:bodyPr wrap="none" rtlCol="0">
            <a:spAutoFit/>
          </a:bodyPr>
          <a:lstStyle/>
          <a:p>
            <a:pPr algn="ctr"/>
            <a:r>
              <a:rPr lang="en-GB" sz="1200" dirty="0" smtClean="0">
                <a:solidFill>
                  <a:srgbClr val="363636"/>
                </a:solidFill>
              </a:rPr>
              <a:t>Metastatic</a:t>
            </a:r>
            <a:endParaRPr lang="en-GB" sz="1200" dirty="0">
              <a:solidFill>
                <a:srgbClr val="363636"/>
              </a:solidFill>
            </a:endParaRPr>
          </a:p>
        </p:txBody>
      </p:sp>
      <p:sp>
        <p:nvSpPr>
          <p:cNvPr id="371" name="TextBox 370"/>
          <p:cNvSpPr txBox="1"/>
          <p:nvPr/>
        </p:nvSpPr>
        <p:spPr>
          <a:xfrm rot="16200000">
            <a:off x="2579916" y="4260107"/>
            <a:ext cx="1373196" cy="276999"/>
          </a:xfrm>
          <a:prstGeom prst="rect">
            <a:avLst/>
          </a:prstGeom>
          <a:noFill/>
        </p:spPr>
        <p:txBody>
          <a:bodyPr wrap="none" rtlCol="0">
            <a:spAutoFit/>
          </a:bodyPr>
          <a:lstStyle/>
          <a:p>
            <a:pPr algn="ctr"/>
            <a:r>
              <a:rPr lang="en-GB" sz="1200" dirty="0" smtClean="0">
                <a:solidFill>
                  <a:srgbClr val="363636"/>
                </a:solidFill>
              </a:rPr>
              <a:t>CTCs/2 mL blood</a:t>
            </a:r>
            <a:endParaRPr lang="en-GB" sz="1200" dirty="0">
              <a:solidFill>
                <a:srgbClr val="363636"/>
              </a:solidFill>
            </a:endParaRPr>
          </a:p>
        </p:txBody>
      </p:sp>
      <p:sp>
        <p:nvSpPr>
          <p:cNvPr id="372" name="TextBox 371"/>
          <p:cNvSpPr txBox="1"/>
          <p:nvPr/>
        </p:nvSpPr>
        <p:spPr>
          <a:xfrm>
            <a:off x="3254834" y="3143821"/>
            <a:ext cx="354584" cy="276999"/>
          </a:xfrm>
          <a:prstGeom prst="rect">
            <a:avLst/>
          </a:prstGeom>
          <a:noFill/>
        </p:spPr>
        <p:txBody>
          <a:bodyPr wrap="none" rtlCol="0">
            <a:spAutoFit/>
          </a:bodyPr>
          <a:lstStyle/>
          <a:p>
            <a:pPr algn="r"/>
            <a:r>
              <a:rPr lang="en-GB" sz="1200" dirty="0" smtClean="0">
                <a:solidFill>
                  <a:srgbClr val="363636"/>
                </a:solidFill>
              </a:rPr>
              <a:t>25</a:t>
            </a:r>
            <a:endParaRPr lang="en-GB" sz="1200" dirty="0">
              <a:solidFill>
                <a:srgbClr val="363636"/>
              </a:solidFill>
            </a:endParaRPr>
          </a:p>
        </p:txBody>
      </p:sp>
      <p:sp>
        <p:nvSpPr>
          <p:cNvPr id="373" name="TextBox 372"/>
          <p:cNvSpPr txBox="1"/>
          <p:nvPr/>
        </p:nvSpPr>
        <p:spPr>
          <a:xfrm>
            <a:off x="3254834" y="3350301"/>
            <a:ext cx="354584" cy="276999"/>
          </a:xfrm>
          <a:prstGeom prst="rect">
            <a:avLst/>
          </a:prstGeom>
          <a:noFill/>
        </p:spPr>
        <p:txBody>
          <a:bodyPr wrap="none" rtlCol="0">
            <a:spAutoFit/>
          </a:bodyPr>
          <a:lstStyle/>
          <a:p>
            <a:pPr algn="r"/>
            <a:r>
              <a:rPr lang="en-GB" sz="1200" dirty="0" smtClean="0">
                <a:solidFill>
                  <a:srgbClr val="363636"/>
                </a:solidFill>
              </a:rPr>
              <a:t>20</a:t>
            </a:r>
            <a:endParaRPr lang="en-GB" sz="1200" dirty="0">
              <a:solidFill>
                <a:srgbClr val="363636"/>
              </a:solidFill>
            </a:endParaRPr>
          </a:p>
        </p:txBody>
      </p:sp>
      <p:sp>
        <p:nvSpPr>
          <p:cNvPr id="374" name="TextBox 373"/>
          <p:cNvSpPr txBox="1"/>
          <p:nvPr/>
        </p:nvSpPr>
        <p:spPr>
          <a:xfrm>
            <a:off x="3254834" y="3556800"/>
            <a:ext cx="354584" cy="276999"/>
          </a:xfrm>
          <a:prstGeom prst="rect">
            <a:avLst/>
          </a:prstGeom>
          <a:noFill/>
        </p:spPr>
        <p:txBody>
          <a:bodyPr wrap="none" rtlCol="0">
            <a:spAutoFit/>
          </a:bodyPr>
          <a:lstStyle/>
          <a:p>
            <a:pPr algn="r"/>
            <a:r>
              <a:rPr lang="en-GB" sz="1200" smtClean="0">
                <a:solidFill>
                  <a:srgbClr val="363636"/>
                </a:solidFill>
              </a:rPr>
              <a:t>15</a:t>
            </a:r>
            <a:endParaRPr lang="en-GB" sz="1200" dirty="0">
              <a:solidFill>
                <a:srgbClr val="363636"/>
              </a:solidFill>
            </a:endParaRPr>
          </a:p>
        </p:txBody>
      </p:sp>
      <p:sp>
        <p:nvSpPr>
          <p:cNvPr id="375" name="TextBox 374"/>
          <p:cNvSpPr txBox="1"/>
          <p:nvPr/>
        </p:nvSpPr>
        <p:spPr>
          <a:xfrm>
            <a:off x="3339793" y="3734233"/>
            <a:ext cx="269625" cy="276999"/>
          </a:xfrm>
          <a:prstGeom prst="rect">
            <a:avLst/>
          </a:prstGeom>
          <a:noFill/>
        </p:spPr>
        <p:txBody>
          <a:bodyPr wrap="none" rtlCol="0">
            <a:spAutoFit/>
          </a:bodyPr>
          <a:lstStyle/>
          <a:p>
            <a:pPr algn="r"/>
            <a:r>
              <a:rPr lang="en-GB" sz="1200" dirty="0" smtClean="0">
                <a:solidFill>
                  <a:srgbClr val="363636"/>
                </a:solidFill>
              </a:rPr>
              <a:t>8</a:t>
            </a:r>
            <a:endParaRPr lang="en-GB" sz="1200" dirty="0">
              <a:solidFill>
                <a:srgbClr val="363636"/>
              </a:solidFill>
            </a:endParaRPr>
          </a:p>
        </p:txBody>
      </p:sp>
      <p:sp>
        <p:nvSpPr>
          <p:cNvPr id="376" name="TextBox 375"/>
          <p:cNvSpPr txBox="1"/>
          <p:nvPr/>
        </p:nvSpPr>
        <p:spPr>
          <a:xfrm>
            <a:off x="3339793" y="4148739"/>
            <a:ext cx="269625" cy="276999"/>
          </a:xfrm>
          <a:prstGeom prst="rect">
            <a:avLst/>
          </a:prstGeom>
          <a:noFill/>
        </p:spPr>
        <p:txBody>
          <a:bodyPr wrap="none" rtlCol="0">
            <a:spAutoFit/>
          </a:bodyPr>
          <a:lstStyle/>
          <a:p>
            <a:pPr algn="r"/>
            <a:r>
              <a:rPr lang="en-GB" sz="1200" dirty="0" smtClean="0">
                <a:solidFill>
                  <a:srgbClr val="363636"/>
                </a:solidFill>
              </a:rPr>
              <a:t>6</a:t>
            </a:r>
            <a:endParaRPr lang="en-GB" sz="1200" dirty="0">
              <a:solidFill>
                <a:srgbClr val="363636"/>
              </a:solidFill>
            </a:endParaRPr>
          </a:p>
        </p:txBody>
      </p:sp>
      <p:sp>
        <p:nvSpPr>
          <p:cNvPr id="377" name="TextBox 376"/>
          <p:cNvSpPr txBox="1"/>
          <p:nvPr/>
        </p:nvSpPr>
        <p:spPr>
          <a:xfrm>
            <a:off x="3339793" y="4563245"/>
            <a:ext cx="269625" cy="276999"/>
          </a:xfrm>
          <a:prstGeom prst="rect">
            <a:avLst/>
          </a:prstGeom>
          <a:noFill/>
        </p:spPr>
        <p:txBody>
          <a:bodyPr wrap="none" rtlCol="0">
            <a:spAutoFit/>
          </a:bodyPr>
          <a:lstStyle/>
          <a:p>
            <a:pPr algn="r"/>
            <a:r>
              <a:rPr lang="en-GB" sz="1200" dirty="0" smtClean="0">
                <a:solidFill>
                  <a:srgbClr val="363636"/>
                </a:solidFill>
              </a:rPr>
              <a:t>4</a:t>
            </a:r>
            <a:endParaRPr lang="en-GB" sz="1200" dirty="0">
              <a:solidFill>
                <a:srgbClr val="363636"/>
              </a:solidFill>
            </a:endParaRPr>
          </a:p>
        </p:txBody>
      </p:sp>
      <p:sp>
        <p:nvSpPr>
          <p:cNvPr id="378" name="TextBox 377"/>
          <p:cNvSpPr txBox="1"/>
          <p:nvPr/>
        </p:nvSpPr>
        <p:spPr>
          <a:xfrm>
            <a:off x="3339793" y="4977751"/>
            <a:ext cx="269625" cy="276999"/>
          </a:xfrm>
          <a:prstGeom prst="rect">
            <a:avLst/>
          </a:prstGeom>
          <a:noFill/>
        </p:spPr>
        <p:txBody>
          <a:bodyPr wrap="none" rtlCol="0">
            <a:spAutoFit/>
          </a:bodyPr>
          <a:lstStyle/>
          <a:p>
            <a:pPr algn="r"/>
            <a:r>
              <a:rPr lang="en-GB" sz="1200" dirty="0" smtClean="0">
                <a:solidFill>
                  <a:srgbClr val="363636"/>
                </a:solidFill>
              </a:rPr>
              <a:t>2</a:t>
            </a:r>
            <a:endParaRPr lang="en-GB" sz="1200" dirty="0">
              <a:solidFill>
                <a:srgbClr val="363636"/>
              </a:solidFill>
            </a:endParaRPr>
          </a:p>
        </p:txBody>
      </p:sp>
      <p:sp>
        <p:nvSpPr>
          <p:cNvPr id="379" name="TextBox 378"/>
          <p:cNvSpPr txBox="1"/>
          <p:nvPr/>
        </p:nvSpPr>
        <p:spPr>
          <a:xfrm>
            <a:off x="3339793" y="5392258"/>
            <a:ext cx="269625" cy="276999"/>
          </a:xfrm>
          <a:prstGeom prst="rect">
            <a:avLst/>
          </a:prstGeom>
          <a:noFill/>
        </p:spPr>
        <p:txBody>
          <a:bodyPr wrap="none" rtlCol="0">
            <a:spAutoFit/>
          </a:bodyPr>
          <a:lstStyle/>
          <a:p>
            <a:pPr algn="r"/>
            <a:r>
              <a:rPr lang="en-GB" sz="1200" dirty="0" smtClean="0">
                <a:solidFill>
                  <a:srgbClr val="363636"/>
                </a:solidFill>
              </a:rPr>
              <a:t>0</a:t>
            </a:r>
            <a:endParaRPr lang="en-GB" sz="1200" dirty="0">
              <a:solidFill>
                <a:srgbClr val="363636"/>
              </a:solidFill>
            </a:endParaRPr>
          </a:p>
        </p:txBody>
      </p:sp>
      <p:sp>
        <p:nvSpPr>
          <p:cNvPr id="380" name="TextBox 379"/>
          <p:cNvSpPr txBox="1"/>
          <p:nvPr/>
        </p:nvSpPr>
        <p:spPr>
          <a:xfrm>
            <a:off x="6397600" y="5581587"/>
            <a:ext cx="269625" cy="276999"/>
          </a:xfrm>
          <a:prstGeom prst="rect">
            <a:avLst/>
          </a:prstGeom>
          <a:noFill/>
        </p:spPr>
        <p:txBody>
          <a:bodyPr wrap="none" rtlCol="0">
            <a:spAutoFit/>
          </a:bodyPr>
          <a:lstStyle/>
          <a:p>
            <a:pPr algn="ctr"/>
            <a:r>
              <a:rPr lang="en-GB" sz="1200" dirty="0" smtClean="0">
                <a:solidFill>
                  <a:srgbClr val="363636"/>
                </a:solidFill>
              </a:rPr>
              <a:t>0</a:t>
            </a:r>
            <a:endParaRPr lang="en-GB" sz="1200" dirty="0">
              <a:solidFill>
                <a:srgbClr val="363636"/>
              </a:solidFill>
            </a:endParaRPr>
          </a:p>
        </p:txBody>
      </p:sp>
      <p:sp>
        <p:nvSpPr>
          <p:cNvPr id="381" name="TextBox 380"/>
          <p:cNvSpPr txBox="1"/>
          <p:nvPr/>
        </p:nvSpPr>
        <p:spPr>
          <a:xfrm rot="16200000">
            <a:off x="5626504" y="4260107"/>
            <a:ext cx="875561" cy="276999"/>
          </a:xfrm>
          <a:prstGeom prst="rect">
            <a:avLst/>
          </a:prstGeom>
          <a:noFill/>
        </p:spPr>
        <p:txBody>
          <a:bodyPr wrap="none" rtlCol="0">
            <a:spAutoFit/>
          </a:bodyPr>
          <a:lstStyle/>
          <a:p>
            <a:pPr algn="ctr"/>
            <a:r>
              <a:rPr lang="en-GB" sz="1200" dirty="0" smtClean="0">
                <a:solidFill>
                  <a:srgbClr val="363636"/>
                </a:solidFill>
              </a:rPr>
              <a:t>Sensitivity</a:t>
            </a:r>
            <a:endParaRPr lang="en-GB" sz="1200" dirty="0">
              <a:solidFill>
                <a:srgbClr val="363636"/>
              </a:solidFill>
            </a:endParaRPr>
          </a:p>
        </p:txBody>
      </p:sp>
      <p:sp>
        <p:nvSpPr>
          <p:cNvPr id="382" name="TextBox 381"/>
          <p:cNvSpPr txBox="1"/>
          <p:nvPr/>
        </p:nvSpPr>
        <p:spPr>
          <a:xfrm>
            <a:off x="6110027" y="3143821"/>
            <a:ext cx="397866" cy="276999"/>
          </a:xfrm>
          <a:prstGeom prst="rect">
            <a:avLst/>
          </a:prstGeom>
          <a:noFill/>
        </p:spPr>
        <p:txBody>
          <a:bodyPr wrap="none" rtlCol="0">
            <a:spAutoFit/>
          </a:bodyPr>
          <a:lstStyle/>
          <a:p>
            <a:pPr algn="r"/>
            <a:r>
              <a:rPr lang="en-GB" sz="1200" dirty="0" smtClean="0">
                <a:solidFill>
                  <a:srgbClr val="363636"/>
                </a:solidFill>
              </a:rPr>
              <a:t>1.0</a:t>
            </a:r>
            <a:endParaRPr lang="en-GB" sz="1200" dirty="0">
              <a:solidFill>
                <a:srgbClr val="363636"/>
              </a:solidFill>
            </a:endParaRPr>
          </a:p>
        </p:txBody>
      </p:sp>
      <p:sp>
        <p:nvSpPr>
          <p:cNvPr id="383" name="TextBox 382"/>
          <p:cNvSpPr txBox="1"/>
          <p:nvPr/>
        </p:nvSpPr>
        <p:spPr>
          <a:xfrm>
            <a:off x="6238268" y="5392258"/>
            <a:ext cx="269625" cy="276999"/>
          </a:xfrm>
          <a:prstGeom prst="rect">
            <a:avLst/>
          </a:prstGeom>
          <a:noFill/>
        </p:spPr>
        <p:txBody>
          <a:bodyPr wrap="none" rtlCol="0">
            <a:spAutoFit/>
          </a:bodyPr>
          <a:lstStyle/>
          <a:p>
            <a:pPr algn="r"/>
            <a:r>
              <a:rPr lang="en-GB" sz="1200" dirty="0" smtClean="0">
                <a:solidFill>
                  <a:srgbClr val="363636"/>
                </a:solidFill>
              </a:rPr>
              <a:t>0</a:t>
            </a:r>
            <a:endParaRPr lang="en-GB" sz="1200" dirty="0">
              <a:solidFill>
                <a:srgbClr val="363636"/>
              </a:solidFill>
            </a:endParaRPr>
          </a:p>
        </p:txBody>
      </p:sp>
      <p:sp>
        <p:nvSpPr>
          <p:cNvPr id="384" name="TextBox 383"/>
          <p:cNvSpPr txBox="1"/>
          <p:nvPr/>
        </p:nvSpPr>
        <p:spPr>
          <a:xfrm>
            <a:off x="6110027" y="3593508"/>
            <a:ext cx="397866" cy="276999"/>
          </a:xfrm>
          <a:prstGeom prst="rect">
            <a:avLst/>
          </a:prstGeom>
          <a:noFill/>
        </p:spPr>
        <p:txBody>
          <a:bodyPr wrap="none" rtlCol="0">
            <a:spAutoFit/>
          </a:bodyPr>
          <a:lstStyle/>
          <a:p>
            <a:pPr algn="r"/>
            <a:r>
              <a:rPr lang="en-GB" sz="1200" dirty="0" smtClean="0">
                <a:solidFill>
                  <a:srgbClr val="363636"/>
                </a:solidFill>
              </a:rPr>
              <a:t>0.8</a:t>
            </a:r>
            <a:endParaRPr lang="en-GB" sz="1200" dirty="0">
              <a:solidFill>
                <a:srgbClr val="363636"/>
              </a:solidFill>
            </a:endParaRPr>
          </a:p>
        </p:txBody>
      </p:sp>
      <p:sp>
        <p:nvSpPr>
          <p:cNvPr id="385" name="TextBox 384"/>
          <p:cNvSpPr txBox="1"/>
          <p:nvPr/>
        </p:nvSpPr>
        <p:spPr>
          <a:xfrm>
            <a:off x="6110027" y="4043195"/>
            <a:ext cx="397866" cy="276999"/>
          </a:xfrm>
          <a:prstGeom prst="rect">
            <a:avLst/>
          </a:prstGeom>
          <a:noFill/>
        </p:spPr>
        <p:txBody>
          <a:bodyPr wrap="none" rtlCol="0">
            <a:spAutoFit/>
          </a:bodyPr>
          <a:lstStyle/>
          <a:p>
            <a:pPr algn="r"/>
            <a:r>
              <a:rPr lang="en-GB" sz="1200" dirty="0" smtClean="0">
                <a:solidFill>
                  <a:srgbClr val="363636"/>
                </a:solidFill>
              </a:rPr>
              <a:t>0.6</a:t>
            </a:r>
            <a:endParaRPr lang="en-GB" sz="1200" dirty="0">
              <a:solidFill>
                <a:srgbClr val="363636"/>
              </a:solidFill>
            </a:endParaRPr>
          </a:p>
        </p:txBody>
      </p:sp>
      <p:sp>
        <p:nvSpPr>
          <p:cNvPr id="386" name="TextBox 385"/>
          <p:cNvSpPr txBox="1"/>
          <p:nvPr/>
        </p:nvSpPr>
        <p:spPr>
          <a:xfrm>
            <a:off x="6110027" y="4492882"/>
            <a:ext cx="397866" cy="276999"/>
          </a:xfrm>
          <a:prstGeom prst="rect">
            <a:avLst/>
          </a:prstGeom>
          <a:noFill/>
        </p:spPr>
        <p:txBody>
          <a:bodyPr wrap="none" rtlCol="0">
            <a:spAutoFit/>
          </a:bodyPr>
          <a:lstStyle/>
          <a:p>
            <a:pPr algn="r"/>
            <a:r>
              <a:rPr lang="en-GB" sz="1200" dirty="0" smtClean="0">
                <a:solidFill>
                  <a:srgbClr val="363636"/>
                </a:solidFill>
              </a:rPr>
              <a:t>0.4</a:t>
            </a:r>
            <a:endParaRPr lang="en-GB" sz="1200" dirty="0">
              <a:solidFill>
                <a:srgbClr val="363636"/>
              </a:solidFill>
            </a:endParaRPr>
          </a:p>
        </p:txBody>
      </p:sp>
      <p:sp>
        <p:nvSpPr>
          <p:cNvPr id="387" name="TextBox 386"/>
          <p:cNvSpPr txBox="1"/>
          <p:nvPr/>
        </p:nvSpPr>
        <p:spPr>
          <a:xfrm>
            <a:off x="6110027" y="4942569"/>
            <a:ext cx="397866" cy="276999"/>
          </a:xfrm>
          <a:prstGeom prst="rect">
            <a:avLst/>
          </a:prstGeom>
          <a:noFill/>
        </p:spPr>
        <p:txBody>
          <a:bodyPr wrap="none" rtlCol="0">
            <a:spAutoFit/>
          </a:bodyPr>
          <a:lstStyle/>
          <a:p>
            <a:pPr algn="r"/>
            <a:r>
              <a:rPr lang="en-GB" sz="1200" dirty="0" smtClean="0">
                <a:solidFill>
                  <a:srgbClr val="363636"/>
                </a:solidFill>
              </a:rPr>
              <a:t>0.2</a:t>
            </a:r>
            <a:endParaRPr lang="en-GB" sz="1200" dirty="0">
              <a:solidFill>
                <a:srgbClr val="363636"/>
              </a:solidFill>
            </a:endParaRPr>
          </a:p>
        </p:txBody>
      </p:sp>
      <p:sp>
        <p:nvSpPr>
          <p:cNvPr id="388" name="TextBox 387"/>
          <p:cNvSpPr txBox="1"/>
          <p:nvPr/>
        </p:nvSpPr>
        <p:spPr>
          <a:xfrm>
            <a:off x="6769572" y="5581587"/>
            <a:ext cx="397866" cy="276999"/>
          </a:xfrm>
          <a:prstGeom prst="rect">
            <a:avLst/>
          </a:prstGeom>
          <a:noFill/>
        </p:spPr>
        <p:txBody>
          <a:bodyPr wrap="none" rtlCol="0">
            <a:spAutoFit/>
          </a:bodyPr>
          <a:lstStyle/>
          <a:p>
            <a:pPr algn="ctr"/>
            <a:r>
              <a:rPr lang="en-GB" sz="1200" dirty="0">
                <a:solidFill>
                  <a:srgbClr val="363636"/>
                </a:solidFill>
              </a:rPr>
              <a:t>0.2</a:t>
            </a:r>
          </a:p>
        </p:txBody>
      </p:sp>
      <p:sp>
        <p:nvSpPr>
          <p:cNvPr id="389" name="TextBox 388"/>
          <p:cNvSpPr txBox="1"/>
          <p:nvPr/>
        </p:nvSpPr>
        <p:spPr>
          <a:xfrm>
            <a:off x="7207722" y="5581587"/>
            <a:ext cx="397866" cy="276999"/>
          </a:xfrm>
          <a:prstGeom prst="rect">
            <a:avLst/>
          </a:prstGeom>
          <a:noFill/>
        </p:spPr>
        <p:txBody>
          <a:bodyPr wrap="none" rtlCol="0">
            <a:spAutoFit/>
          </a:bodyPr>
          <a:lstStyle/>
          <a:p>
            <a:pPr algn="ctr"/>
            <a:r>
              <a:rPr lang="en-GB" sz="1200" dirty="0">
                <a:solidFill>
                  <a:srgbClr val="363636"/>
                </a:solidFill>
              </a:rPr>
              <a:t>0.4</a:t>
            </a:r>
          </a:p>
        </p:txBody>
      </p:sp>
      <p:sp>
        <p:nvSpPr>
          <p:cNvPr id="390" name="TextBox 389"/>
          <p:cNvSpPr txBox="1"/>
          <p:nvPr/>
        </p:nvSpPr>
        <p:spPr>
          <a:xfrm>
            <a:off x="7645872" y="5581587"/>
            <a:ext cx="397866" cy="276999"/>
          </a:xfrm>
          <a:prstGeom prst="rect">
            <a:avLst/>
          </a:prstGeom>
          <a:noFill/>
        </p:spPr>
        <p:txBody>
          <a:bodyPr wrap="none" rtlCol="0">
            <a:spAutoFit/>
          </a:bodyPr>
          <a:lstStyle/>
          <a:p>
            <a:pPr algn="ctr"/>
            <a:r>
              <a:rPr lang="en-GB" sz="1200" dirty="0">
                <a:solidFill>
                  <a:srgbClr val="363636"/>
                </a:solidFill>
              </a:rPr>
              <a:t>0.6</a:t>
            </a:r>
          </a:p>
        </p:txBody>
      </p:sp>
      <p:sp>
        <p:nvSpPr>
          <p:cNvPr id="391" name="TextBox 390"/>
          <p:cNvSpPr txBox="1"/>
          <p:nvPr/>
        </p:nvSpPr>
        <p:spPr>
          <a:xfrm>
            <a:off x="8084022" y="5581587"/>
            <a:ext cx="397866" cy="276999"/>
          </a:xfrm>
          <a:prstGeom prst="rect">
            <a:avLst/>
          </a:prstGeom>
          <a:noFill/>
        </p:spPr>
        <p:txBody>
          <a:bodyPr wrap="none" rtlCol="0">
            <a:spAutoFit/>
          </a:bodyPr>
          <a:lstStyle/>
          <a:p>
            <a:pPr algn="ctr"/>
            <a:r>
              <a:rPr lang="en-GB" sz="1200" dirty="0">
                <a:solidFill>
                  <a:srgbClr val="363636"/>
                </a:solidFill>
              </a:rPr>
              <a:t>0.8</a:t>
            </a:r>
          </a:p>
        </p:txBody>
      </p:sp>
      <p:sp>
        <p:nvSpPr>
          <p:cNvPr id="392" name="TextBox 391"/>
          <p:cNvSpPr txBox="1"/>
          <p:nvPr/>
        </p:nvSpPr>
        <p:spPr>
          <a:xfrm>
            <a:off x="8522172" y="5581587"/>
            <a:ext cx="397866" cy="276999"/>
          </a:xfrm>
          <a:prstGeom prst="rect">
            <a:avLst/>
          </a:prstGeom>
          <a:noFill/>
        </p:spPr>
        <p:txBody>
          <a:bodyPr wrap="none" rtlCol="0">
            <a:spAutoFit/>
          </a:bodyPr>
          <a:lstStyle/>
          <a:p>
            <a:pPr algn="ctr"/>
            <a:r>
              <a:rPr lang="en-GB" sz="1200" dirty="0">
                <a:solidFill>
                  <a:srgbClr val="363636"/>
                </a:solidFill>
              </a:rPr>
              <a:t>1.0</a:t>
            </a:r>
          </a:p>
        </p:txBody>
      </p:sp>
      <p:grpSp>
        <p:nvGrpSpPr>
          <p:cNvPr id="393" name="Group 392"/>
          <p:cNvGrpSpPr/>
          <p:nvPr/>
        </p:nvGrpSpPr>
        <p:grpSpPr>
          <a:xfrm>
            <a:off x="6442076" y="3283383"/>
            <a:ext cx="2278063" cy="2339975"/>
            <a:chOff x="6442076" y="3158417"/>
            <a:chExt cx="2278063" cy="2339975"/>
          </a:xfrm>
        </p:grpSpPr>
        <p:sp>
          <p:nvSpPr>
            <p:cNvPr id="394" name="Freeform 578"/>
            <p:cNvSpPr>
              <a:spLocks/>
            </p:cNvSpPr>
            <p:nvPr/>
          </p:nvSpPr>
          <p:spPr bwMode="auto">
            <a:xfrm>
              <a:off x="6534151" y="3158417"/>
              <a:ext cx="2185988" cy="2247900"/>
            </a:xfrm>
            <a:custGeom>
              <a:avLst/>
              <a:gdLst>
                <a:gd name="T0" fmla="*/ 0 w 1377"/>
                <a:gd name="T1" fmla="*/ 0 h 1416"/>
                <a:gd name="T2" fmla="*/ 0 w 1377"/>
                <a:gd name="T3" fmla="*/ 1416 h 1416"/>
                <a:gd name="T4" fmla="*/ 1377 w 1377"/>
                <a:gd name="T5" fmla="*/ 1416 h 1416"/>
              </a:gdLst>
              <a:ahLst/>
              <a:cxnLst>
                <a:cxn ang="0">
                  <a:pos x="T0" y="T1"/>
                </a:cxn>
                <a:cxn ang="0">
                  <a:pos x="T2" y="T3"/>
                </a:cxn>
                <a:cxn ang="0">
                  <a:pos x="T4" y="T5"/>
                </a:cxn>
              </a:cxnLst>
              <a:rect l="0" t="0" r="r" b="b"/>
              <a:pathLst>
                <a:path w="1377" h="1416">
                  <a:moveTo>
                    <a:pt x="0" y="0"/>
                  </a:moveTo>
                  <a:lnTo>
                    <a:pt x="0" y="1416"/>
                  </a:lnTo>
                  <a:lnTo>
                    <a:pt x="1377" y="1416"/>
                  </a:lnTo>
                </a:path>
              </a:pathLst>
            </a:custGeom>
            <a:noFill/>
            <a:ln w="254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5" name="Line 579"/>
            <p:cNvSpPr>
              <a:spLocks noChangeShapeType="1"/>
            </p:cNvSpPr>
            <p:nvPr/>
          </p:nvSpPr>
          <p:spPr bwMode="auto">
            <a:xfrm>
              <a:off x="6442076" y="3606092"/>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6" name="Line 580"/>
            <p:cNvSpPr>
              <a:spLocks noChangeShapeType="1"/>
            </p:cNvSpPr>
            <p:nvPr/>
          </p:nvSpPr>
          <p:spPr bwMode="auto">
            <a:xfrm>
              <a:off x="6442076" y="4056942"/>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7" name="Line 581"/>
            <p:cNvSpPr>
              <a:spLocks noChangeShapeType="1"/>
            </p:cNvSpPr>
            <p:nvPr/>
          </p:nvSpPr>
          <p:spPr bwMode="auto">
            <a:xfrm>
              <a:off x="6442076" y="4504617"/>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8" name="Line 582"/>
            <p:cNvSpPr>
              <a:spLocks noChangeShapeType="1"/>
            </p:cNvSpPr>
            <p:nvPr/>
          </p:nvSpPr>
          <p:spPr bwMode="auto">
            <a:xfrm>
              <a:off x="6442076" y="4955467"/>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9" name="Line 583"/>
            <p:cNvSpPr>
              <a:spLocks noChangeShapeType="1"/>
            </p:cNvSpPr>
            <p:nvPr/>
          </p:nvSpPr>
          <p:spPr bwMode="auto">
            <a:xfrm flipV="1">
              <a:off x="6534151" y="5406317"/>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0" name="Line 584"/>
            <p:cNvSpPr>
              <a:spLocks noChangeShapeType="1"/>
            </p:cNvSpPr>
            <p:nvPr/>
          </p:nvSpPr>
          <p:spPr bwMode="auto">
            <a:xfrm flipV="1">
              <a:off x="7405688" y="5406317"/>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1" name="Line 585"/>
            <p:cNvSpPr>
              <a:spLocks noChangeShapeType="1"/>
            </p:cNvSpPr>
            <p:nvPr/>
          </p:nvSpPr>
          <p:spPr bwMode="auto">
            <a:xfrm flipV="1">
              <a:off x="7843838" y="5406317"/>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2" name="Line 586"/>
            <p:cNvSpPr>
              <a:spLocks noChangeShapeType="1"/>
            </p:cNvSpPr>
            <p:nvPr/>
          </p:nvSpPr>
          <p:spPr bwMode="auto">
            <a:xfrm flipV="1">
              <a:off x="8281988" y="5406317"/>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3" name="Line 587"/>
            <p:cNvSpPr>
              <a:spLocks noChangeShapeType="1"/>
            </p:cNvSpPr>
            <p:nvPr/>
          </p:nvSpPr>
          <p:spPr bwMode="auto">
            <a:xfrm flipV="1">
              <a:off x="6969126" y="5406317"/>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4" name="Line 588"/>
            <p:cNvSpPr>
              <a:spLocks noChangeShapeType="1"/>
            </p:cNvSpPr>
            <p:nvPr/>
          </p:nvSpPr>
          <p:spPr bwMode="auto">
            <a:xfrm flipV="1">
              <a:off x="8720138" y="5406317"/>
              <a:ext cx="0" cy="9207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5" name="Line 589"/>
            <p:cNvSpPr>
              <a:spLocks noChangeShapeType="1"/>
            </p:cNvSpPr>
            <p:nvPr/>
          </p:nvSpPr>
          <p:spPr bwMode="auto">
            <a:xfrm>
              <a:off x="6442076" y="5406317"/>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6" name="Line 590"/>
            <p:cNvSpPr>
              <a:spLocks noChangeShapeType="1"/>
            </p:cNvSpPr>
            <p:nvPr/>
          </p:nvSpPr>
          <p:spPr bwMode="auto">
            <a:xfrm>
              <a:off x="6442076" y="3158417"/>
              <a:ext cx="92075"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7" name="Line 606"/>
            <p:cNvSpPr>
              <a:spLocks noChangeShapeType="1"/>
            </p:cNvSpPr>
            <p:nvPr/>
          </p:nvSpPr>
          <p:spPr bwMode="auto">
            <a:xfrm flipV="1">
              <a:off x="6534151" y="3158417"/>
              <a:ext cx="2185988" cy="2247900"/>
            </a:xfrm>
            <a:prstGeom prst="line">
              <a:avLst/>
            </a:prstGeom>
            <a:noFill/>
            <a:ln w="25400" cap="flat">
              <a:solidFill>
                <a:schemeClr val="tx1"/>
              </a:solidFill>
              <a:prstDash val="sysDot"/>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8" name="Freeform 605"/>
            <p:cNvSpPr>
              <a:spLocks/>
            </p:cNvSpPr>
            <p:nvPr/>
          </p:nvSpPr>
          <p:spPr bwMode="auto">
            <a:xfrm>
              <a:off x="6534151" y="3158417"/>
              <a:ext cx="2185988" cy="1304925"/>
            </a:xfrm>
            <a:custGeom>
              <a:avLst/>
              <a:gdLst>
                <a:gd name="T0" fmla="*/ 1377 w 1377"/>
                <a:gd name="T1" fmla="*/ 0 h 822"/>
                <a:gd name="T2" fmla="*/ 1087 w 1377"/>
                <a:gd name="T3" fmla="*/ 94 h 822"/>
                <a:gd name="T4" fmla="*/ 843 w 1377"/>
                <a:gd name="T5" fmla="*/ 162 h 822"/>
                <a:gd name="T6" fmla="*/ 705 w 1377"/>
                <a:gd name="T7" fmla="*/ 212 h 822"/>
                <a:gd name="T8" fmla="*/ 319 w 1377"/>
                <a:gd name="T9" fmla="*/ 332 h 822"/>
                <a:gd name="T10" fmla="*/ 60 w 1377"/>
                <a:gd name="T11" fmla="*/ 426 h 822"/>
                <a:gd name="T12" fmla="*/ 60 w 1377"/>
                <a:gd name="T13" fmla="*/ 594 h 822"/>
                <a:gd name="T14" fmla="*/ 32 w 1377"/>
                <a:gd name="T15" fmla="*/ 694 h 822"/>
                <a:gd name="T16" fmla="*/ 0 w 1377"/>
                <a:gd name="T17" fmla="*/ 82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7" h="822">
                  <a:moveTo>
                    <a:pt x="1377" y="0"/>
                  </a:moveTo>
                  <a:lnTo>
                    <a:pt x="1087" y="94"/>
                  </a:lnTo>
                  <a:lnTo>
                    <a:pt x="843" y="162"/>
                  </a:lnTo>
                  <a:lnTo>
                    <a:pt x="705" y="212"/>
                  </a:lnTo>
                  <a:lnTo>
                    <a:pt x="319" y="332"/>
                  </a:lnTo>
                  <a:lnTo>
                    <a:pt x="60" y="426"/>
                  </a:lnTo>
                  <a:lnTo>
                    <a:pt x="60" y="594"/>
                  </a:lnTo>
                  <a:lnTo>
                    <a:pt x="32" y="694"/>
                  </a:lnTo>
                  <a:lnTo>
                    <a:pt x="0" y="822"/>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409" name="TextBox 408"/>
          <p:cNvSpPr txBox="1"/>
          <p:nvPr/>
        </p:nvSpPr>
        <p:spPr>
          <a:xfrm>
            <a:off x="6794284" y="3472382"/>
            <a:ext cx="577402" cy="276999"/>
          </a:xfrm>
          <a:prstGeom prst="rect">
            <a:avLst/>
          </a:prstGeom>
          <a:noFill/>
        </p:spPr>
        <p:txBody>
          <a:bodyPr wrap="none" rtlCol="0">
            <a:spAutoFit/>
          </a:bodyPr>
          <a:lstStyle/>
          <a:p>
            <a:pPr algn="r"/>
            <a:r>
              <a:rPr lang="en-GB" sz="1200" dirty="0" smtClean="0">
                <a:solidFill>
                  <a:srgbClr val="B60D27"/>
                </a:solidFill>
              </a:rPr>
              <a:t>CTCs</a:t>
            </a:r>
            <a:endParaRPr lang="en-GB" sz="1200" dirty="0">
              <a:solidFill>
                <a:srgbClr val="B60D27"/>
              </a:solidFill>
            </a:endParaRPr>
          </a:p>
        </p:txBody>
      </p:sp>
      <p:sp>
        <p:nvSpPr>
          <p:cNvPr id="410" name="TextBox 409"/>
          <p:cNvSpPr txBox="1"/>
          <p:nvPr/>
        </p:nvSpPr>
        <p:spPr>
          <a:xfrm>
            <a:off x="7217224" y="4753494"/>
            <a:ext cx="1584088" cy="646331"/>
          </a:xfrm>
          <a:prstGeom prst="rect">
            <a:avLst/>
          </a:prstGeom>
          <a:noFill/>
        </p:spPr>
        <p:txBody>
          <a:bodyPr wrap="none" rtlCol="0">
            <a:spAutoFit/>
          </a:bodyPr>
          <a:lstStyle/>
          <a:p>
            <a:r>
              <a:rPr lang="en-GB" sz="1200" dirty="0" smtClean="0">
                <a:solidFill>
                  <a:srgbClr val="363636"/>
                </a:solidFill>
              </a:rPr>
              <a:t>AUR0C: 0.841</a:t>
            </a:r>
          </a:p>
          <a:p>
            <a:r>
              <a:rPr lang="en-GB" sz="1200" dirty="0" smtClean="0">
                <a:solidFill>
                  <a:srgbClr val="363636"/>
                </a:solidFill>
              </a:rPr>
              <a:t>95% CI 0.703, 0.980</a:t>
            </a:r>
          </a:p>
          <a:p>
            <a:r>
              <a:rPr lang="en-GB" sz="1200" dirty="0" smtClean="0">
                <a:solidFill>
                  <a:srgbClr val="363636"/>
                </a:solidFill>
              </a:rPr>
              <a:t>p&lt;0.001</a:t>
            </a:r>
            <a:endParaRPr lang="en-GB" sz="1200" dirty="0">
              <a:solidFill>
                <a:srgbClr val="363636"/>
              </a:solidFill>
            </a:endParaRPr>
          </a:p>
        </p:txBody>
      </p:sp>
      <p:sp>
        <p:nvSpPr>
          <p:cNvPr id="411" name="TextBox 410"/>
          <p:cNvSpPr txBox="1"/>
          <p:nvPr/>
        </p:nvSpPr>
        <p:spPr>
          <a:xfrm>
            <a:off x="7076378" y="5797247"/>
            <a:ext cx="1098379" cy="276999"/>
          </a:xfrm>
          <a:prstGeom prst="rect">
            <a:avLst/>
          </a:prstGeom>
          <a:noFill/>
        </p:spPr>
        <p:txBody>
          <a:bodyPr wrap="none" rtlCol="0">
            <a:spAutoFit/>
          </a:bodyPr>
          <a:lstStyle/>
          <a:p>
            <a:pPr algn="ctr"/>
            <a:r>
              <a:rPr lang="en-GB" sz="1200" dirty="0" smtClean="0">
                <a:solidFill>
                  <a:srgbClr val="363636"/>
                </a:solidFill>
              </a:rPr>
              <a:t>1 - Specificity</a:t>
            </a:r>
            <a:endParaRPr lang="en-GB" sz="1200" dirty="0">
              <a:solidFill>
                <a:srgbClr val="363636"/>
              </a:solidFill>
            </a:endParaRPr>
          </a:p>
        </p:txBody>
      </p:sp>
      <p:sp>
        <p:nvSpPr>
          <p:cNvPr id="207" name="Text Box 9"/>
          <p:cNvSpPr txBox="1">
            <a:spLocks noChangeArrowheads="1"/>
          </p:cNvSpPr>
          <p:nvPr/>
        </p:nvSpPr>
        <p:spPr bwMode="auto">
          <a:xfrm>
            <a:off x="227385" y="6326427"/>
            <a:ext cx="48680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CTC, circulating tumour cell; PDAC, </a:t>
            </a:r>
            <a:r>
              <a:rPr lang="en-GB" sz="1200" dirty="0">
                <a:solidFill>
                  <a:srgbClr val="363636"/>
                </a:solidFill>
              </a:rPr>
              <a:t>pancreatic ductal </a:t>
            </a:r>
            <a:r>
              <a:rPr lang="en-GB" sz="1200" dirty="0" smtClean="0">
                <a:solidFill>
                  <a:srgbClr val="363636"/>
                </a:solidFill>
              </a:rPr>
              <a:t>adenocarcinoma; PPV, </a:t>
            </a:r>
            <a:r>
              <a:rPr lang="en-GB" sz="1200" dirty="0">
                <a:solidFill>
                  <a:srgbClr val="363636"/>
                </a:solidFill>
              </a:rPr>
              <a:t>positive predictive value</a:t>
            </a:r>
          </a:p>
        </p:txBody>
      </p:sp>
    </p:spTree>
    <p:extLst>
      <p:ext uri="{BB962C8B-B14F-4D97-AF65-F5344CB8AC3E}">
        <p14:creationId xmlns:p14="http://schemas.microsoft.com/office/powerpoint/2010/main" val="24110068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175: Pancreatic circulating </a:t>
            </a:r>
            <a:r>
              <a:rPr lang="en-GB" sz="1800" dirty="0" err="1"/>
              <a:t>tumor</a:t>
            </a:r>
            <a:r>
              <a:rPr lang="en-GB" sz="1800" dirty="0"/>
              <a:t> cells as a diagnostic adjunct in pancreatic cancer – Ankeny JS et al</a:t>
            </a:r>
            <a:endParaRPr lang="en-GB" sz="2400" dirty="0"/>
          </a:p>
        </p:txBody>
      </p:sp>
      <p:sp>
        <p:nvSpPr>
          <p:cNvPr id="3" name="Content Placeholder 2"/>
          <p:cNvSpPr>
            <a:spLocks noGrp="1"/>
          </p:cNvSpPr>
          <p:nvPr>
            <p:ph idx="1"/>
          </p:nvPr>
        </p:nvSpPr>
        <p:spPr/>
        <p:txBody>
          <a:bodyPr/>
          <a:lstStyle/>
          <a:p>
            <a:r>
              <a:rPr lang="en-GB" sz="1800" b="1" dirty="0" smtClean="0"/>
              <a:t>Conclusions</a:t>
            </a:r>
          </a:p>
          <a:p>
            <a:pPr lvl="1"/>
            <a:r>
              <a:rPr lang="en-GB" sz="1800" b="1" dirty="0"/>
              <a:t>When diagnosing PDAC, CTCs may be a useful biomarker</a:t>
            </a:r>
          </a:p>
          <a:p>
            <a:pPr lvl="1"/>
            <a:r>
              <a:rPr lang="en-GB" sz="1800" b="1" dirty="0" smtClean="0"/>
              <a:t>CTCs </a:t>
            </a:r>
            <a:r>
              <a:rPr lang="en-GB" sz="1800" b="1" dirty="0"/>
              <a:t>were shown to have high specificity and </a:t>
            </a:r>
            <a:r>
              <a:rPr lang="en-GB" sz="1800" b="1" dirty="0" smtClean="0"/>
              <a:t>PPV for </a:t>
            </a:r>
            <a:r>
              <a:rPr lang="en-GB" sz="1800" b="1" dirty="0"/>
              <a:t>distinguishing between local and metastatic disease in patients </a:t>
            </a:r>
            <a:r>
              <a:rPr lang="en-GB" sz="1800" b="1" dirty="0" smtClean="0"/>
              <a:t>with </a:t>
            </a:r>
            <a:r>
              <a:rPr lang="en-GB" sz="1800" b="1" dirty="0"/>
              <a:t>PDAC</a:t>
            </a:r>
          </a:p>
          <a:p>
            <a:pPr lvl="1"/>
            <a:r>
              <a:rPr lang="en-GB" sz="1800" b="1" dirty="0" smtClean="0"/>
              <a:t>The </a:t>
            </a:r>
            <a:r>
              <a:rPr lang="en-GB" sz="1800" b="1" dirty="0"/>
              <a:t>use of CTCs as a diagnostic biomarker may allow for improved </a:t>
            </a:r>
            <a:r>
              <a:rPr lang="en-GB" sz="1800" b="1" dirty="0" smtClean="0"/>
              <a:t/>
            </a:r>
            <a:br>
              <a:rPr lang="en-GB" sz="1800" b="1" dirty="0" smtClean="0"/>
            </a:br>
            <a:r>
              <a:rPr lang="en-GB" sz="1800" b="1" dirty="0" smtClean="0"/>
              <a:t>pre-treatment </a:t>
            </a:r>
            <a:r>
              <a:rPr lang="en-GB" sz="1800" b="1" dirty="0"/>
              <a:t>staging at the time of disease </a:t>
            </a:r>
            <a:r>
              <a:rPr lang="en-GB" sz="1800" b="1" dirty="0" smtClean="0"/>
              <a:t>presentation</a:t>
            </a:r>
            <a:endParaRPr lang="en-GB" sz="1800" strike="dblStrike" dirty="0"/>
          </a:p>
        </p:txBody>
      </p:sp>
      <p:sp>
        <p:nvSpPr>
          <p:cNvPr id="6"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b"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r">
              <a:buClr>
                <a:srgbClr val="043882"/>
              </a:buClr>
              <a:buFontTx/>
              <a:buNone/>
            </a:pPr>
            <a:r>
              <a:rPr lang="fr-FR" sz="1100" dirty="0" err="1" smtClean="0">
                <a:solidFill>
                  <a:srgbClr val="363636"/>
                </a:solidFill>
              </a:rPr>
              <a:t>Ankeny</a:t>
            </a:r>
            <a:r>
              <a:rPr lang="fr-FR" sz="1100" dirty="0" smtClean="0">
                <a:solidFill>
                  <a:srgbClr val="363636"/>
                </a:solidFill>
              </a:rPr>
              <a:t> et al. J Clin </a:t>
            </a:r>
            <a:r>
              <a:rPr lang="fr-FR" sz="1100" dirty="0" err="1" smtClean="0">
                <a:solidFill>
                  <a:srgbClr val="363636"/>
                </a:solidFill>
              </a:rPr>
              <a:t>Oncol</a:t>
            </a:r>
            <a:r>
              <a:rPr lang="fr-FR" sz="1100" dirty="0" smtClean="0">
                <a:solidFill>
                  <a:srgbClr val="363636"/>
                </a:solidFill>
              </a:rPr>
              <a:t> 2014; 32 (</a:t>
            </a:r>
            <a:r>
              <a:rPr lang="fr-FR" sz="1100" dirty="0" err="1" smtClean="0">
                <a:solidFill>
                  <a:srgbClr val="363636"/>
                </a:solidFill>
              </a:rPr>
              <a:t>suppl</a:t>
            </a:r>
            <a:r>
              <a:rPr lang="fr-FR" sz="1100" dirty="0" smtClean="0">
                <a:solidFill>
                  <a:srgbClr val="363636"/>
                </a:solidFill>
              </a:rPr>
              <a:t> 3; </a:t>
            </a:r>
            <a:r>
              <a:rPr lang="fr-FR" sz="1100" dirty="0" err="1" smtClean="0">
                <a:solidFill>
                  <a:srgbClr val="363636"/>
                </a:solidFill>
              </a:rPr>
              <a:t>abstr</a:t>
            </a:r>
            <a:r>
              <a:rPr lang="fr-FR" sz="1100" dirty="0" smtClean="0">
                <a:solidFill>
                  <a:srgbClr val="363636"/>
                </a:solidFill>
              </a:rPr>
              <a:t> 175)</a:t>
            </a:r>
            <a:endParaRPr lang="en-GB" sz="1100" dirty="0">
              <a:solidFill>
                <a:srgbClr val="363636"/>
              </a:solidFill>
            </a:endParaRPr>
          </a:p>
        </p:txBody>
      </p:sp>
    </p:spTree>
    <p:extLst>
      <p:ext uri="{BB962C8B-B14F-4D97-AF65-F5344CB8AC3E}">
        <p14:creationId xmlns:p14="http://schemas.microsoft.com/office/powerpoint/2010/main" val="37602476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ESDO template clours">
      <a:dk1>
        <a:srgbClr val="969696"/>
      </a:dk1>
      <a:lt1>
        <a:srgbClr val="363636"/>
      </a:lt1>
      <a:dk2>
        <a:srgbClr val="043882"/>
      </a:dk2>
      <a:lt2>
        <a:srgbClr val="FFFFFF"/>
      </a:lt2>
      <a:accent1>
        <a:srgbClr val="B60D27"/>
      </a:accent1>
      <a:accent2>
        <a:srgbClr val="B2C0D8"/>
      </a:accent2>
      <a:accent3>
        <a:srgbClr val="043882"/>
      </a:accent3>
      <a:accent4>
        <a:srgbClr val="FFC000"/>
      </a:accent4>
      <a:accent5>
        <a:srgbClr val="C0C0C0"/>
      </a:accent5>
      <a:accent6>
        <a:srgbClr val="E75C00"/>
      </a:accent6>
      <a:hlink>
        <a:srgbClr val="2894FF"/>
      </a:hlink>
      <a:folHlink>
        <a:srgbClr val="FF66CC"/>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ESDO template clours">
      <a:dk1>
        <a:srgbClr val="969696"/>
      </a:dk1>
      <a:lt1>
        <a:srgbClr val="363636"/>
      </a:lt1>
      <a:dk2>
        <a:srgbClr val="043882"/>
      </a:dk2>
      <a:lt2>
        <a:srgbClr val="FFFFFF"/>
      </a:lt2>
      <a:accent1>
        <a:srgbClr val="B60D27"/>
      </a:accent1>
      <a:accent2>
        <a:srgbClr val="B2C0D8"/>
      </a:accent2>
      <a:accent3>
        <a:srgbClr val="043882"/>
      </a:accent3>
      <a:accent4>
        <a:srgbClr val="FFC000"/>
      </a:accent4>
      <a:accent5>
        <a:srgbClr val="C0C0C0"/>
      </a:accent5>
      <a:accent6>
        <a:srgbClr val="E75C00"/>
      </a:accent6>
      <a:hlink>
        <a:srgbClr val="2894FF"/>
      </a:hlink>
      <a:folHlink>
        <a:srgbClr val="FF66CC"/>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22569</Words>
  <Application>Microsoft Office PowerPoint</Application>
  <PresentationFormat>On-screen Show (4:3)</PresentationFormat>
  <Paragraphs>5219</Paragraphs>
  <Slides>160</Slides>
  <Notes>24</Notes>
  <HiddenSlides>0</HiddenSlides>
  <MMClips>0</MMClips>
  <ScaleCrop>false</ScaleCrop>
  <HeadingPairs>
    <vt:vector size="4" baseType="variant">
      <vt:variant>
        <vt:lpstr>Theme</vt:lpstr>
      </vt:variant>
      <vt:variant>
        <vt:i4>2</vt:i4>
      </vt:variant>
      <vt:variant>
        <vt:lpstr>Slide Titles</vt:lpstr>
      </vt:variant>
      <vt:variant>
        <vt:i4>160</vt:i4>
      </vt:variant>
    </vt:vector>
  </HeadingPairs>
  <TitlesOfParts>
    <vt:vector size="162" baseType="lpstr">
      <vt:lpstr>Default Design</vt:lpstr>
      <vt:lpstr>1_Default Design</vt:lpstr>
      <vt:lpstr>GI SLIDE DECK  2014</vt:lpstr>
      <vt:lpstr>Letter from ESDO</vt:lpstr>
      <vt:lpstr>ESDO Medical Oncology Slide Deck Editors 2014</vt:lpstr>
      <vt:lpstr>Contents</vt:lpstr>
      <vt:lpstr>COLORECTAL CANCER</vt:lpstr>
      <vt:lpstr>Perioperative treatment</vt:lpstr>
      <vt:lpstr>3500: Preoperative chemoradiotherapy and postoperative chemotherapy with  5-fluorouracil and oxaliplatin versus 5-fluorouracil alone in locally advanced rectal cancer: Results of the German CAO/ARO/AIO-04 randomized phase III trial – Rodel C et al</vt:lpstr>
      <vt:lpstr>3500: Preoperative chemoradiotherapy and postoperative chemotherapy with  5-fluorouracil and oxaliplatin versus 5-fluorouracil alone in locally advanced rectal cancer: Results of the German CAO/ARO/AIO-04 randomized phase III trial – Rodel C et al</vt:lpstr>
      <vt:lpstr>3500: Preoperative chemoradiotherapy and postoperative chemotherapy with  5-fluorouracil and oxaliplatin versus 5-fluorouracil alone in locally advanced rectal cancer: Results of the German CAO/ARO/AIO-04 randomized phase III trial – Rodel C et al</vt:lpstr>
      <vt:lpstr>3501: Preoperative chemoradiotherapy and postoperative chemotherapy with capecitabine and oxaliplatin versus capecitabine alone in locally advanced rectal cancer: Disease-free survival results at interim analysis  – Schmoll H-J et al</vt:lpstr>
      <vt:lpstr>3501: Preoperative chemoradiotherapy and postoperative chemotherapy with capecitabine and oxaliplatin versus capecitabine alone in locally advanced rectal cancer: Disease-free survival results at interim analysis  – Schmoll H-J et al</vt:lpstr>
      <vt:lpstr>3501: Preoperative chemoradiotherapy and postoperative chemotherapy with capecitabine and oxaliplatin versus capecitabine alone in locally advanced rectal cancer: Disease-free survival results at interim analysis  – Schmoll H-J et al</vt:lpstr>
      <vt:lpstr>3603: Final results from NSABP protocol R-04: Neoadjuvant chemoradiation (RT) comparing continuous infusion (CIV) 5-FU with capecitabine (Cape) with or without oxaliplatin (Ox) in patients with stage II and III rectal cancer  – Allegra CJ et al</vt:lpstr>
      <vt:lpstr>3603: Final results from NSABP protocol R-04: Neoadjuvant chemoradiation (RT) comparing continuous infusion (CIV) 5-FU with capecitabine (Cape) with or without oxaliplatin (Ox) in patients with stage II and III rectal cancer  – Allegra CJ et al</vt:lpstr>
      <vt:lpstr>3603: Final results from NSABP protocol R-04: Neoadjuvant chemoradiation (RT) comparing continuous infusion (CIV) 5-FU with capecitabine (Cape) with or without oxaliplatin (Ox) in patients with stage II and III rectal cancer  – Allegra CJ et al</vt:lpstr>
      <vt:lpstr>Adjuvant therapy</vt:lpstr>
      <vt:lpstr>3502: Adjuvant chemotherapy with oxaliplatin/5-fluorouracil/leucovorin (FOLFOX) versus 5-fluorouracil/leucovorin (FL) for rectal cancer patients whose postoperative yp stage 2 or 3 after preoperative chemoradiotherapy: Updated results of 3-year disease-free survival from a randomized phase II study (The ADORE) – Hong YS et al</vt:lpstr>
      <vt:lpstr>3502: Adjuvant chemotherapy with oxaliplatin/5-fluorouracil/leucovorin (FOLFOX) versus 5-fluorouracil/leucovorin (FL) for rectal cancer patients whose postoperative yp stage 2 or 3 after preoperative chemoradiotherapy: Updated results of 3-year disease-free survival from a randomized phase II study (The ADORE) – Hong YS et al</vt:lpstr>
      <vt:lpstr>3502: Adjuvant chemotherapy with oxaliplatin/5-fluorouracil/leucovorin (FOLFOX) versus 5-fluorouracil/leucovorin (FL) for rectal cancer patients whose postoperative yp stage 2 or 3 after preoperative chemoradiotherapy: Updated results of 3-year disease-free survival from a randomized phase II study (The ADORE) – Hong YS et al</vt:lpstr>
      <vt:lpstr>Adjuvant therapy</vt:lpstr>
      <vt:lpstr>386: Regular aspirin (ASA) use and survival in patients with PIK3CA-mutated metastatic colorectal cancer (CRC) – Kothari N et al</vt:lpstr>
      <vt:lpstr>386: Regular aspirin (ASA) use and survival in patients with PIK3CA-mutated metastatic colorectal cancer (CRC) – Kothari N et al</vt:lpstr>
      <vt:lpstr>386: Regular aspirin (ASA) use and survival in patients with PIK3CA-mutated metastatic colorectal cancer (CRC) – Kothari N et al</vt:lpstr>
      <vt:lpstr>3507: Prognostic impact of deficient mismatch repair (dMMR) in 7,803 stage II/III colon cancer (CC) patients (pts): A pooled individual pt data analysis of 17 adjuvant trials in the ACCENT database – Sargent DJ et al</vt:lpstr>
      <vt:lpstr>3507: Prognostic impact of deficient mismatch repair (dMMR) in 7,803 stage II/III colon cancer (CC) patients (pts): A pooled individual pt data analysis of 17 adjuvant trials in the ACCENT database – Sargent DJ et al</vt:lpstr>
      <vt:lpstr>3507: Prognostic impact of deficient mismatch repair (dMMR) in 7,803 stage II/III colon cancer (CC) patients (pts): A pooled individual pt data analysis of 17 adjuvant trials in the ACCENT database – Sargent DJ et al</vt:lpstr>
      <vt:lpstr>3508: Impact of adjuvant chemotherapy with 5-FU or FOLFOX in colon cancers with microsatellite instability: An AGEO multicenter study  – Tougeron D et al</vt:lpstr>
      <vt:lpstr>3508: Impact of adjuvant chemotherapy with 5-FU or FOLFOX in colon cancers with microsatellite instability: An AGEO multicenter study  – Tougeron D et al</vt:lpstr>
      <vt:lpstr>3508: Impact of adjuvant chemotherapy with 5-FU or FOLFOX in colon cancers with microsatellite instability: An AGEO multicenter study  – Tougeron D et al</vt:lpstr>
      <vt:lpstr>3547: The 12-gene colon cancer assay validation and utility: Summary of clinical evidence – Burke E et al</vt:lpstr>
      <vt:lpstr>3547: The 12-gene colon cancer assay validation and utility: Summary of clinical evidence – Burke E et al</vt:lpstr>
      <vt:lpstr>Palliative / metastatic</vt:lpstr>
      <vt:lpstr>LBA3: CALGB/SWOG 80405: Phase III trial of irinotecan/5-FU/leucovorin (FOLFIRI) or oxaliplatin/5-FU/leucovorin (mFOLFOX6) with bevacizumab (BV) or cetuximab (CET) for patients (pts) with KRAS wild-type (wt) untreated metastatic adenocarcinoma of the colon or rectum (MCRC) – Venook AP et al</vt:lpstr>
      <vt:lpstr>LBA3: CALGB/SWOG 80405: Phase III trial of irinotecan/5-FU/leucovorin (FOLFIRI) or oxaliplatin/5-FU/leucovorin (mFOLFOX6) with bevacizumab (BV) or cetuximab (CET) for patients (pts) with KRAS wild-type (wt) untreated metastatic adenocarcinoma of the colon or rectum (MCRC) – Venook AP et al</vt:lpstr>
      <vt:lpstr>3558: Second-line therapies in patients with KRAS wild-type metastatic colorectal cancer (mCRC) after first-line therapy with FOLFIRI in combination with cetuximab or bevacizumab in the AIO KRK0306 (FIRE 3) trial  – Modest DP et al</vt:lpstr>
      <vt:lpstr>3558: Second-line therapies in patients with KRAS wild-type metastatic colorectal cancer (mCRC) after first-line therapy with FOLFIRI in combination with cetuximab or bevacizumab in the AIO KRK0306 (FIRE 3) trial  – Modest DP et al</vt:lpstr>
      <vt:lpstr>3550: Survival outcomes in patients (pts) with KRAS/NRAS (RAS) wild-type (WT) metastatic colorectal cancer (mCRC) and non-liver-limited disease  (non-LLD): Data from the PRIME study – Douillard J-Y et al</vt:lpstr>
      <vt:lpstr>3550: Survival outcomes in patients (pts) with KRAS/NRAS (RAS) wild-type (WT) metastatic colorectal cancer (mCRC) and non-liver-limited disease (non-LLD): Data from the PRIME study – Douillard J-Y et al</vt:lpstr>
      <vt:lpstr>3557: Survival outcomes in the PRIME study for patients (pts) with RAS/BRAF wild-type (WT) metastatic colorectal cancer (mCRC), by baseline Eastern Cooperative Oncology Group (ECOG) performance status (PS) – Peeters M et al</vt:lpstr>
      <vt:lpstr>3557: Survival outcomes in the PRIME study for patients (pts) with RAS/BRAF wild-type (WT) metastatic colorectal cancer (mCRC), by baseline Eastern Cooperative Oncology Group (ECOG) performance status (PS) – Peeters M et al</vt:lpstr>
      <vt:lpstr>3506: Treatment outcome according to tumor RAS mutation status in CRYSTAL study patients with metastatic colorectal cancer (mCRC) randomized to FOLFIRI with/without cetuximab – Ciardiello F … Van Cutsem E et al</vt:lpstr>
      <vt:lpstr>3506: Treatment outcome according to tumor RAS mutation status in CRYSTAL study patients with metastatic colorectal cancer (mCRC) randomized to FOLFIRI with/without cetuximab – Ciardiello F … Van Cutsem E et al</vt:lpstr>
      <vt:lpstr>3506: Treatment outcome according to tumor RAS mutation status in CRYSTAL study patients with metastatic colorectal cancer (mCRC) randomized to FOLFIRI with/without cetuximab – Ciardiello F … Van Cutsem E et al</vt:lpstr>
      <vt:lpstr>3505: Treatment outcome according to tumor RAS mutation status in OPUS study patients with metastatic colorectal cancer (mCRC) randomized to FOLFOX4 with/without cetuximab – Bokemeyer C et al</vt:lpstr>
      <vt:lpstr>3505: Treatment outcome according to tumor RAS mutation status in OPUS study patients with metastatic colorectal cancer (mCRC) randomized to FOLFOX4 with/without cetuximab – Bokemeyer C et al</vt:lpstr>
      <vt:lpstr>3505: Treatment outcome according to tumor RAS mutation status in OPUS study patients with metastatic colorectal cancer (mCRC) randomized to FOLFOX4 with/without cetuximab – Bokemeyer C et al</vt:lpstr>
      <vt:lpstr>3568: Updated analysis of KRAS/NRAS and BRAF mutations in study 20050181 of panitumumab (pmab) plus FOLFIRI for second-line treatment (tx) of metastatic colorectal cancer (mCRC) – Peeters M et al</vt:lpstr>
      <vt:lpstr>3568: Updated analysis of KRAS/NRAS and BRAF mutations in study 20050181 of panitumumab (pmab) plus FOLFIRI for second-line treatment (tx) of metastatic colorectal cancer (mCRC) – Peeters M et al</vt:lpstr>
      <vt:lpstr>3568: Updated analysis of KRAS/NRAS and BRAF mutations in study 20050181 of panitumumab (pmab) plus FOLFIRI for second-line treatment (tx) of metastatic colorectal cancer (mCRC) – Peeters M et al</vt:lpstr>
      <vt:lpstr>3538: Early predictors of prolonged overall survival (OS) in patients (pts) on first-line chemotherapy (CT) for metastatic colorectal cancer (mCRC): An ARCAD study with individual patient data (IPD) on 10,962 pts  – Sommeijer DW et al</vt:lpstr>
      <vt:lpstr>3538: Early predictors of prolonged overall survival (OS) in patients (pts) on first-line chemotherapy (CT) for metastatic colorectal cancer (mCRC): An ARCAD study with individual patient data (IPD) on 10,962 pts  – Sommeijer DW et al</vt:lpstr>
      <vt:lpstr>3540: Survival outcomes for patients with metastatic colorectal cancer (mCRC) based on primary site, right (R) colon versus left (L) colon versus rectal (Rec) primary: Results from the South Australian Registry of mCRC – Tomita Y et al</vt:lpstr>
      <vt:lpstr>3540: Survival outcomes for patients with metastatic colorectal cancer (mCRC) based on primary site, right (R) colon versus left (L) colon versus rectal (Rec) primary: Results from the South Australian Registry of mCRC – Tomita Y et al</vt:lpstr>
      <vt:lpstr>3503: Maintenance strategy with fluoropyrimidines (FP) plus Bevacizumab (Bev), Bev alone, or no treatment, following a standard combination of FP, oxaliplatin (Ox), and Bev as first-line treatment for patients with metastatic colorectal cancer (mCRC): A phase III non-inferiority trial (AIO KRK 0207) – Arnold D et al</vt:lpstr>
      <vt:lpstr>3503: Maintenance strategy with fluoropyrimidines (FP) plus Bevacizumab (Bev), Bev alone, or no treatment, following a standard combination of FP, oxaliplatin (Ox), and Bev as first-line treatment for patients with metastatic colorectal cancer (mCRC): A phase III non-inferiority trial (AIO KRK 0207) – Arnold D et al</vt:lpstr>
      <vt:lpstr>3503: Maintenance strategy with fluoropyrimidines (FP) plus Bevacizumab (Bev), Bev alone, or no treatment, following a standard combination of FP, oxaliplatin (Ox), and Bev as first-line treatment for patients with metastatic colorectal cancer (mCRC): A phase III non-inferiority trial (AIO KRK 0207) – Arnold D et al</vt:lpstr>
      <vt:lpstr>3504: Final results and subgroup analyses of the phase 3 CAIRO3 study: Maintenance treatment with capecitabine + bevacizumab versus observation after induction treatment with chemotherapy + bevacizumab in metastatic colorectal cancer (mCRC) – Koopman M et al</vt:lpstr>
      <vt:lpstr>3504: Final results and subgroup analyses of the phase 3 CAIRO3 study: Maintenance treatment with capecitabine + bevacizumab versus observation after induction treatment with chemotherapy + bevacizumab in metastatic colorectal cancer (mCRC) – Koopman M et al</vt:lpstr>
      <vt:lpstr>3504: Final results and subgroup analyses of the phase 3 CAIRO3 study: Maintenance treatment with capecitabine + bevacizumab versus observation after induction treatment with chemotherapy + bevacizumab in metastatic colorectal cancer (mCRC) – Koopman M et al</vt:lpstr>
      <vt:lpstr>BIOMARKERS</vt:lpstr>
      <vt:lpstr>445: Mutations within the EGFR signaling pathway: Influence on efficacy in FIRE-3—A randomized phase III study of FOLFIRI plus cetuximab or bevacizumab as first-line treatment for wild-type (WT) KRAS (exon 2) metastatic colorectal cancer (mCRC) – Stintzing S et al</vt:lpstr>
      <vt:lpstr>445: Mutations within the EGFR signaling pathway: Influence on efficacy in FIRE-3—A randomized phase III study of FOLFIRI plus cetuximab or bevacizumab as first-line treatment for wild-type (WT) KRAS (exon 2) metastatic colorectal cancer (mCRC) – Stintzing S et al</vt:lpstr>
      <vt:lpstr>445: Mutations within the EGFR signaling pathway: Influence on efficacy in FIRE-3—A randomized phase III study of FOLFIRI plus cetuximab or bevacizumab as first-line treatment for wild-type (WT) KRAS (exon 2) metastatic colorectal cancer (mCRC) – Stintzing S et al</vt:lpstr>
      <vt:lpstr>445: Mutations within the EGFR signaling pathway: Influence on efficacy in FIRE-3—A randomized phase III study of FOLFIRI plus cetuximab or bevacizumab as first-line treatment for wild-type (WT) KRAS (exon 2) metastatic colorectal cancer (mCRC) – Stintzing S et al</vt:lpstr>
      <vt:lpstr>445: Mutations within the EGFR signaling pathway: Influence on efficacy in FIRE-3—A randomized phase III study of FOLFIRI plus cetuximab or bevacizumab as first-line treatment for wild-type (WT) KRAS (exon 2) metastatic colorectal cancer (mCRC) – Stintzing S et al</vt:lpstr>
      <vt:lpstr>3539: Correlation of PI3KCA and extended RAS gene mutation status with outcomes from the phase III AGITG MAX involving capecitabine (C) along or in combination with bevacizumab (B) with or without mitomycin C (M) advanced colorectal cancer (CRC) – Price TJ et al</vt:lpstr>
      <vt:lpstr>3539: Correlation of PI3KCA and extended RAS gene mutation status with outcomes from the phase III AGITG MAX involving capecitabine (C) along or in combination with bevacizumab (B) with or without mitomycin C (M) advanced colorectal cancer (CRC) – Price TJ et al</vt:lpstr>
      <vt:lpstr>3539: Correlation of PI3KCA and extended RAS gene mutation status with outcomes from the phase III AGITG MAX involving capecitabine (C) along or in combination with bevacizumab (B) with or without mitomycin C (M) advanced colorectal cancer (CRC) – Price TJ et al</vt:lpstr>
      <vt:lpstr>3559: Cell-free DNA levels in colorectal cancer patients treated with irinotecan, healthy controls, and non-cancer patients with comorbidity – Spindler K-LG et al</vt:lpstr>
      <vt:lpstr>3559: Cell-free DNA levels in colorectal cancer patients treated with irinotecan, healthy controls, and non-cancer patients with comorbidity – Spindler K-LG et al</vt:lpstr>
      <vt:lpstr>3606: Impact of PI3K aberrations on efficacy of perifosine (P), x-PECT: A phase III randomized study of P plus capecitabine (PC) versus placebo plus capecitabine (C) in refractory metastatic colorectal cancer (mCRC) patients  – Eng C et al</vt:lpstr>
      <vt:lpstr>3606: Impact of PI3K aberrations on efficacy of perifosine (P), x-PECT: A phase III randomized study of P plus capecitabine (PC) versus placebo plus capecitabine (C) in refractory metastatic colorectal cancer (mCRC) patients  – Eng C et al</vt:lpstr>
      <vt:lpstr>PANCREATIC CANCER &amp; HEPATOBILIARY TUMOURS</vt:lpstr>
      <vt:lpstr>NeoAdjuvant therapy</vt:lpstr>
      <vt:lpstr>4001: Impact of chemoradiotherapy (CRT) on local control and time without treatment in patients with locally advanced pancreatic cancer (LAPC) included in the international phase III LAP 07 study – Huguet F et al</vt:lpstr>
      <vt:lpstr>4001: Impact of chemoradiotherapy (CRT) on local control and time without treatment in patients with locally advanced pancreatic cancer (LAPC) included in the international phase III LAP 07 study – Huguet F et al</vt:lpstr>
      <vt:lpstr>4001: Impact of chemoradiotherapy (CRT) on local control and time without treatment in patients with locally advanced pancreatic cancer (LAPC) included in the international phase III LAP 07 study – Huguet F et al</vt:lpstr>
      <vt:lpstr>Palliative / metastatic</vt:lpstr>
      <vt:lpstr>4122: Gemcitabine(G)/erlotinib(E) versus gemcitabine/erlotinib/capecitabine(C) in the first-line treatment of patients with metastatic pancreatic cancer (mPC): Efficacy and safety results of a phase IIb randomized study from the Spanish TTD Collaborative Group – Benavides M et al</vt:lpstr>
      <vt:lpstr>4122: Gemcitabine(G)/erlotinib(E) versus gemcitabine/erlotinib/capecitabine(C) in the first-line treatment of patients with metastatic pancreatic cancer (mPC): Efficacy and safety results of a phase IIb randomized study from the Spanish TTD Collaborative Group – Benavides M et al</vt:lpstr>
      <vt:lpstr>4021: A phase II randomized, placebo controlled study to evaluate the efficacy of the combination of gemcitabine, erlotinib, and metformin in patients with locally advanced or metastatic pancreatic cancer – Wilmink J et al</vt:lpstr>
      <vt:lpstr>4021: A phase II randomized, placebo controlled study to evaluate the efficacy of the combination of gemcitabine, erlotinib, and metformin in patients with locally advanced or metastatic pancreatic cancer – Wilmink J et al</vt:lpstr>
      <vt:lpstr>4025: Phase II study of refametinib (BAY 86-9766), an allosteric dual MEK 1/2 inhibitor, and gemcitabine in patients with unresectable, locally advanced, or metastatic pancreatic cancer – Van Laethem JL et al</vt:lpstr>
      <vt:lpstr>4025: Phase II study of refametinib (BAY 86-9766), an allosteric dual MEK 1/2 inhibitor, and gemcitabine in patients with unresectable, locally advanced, or metastatic pancreatic cancer – Van Laethem JL et al</vt:lpstr>
      <vt:lpstr>4027: Analyses of updated overall survival (OS) and prognostic effect of neutrophil-to-lymphocyte ratio (NLR) and CA 19-9 from the phase III MPACT study of nab-paclitaxel (nab-P) plus gemcitabine (Gem) versus Gem for patients (pts) with metastatic pancreatic cancer – Goldstein D et al</vt:lpstr>
      <vt:lpstr>4027: Analyses of updated overall survival (OS) and prognostic effect of neutrophil-to-lymphocyte ratio (NLR) and CA 19-9 from the phase III MPACT study of nab-paclitaxel (nab-P) plus gemcitabine (Gem) versus Gem for patients (pts) with metastatic pancreatic cancer – Goldstein D et al</vt:lpstr>
      <vt:lpstr>177^: A phase 2, randomized trial of GVAX pancreas and CRS-207 immunotherapy versus GVAX alone in patients with metastatic pancreatic adenocarcinoma: Updated results – Le DT et al</vt:lpstr>
      <vt:lpstr>177^: A phase 2, randomized trial of GVAX pancreas and CRS-207 immunotherapy versus GVAX alone in patients with metastatic pancreatic adenocarcinoma: Updated results – Le DT et al</vt:lpstr>
      <vt:lpstr>177^: A phase 2, randomized trial of GVAX pancreas and CRS-207 immunotherapy versus GVAX alone in patients with metastatic pancreatic adenocarcinoma: Updated results – Le DT et al</vt:lpstr>
      <vt:lpstr>4000: A randomized double-blind phase 2 study of ruxolitinib (RUX) or placebo (PBO) with capecitabine (CAPE) as second-line therapy in patients (pts) with metastatic pancreatic cancer (mPC) – Hurwitz H et al</vt:lpstr>
      <vt:lpstr>4000: A randomized double-blind phase 2 study of ruxolitinib (RUX) or placebo (PBO) with capecitabine (CAPE) as second-line therapy in patients (pts) with metastatic pancreatic cancer (mPC) – Hurwitz H et al</vt:lpstr>
      <vt:lpstr>4000: A randomized double-blind phase 2 study of ruxolitinib (RUX) or placebo (PBO) with capecitabine (CAPE) as second-line therapy in patients (pts) with metastatic pancreatic cancer (mPC) – Hurwitz H et al</vt:lpstr>
      <vt:lpstr>4022: PANCREOX: A randomized phase 3 study of 5FU/LV with or without oxaliplatin for second-line advanced pancreatic cancer (APC) in patients (pts) who have received gemcitabine (GEM)-based chemotherapy (CT) – Gill S et al</vt:lpstr>
      <vt:lpstr>4022: PANCREOX: A randomized phase 3 study of 5FU/LV with or without oxaliplatin for second-line advanced pancreatic cancer (APC) in patients (pts) who have received gemcitabine (GEM)-based chemotherapy (CT) – Gill S et al</vt:lpstr>
      <vt:lpstr>BIOMARKERS</vt:lpstr>
      <vt:lpstr>175: Pancreatic circulating tumor cells as a diagnostic adjunct in pancreatic cancer – Ankeny JS et al</vt:lpstr>
      <vt:lpstr>175: Pancreatic circulating tumor cells as a diagnostic adjunct in pancreatic cancer – Ankeny JS et al</vt:lpstr>
      <vt:lpstr>175: Pancreatic circulating tumor cells as a diagnostic adjunct in pancreatic cancer – Ankeny JS et al</vt:lpstr>
      <vt:lpstr>175: Pancreatic circulating tumor cells as a diagnostic adjunct in pancreatic cancer – Ankeny JS et al</vt:lpstr>
      <vt:lpstr>176: A novel biomarker panel examining response to adjuvant pancreatic cancer therapy in RTOG 9704 – Heestand GM et al</vt:lpstr>
      <vt:lpstr>176: A novel biomarker panel examining response to adjuvant pancreatic cancer therapy in RTOG 9704 – Heestand GM et al</vt:lpstr>
      <vt:lpstr>176: A novel biomarker panel examining response to adjuvant pancreatic cancer therapy in RTOG 9704 – Heestand GM et al</vt:lpstr>
      <vt:lpstr>176: A novel biomarker panel examining response to adjuvant pancreatic cancer therapy in RTOG 9704 – Heestand GM et al</vt:lpstr>
      <vt:lpstr>4129: Phase II study of the MEK inhibitor refametinib (BAY 86-9766) in combination with gemcitabine in patients with unresectable, locally advanced, or metastatic pancreatic cancer: Biomarker results – Riess H et al</vt:lpstr>
      <vt:lpstr>4129: Phase II study of the MEK inhibitor refametinib (BAY 86-9766) in combination with gemcitabine in patients with unresectable, locally advanced, or metastatic pancreatic cancer: Biomarker results – Riess H et al</vt:lpstr>
      <vt:lpstr>Adjuvant therapy</vt:lpstr>
      <vt:lpstr>4006: STORM: A phase III randomized, double-blind, placebo-controlled trial of adjuvant sorafenib after resection or ablation to prevent recurrence of hepatocellular carcinoma (HCC) – Bruix J et al</vt:lpstr>
      <vt:lpstr>4006: STORM: A phase III randomized, double-blind, placebo-controlled trial of adjuvant sorafenib after resection or ablation to prevent recurrence of hepatocellular carcinoma (HCC) – Bruix J et al</vt:lpstr>
      <vt:lpstr>4006: STORM: A phase III randomized, double-blind, placebo-controlled trial of adjuvant sorafenib after resection or ablation to prevent recurrence of hepatocellular carcinoma (HCC) – Bruix J et al</vt:lpstr>
      <vt:lpstr>BIOMARKERS </vt:lpstr>
      <vt:lpstr>4028: Biomarker analyses and association with clinical outcomes in patients with advanced hepatocellular carcinoma (HCC) treated with sorafenib with or without erlotinib in the phase III SEARCH trial – Zhu AX et al</vt:lpstr>
      <vt:lpstr>4028: Biomarker analyses and association with clinical outcomes in patients with advanced hepatocellular carcinoma (HCC) treated with sorafenib with or without erlotinib in the phase III SEARCH trial – Zhu AX et al</vt:lpstr>
      <vt:lpstr>Adjuvant therapy</vt:lpstr>
      <vt:lpstr>4030: SWOG S0809: A phase II trial of adjuvant capecitabine (cap)/gemcitabine (gem) followed by concurrent capecitabine and radiotherapy in extrahepatic cholangiocarcinoma (EHCC) and gallbladder carcinoma (GBCA) – Ben-Josef E et al</vt:lpstr>
      <vt:lpstr>4030: SWOG S0809: A phase II trial of adjuvant capecitabine (cap)/gemcitabine (gem) followed by concurrent capecitabine and radiotherapy in extrahepatic cholangiocarcinoma (EHCC) and gallbladder carcinoma (GBCA) – Ben-Josef E et al</vt:lpstr>
      <vt:lpstr>Palliative / metastatic</vt:lpstr>
      <vt:lpstr>4002: ABC-03: A randomized phase II trial of cediranib (AZD2171) or placebo in combination with cisplatin/gemcitabine (CisGem) chemotherapy for patients (pts) with advanced biliary tract cancer (ABC) – Valle JW et al</vt:lpstr>
      <vt:lpstr>4002: ABC-03: A randomized phase II trial of cediranib (AZD2171) or placebo in combination with cisplatin/gemcitabine (CisGem) chemotherapy for patients (pts) with advanced biliary tract cancer (ABC) – Valle JW et al</vt:lpstr>
      <vt:lpstr>4002: ABC-03: A randomized phase II trial of cediranib (AZD2171) or placebo in combination with cisplatin/gemcitabine (CisGem) chemotherapy for patients (pts) with advanced biliary tract cancer (ABC) – Valle JW et al</vt:lpstr>
      <vt:lpstr>OESOPHAGEAL &amp; GASTRIC CANCER</vt:lpstr>
      <vt:lpstr>CURATIVE INTENT: SURGERY &amp; other modalities</vt:lpstr>
      <vt:lpstr>05: The effect of postoperative morbidity on survival after resection for gastric adenocarcinoma: Results from the U.S. Gastric Cancer Collaborative  – Jin LX et al</vt:lpstr>
      <vt:lpstr>05: The effect of postoperative morbidity on survival after resection for gastric adenocarcinoma: Results from the U.S. Gastric Cancer Collaborative  – Jin LX et al</vt:lpstr>
      <vt:lpstr>05: The effect of postoperative morbidity on survival after resection for gastric adenocarcinoma: Results from the U.S. Gastric Cancer Collaborative  – Jin LX et al</vt:lpstr>
      <vt:lpstr>05: The effect of postoperative morbidity on survival after resection for gastric adenocarcinoma: Results from the U.S. Gastric Cancer Collaborative  – Jin LX et al</vt:lpstr>
      <vt:lpstr>4007: RTOG 0436: A phase III trial evaluating the addition of cetuximab to paclitaxel, cisplatin, and radiation for patients with esophageal cancer treated without surgery – Ilson DH et al</vt:lpstr>
      <vt:lpstr>4007: RTOG 0436: A phase III trial evaluating the addition of cetuximab to paclitaxel, cisplatin, and radiation for patients with esophageal cancer treated without surgery – Ilson DH et al</vt:lpstr>
      <vt:lpstr>4007: RTOG 0436: A phase III trial evaluating the addition of cetuximab to paclitaxel, cisplatin, and radiation for patients with esophageal cancer treated without surgery – Ilson DH et al</vt:lpstr>
      <vt:lpstr>NeoAdjuvant &amp; Adjuvant therapy</vt:lpstr>
      <vt:lpstr>4014: Toxicity, surgical complications, and short-term mortality in a randomized trial of neoadjuvant cisplatin/5FU versus epirubicin/cisplatin and capecitabine prior to resection of lower esophageal/gastroesophageal junction (GOJ) adenocarcinoma (MRC OEO5, ISRCTN01852072, CRUK 02/010) – Cunningham D et al</vt:lpstr>
      <vt:lpstr>4014: Toxicity, surgical complications, and short-term mortality in a randomized trial of neoadjuvant cisplatin/5FU versus epirubicin/cisplatin and capecitabine prior to resection of lower esophageal/gastroesophageal junction (GOJ) adenocarcinoma (MRC OEO5, ISRCTN01852072, CRUK 02/010) – Cunningham D et al</vt:lpstr>
      <vt:lpstr>4008: Phase III trial to compare capecitabine/cisplatin (XP) versus XP plus concurrent capecitabine-radiotherapy in gastric cancer (GC): The final report on the ARTIST trial – Lee J et al</vt:lpstr>
      <vt:lpstr>4008: Phase III trial to compare capecitabine/cisplatin (XP) versus XP plus concurrent capecitabine-radiotherapy in gastric cancer (GC): The final report on the ARTIST trial – Lee J et al</vt:lpstr>
      <vt:lpstr>4008: Phase III trial to compare capecitabine/cisplatin (XP) versus XP plus concurrent capecitabine-radiotherapy in gastric cancer (GC): The final report on the ARTIST trial – Lee J et al</vt:lpstr>
      <vt:lpstr>Palliative / metastatic</vt:lpstr>
      <vt:lpstr>4125: A UGT1A1 genotype-guided dosing study of modified FOLFIRINOX (mFOLFIRINOX) in previously untreated patients (pts) with advanced gastrointestinal malignancies  – Sharma M et al</vt:lpstr>
      <vt:lpstr>4125: A UGT1A1 genotype-guided dosing study of modified FOLFIRINOX (mFOLFIRINOX) in previously untreated patients (pts) with advanced gastrointestinal malignancies  –Sharma M et al</vt:lpstr>
      <vt:lpstr>4004: Ramucirumab (RAM) plus FOLFOX as front-line therapy (Rx) for advanced gastric or esophageal adenocarcinoma (GE-AC): Randomized, double-blind, multicenter phase 2 trial – Yoon HJ et al</vt:lpstr>
      <vt:lpstr>4004: Ramucirumab (RAM) plus FOLFOX as front-line therapy (Rx) for advanced gastric or esophageal adenocarcinoma (GE-AC): Randomized, double-blind, multicenter phase 2 trial – Yoon HJ et al</vt:lpstr>
      <vt:lpstr>4004: Ramucirumab (RAM) plus FOLFOX as front-line therapy (Rx) for advanced gastric or esophageal adenocarcinoma (GE-AC): Randomized, double-blind, multicenter phase 2 trial – Yoon HJ et al</vt:lpstr>
      <vt:lpstr>4005: RAINBOW: A global, phase III, randomized, double-blind study of ramucirumab (RAM) plus paclitaxel (PTX) versus placebo (PL) plus PTX in the treatment of metastatic gastroesophageal junction and gastric adenocarcinoma (mGC) following disease progression on first-line platinum- and fluoropyrimidine-containing combination therapy—Efficacy analysis in Japanese and Western patients – Hironaka S et al</vt:lpstr>
      <vt:lpstr>4005: RAINBOW: A global, phase III, randomized, double-blind study of ramucirumab (RAM) plus paclitaxel (PTX) versus placebo (PL) plus PTX in the treatment of metastatic gastroesophageal junction and gastric adenocarcinoma (mGC) following disease progression on first-line platinum- and fluoropyrimidine-containing combination therapy—Efficacy analysis in Japanese and Western patients – Hironaka S et al</vt:lpstr>
      <vt:lpstr>4005: RAINBOW: A global, phase III, randomized, double-blind study of ramucirumab (RAM) plus paclitaxel (PTX) versus placebo (PL) plus PTX in the treatment of metastatic gastroesophageal junction and gastric adenocarcinoma (mGC) following disease progression on first-line platinum- and fluoropyrimidine-containing combination therapy—Efficacy analysis in Japanese and Western patients – Hironaka S et al</vt:lpstr>
      <vt:lpstr>LBA7: RAINBOW: A global, phase III, randomized, double-blind study of ramucirumab plus paclitaxel versus placebo plus paclitaxel in the treatment of metastatic gastroesophageal junction (GEJ) and gastric adenocarcinoma following disease progression on first-line platinum- and fluoropyrimidine-containing combination therapy RAINBOW IMCL CP12-0922 (I4T-IE-JVBE) – Wilke H et al</vt:lpstr>
      <vt:lpstr>LBA7: RAINBOW: A global, phase III, randomized, double-blind study of ramucirumab plus paclitaxel versus placebo plus paclitaxel in the treatment of metastatic gastroesophageal junction (GEJ) and gastric adenocarcinoma following disease progression on first-line platinum- and fluoropyrimidine-containing combination therapy RAINBOW IMCL CP12-0922 (I4T-IE-JVBE) – Wilke H et al</vt:lpstr>
      <vt:lpstr>LBA7: RAINBOW: A global, phase III, randomized, double-blind study of ramucirumab plus paclitaxel versus placebo plus paclitaxel in the treatment of metastatic gastroesophageal junction (GEJ) and gastric adenocarcinoma following disease progression on first-line platinum- and fluoropyrimidine-containing combination therapy RAINBOW IMCL CP12-0922 (I4T-IE-JVBE) – Wilke H et al</vt:lpstr>
      <vt:lpstr>LBA7: RAINBOW: A global, phase III, randomized, double-blind study of ramucirumab plus paclitaxel versus placebo plus paclitaxel in the treatment of metastatic gastroesophageal junction (GEJ) and gastric adenocarcinoma following disease progression on first-line platinum- and fluoropyrimidine-containing combination therapy RAINBOW IMCL CP12-0922 (I4T-IE-JVBE) – Wilke H et al</vt:lpstr>
      <vt:lpstr>LBA7: RAINBOW: A global, phase III, randomized, double-blind study of ramucirumab plus paclitaxel versus placebo plus paclitaxel in the treatment of metastatic gastroesophageal junction (GEJ) and gastric adenocarcinoma following disease progression on first-line platinum- and fluoropyrimidine-containing combination therapy RAINBOW IMCL CP12-0922 (I4T-IE-JVBE) – Wilke H et al</vt:lpstr>
      <vt:lpstr>4020: E2208: Randomized phase II study of paclitaxel with or without the anti-IGF-IR antibody cixutumumab (IMC-A12) as second-line treatment for patients with metastatic esophageal or GE junction cancer – Cohen SJ et al</vt:lpstr>
      <vt:lpstr>4020: E2208: Randomized phase II study of paclitaxel with or without the anti-IGF-IR antibody cixutumumab (IMC-A12) as second-line treatment for patients with metastatic esophageal or GE junction cancer – Cohen SJ et al</vt:lpstr>
      <vt:lpstr>4003: Phase III study of apatinib in advanced gastric cancer: A randomized, double-blind, placebo-controlled trial – Qin S et al</vt:lpstr>
      <vt:lpstr>4003: Phase III study of apatinib in advanced gastric cancer: A randomized, double-blind, placebo-controlled trial – Qin S et al</vt:lpstr>
      <vt:lpstr>RARE TUMOURS</vt:lpstr>
      <vt:lpstr>NEUROENDOCRINE TUMOURS </vt:lpstr>
      <vt:lpstr>179: Prospective phase II study of capecitabine and temozolomide (CAPTEM) for progressive, moderately, and well-differentiated metastatic neuroendocrine tumors – Fine RL et al</vt:lpstr>
      <vt:lpstr>179: Prospective phase II study of capecitabine and temozolomide (CAPTEM) for progressive, moderately, and well-differentiated metastatic neuroendocrine tumors – Fine RL et al</vt:lpstr>
      <vt:lpstr>179: Prospective phase II study of capecitabine and temozolomide (CAPTEM) for progressive, moderately, and well-differentiated metastatic neuroendocrine tumors – Fine RL et al</vt:lpstr>
      <vt:lpstr>PSEUDOMYXOMA PERITONEI</vt:lpstr>
      <vt:lpstr>4033: Nomograms to predict prognosis in pseudomyxoma peritonei: A Peritoneal Surface Oncology Group International (PSOGI) multicenter study  – Kusamura S et al </vt:lpstr>
      <vt:lpstr>4033: Nomograms to predict prognosis in pseudomyxoma peritonei: A Peritoneal Surface Oncology Group International (PSOGI) multicenter study – Kusamura S et al </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George, Philippa, Springer Healthcare</cp:lastModifiedBy>
  <cp:revision>550</cp:revision>
  <dcterms:created xsi:type="dcterms:W3CDTF">2011-02-23T10:20:57Z</dcterms:created>
  <dcterms:modified xsi:type="dcterms:W3CDTF">2014-07-04T13:49:24Z</dcterms:modified>
</cp:coreProperties>
</file>